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71" r:id="rId2"/>
    <p:sldId id="260" r:id="rId3"/>
    <p:sldId id="261" r:id="rId4"/>
    <p:sldId id="274" r:id="rId5"/>
    <p:sldId id="262" r:id="rId6"/>
    <p:sldId id="263" r:id="rId7"/>
    <p:sldId id="264" r:id="rId8"/>
    <p:sldId id="272" r:id="rId9"/>
    <p:sldId id="265" r:id="rId10"/>
    <p:sldId id="269" r:id="rId11"/>
    <p:sldId id="273" r:id="rId12"/>
    <p:sldId id="267" r:id="rId13"/>
    <p:sldId id="268"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9E8466-8255-414A-9B1E-669826FDE37F}" type="datetimeFigureOut">
              <a:rPr lang="en-US" smtClean="0"/>
              <a:t>5/28/2021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BF1359-6C8A-4E36-8EED-25C687F6C60B}" type="slidenum">
              <a:rPr lang="en-US" smtClean="0"/>
              <a:t>‹#›</a:t>
            </a:fld>
            <a:endParaRPr lang="en-US"/>
          </a:p>
        </p:txBody>
      </p:sp>
    </p:spTree>
    <p:extLst>
      <p:ext uri="{BB962C8B-B14F-4D97-AF65-F5344CB8AC3E}">
        <p14:creationId xmlns:p14="http://schemas.microsoft.com/office/powerpoint/2010/main" val="234718368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DA215D-EBC4-4210-A737-C033A6B4F4C2}" type="datetimeFigureOut">
              <a:rPr lang="en-US" smtClean="0"/>
              <a:t>5/28/2021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955D5E-4DA9-4B81-B240-93DDCBF7537D}" type="slidenum">
              <a:rPr lang="en-US" smtClean="0"/>
              <a:t>‹#›</a:t>
            </a:fld>
            <a:endParaRPr lang="en-US"/>
          </a:p>
        </p:txBody>
      </p:sp>
    </p:spTree>
    <p:extLst>
      <p:ext uri="{BB962C8B-B14F-4D97-AF65-F5344CB8AC3E}">
        <p14:creationId xmlns:p14="http://schemas.microsoft.com/office/powerpoint/2010/main" val="253546132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955D5E-4DA9-4B81-B240-93DDCBF7537D}" type="slidenum">
              <a:rPr lang="en-US" smtClean="0"/>
              <a:t>1</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13028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6540D4B-00B8-4046-9F29-0F0D95439AEA}" type="datetime1">
              <a:rPr lang="en-US" smtClean="0"/>
              <a:t>5/28/2021</a:t>
            </a:fld>
            <a:endParaRPr lang="en-US"/>
          </a:p>
        </p:txBody>
      </p:sp>
      <p:sp>
        <p:nvSpPr>
          <p:cNvPr id="5" name="Footer Placeholder 4"/>
          <p:cNvSpPr>
            <a:spLocks noGrp="1"/>
          </p:cNvSpPr>
          <p:nvPr>
            <p:ph type="ftr" sz="quarter" idx="11"/>
          </p:nvPr>
        </p:nvSpPr>
        <p:spPr/>
        <p:txBody>
          <a:bodyPr/>
          <a:lstStyle/>
          <a:p>
            <a:r>
              <a:rPr lang="en-US"/>
              <a:t>Project title Name </a:t>
            </a:r>
          </a:p>
        </p:txBody>
      </p:sp>
      <p:sp>
        <p:nvSpPr>
          <p:cNvPr id="6" name="Slide Number Placeholder 5"/>
          <p:cNvSpPr>
            <a:spLocks noGrp="1"/>
          </p:cNvSpPr>
          <p:nvPr>
            <p:ph type="sldNum" sz="quarter" idx="12"/>
          </p:nvPr>
        </p:nvSpPr>
        <p:spPr>
          <a:xfrm>
            <a:off x="5486400" y="6248400"/>
            <a:ext cx="2133600" cy="365125"/>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11A2F7-E68D-46F3-89FD-96E2582E47C1}" type="datetime1">
              <a:rPr lang="en-US" smtClean="0"/>
              <a:t>5/28/2021</a:t>
            </a:fld>
            <a:endParaRPr lang="en-US"/>
          </a:p>
        </p:txBody>
      </p:sp>
      <p:sp>
        <p:nvSpPr>
          <p:cNvPr id="5" name="Footer Placeholder 4"/>
          <p:cNvSpPr>
            <a:spLocks noGrp="1"/>
          </p:cNvSpPr>
          <p:nvPr>
            <p:ph type="ftr" sz="quarter" idx="11"/>
          </p:nvPr>
        </p:nvSpPr>
        <p:spPr/>
        <p:txBody>
          <a:bodyPr/>
          <a:lstStyle/>
          <a:p>
            <a:r>
              <a:rPr lang="en-US"/>
              <a:t>Project title Name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Google Shape;255;p38"/>
          <p:cNvPicPr preferRelativeResize="0"/>
          <p:nvPr userDrawn="1"/>
        </p:nvPicPr>
        <p:blipFill rotWithShape="1">
          <a:blip r:embed="rId2"/>
          <a:srcRect/>
          <a:stretch>
            <a:fillRect/>
          </a:stretch>
        </p:blipFill>
        <p:spPr>
          <a:xfrm>
            <a:off x="8147124" y="6209778"/>
            <a:ext cx="516255" cy="52428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5DDD78-26C8-461B-9505-97DFF3A6012A}" type="datetime1">
              <a:rPr lang="en-US" smtClean="0"/>
              <a:t>5/28/2021</a:t>
            </a:fld>
            <a:endParaRPr lang="en-US"/>
          </a:p>
        </p:txBody>
      </p:sp>
      <p:sp>
        <p:nvSpPr>
          <p:cNvPr id="5" name="Footer Placeholder 4"/>
          <p:cNvSpPr>
            <a:spLocks noGrp="1"/>
          </p:cNvSpPr>
          <p:nvPr>
            <p:ph type="ftr" sz="quarter" idx="11"/>
          </p:nvPr>
        </p:nvSpPr>
        <p:spPr/>
        <p:txBody>
          <a:bodyPr/>
          <a:lstStyle/>
          <a:p>
            <a:r>
              <a:rPr lang="en-US"/>
              <a:t>Project title Name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Google Shape;255;p38"/>
          <p:cNvPicPr preferRelativeResize="0"/>
          <p:nvPr userDrawn="1"/>
        </p:nvPicPr>
        <p:blipFill rotWithShape="1">
          <a:blip r:embed="rId2"/>
          <a:srcRect/>
          <a:stretch>
            <a:fillRect/>
          </a:stretch>
        </p:blipFill>
        <p:spPr>
          <a:xfrm>
            <a:off x="8147124" y="6209778"/>
            <a:ext cx="516255" cy="52428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D6115A-3463-4AED-AF29-ED3024BA9ADB}" type="datetime1">
              <a:rPr lang="en-US" smtClean="0"/>
              <a:t>5/28/2021</a:t>
            </a:fld>
            <a:endParaRPr lang="en-US"/>
          </a:p>
        </p:txBody>
      </p:sp>
      <p:sp>
        <p:nvSpPr>
          <p:cNvPr id="5" name="Footer Placeholder 4"/>
          <p:cNvSpPr>
            <a:spLocks noGrp="1"/>
          </p:cNvSpPr>
          <p:nvPr>
            <p:ph type="ftr" sz="quarter" idx="11"/>
          </p:nvPr>
        </p:nvSpPr>
        <p:spPr/>
        <p:txBody>
          <a:bodyPr/>
          <a:lstStyle/>
          <a:p>
            <a:r>
              <a:rPr lang="en-US"/>
              <a:t>Project title Name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Google Shape;255;p38"/>
          <p:cNvPicPr preferRelativeResize="0"/>
          <p:nvPr userDrawn="1"/>
        </p:nvPicPr>
        <p:blipFill rotWithShape="1">
          <a:blip r:embed="rId2"/>
          <a:srcRect/>
          <a:stretch>
            <a:fillRect/>
          </a:stretch>
        </p:blipFill>
        <p:spPr>
          <a:xfrm>
            <a:off x="8147124" y="6209778"/>
            <a:ext cx="516255" cy="52428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0973C8-C284-4542-B9E9-B0B38632B5E6}" type="datetime1">
              <a:rPr lang="en-US" smtClean="0"/>
              <a:t>5/28/2021</a:t>
            </a:fld>
            <a:endParaRPr lang="en-US"/>
          </a:p>
        </p:txBody>
      </p:sp>
      <p:sp>
        <p:nvSpPr>
          <p:cNvPr id="5" name="Footer Placeholder 4"/>
          <p:cNvSpPr>
            <a:spLocks noGrp="1"/>
          </p:cNvSpPr>
          <p:nvPr>
            <p:ph type="ftr" sz="quarter" idx="11"/>
          </p:nvPr>
        </p:nvSpPr>
        <p:spPr/>
        <p:txBody>
          <a:bodyPr/>
          <a:lstStyle/>
          <a:p>
            <a:r>
              <a:rPr lang="en-US"/>
              <a:t>Project title Name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Google Shape;255;p38"/>
          <p:cNvPicPr preferRelativeResize="0"/>
          <p:nvPr userDrawn="1"/>
        </p:nvPicPr>
        <p:blipFill rotWithShape="1">
          <a:blip r:embed="rId2"/>
          <a:srcRect/>
          <a:stretch>
            <a:fillRect/>
          </a:stretch>
        </p:blipFill>
        <p:spPr>
          <a:xfrm>
            <a:off x="8147124" y="6209778"/>
            <a:ext cx="516255" cy="52428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A52B7C-5EDA-4DB2-9F6C-755D9F0DB457}" type="datetime1">
              <a:rPr lang="en-US" smtClean="0"/>
              <a:t>5/28/2021</a:t>
            </a:fld>
            <a:endParaRPr lang="en-US"/>
          </a:p>
        </p:txBody>
      </p:sp>
      <p:sp>
        <p:nvSpPr>
          <p:cNvPr id="6" name="Footer Placeholder 5"/>
          <p:cNvSpPr>
            <a:spLocks noGrp="1"/>
          </p:cNvSpPr>
          <p:nvPr>
            <p:ph type="ftr" sz="quarter" idx="11"/>
          </p:nvPr>
        </p:nvSpPr>
        <p:spPr/>
        <p:txBody>
          <a:bodyPr/>
          <a:lstStyle/>
          <a:p>
            <a:r>
              <a:rPr lang="en-US"/>
              <a:t>Project title Name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Google Shape;255;p38"/>
          <p:cNvPicPr preferRelativeResize="0"/>
          <p:nvPr userDrawn="1"/>
        </p:nvPicPr>
        <p:blipFill rotWithShape="1">
          <a:blip r:embed="rId2"/>
          <a:srcRect/>
          <a:stretch>
            <a:fillRect/>
          </a:stretch>
        </p:blipFill>
        <p:spPr>
          <a:xfrm>
            <a:off x="8147124" y="6209778"/>
            <a:ext cx="516255" cy="52428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F1E2A5-AC29-45C7-A211-BA9C5C8DB3FC}" type="datetime1">
              <a:rPr lang="en-US" smtClean="0"/>
              <a:t>5/28/2021</a:t>
            </a:fld>
            <a:endParaRPr lang="en-US"/>
          </a:p>
        </p:txBody>
      </p:sp>
      <p:sp>
        <p:nvSpPr>
          <p:cNvPr id="8" name="Footer Placeholder 7"/>
          <p:cNvSpPr>
            <a:spLocks noGrp="1"/>
          </p:cNvSpPr>
          <p:nvPr>
            <p:ph type="ftr" sz="quarter" idx="11"/>
          </p:nvPr>
        </p:nvSpPr>
        <p:spPr/>
        <p:txBody>
          <a:bodyPr/>
          <a:lstStyle/>
          <a:p>
            <a:r>
              <a:rPr lang="en-US"/>
              <a:t>Project title Name </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pic>
        <p:nvPicPr>
          <p:cNvPr id="10" name="Google Shape;255;p38"/>
          <p:cNvPicPr preferRelativeResize="0"/>
          <p:nvPr userDrawn="1"/>
        </p:nvPicPr>
        <p:blipFill rotWithShape="1">
          <a:blip r:embed="rId2"/>
          <a:srcRect/>
          <a:stretch>
            <a:fillRect/>
          </a:stretch>
        </p:blipFill>
        <p:spPr>
          <a:xfrm>
            <a:off x="8147124" y="6209778"/>
            <a:ext cx="516255" cy="52428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DECC9D-71E8-413E-BF08-46367A0F5778}" type="datetime1">
              <a:rPr lang="en-US" smtClean="0"/>
              <a:t>5/28/2021</a:t>
            </a:fld>
            <a:endParaRPr lang="en-US"/>
          </a:p>
        </p:txBody>
      </p:sp>
      <p:sp>
        <p:nvSpPr>
          <p:cNvPr id="4" name="Footer Placeholder 3"/>
          <p:cNvSpPr>
            <a:spLocks noGrp="1"/>
          </p:cNvSpPr>
          <p:nvPr>
            <p:ph type="ftr" sz="quarter" idx="11"/>
          </p:nvPr>
        </p:nvSpPr>
        <p:spPr/>
        <p:txBody>
          <a:bodyPr/>
          <a:lstStyle/>
          <a:p>
            <a:r>
              <a:rPr lang="en-US"/>
              <a:t>Project title Name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pic>
        <p:nvPicPr>
          <p:cNvPr id="6" name="Google Shape;255;p38"/>
          <p:cNvPicPr preferRelativeResize="0"/>
          <p:nvPr userDrawn="1"/>
        </p:nvPicPr>
        <p:blipFill rotWithShape="1">
          <a:blip r:embed="rId2"/>
          <a:srcRect/>
          <a:stretch>
            <a:fillRect/>
          </a:stretch>
        </p:blipFill>
        <p:spPr>
          <a:xfrm>
            <a:off x="8147124" y="6209778"/>
            <a:ext cx="516255" cy="52428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6B39F8-99FD-4273-9058-09BCF5B50C85}" type="datetime1">
              <a:rPr lang="en-US" smtClean="0"/>
              <a:t>5/28/2021</a:t>
            </a:fld>
            <a:endParaRPr lang="en-US"/>
          </a:p>
        </p:txBody>
      </p:sp>
      <p:sp>
        <p:nvSpPr>
          <p:cNvPr id="3" name="Footer Placeholder 2"/>
          <p:cNvSpPr>
            <a:spLocks noGrp="1"/>
          </p:cNvSpPr>
          <p:nvPr>
            <p:ph type="ftr" sz="quarter" idx="11"/>
          </p:nvPr>
        </p:nvSpPr>
        <p:spPr/>
        <p:txBody>
          <a:bodyPr/>
          <a:lstStyle/>
          <a:p>
            <a:r>
              <a:rPr lang="en-US"/>
              <a:t>Project title Name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pic>
        <p:nvPicPr>
          <p:cNvPr id="5" name="Google Shape;255;p38"/>
          <p:cNvPicPr preferRelativeResize="0"/>
          <p:nvPr userDrawn="1"/>
        </p:nvPicPr>
        <p:blipFill rotWithShape="1">
          <a:blip r:embed="rId2"/>
          <a:srcRect/>
          <a:stretch>
            <a:fillRect/>
          </a:stretch>
        </p:blipFill>
        <p:spPr>
          <a:xfrm>
            <a:off x="8147124" y="6209778"/>
            <a:ext cx="516255" cy="52428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4CD3A1-55A7-47DC-85EB-623ECF59B4AD}" type="datetime1">
              <a:rPr lang="en-US" smtClean="0"/>
              <a:t>5/28/2021</a:t>
            </a:fld>
            <a:endParaRPr lang="en-US"/>
          </a:p>
        </p:txBody>
      </p:sp>
      <p:sp>
        <p:nvSpPr>
          <p:cNvPr id="6" name="Footer Placeholder 5"/>
          <p:cNvSpPr>
            <a:spLocks noGrp="1"/>
          </p:cNvSpPr>
          <p:nvPr>
            <p:ph type="ftr" sz="quarter" idx="11"/>
          </p:nvPr>
        </p:nvSpPr>
        <p:spPr/>
        <p:txBody>
          <a:bodyPr/>
          <a:lstStyle/>
          <a:p>
            <a:r>
              <a:rPr lang="en-US"/>
              <a:t>Project title Name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Google Shape;255;p38"/>
          <p:cNvPicPr preferRelativeResize="0"/>
          <p:nvPr userDrawn="1"/>
        </p:nvPicPr>
        <p:blipFill rotWithShape="1">
          <a:blip r:embed="rId2"/>
          <a:srcRect/>
          <a:stretch>
            <a:fillRect/>
          </a:stretch>
        </p:blipFill>
        <p:spPr>
          <a:xfrm>
            <a:off x="8147124" y="6209778"/>
            <a:ext cx="516255" cy="52428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53758D-86B3-49F9-B9F3-D90B60BA1B47}" type="datetime1">
              <a:rPr lang="en-US" smtClean="0"/>
              <a:t>5/28/2021</a:t>
            </a:fld>
            <a:endParaRPr lang="en-US"/>
          </a:p>
        </p:txBody>
      </p:sp>
      <p:sp>
        <p:nvSpPr>
          <p:cNvPr id="6" name="Footer Placeholder 5"/>
          <p:cNvSpPr>
            <a:spLocks noGrp="1"/>
          </p:cNvSpPr>
          <p:nvPr>
            <p:ph type="ftr" sz="quarter" idx="11"/>
          </p:nvPr>
        </p:nvSpPr>
        <p:spPr/>
        <p:txBody>
          <a:bodyPr/>
          <a:lstStyle/>
          <a:p>
            <a:r>
              <a:rPr lang="en-US"/>
              <a:t>Project title Name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Google Shape;255;p38"/>
          <p:cNvPicPr preferRelativeResize="0"/>
          <p:nvPr userDrawn="1"/>
        </p:nvPicPr>
        <p:blipFill rotWithShape="1">
          <a:blip r:embed="rId2"/>
          <a:srcRect/>
          <a:stretch>
            <a:fillRect/>
          </a:stretch>
        </p:blipFill>
        <p:spPr>
          <a:xfrm>
            <a:off x="8147124" y="6209778"/>
            <a:ext cx="516255" cy="52428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01A4F9-839A-4728-A1FB-2E2A611A0186}" type="datetime1">
              <a:rPr lang="en-US" smtClean="0"/>
              <a:t>5/28/2021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title Name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221285"/>
            <a:ext cx="6553200" cy="1188084"/>
          </a:xfrm>
          <a:noFill/>
        </p:spPr>
        <p:txBody>
          <a:bodyPr>
            <a:noAutofit/>
          </a:bodyPr>
          <a:lstStyle/>
          <a:p>
            <a:r>
              <a:rPr lang="en-US" sz="2400" b="1" dirty="0">
                <a:latin typeface="Times New Roman" pitchFamily="18" charset="0"/>
                <a:cs typeface="Times New Roman" pitchFamily="18" charset="0"/>
              </a:rPr>
              <a:t>St. Francis Institute of Technology</a:t>
            </a:r>
            <a:br>
              <a:rPr lang="en-US" sz="2400" b="1" dirty="0">
                <a:latin typeface="Times New Roman" pitchFamily="18" charset="0"/>
                <a:cs typeface="Times New Roman" pitchFamily="18" charset="0"/>
              </a:rPr>
            </a:br>
            <a:r>
              <a:rPr lang="en-US" sz="2000" b="1" dirty="0">
                <a:latin typeface="Times New Roman" pitchFamily="18" charset="0"/>
                <a:cs typeface="Times New Roman" pitchFamily="18" charset="0"/>
              </a:rPr>
              <a:t>Department of Computer Engineering</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b="1" dirty="0">
              <a:solidFill>
                <a:srgbClr val="0070C0"/>
              </a:solidFill>
              <a:latin typeface="Times New Roman" pitchFamily="18" charset="0"/>
              <a:cs typeface="Times New Roman" pitchFamily="18" charset="0"/>
            </a:endParaRPr>
          </a:p>
        </p:txBody>
      </p:sp>
      <p:sp>
        <p:nvSpPr>
          <p:cNvPr id="3" name="Subtitle 2"/>
          <p:cNvSpPr>
            <a:spLocks noGrp="1"/>
          </p:cNvSpPr>
          <p:nvPr>
            <p:ph type="subTitle" idx="1"/>
          </p:nvPr>
        </p:nvSpPr>
        <p:spPr>
          <a:xfrm>
            <a:off x="307975" y="2209800"/>
            <a:ext cx="8531225" cy="823900"/>
          </a:xfrm>
        </p:spPr>
        <p:txBody>
          <a:bodyPr/>
          <a:lstStyle/>
          <a:p>
            <a:r>
              <a:rPr lang="en-US" b="1" dirty="0">
                <a:solidFill>
                  <a:srgbClr val="002060"/>
                </a:solidFill>
                <a:latin typeface="Times New Roman" pitchFamily="18" charset="0"/>
                <a:cs typeface="Times New Roman" pitchFamily="18" charset="0"/>
              </a:rPr>
              <a:t>Mini Project Title: </a:t>
            </a:r>
            <a:r>
              <a:rPr lang="en-US" sz="2800" b="1" dirty="0">
                <a:solidFill>
                  <a:srgbClr val="002060"/>
                </a:solidFill>
                <a:latin typeface="Times New Roman" pitchFamily="18" charset="0"/>
                <a:cs typeface="Times New Roman" pitchFamily="18" charset="0"/>
              </a:rPr>
              <a:t>Detecting Insulting Tweets</a:t>
            </a:r>
          </a:p>
          <a:p>
            <a:endParaRPr lang="en-US" dirty="0"/>
          </a:p>
        </p:txBody>
      </p:sp>
      <p:sp>
        <p:nvSpPr>
          <p:cNvPr id="4" name="AutoShape 2" descr="Image result for sfit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sfit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result for sfit log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Image result for sfit logo"/>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33" y="104253"/>
            <a:ext cx="1478973"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Google Shape;239;p37"/>
          <p:cNvSpPr txBox="1">
            <a:spLocks/>
          </p:cNvSpPr>
          <p:nvPr/>
        </p:nvSpPr>
        <p:spPr>
          <a:xfrm>
            <a:off x="1220787" y="3231710"/>
            <a:ext cx="6705600" cy="519100"/>
          </a:xfrm>
          <a:prstGeom prst="rect">
            <a:avLst/>
          </a:prstGeom>
          <a:noFill/>
          <a:ln>
            <a:noFill/>
          </a:ln>
        </p:spPr>
        <p:txBody>
          <a:bodyPr spcFirstLastPara="1" vert="horz" wrap="square" lIns="91425" tIns="45700" rIns="91425" bIns="45700" rtlCol="0" anchor="t" anchorCtr="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buClr>
                <a:schemeClr val="accent1"/>
              </a:buClr>
              <a:buSzPts val="2210"/>
              <a:buFont typeface="Noto Sans Symbols"/>
              <a:buNone/>
            </a:pPr>
            <a:r>
              <a:rPr lang="en-GB" sz="2400" b="1" dirty="0">
                <a:solidFill>
                  <a:srgbClr val="0070C0"/>
                </a:solidFill>
                <a:latin typeface="Times New Roman" pitchFamily="18" charset="0"/>
                <a:ea typeface="+mj-ea"/>
                <a:cs typeface="Times New Roman" pitchFamily="18" charset="0"/>
                <a:sym typeface="Libre Baskerville" panose="02000000000000000000"/>
              </a:rPr>
              <a:t>Group Members:</a:t>
            </a:r>
          </a:p>
          <a:p>
            <a:pPr>
              <a:spcBef>
                <a:spcPts val="0"/>
              </a:spcBef>
              <a:buClr>
                <a:schemeClr val="accent1"/>
              </a:buClr>
              <a:buSzPts val="2210"/>
              <a:buFont typeface="Noto Sans Symbols"/>
              <a:buNone/>
            </a:pPr>
            <a:endParaRPr lang="en-GB" sz="2400" b="1" dirty="0">
              <a:solidFill>
                <a:srgbClr val="0070C0"/>
              </a:solidFill>
              <a:latin typeface="Times New Roman" pitchFamily="18" charset="0"/>
              <a:ea typeface="+mj-ea"/>
              <a:cs typeface="Times New Roman" pitchFamily="18" charset="0"/>
              <a:sym typeface="Libre Baskerville" panose="02000000000000000000"/>
            </a:endParaRPr>
          </a:p>
          <a:p>
            <a:pPr>
              <a:spcBef>
                <a:spcPts val="580"/>
              </a:spcBef>
              <a:buClr>
                <a:schemeClr val="accent1"/>
              </a:buClr>
              <a:buSzPts val="2210"/>
              <a:buFont typeface="Noto Sans Symbols"/>
              <a:buNone/>
            </a:pPr>
            <a:endParaRPr lang="en-GB" sz="2600" i="1" dirty="0">
              <a:solidFill>
                <a:schemeClr val="dk2"/>
              </a:solidFill>
              <a:latin typeface="Libre Baskerville" panose="02000000000000000000"/>
              <a:ea typeface="Libre Baskerville" panose="02000000000000000000"/>
              <a:cs typeface="Libre Baskerville" panose="02000000000000000000"/>
              <a:sym typeface="Libre Baskerville" panose="02000000000000000000"/>
            </a:endParaRPr>
          </a:p>
          <a:p>
            <a:pPr>
              <a:spcBef>
                <a:spcPts val="580"/>
              </a:spcBef>
              <a:buClr>
                <a:schemeClr val="accent1"/>
              </a:buClr>
              <a:buSzPts val="2210"/>
              <a:buFont typeface="Noto Sans Symbols"/>
              <a:buNone/>
            </a:pPr>
            <a:endParaRPr lang="en-GB" sz="2600" i="1" dirty="0">
              <a:solidFill>
                <a:schemeClr val="dk2"/>
              </a:solidFill>
              <a:latin typeface="Libre Baskerville" panose="02000000000000000000"/>
              <a:ea typeface="Libre Baskerville" panose="02000000000000000000"/>
              <a:cs typeface="Libre Baskerville" panose="02000000000000000000"/>
              <a:sym typeface="Libre Baskerville" panose="02000000000000000000"/>
            </a:endParaRPr>
          </a:p>
          <a:p>
            <a:pPr>
              <a:spcBef>
                <a:spcPts val="580"/>
              </a:spcBef>
              <a:buClr>
                <a:schemeClr val="accent1"/>
              </a:buClr>
              <a:buSzPts val="2210"/>
              <a:buFont typeface="Noto Sans Symbols"/>
              <a:buNone/>
            </a:pPr>
            <a:r>
              <a:rPr lang="en-GB" sz="2000" i="1" dirty="0">
                <a:solidFill>
                  <a:schemeClr val="dk2"/>
                </a:solidFill>
                <a:latin typeface="Libre Baskerville" panose="02000000000000000000"/>
                <a:ea typeface="Libre Baskerville" panose="02000000000000000000"/>
                <a:cs typeface="Libre Baskerville" panose="02000000000000000000"/>
                <a:sym typeface="Libre Baskerville" panose="02000000000000000000"/>
              </a:rPr>
              <a:t>Under the guidance of </a:t>
            </a:r>
          </a:p>
          <a:p>
            <a:pPr marL="1260475" marR="1255395" algn="ctr">
              <a:lnSpc>
                <a:spcPct val="107000"/>
              </a:lnSpc>
              <a:spcAft>
                <a:spcPts val="800"/>
              </a:spcAft>
            </a:pPr>
            <a:r>
              <a:rPr lang="en-IN"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Mrs. </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Anuradha </a:t>
            </a:r>
            <a:r>
              <a:rPr lang="en-IN"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Srinivasaraghavan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260475" marR="1255395" algn="ct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Associate Professor</a:t>
            </a:r>
            <a:endParaRPr lang="en-GB" sz="1800" dirty="0">
              <a:solidFill>
                <a:schemeClr val="dk2"/>
              </a:solidFill>
              <a:latin typeface="Libre Baskerville" panose="02000000000000000000"/>
              <a:ea typeface="Libre Baskerville" panose="02000000000000000000"/>
              <a:cs typeface="Libre Baskerville" panose="02000000000000000000"/>
              <a:sym typeface="Libre Baskerville" panose="02000000000000000000"/>
            </a:endParaRPr>
          </a:p>
        </p:txBody>
      </p:sp>
      <p:graphicFrame>
        <p:nvGraphicFramePr>
          <p:cNvPr id="8" name="Table 7"/>
          <p:cNvGraphicFramePr>
            <a:graphicFrameLocks noGrp="1"/>
          </p:cNvGraphicFramePr>
          <p:nvPr>
            <p:extLst>
              <p:ext uri="{D42A27DB-BD31-4B8C-83A1-F6EECF244321}">
                <p14:modId xmlns:p14="http://schemas.microsoft.com/office/powerpoint/2010/main" val="1099259927"/>
              </p:ext>
            </p:extLst>
          </p:nvPr>
        </p:nvGraphicFramePr>
        <p:xfrm>
          <a:off x="2374106" y="3794760"/>
          <a:ext cx="4398963" cy="1097280"/>
        </p:xfrm>
        <a:graphic>
          <a:graphicData uri="http://schemas.openxmlformats.org/drawingml/2006/table">
            <a:tbl>
              <a:tblPr firstRow="1" bandRow="1">
                <a:tableStyleId>{5940675A-B579-460E-94D1-54222C63F5DA}</a:tableStyleId>
              </a:tblPr>
              <a:tblGrid>
                <a:gridCol w="4398963">
                  <a:extLst>
                    <a:ext uri="{9D8B030D-6E8A-4147-A177-3AD203B41FA5}">
                      <a16:colId xmlns:a16="http://schemas.microsoft.com/office/drawing/2014/main" val="20000"/>
                    </a:ext>
                  </a:extLst>
                </a:gridCol>
              </a:tblGrid>
              <a:tr h="0">
                <a:tc>
                  <a:txBody>
                    <a:bodyPr/>
                    <a:lstStyle/>
                    <a:p>
                      <a:pPr algn="ctr"/>
                      <a:r>
                        <a:rPr lang="en-US" sz="1800" b="0" i="0" dirty="0">
                          <a:latin typeface="Times New Roman" pitchFamily="18" charset="0"/>
                          <a:cs typeface="Times New Roman" pitchFamily="18" charset="0"/>
                        </a:rPr>
                        <a:t>Madhura </a:t>
                      </a:r>
                      <a:r>
                        <a:rPr lang="en-US" sz="1800" b="0" i="0" dirty="0" err="1">
                          <a:latin typeface="Times New Roman" pitchFamily="18" charset="0"/>
                          <a:cs typeface="Times New Roman" pitchFamily="18" charset="0"/>
                        </a:rPr>
                        <a:t>Angchekar</a:t>
                      </a:r>
                      <a:r>
                        <a:rPr lang="en-US" sz="1800" b="0" i="0" dirty="0">
                          <a:latin typeface="Times New Roman" pitchFamily="18" charset="0"/>
                          <a:cs typeface="Times New Roman" pitchFamily="18" charset="0"/>
                        </a:rPr>
                        <a:t>- 05</a:t>
                      </a:r>
                    </a:p>
                  </a:txBody>
                  <a:tcPr/>
                </a:tc>
                <a:extLst>
                  <a:ext uri="{0D108BD9-81ED-4DB2-BD59-A6C34878D82A}">
                    <a16:rowId xmlns:a16="http://schemas.microsoft.com/office/drawing/2014/main" val="10000"/>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dirty="0" err="1">
                          <a:latin typeface="Times New Roman" pitchFamily="18" charset="0"/>
                          <a:cs typeface="Times New Roman" pitchFamily="18" charset="0"/>
                        </a:rPr>
                        <a:t>Kinen</a:t>
                      </a:r>
                      <a:r>
                        <a:rPr lang="en-US" sz="1800" b="0" i="0" dirty="0">
                          <a:latin typeface="Times New Roman" pitchFamily="18" charset="0"/>
                          <a:cs typeface="Times New Roman" pitchFamily="18" charset="0"/>
                        </a:rPr>
                        <a:t> Cardoza- 09</a:t>
                      </a:r>
                    </a:p>
                  </a:txBody>
                  <a:tcPr/>
                </a:tc>
                <a:extLst>
                  <a:ext uri="{0D108BD9-81ED-4DB2-BD59-A6C34878D82A}">
                    <a16:rowId xmlns:a16="http://schemas.microsoft.com/office/drawing/2014/main" val="10001"/>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dirty="0" err="1">
                          <a:latin typeface="Times New Roman" pitchFamily="18" charset="0"/>
                          <a:cs typeface="Times New Roman" pitchFamily="18" charset="0"/>
                        </a:rPr>
                        <a:t>Velina</a:t>
                      </a:r>
                      <a:r>
                        <a:rPr lang="en-US" sz="1800" b="0" i="0" dirty="0">
                          <a:latin typeface="Times New Roman" pitchFamily="18" charset="0"/>
                          <a:cs typeface="Times New Roman" pitchFamily="18" charset="0"/>
                        </a:rPr>
                        <a:t> </a:t>
                      </a:r>
                      <a:r>
                        <a:rPr lang="en-US" sz="1800" b="0" i="0" dirty="0" err="1">
                          <a:latin typeface="Times New Roman" pitchFamily="18" charset="0"/>
                          <a:cs typeface="Times New Roman" pitchFamily="18" charset="0"/>
                        </a:rPr>
                        <a:t>Cutinha</a:t>
                      </a:r>
                      <a:r>
                        <a:rPr lang="en-US" sz="1800" b="0" i="0" dirty="0">
                          <a:latin typeface="Times New Roman" pitchFamily="18" charset="0"/>
                          <a:cs typeface="Times New Roman" pitchFamily="18" charset="0"/>
                        </a:rPr>
                        <a:t>- 14</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04261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dk1"/>
                </a:solidFill>
                <a:latin typeface="Times New Roman" panose="02020603050405020304"/>
                <a:ea typeface="Times New Roman" panose="02020603050405020304"/>
                <a:cs typeface="Times New Roman" panose="02020603050405020304"/>
              </a:rPr>
              <a:t>Results and Discussions</a:t>
            </a:r>
          </a:p>
        </p:txBody>
      </p:sp>
      <p:sp>
        <p:nvSpPr>
          <p:cNvPr id="3" name="Content Placeholder 2"/>
          <p:cNvSpPr>
            <a:spLocks noGrp="1"/>
          </p:cNvSpPr>
          <p:nvPr>
            <p:ph idx="1"/>
          </p:nvPr>
        </p:nvSpPr>
        <p:spPr>
          <a:xfrm>
            <a:off x="457200" y="1524000"/>
            <a:ext cx="8229600" cy="4602163"/>
          </a:xfrm>
          <a:ln>
            <a:solidFill>
              <a:schemeClr val="tx1"/>
            </a:solidFill>
          </a:ln>
        </p:spPr>
        <p:txBody>
          <a:bodyPr>
            <a:normAutofit/>
          </a:bodyPr>
          <a:lstStyle/>
          <a:p>
            <a:pPr algn="just"/>
            <a:r>
              <a:rPr lang="en-US" sz="2400" dirty="0">
                <a:latin typeface="Times New Roman" panose="02020603050405020304" pitchFamily="18" charset="0"/>
                <a:cs typeface="Times New Roman" panose="02020603050405020304" pitchFamily="18" charset="0"/>
              </a:rPr>
              <a:t>With the help of Machine learning we can detect insulting tweets . </a:t>
            </a:r>
          </a:p>
          <a:p>
            <a:pPr algn="just"/>
            <a:r>
              <a:rPr lang="en-US" sz="2400" dirty="0">
                <a:latin typeface="Times New Roman" panose="02020603050405020304" pitchFamily="18" charset="0"/>
                <a:cs typeface="Times New Roman" panose="02020603050405020304" pitchFamily="18" charset="0"/>
              </a:rPr>
              <a:t>First with the dataset we split the data in order to achieve better result after that we applied TFIDF on our 24000 above tweets</a:t>
            </a:r>
          </a:p>
          <a:p>
            <a:pPr algn="just"/>
            <a:r>
              <a:rPr lang="en-US" sz="2400" dirty="0">
                <a:latin typeface="Times New Roman" panose="02020603050405020304" pitchFamily="18" charset="0"/>
                <a:cs typeface="Times New Roman" panose="02020603050405020304" pitchFamily="18" charset="0"/>
              </a:rPr>
              <a:t>Oversampled it to balance the dataset and applied the model that is Logistic Regression and Naïve Bayes.</a:t>
            </a:r>
          </a:p>
        </p:txBody>
      </p:sp>
      <p:sp>
        <p:nvSpPr>
          <p:cNvPr id="4" name="Date Placeholder 3"/>
          <p:cNvSpPr>
            <a:spLocks noGrp="1"/>
          </p:cNvSpPr>
          <p:nvPr>
            <p:ph type="dt" sz="half" idx="10"/>
          </p:nvPr>
        </p:nvSpPr>
        <p:spPr/>
        <p:txBody>
          <a:bodyPr/>
          <a:lstStyle/>
          <a:p>
            <a:fld id="{D5D6115A-3463-4AED-AF29-ED3024BA9ADB}" type="datetime1">
              <a:rPr lang="en-US" smtClean="0"/>
              <a:t>5/28/2021</a:t>
            </a:fld>
            <a:endParaRPr lang="en-US"/>
          </a:p>
        </p:txBody>
      </p:sp>
      <p:sp>
        <p:nvSpPr>
          <p:cNvPr id="5" name="Footer Placeholder 4"/>
          <p:cNvSpPr>
            <a:spLocks noGrp="1"/>
          </p:cNvSpPr>
          <p:nvPr>
            <p:ph type="ftr" sz="quarter" idx="11"/>
          </p:nvPr>
        </p:nvSpPr>
        <p:spPr/>
        <p:txBody>
          <a:bodyPr/>
          <a:lstStyle/>
          <a:p>
            <a:r>
              <a:rPr lang="en-US" dirty="0"/>
              <a:t>Detecting Insulting Tweets </a:t>
            </a:r>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720766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59449-BFE2-41A1-B079-BEA2DD7FFBCB}"/>
              </a:ext>
            </a:extLst>
          </p:cNvPr>
          <p:cNvSpPr>
            <a:spLocks noGrp="1"/>
          </p:cNvSpPr>
          <p:nvPr>
            <p:ph type="ctrTitle"/>
          </p:nvPr>
        </p:nvSpPr>
        <p:spPr>
          <a:xfrm>
            <a:off x="685800" y="533401"/>
            <a:ext cx="7772400" cy="990599"/>
          </a:xfrm>
        </p:spPr>
        <p:txBody>
          <a:bodyPr/>
          <a:lstStyle/>
          <a:p>
            <a:r>
              <a:rPr lang="en-US" sz="4400" dirty="0">
                <a:solidFill>
                  <a:schemeClr val="dk1"/>
                </a:solidFill>
                <a:latin typeface="Times New Roman" panose="02020603050405020304"/>
                <a:ea typeface="Times New Roman" panose="02020603050405020304"/>
                <a:cs typeface="Times New Roman" panose="02020603050405020304"/>
              </a:rPr>
              <a:t>Results and Discussions</a:t>
            </a:r>
            <a:endParaRPr lang="en-IN" dirty="0"/>
          </a:p>
        </p:txBody>
      </p:sp>
      <p:sp>
        <p:nvSpPr>
          <p:cNvPr id="3" name="Subtitle 2">
            <a:extLst>
              <a:ext uri="{FF2B5EF4-FFF2-40B4-BE49-F238E27FC236}">
                <a16:creationId xmlns:a16="http://schemas.microsoft.com/office/drawing/2014/main" id="{04AEB4E4-8364-48A3-B6F0-F6355D0D2193}"/>
              </a:ext>
            </a:extLst>
          </p:cNvPr>
          <p:cNvSpPr>
            <a:spLocks noGrp="1"/>
          </p:cNvSpPr>
          <p:nvPr>
            <p:ph type="subTitle" idx="1"/>
          </p:nvPr>
        </p:nvSpPr>
        <p:spPr>
          <a:xfrm>
            <a:off x="685800" y="1600200"/>
            <a:ext cx="7772400" cy="4495800"/>
          </a:xfrm>
        </p:spPr>
        <p:txBody>
          <a:bodyPr>
            <a:norm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After Evaluating the model we got accuracies and that are </a:t>
            </a:r>
          </a:p>
          <a:p>
            <a:pPr algn="just"/>
            <a:r>
              <a:rPr lang="en-US" sz="2400" dirty="0">
                <a:solidFill>
                  <a:schemeClr val="tx1"/>
                </a:solidFill>
                <a:latin typeface="Times New Roman" panose="02020603050405020304" pitchFamily="18" charset="0"/>
                <a:cs typeface="Times New Roman" panose="02020603050405020304" pitchFamily="18" charset="0"/>
              </a:rPr>
              <a:t>Naïve Bayes:- 0.90</a:t>
            </a:r>
          </a:p>
          <a:p>
            <a:pPr algn="just"/>
            <a:r>
              <a:rPr lang="en-US" sz="2400" dirty="0">
                <a:solidFill>
                  <a:schemeClr val="tx1"/>
                </a:solidFill>
                <a:latin typeface="Times New Roman" panose="02020603050405020304" pitchFamily="18" charset="0"/>
                <a:cs typeface="Times New Roman" panose="02020603050405020304" pitchFamily="18" charset="0"/>
              </a:rPr>
              <a:t>Logistic Regression:- 0.96</a:t>
            </a:r>
          </a:p>
          <a:p>
            <a:pPr algn="just"/>
            <a:r>
              <a:rPr lang="en-US" sz="2400" dirty="0">
                <a:solidFill>
                  <a:schemeClr val="tx1"/>
                </a:solidFill>
                <a:latin typeface="Times New Roman" panose="02020603050405020304" pitchFamily="18" charset="0"/>
                <a:cs typeface="Times New Roman" panose="02020603050405020304" pitchFamily="18" charset="0"/>
              </a:rPr>
              <a:t>Hence we applied logistic regression due to highest accuracy and GUI was made with the help of </a:t>
            </a:r>
            <a:r>
              <a:rPr lang="en-US" sz="2400" dirty="0" err="1">
                <a:solidFill>
                  <a:schemeClr val="tx1"/>
                </a:solidFill>
                <a:latin typeface="Times New Roman" panose="02020603050405020304" pitchFamily="18" charset="0"/>
                <a:cs typeface="Times New Roman" panose="02020603050405020304" pitchFamily="18" charset="0"/>
              </a:rPr>
              <a:t>Streamlit</a:t>
            </a:r>
            <a:r>
              <a:rPr lang="en-US" sz="2400" dirty="0">
                <a:solidFill>
                  <a:schemeClr val="tx1"/>
                </a:solidFill>
                <a:latin typeface="Times New Roman" panose="02020603050405020304" pitchFamily="18" charset="0"/>
                <a:cs typeface="Times New Roman" panose="02020603050405020304" pitchFamily="18" charset="0"/>
              </a:rPr>
              <a:t>.</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7063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74320" lvl="0" indent="-274320">
              <a:spcBef>
                <a:spcPts val="580"/>
              </a:spcBef>
            </a:pP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a:t>
            </a:r>
            <a:endParaRPr lang="en-US" dirty="0"/>
          </a:p>
        </p:txBody>
      </p:sp>
      <p:sp>
        <p:nvSpPr>
          <p:cNvPr id="3" name="Content Placeholder 2"/>
          <p:cNvSpPr>
            <a:spLocks noGrp="1"/>
          </p:cNvSpPr>
          <p:nvPr>
            <p:ph idx="1"/>
          </p:nvPr>
        </p:nvSpPr>
        <p:spPr>
          <a:xfrm>
            <a:off x="457200" y="1447800"/>
            <a:ext cx="8229600" cy="4678363"/>
          </a:xfrm>
          <a:ln>
            <a:solidFill>
              <a:schemeClr val="tx1"/>
            </a:solidFill>
          </a:ln>
        </p:spPr>
        <p:txBody>
          <a:bodyPr>
            <a:normAutofit/>
          </a:bodyPr>
          <a:lstStyle/>
          <a:p>
            <a:r>
              <a:rPr lang="en-US" sz="2000" dirty="0">
                <a:latin typeface="Times New Roman" panose="02020603050405020304" pitchFamily="18" charset="0"/>
                <a:cs typeface="Times New Roman" panose="02020603050405020304" pitchFamily="18" charset="0"/>
              </a:rPr>
              <a:t>In this work, we proposed a new method to detect Insulting Tweets in Twitter. Our proposed approach automatically detects Insulting speech patterns and most common unigrams and use these along with sentimental and semantic features to classify tweets into Offensive and Non Offensive. </a:t>
            </a:r>
          </a:p>
          <a:p>
            <a:r>
              <a:rPr lang="en-US" sz="2000" dirty="0">
                <a:latin typeface="Times New Roman" panose="02020603050405020304" pitchFamily="18" charset="0"/>
                <a:cs typeface="Times New Roman" panose="02020603050405020304" pitchFamily="18" charset="0"/>
              </a:rPr>
              <a:t>Our proposed approach reaches an accuracy equal to 96% for the Logistic Regression into Offensive and Non Offensive.</a:t>
            </a:r>
          </a:p>
        </p:txBody>
      </p:sp>
      <p:sp>
        <p:nvSpPr>
          <p:cNvPr id="4" name="Date Placeholder 3"/>
          <p:cNvSpPr>
            <a:spLocks noGrp="1"/>
          </p:cNvSpPr>
          <p:nvPr>
            <p:ph type="dt" sz="half" idx="10"/>
          </p:nvPr>
        </p:nvSpPr>
        <p:spPr/>
        <p:txBody>
          <a:bodyPr/>
          <a:lstStyle/>
          <a:p>
            <a:fld id="{7A4CDB3C-CA75-4056-94C7-DA4B8684A6CB}" type="datetime1">
              <a:rPr lang="en-US" smtClean="0"/>
              <a:t>5/28/2021</a:t>
            </a:fld>
            <a:endParaRPr lang="en-US"/>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12</a:t>
            </a:fld>
            <a:endParaRPr lang="en-US"/>
          </a:p>
        </p:txBody>
      </p:sp>
      <p:sp>
        <p:nvSpPr>
          <p:cNvPr id="7" name="Footer Placeholder 6"/>
          <p:cNvSpPr>
            <a:spLocks noGrp="1"/>
          </p:cNvSpPr>
          <p:nvPr>
            <p:ph type="ftr" sz="quarter" idx="11"/>
          </p:nvPr>
        </p:nvSpPr>
        <p:spPr/>
        <p:txBody>
          <a:bodyPr/>
          <a:lstStyle/>
          <a:p>
            <a:r>
              <a:rPr lang="en-US" dirty="0"/>
              <a:t>Detecting Insulting Tweets </a:t>
            </a:r>
          </a:p>
        </p:txBody>
      </p:sp>
    </p:spTree>
    <p:extLst>
      <p:ext uri="{BB962C8B-B14F-4D97-AF65-F5344CB8AC3E}">
        <p14:creationId xmlns:p14="http://schemas.microsoft.com/office/powerpoint/2010/main" val="2084494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143000"/>
          </a:xfrm>
        </p:spPr>
        <p:txBody>
          <a:bodyPr>
            <a:normAutofit/>
          </a:bodyPr>
          <a:lstStyle/>
          <a:p>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References</a:t>
            </a:r>
            <a:endParaRPr lang="en-US" dirty="0"/>
          </a:p>
        </p:txBody>
      </p:sp>
      <p:sp>
        <p:nvSpPr>
          <p:cNvPr id="3" name="Content Placeholder 2"/>
          <p:cNvSpPr>
            <a:spLocks noGrp="1"/>
          </p:cNvSpPr>
          <p:nvPr>
            <p:ph idx="1"/>
          </p:nvPr>
        </p:nvSpPr>
        <p:spPr>
          <a:xfrm>
            <a:off x="457200" y="1371600"/>
            <a:ext cx="8458200" cy="4754563"/>
          </a:xfrm>
          <a:ln>
            <a:solidFill>
              <a:schemeClr val="tx1"/>
            </a:solidFill>
          </a:ln>
        </p:spPr>
        <p:txBody>
          <a:bodyPr/>
          <a:lstStyle/>
          <a:p>
            <a:pPr marL="0" lvl="0" indent="0" algn="just">
              <a:buNone/>
            </a:pPr>
            <a:r>
              <a:rPr lang="en-US" sz="1800" dirty="0">
                <a:latin typeface="Times New Roman" pitchFamily="18" charset="0"/>
                <a:cs typeface="Times New Roman" pitchFamily="18" charset="0"/>
              </a:rPr>
              <a:t>[1] Peter </a:t>
            </a:r>
            <a:r>
              <a:rPr lang="en-US" sz="1800" dirty="0" err="1">
                <a:latin typeface="Times New Roman" pitchFamily="18" charset="0"/>
                <a:cs typeface="Times New Roman" pitchFamily="18" charset="0"/>
              </a:rPr>
              <a:t>Burnap</a:t>
            </a:r>
            <a:r>
              <a:rPr lang="en-US" sz="1800" dirty="0">
                <a:latin typeface="Times New Roman" pitchFamily="18" charset="0"/>
                <a:cs typeface="Times New Roman" pitchFamily="18" charset="0"/>
              </a:rPr>
              <a:t> and Matthew Leighton Williams. 2018.Insulting tweets, machine classiﬁcation and statistical modelling of information ﬂows on Twitter: </a:t>
            </a:r>
            <a:r>
              <a:rPr lang="en-US" sz="1800" dirty="0" err="1">
                <a:latin typeface="Times New Roman" pitchFamily="18" charset="0"/>
                <a:cs typeface="Times New Roman" pitchFamily="18" charset="0"/>
              </a:rPr>
              <a:t>Interpre-tation</a:t>
            </a:r>
            <a:r>
              <a:rPr lang="en-US" sz="1800" dirty="0">
                <a:latin typeface="Times New Roman" pitchFamily="18" charset="0"/>
                <a:cs typeface="Times New Roman" pitchFamily="18" charset="0"/>
              </a:rPr>
              <a:t> and communication for policy decision making. Policy and Internet, 7(2):223–242</a:t>
            </a:r>
          </a:p>
          <a:p>
            <a:pPr marL="0" lvl="0" indent="0" algn="just">
              <a:buNone/>
            </a:pPr>
            <a:r>
              <a:rPr lang="en-US" sz="1800" dirty="0">
                <a:latin typeface="Times New Roman" pitchFamily="18" charset="0"/>
                <a:cs typeface="Times New Roman" pitchFamily="18" charset="0"/>
              </a:rPr>
              <a:t>[2] Lei Gao and </a:t>
            </a:r>
            <a:r>
              <a:rPr lang="en-US" sz="1800" dirty="0" err="1">
                <a:latin typeface="Times New Roman" pitchFamily="18" charset="0"/>
                <a:cs typeface="Times New Roman" pitchFamily="18" charset="0"/>
              </a:rPr>
              <a:t>Ruihong</a:t>
            </a:r>
            <a:r>
              <a:rPr lang="en-US" sz="1800" dirty="0">
                <a:latin typeface="Times New Roman" pitchFamily="18" charset="0"/>
                <a:cs typeface="Times New Roman" pitchFamily="18" charset="0"/>
              </a:rPr>
              <a:t> Huang. 2017. Detecting online Insulting Texts using context aware models. </a:t>
            </a:r>
            <a:r>
              <a:rPr lang="en-US" sz="1800" dirty="0" err="1">
                <a:latin typeface="Times New Roman" pitchFamily="18" charset="0"/>
                <a:cs typeface="Times New Roman" pitchFamily="18" charset="0"/>
              </a:rPr>
              <a:t>CoRR,abs</a:t>
            </a:r>
            <a:r>
              <a:rPr lang="en-US" sz="1800" dirty="0">
                <a:latin typeface="Times New Roman" pitchFamily="18" charset="0"/>
                <a:cs typeface="Times New Roman" pitchFamily="18" charset="0"/>
              </a:rPr>
              <a:t>/1710.07395</a:t>
            </a:r>
          </a:p>
          <a:p>
            <a:pPr marL="0" lvl="0" indent="0" algn="just">
              <a:buNone/>
            </a:pPr>
            <a:r>
              <a:rPr lang="en-US" sz="1800" dirty="0">
                <a:latin typeface="Times New Roman" pitchFamily="18" charset="0"/>
                <a:cs typeface="Times New Roman" pitchFamily="18" charset="0"/>
              </a:rPr>
              <a:t>[3] </a:t>
            </a:r>
            <a:r>
              <a:rPr lang="en-US" sz="1800" dirty="0" err="1">
                <a:latin typeface="Times New Roman" pitchFamily="18" charset="0"/>
                <a:cs typeface="Times New Roman" pitchFamily="18" charset="0"/>
              </a:rPr>
              <a:t>Despoina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Chatzakou</a:t>
            </a:r>
            <a:r>
              <a:rPr lang="en-US" sz="1800" dirty="0">
                <a:latin typeface="Times New Roman" pitchFamily="18" charset="0"/>
                <a:cs typeface="Times New Roman" pitchFamily="18" charset="0"/>
              </a:rPr>
              <a:t>, Nicolas </a:t>
            </a:r>
            <a:r>
              <a:rPr lang="en-US" sz="1800" dirty="0" err="1">
                <a:latin typeface="Times New Roman" pitchFamily="18" charset="0"/>
                <a:cs typeface="Times New Roman" pitchFamily="18" charset="0"/>
              </a:rPr>
              <a:t>Kourtellis</a:t>
            </a:r>
            <a:r>
              <a:rPr lang="en-US" sz="1800" dirty="0">
                <a:latin typeface="Times New Roman" pitchFamily="18" charset="0"/>
                <a:cs typeface="Times New Roman" pitchFamily="18" charset="0"/>
              </a:rPr>
              <a:t>, Jeremy Blackburn, Emiliano De </a:t>
            </a:r>
            <a:r>
              <a:rPr lang="en-US" sz="1800" dirty="0" err="1">
                <a:latin typeface="Times New Roman" pitchFamily="18" charset="0"/>
                <a:cs typeface="Times New Roman" pitchFamily="18" charset="0"/>
              </a:rPr>
              <a:t>Cristofaro</a:t>
            </a:r>
            <a:r>
              <a:rPr lang="en-US" sz="1800" dirty="0">
                <a:latin typeface="Times New Roman" pitchFamily="18" charset="0"/>
                <a:cs typeface="Times New Roman" pitchFamily="18" charset="0"/>
              </a:rPr>
              <a:t>, Gianluca </a:t>
            </a:r>
            <a:r>
              <a:rPr lang="en-US" sz="1800" dirty="0" err="1">
                <a:latin typeface="Times New Roman" pitchFamily="18" charset="0"/>
                <a:cs typeface="Times New Roman" pitchFamily="18" charset="0"/>
              </a:rPr>
              <a:t>Stringhini</a:t>
            </a:r>
            <a:r>
              <a:rPr lang="en-US" sz="1800" dirty="0">
                <a:latin typeface="Times New Roman" pitchFamily="18" charset="0"/>
                <a:cs typeface="Times New Roman" pitchFamily="18" charset="0"/>
              </a:rPr>
              <a:t>, and Athena </a:t>
            </a:r>
            <a:r>
              <a:rPr lang="en-US" sz="1800" dirty="0" err="1">
                <a:latin typeface="Times New Roman" pitchFamily="18" charset="0"/>
                <a:cs typeface="Times New Roman" pitchFamily="18" charset="0"/>
              </a:rPr>
              <a:t>Vakali</a:t>
            </a:r>
            <a:r>
              <a:rPr lang="en-US" sz="1800" dirty="0">
                <a:latin typeface="Times New Roman" pitchFamily="18" charset="0"/>
                <a:cs typeface="Times New Roman" pitchFamily="18" charset="0"/>
              </a:rPr>
              <a:t>. 2017.</a:t>
            </a:r>
          </a:p>
          <a:p>
            <a:pPr marL="0" lvl="0" indent="0" algn="just">
              <a:buNone/>
            </a:pPr>
            <a:r>
              <a:rPr lang="en-US" sz="1800" dirty="0">
                <a:latin typeface="Times New Roman" pitchFamily="18" charset="0"/>
                <a:cs typeface="Times New Roman" pitchFamily="18" charset="0"/>
              </a:rPr>
              <a:t>[4] </a:t>
            </a:r>
            <a:r>
              <a:rPr lang="en-US" sz="1800" dirty="0" err="1">
                <a:latin typeface="Times New Roman" pitchFamily="18" charset="0"/>
                <a:cs typeface="Times New Roman" pitchFamily="18" charset="0"/>
              </a:rPr>
              <a:t>Tommi</a:t>
            </a:r>
            <a:r>
              <a:rPr lang="en-US" sz="1800" dirty="0">
                <a:latin typeface="Times New Roman" pitchFamily="18" charset="0"/>
                <a:cs typeface="Times New Roman" pitchFamily="18" charset="0"/>
              </a:rPr>
              <a:t> Gr ¨</a:t>
            </a:r>
            <a:r>
              <a:rPr lang="en-US" sz="1800" dirty="0" err="1">
                <a:latin typeface="Times New Roman" pitchFamily="18" charset="0"/>
                <a:cs typeface="Times New Roman" pitchFamily="18" charset="0"/>
              </a:rPr>
              <a:t>ondahl</a:t>
            </a:r>
            <a:r>
              <a:rPr lang="en-US" sz="1800" dirty="0">
                <a:latin typeface="Times New Roman" pitchFamily="18" charset="0"/>
                <a:cs typeface="Times New Roman" pitchFamily="18" charset="0"/>
              </a:rPr>
              <a:t>, Luca </a:t>
            </a:r>
            <a:r>
              <a:rPr lang="en-US" sz="1800" dirty="0" err="1">
                <a:latin typeface="Times New Roman" pitchFamily="18" charset="0"/>
                <a:cs typeface="Times New Roman" pitchFamily="18" charset="0"/>
              </a:rPr>
              <a:t>Pajola</a:t>
            </a:r>
            <a:r>
              <a:rPr lang="en-US" sz="1800" dirty="0">
                <a:latin typeface="Times New Roman" pitchFamily="18" charset="0"/>
                <a:cs typeface="Times New Roman" pitchFamily="18" charset="0"/>
              </a:rPr>
              <a:t>, Mika </a:t>
            </a:r>
            <a:r>
              <a:rPr lang="en-US" sz="1800" dirty="0" err="1">
                <a:latin typeface="Times New Roman" pitchFamily="18" charset="0"/>
                <a:cs typeface="Times New Roman" pitchFamily="18" charset="0"/>
              </a:rPr>
              <a:t>Juuti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MauroConti</a:t>
            </a:r>
            <a:r>
              <a:rPr lang="en-US" sz="1800" dirty="0">
                <a:latin typeface="Times New Roman" pitchFamily="18" charset="0"/>
                <a:cs typeface="Times New Roman" pitchFamily="18" charset="0"/>
              </a:rPr>
              <a:t>, and N. </a:t>
            </a:r>
            <a:r>
              <a:rPr lang="en-US" sz="1800" dirty="0" err="1">
                <a:latin typeface="Times New Roman" pitchFamily="18" charset="0"/>
                <a:cs typeface="Times New Roman" pitchFamily="18" charset="0"/>
              </a:rPr>
              <a:t>Asokan</a:t>
            </a:r>
            <a:r>
              <a:rPr lang="en-US" sz="1800" dirty="0">
                <a:latin typeface="Times New Roman" pitchFamily="18" charset="0"/>
                <a:cs typeface="Times New Roman" pitchFamily="18" charset="0"/>
              </a:rPr>
              <a:t>. 2018. All you need is “love”: Evading Insulting speech detection.</a:t>
            </a:r>
          </a:p>
        </p:txBody>
      </p:sp>
      <p:sp>
        <p:nvSpPr>
          <p:cNvPr id="4" name="Date Placeholder 3"/>
          <p:cNvSpPr>
            <a:spLocks noGrp="1"/>
          </p:cNvSpPr>
          <p:nvPr>
            <p:ph type="dt" sz="half" idx="10"/>
          </p:nvPr>
        </p:nvSpPr>
        <p:spPr/>
        <p:txBody>
          <a:bodyPr/>
          <a:lstStyle/>
          <a:p>
            <a:fld id="{10F41E43-E838-4698-BC09-EA27DC4DAE65}" type="datetime1">
              <a:rPr lang="en-US" smtClean="0"/>
              <a:t>5/28/2021</a:t>
            </a:fld>
            <a:endParaRPr lang="en-US"/>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13</a:t>
            </a:fld>
            <a:endParaRPr lang="en-US"/>
          </a:p>
        </p:txBody>
      </p:sp>
      <p:sp>
        <p:nvSpPr>
          <p:cNvPr id="7" name="Footer Placeholder 6"/>
          <p:cNvSpPr>
            <a:spLocks noGrp="1"/>
          </p:cNvSpPr>
          <p:nvPr>
            <p:ph type="ftr" sz="quarter" idx="11"/>
          </p:nvPr>
        </p:nvSpPr>
        <p:spPr/>
        <p:txBody>
          <a:bodyPr/>
          <a:lstStyle/>
          <a:p>
            <a:r>
              <a:rPr lang="en-US" dirty="0"/>
              <a:t>Detecting Insulting Tweets </a:t>
            </a:r>
          </a:p>
        </p:txBody>
      </p:sp>
    </p:spTree>
    <p:extLst>
      <p:ext uri="{BB962C8B-B14F-4D97-AF65-F5344CB8AC3E}">
        <p14:creationId xmlns:p14="http://schemas.microsoft.com/office/powerpoint/2010/main" val="1518895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F41E43-E838-4698-BC09-EA27DC4DAE65}" type="datetime1">
              <a:rPr lang="en-US" smtClean="0"/>
              <a:t>5/28/2021</a:t>
            </a:fld>
            <a:endParaRPr lang="en-US"/>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14</a:t>
            </a:fld>
            <a:endParaRPr lang="en-US"/>
          </a:p>
        </p:txBody>
      </p:sp>
      <p:sp>
        <p:nvSpPr>
          <p:cNvPr id="7" name="Footer Placeholder 6"/>
          <p:cNvSpPr>
            <a:spLocks noGrp="1"/>
          </p:cNvSpPr>
          <p:nvPr>
            <p:ph type="ftr" sz="quarter" idx="11"/>
          </p:nvPr>
        </p:nvSpPr>
        <p:spPr/>
        <p:txBody>
          <a:bodyPr/>
          <a:lstStyle/>
          <a:p>
            <a:r>
              <a:rPr lang="en-US" dirty="0"/>
              <a:t>Detecting Insulting Tweets </a:t>
            </a:r>
          </a:p>
        </p:txBody>
      </p:sp>
      <p:sp>
        <p:nvSpPr>
          <p:cNvPr id="5" name="Content Placeholder 4"/>
          <p:cNvSpPr>
            <a:spLocks noGrp="1"/>
          </p:cNvSpPr>
          <p:nvPr>
            <p:ph idx="1"/>
          </p:nvPr>
        </p:nvSpPr>
        <p:spPr>
          <a:xfrm>
            <a:off x="457200" y="457200"/>
            <a:ext cx="8229600" cy="5668963"/>
          </a:xfrm>
        </p:spPr>
        <p:txBody>
          <a:bodyPr/>
          <a:lstStyle/>
          <a:p>
            <a:pPr marL="0" indent="0">
              <a:buNone/>
            </a:pPr>
            <a:endParaRPr lang="en-US" dirty="0"/>
          </a:p>
        </p:txBody>
      </p:sp>
      <p:sp>
        <p:nvSpPr>
          <p:cNvPr id="9" name="Rectangle 8"/>
          <p:cNvSpPr/>
          <p:nvPr/>
        </p:nvSpPr>
        <p:spPr>
          <a:xfrm>
            <a:off x="1828800" y="2667000"/>
            <a:ext cx="5029200" cy="1754326"/>
          </a:xfrm>
          <a:prstGeom prst="rect">
            <a:avLst/>
          </a:prstGeom>
          <a:noFill/>
        </p:spPr>
        <p:txBody>
          <a:bodyPr wrap="square" lIns="91440" tIns="45720" rIns="91440" bIns="45720">
            <a:spAutoFit/>
          </a:bodyPr>
          <a:lstStyle/>
          <a:p>
            <a:pPr algn="ctr"/>
            <a:r>
              <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Thank you !!!</a:t>
            </a:r>
          </a:p>
          <a:p>
            <a:pPr algn="ctr"/>
            <a:r>
              <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Q &amp; A ??</a:t>
            </a:r>
          </a:p>
        </p:txBody>
      </p:sp>
    </p:spTree>
    <p:extLst>
      <p:ext uri="{BB962C8B-B14F-4D97-AF65-F5344CB8AC3E}">
        <p14:creationId xmlns:p14="http://schemas.microsoft.com/office/powerpoint/2010/main" val="978803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92162"/>
          </a:xfrm>
        </p:spPr>
        <p:txBody>
          <a:bodyPr/>
          <a:lstStyle/>
          <a:p>
            <a:r>
              <a:rPr 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Content</a:t>
            </a:r>
            <a:endParaRPr lang="en-US" dirty="0"/>
          </a:p>
        </p:txBody>
      </p:sp>
      <p:sp>
        <p:nvSpPr>
          <p:cNvPr id="3" name="Content Placeholder 2"/>
          <p:cNvSpPr>
            <a:spLocks noGrp="1"/>
          </p:cNvSpPr>
          <p:nvPr>
            <p:ph idx="1"/>
          </p:nvPr>
        </p:nvSpPr>
        <p:spPr>
          <a:xfrm>
            <a:off x="533400" y="1066800"/>
            <a:ext cx="8229600" cy="5105400"/>
          </a:xfrm>
          <a:ln>
            <a:solidFill>
              <a:schemeClr val="tx1"/>
            </a:solidFill>
          </a:ln>
        </p:spPr>
        <p:txBody>
          <a:bodyPr>
            <a:normAutofit fontScale="92500" lnSpcReduction="20000"/>
          </a:bodyPr>
          <a:lstStyle/>
          <a:p>
            <a:pPr marL="274320" lvl="0"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Introduction </a:t>
            </a:r>
          </a:p>
          <a:p>
            <a:pPr marL="274320" lvl="0"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Problem Statement</a:t>
            </a:r>
          </a:p>
          <a:p>
            <a:pPr marL="674370" lvl="1"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Proposed Solution</a:t>
            </a:r>
          </a:p>
          <a:p>
            <a:pPr marL="274320" lvl="0"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Work Flow of the system </a:t>
            </a:r>
          </a:p>
          <a:p>
            <a:pPr marL="274320" lvl="0"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Algorithm with Implementation details</a:t>
            </a:r>
          </a:p>
          <a:p>
            <a:pPr marL="274320" lvl="0"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Experimental Set Up</a:t>
            </a:r>
          </a:p>
          <a:p>
            <a:pPr marL="674370" lvl="1"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Data Set </a:t>
            </a:r>
          </a:p>
          <a:p>
            <a:pPr marL="674370" lvl="1"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Performance Evaluation Parameters</a:t>
            </a:r>
          </a:p>
          <a:p>
            <a:pPr marL="274320" lvl="0"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rPr>
              <a:t>Results  &amp; Discussion</a:t>
            </a:r>
          </a:p>
          <a:p>
            <a:pPr marL="274320" lvl="0"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Conclusion</a:t>
            </a:r>
          </a:p>
          <a:p>
            <a:pPr marL="274320" lvl="0" indent="-274320">
              <a:spcBef>
                <a:spcPts val="580"/>
              </a:spcBef>
              <a:buClr>
                <a:schemeClr val="accent1"/>
              </a:buClr>
              <a:buSzPts val="2210"/>
              <a:buFont typeface="Times New Roman" panose="02020603050405020304"/>
              <a:buChar char="●"/>
            </a:pPr>
            <a:r>
              <a:rPr lang="en-US" dirty="0">
                <a:latin typeface="Times New Roman" panose="02020603050405020304"/>
                <a:ea typeface="Times New Roman" panose="02020603050405020304"/>
                <a:cs typeface="Times New Roman" panose="02020603050405020304"/>
                <a:sym typeface="Times New Roman" panose="02020603050405020304"/>
              </a:rPr>
              <a:t>References</a:t>
            </a:r>
          </a:p>
          <a:p>
            <a:pPr marL="0" lvl="0" indent="0">
              <a:spcBef>
                <a:spcPts val="580"/>
              </a:spcBef>
              <a:buClr>
                <a:schemeClr val="accent1"/>
              </a:buClr>
              <a:buSzPts val="2210"/>
              <a:buNone/>
            </a:pPr>
            <a:endPar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endParaRPr lang="en-US" dirty="0"/>
          </a:p>
        </p:txBody>
      </p:sp>
      <p:sp>
        <p:nvSpPr>
          <p:cNvPr id="6" name="Slide Number Placeholder 5"/>
          <p:cNvSpPr>
            <a:spLocks noGrp="1"/>
          </p:cNvSpPr>
          <p:nvPr>
            <p:ph type="sldNum" sz="quarter" idx="12"/>
          </p:nvPr>
        </p:nvSpPr>
        <p:spPr>
          <a:xfrm>
            <a:off x="6934200" y="6324600"/>
            <a:ext cx="2133600" cy="365125"/>
          </a:xfrm>
        </p:spPr>
        <p:txBody>
          <a:bodyPr/>
          <a:lstStyle/>
          <a:p>
            <a:fld id="{B6F15528-21DE-4FAA-801E-634DDDAF4B2B}" type="slidenum">
              <a:rPr lang="en-US" smtClean="0"/>
              <a:pPr/>
              <a:t>2</a:t>
            </a:fld>
            <a:endParaRPr lang="en-US" dirty="0"/>
          </a:p>
        </p:txBody>
      </p:sp>
      <p:sp>
        <p:nvSpPr>
          <p:cNvPr id="7" name="Date Placeholder 6"/>
          <p:cNvSpPr>
            <a:spLocks noGrp="1"/>
          </p:cNvSpPr>
          <p:nvPr>
            <p:ph type="dt" sz="half" idx="10"/>
          </p:nvPr>
        </p:nvSpPr>
        <p:spPr/>
        <p:txBody>
          <a:bodyPr/>
          <a:lstStyle/>
          <a:p>
            <a:fld id="{DFDF5AD5-4627-4D58-90EB-5F934A893454}" type="datetime1">
              <a:rPr lang="en-US" smtClean="0"/>
              <a:t>5/28/2021</a:t>
            </a:fld>
            <a:endParaRPr lang="en-US" dirty="0"/>
          </a:p>
        </p:txBody>
      </p:sp>
      <p:sp>
        <p:nvSpPr>
          <p:cNvPr id="8" name="Footer Placeholder 7"/>
          <p:cNvSpPr>
            <a:spLocks noGrp="1"/>
          </p:cNvSpPr>
          <p:nvPr>
            <p:ph type="ftr" sz="quarter" idx="11"/>
          </p:nvPr>
        </p:nvSpPr>
        <p:spPr/>
        <p:txBody>
          <a:bodyPr/>
          <a:lstStyle/>
          <a:p>
            <a:r>
              <a:rPr lang="en-US" dirty="0"/>
              <a:t>Detecting Insulting Tweets </a:t>
            </a:r>
          </a:p>
        </p:txBody>
      </p:sp>
    </p:spTree>
    <p:extLst>
      <p:ext uri="{BB962C8B-B14F-4D97-AF65-F5344CB8AC3E}">
        <p14:creationId xmlns:p14="http://schemas.microsoft.com/office/powerpoint/2010/main" val="4138907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Introduction</a:t>
            </a:r>
            <a:endParaRPr lang="en-US" dirty="0"/>
          </a:p>
        </p:txBody>
      </p:sp>
      <p:sp>
        <p:nvSpPr>
          <p:cNvPr id="3" name="Content Placeholder 2"/>
          <p:cNvSpPr>
            <a:spLocks noGrp="1"/>
          </p:cNvSpPr>
          <p:nvPr>
            <p:ph idx="1"/>
          </p:nvPr>
        </p:nvSpPr>
        <p:spPr>
          <a:xfrm>
            <a:off x="457200" y="1295400"/>
            <a:ext cx="8229600" cy="4724401"/>
          </a:xfrm>
          <a:ln>
            <a:solidFill>
              <a:schemeClr val="tx1"/>
            </a:solidFill>
          </a:ln>
        </p:spPr>
        <p:txBody>
          <a:bodyPr>
            <a:noAutofit/>
          </a:bodyPr>
          <a:lstStyle/>
          <a:p>
            <a:pPr lvl="1" algn="just">
              <a:buFont typeface="Wingdings" panose="05000000000000000000" pitchFamily="2" charset="2"/>
              <a:buChar char="§"/>
            </a:pPr>
            <a:r>
              <a:rPr lang="en-US" sz="2000" b="0" i="0" u="none" strike="noStrike" dirty="0">
                <a:solidFill>
                  <a:srgbClr val="000000"/>
                </a:solidFill>
                <a:effectLst/>
                <a:latin typeface="Times New Roman" panose="02020603050405020304" pitchFamily="18" charset="0"/>
              </a:rPr>
              <a:t>Social Media has become a very powerful tool for information exchange as it allows users to not only consume information but also share and discuss various aspects of their interest. </a:t>
            </a:r>
          </a:p>
          <a:p>
            <a:pPr lvl="1" algn="just">
              <a:buFont typeface="Wingdings" panose="05000000000000000000" pitchFamily="2" charset="2"/>
              <a:buChar char="§"/>
            </a:pPr>
            <a:r>
              <a:rPr lang="en-US" sz="2000" b="0" i="0" u="none" strike="noStrike" dirty="0">
                <a:solidFill>
                  <a:srgbClr val="000000"/>
                </a:solidFill>
                <a:effectLst/>
                <a:latin typeface="Times New Roman" panose="02020603050405020304" pitchFamily="18" charset="0"/>
              </a:rPr>
              <a:t>Despite widespread recognition of the problems posed by social media content, reliable solutions even for detecting Insulting comments are lacking. </a:t>
            </a:r>
          </a:p>
          <a:p>
            <a:pPr lvl="1" algn="just">
              <a:buFont typeface="Wingdings" panose="05000000000000000000" pitchFamily="2" charset="2"/>
              <a:buChar char="§"/>
            </a:pPr>
            <a:r>
              <a:rPr lang="en-US" sz="2000" b="0" i="0" u="none" strike="noStrike" dirty="0">
                <a:solidFill>
                  <a:srgbClr val="000000"/>
                </a:solidFill>
                <a:effectLst/>
                <a:latin typeface="Times New Roman" panose="02020603050405020304" pitchFamily="18" charset="0"/>
              </a:rPr>
              <a:t>The main goal of this study is to develop a reliable tool for detection of Insulting tweets</a:t>
            </a: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152FF56-3215-4D00-8867-22626EC2B0C3}" type="datetime1">
              <a:rPr lang="en-US" smtClean="0"/>
              <a:t>5/28/2021</a:t>
            </a:fld>
            <a:endParaRPr lang="en-US"/>
          </a:p>
        </p:txBody>
      </p:sp>
      <p:sp>
        <p:nvSpPr>
          <p:cNvPr id="6" name="Slide Number Placeholder 5"/>
          <p:cNvSpPr>
            <a:spLocks noGrp="1"/>
          </p:cNvSpPr>
          <p:nvPr>
            <p:ph type="sldNum" sz="quarter" idx="12"/>
          </p:nvPr>
        </p:nvSpPr>
        <p:spPr>
          <a:xfrm>
            <a:off x="6858000" y="6400800"/>
            <a:ext cx="2133600" cy="365125"/>
          </a:xfrm>
        </p:spPr>
        <p:txBody>
          <a:bodyPr/>
          <a:lstStyle/>
          <a:p>
            <a:fld id="{B6F15528-21DE-4FAA-801E-634DDDAF4B2B}" type="slidenum">
              <a:rPr lang="en-US" smtClean="0"/>
              <a:pPr/>
              <a:t>3</a:t>
            </a:fld>
            <a:endParaRPr lang="en-US"/>
          </a:p>
        </p:txBody>
      </p:sp>
      <p:sp>
        <p:nvSpPr>
          <p:cNvPr id="7" name="Footer Placeholder 6"/>
          <p:cNvSpPr>
            <a:spLocks noGrp="1"/>
          </p:cNvSpPr>
          <p:nvPr>
            <p:ph type="ftr" sz="quarter" idx="11"/>
          </p:nvPr>
        </p:nvSpPr>
        <p:spPr/>
        <p:txBody>
          <a:bodyPr/>
          <a:lstStyle/>
          <a:p>
            <a:r>
              <a:rPr lang="en-US" dirty="0"/>
              <a:t>Detecting Insulting Tweets </a:t>
            </a:r>
          </a:p>
        </p:txBody>
      </p:sp>
    </p:spTree>
    <p:extLst>
      <p:ext uri="{BB962C8B-B14F-4D97-AF65-F5344CB8AC3E}">
        <p14:creationId xmlns:p14="http://schemas.microsoft.com/office/powerpoint/2010/main" val="3324750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B24DB-EE2A-47A2-8286-899754DC43A4}"/>
              </a:ext>
            </a:extLst>
          </p:cNvPr>
          <p:cNvSpPr>
            <a:spLocks noGrp="1"/>
          </p:cNvSpPr>
          <p:nvPr>
            <p:ph type="title"/>
          </p:nvPr>
        </p:nvSpPr>
        <p:spPr>
          <a:xfrm>
            <a:off x="457200" y="274638"/>
            <a:ext cx="8229600" cy="71596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629B3AD-11E4-475D-ACF2-675167C9DDB7}"/>
              </a:ext>
            </a:extLst>
          </p:cNvPr>
          <p:cNvSpPr>
            <a:spLocks noGrp="1"/>
          </p:cNvSpPr>
          <p:nvPr>
            <p:ph idx="1"/>
          </p:nvPr>
        </p:nvSpPr>
        <p:spPr>
          <a:xfrm>
            <a:off x="457200" y="457201"/>
            <a:ext cx="8229600" cy="5562600"/>
          </a:xfrm>
        </p:spPr>
        <p:txBody>
          <a:bodyPr>
            <a:normAutofit/>
          </a:bodyPr>
          <a:lstStyle/>
          <a:p>
            <a:pPr marL="0" indent="0" algn="just">
              <a:buNone/>
            </a:pPr>
            <a:r>
              <a:rPr lang="en-US" sz="2800" b="1" dirty="0">
                <a:latin typeface="Times New Roman" panose="02020603050405020304" pitchFamily="18" charset="0"/>
                <a:cs typeface="Times New Roman" panose="02020603050405020304" pitchFamily="18" charset="0"/>
              </a:rPr>
              <a:t>Application:</a:t>
            </a:r>
          </a:p>
          <a:p>
            <a:pPr algn="just"/>
            <a:r>
              <a:rPr lang="en-US" sz="2400" dirty="0">
                <a:latin typeface="Times New Roman" panose="02020603050405020304" pitchFamily="18" charset="0"/>
                <a:cs typeface="Times New Roman" panose="02020603050405020304" pitchFamily="18" charset="0"/>
              </a:rPr>
              <a:t>It easier for people to detect the ones who are spreading hate and charge the person using law.</a:t>
            </a:r>
          </a:p>
          <a:p>
            <a:pPr algn="just"/>
            <a:r>
              <a:rPr lang="en-US" sz="2400" dirty="0">
                <a:latin typeface="Times New Roman" panose="02020603050405020304" pitchFamily="18" charset="0"/>
                <a:cs typeface="Times New Roman" panose="02020603050405020304" pitchFamily="18" charset="0"/>
              </a:rPr>
              <a:t>The project will be helpful to not only upcoming youngsters but also  day to day normal people as crimes will happen less and one can save lives too.</a:t>
            </a:r>
          </a:p>
          <a:p>
            <a:pPr marL="0" indent="0" algn="just">
              <a:buNone/>
            </a:pPr>
            <a:r>
              <a:rPr lang="en-US" sz="2800" b="1" dirty="0">
                <a:latin typeface="Times New Roman" panose="02020603050405020304" pitchFamily="18" charset="0"/>
                <a:cs typeface="Times New Roman" panose="02020603050405020304" pitchFamily="18" charset="0"/>
              </a:rPr>
              <a:t>Research:</a:t>
            </a:r>
          </a:p>
          <a:p>
            <a:pPr algn="just"/>
            <a:r>
              <a:rPr lang="en-US" sz="2400" dirty="0">
                <a:latin typeface="Times New Roman" panose="02020603050405020304" pitchFamily="18" charset="0"/>
                <a:cs typeface="Times New Roman" panose="02020603050405020304" pitchFamily="18" charset="0"/>
              </a:rPr>
              <a:t>Detecting Insulting tweets is most popular in research as the Advance technology is all related to social media. </a:t>
            </a:r>
          </a:p>
          <a:p>
            <a:pPr algn="just"/>
            <a:r>
              <a:rPr lang="en-US" sz="2400" dirty="0">
                <a:latin typeface="Times New Roman" panose="02020603050405020304" pitchFamily="18" charset="0"/>
                <a:cs typeface="Times New Roman" panose="02020603050405020304" pitchFamily="18" charset="0"/>
              </a:rPr>
              <a:t>So the model will help to differentiate the positive and negative tweets in a particular social media or any other platform.</a:t>
            </a:r>
          </a:p>
          <a:p>
            <a:pPr algn="just"/>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B325F8D-22AE-4950-BF5C-5DA79E5CE4B7}"/>
              </a:ext>
            </a:extLst>
          </p:cNvPr>
          <p:cNvSpPr>
            <a:spLocks noGrp="1"/>
          </p:cNvSpPr>
          <p:nvPr>
            <p:ph type="dt" sz="half" idx="10"/>
          </p:nvPr>
        </p:nvSpPr>
        <p:spPr/>
        <p:txBody>
          <a:bodyPr/>
          <a:lstStyle/>
          <a:p>
            <a:r>
              <a:rPr lang="en-US" dirty="0"/>
              <a:t>5/13/2021</a:t>
            </a:r>
          </a:p>
        </p:txBody>
      </p:sp>
      <p:sp>
        <p:nvSpPr>
          <p:cNvPr id="5" name="Footer Placeholder 4">
            <a:extLst>
              <a:ext uri="{FF2B5EF4-FFF2-40B4-BE49-F238E27FC236}">
                <a16:creationId xmlns:a16="http://schemas.microsoft.com/office/drawing/2014/main" id="{CEEC3DF1-ACE1-44B1-AB7C-8F7C45B2B076}"/>
              </a:ext>
            </a:extLst>
          </p:cNvPr>
          <p:cNvSpPr>
            <a:spLocks noGrp="1"/>
          </p:cNvSpPr>
          <p:nvPr>
            <p:ph type="ftr" sz="quarter" idx="11"/>
          </p:nvPr>
        </p:nvSpPr>
        <p:spPr/>
        <p:txBody>
          <a:bodyPr/>
          <a:lstStyle/>
          <a:p>
            <a:r>
              <a:rPr lang="en-US" dirty="0"/>
              <a:t>Detecting Insulting Tweets </a:t>
            </a:r>
          </a:p>
        </p:txBody>
      </p:sp>
      <p:sp>
        <p:nvSpPr>
          <p:cNvPr id="6" name="Slide Number Placeholder 5">
            <a:extLst>
              <a:ext uri="{FF2B5EF4-FFF2-40B4-BE49-F238E27FC236}">
                <a16:creationId xmlns:a16="http://schemas.microsoft.com/office/drawing/2014/main" id="{1DF71A70-5D12-43BB-9639-3EA3C08F137C}"/>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336116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Problem Statement</a:t>
            </a:r>
            <a:endParaRPr lang="en-US" dirty="0"/>
          </a:p>
        </p:txBody>
      </p:sp>
      <p:sp>
        <p:nvSpPr>
          <p:cNvPr id="3" name="Content Placeholder 2"/>
          <p:cNvSpPr>
            <a:spLocks noGrp="1"/>
          </p:cNvSpPr>
          <p:nvPr>
            <p:ph idx="1"/>
          </p:nvPr>
        </p:nvSpPr>
        <p:spPr>
          <a:xfrm>
            <a:off x="457200" y="1295400"/>
            <a:ext cx="8229600" cy="4830763"/>
          </a:xfrm>
          <a:ln>
            <a:solidFill>
              <a:schemeClr val="tx1"/>
            </a:solidFill>
          </a:ln>
        </p:spPr>
        <p:txBody>
          <a:bodyPr>
            <a:normAutofit/>
          </a:bodyPr>
          <a:lstStyle/>
          <a:p>
            <a:pPr algn="just"/>
            <a:r>
              <a:rPr lang="en-US" sz="2600" dirty="0">
                <a:latin typeface="Times New Roman" panose="02020603050405020304" pitchFamily="18" charset="0"/>
                <a:cs typeface="Times New Roman" panose="02020603050405020304" pitchFamily="18" charset="0"/>
              </a:rPr>
              <a:t>The aim of the study is to evaluate the performance for sentiment classification in terms of accuracy, precision and recall. Apart from the system’s ability to predict for a given tweet whether it is offensive or not.</a:t>
            </a:r>
          </a:p>
          <a:p>
            <a:pPr algn="just"/>
            <a:r>
              <a:rPr lang="en-US" sz="2600" dirty="0">
                <a:latin typeface="Times New Roman" panose="02020603050405020304" pitchFamily="18" charset="0"/>
                <a:cs typeface="Times New Roman" panose="02020603050405020304" pitchFamily="18" charset="0"/>
              </a:rPr>
              <a:t>The proposed solution to this overwhelming problem is the building of such a model with the help of Machine learning that is able to differentiate between Offensive and Non Offensive comments. </a:t>
            </a:r>
            <a:endParaRPr lang="en-US" dirty="0"/>
          </a:p>
        </p:txBody>
      </p:sp>
      <p:sp>
        <p:nvSpPr>
          <p:cNvPr id="4" name="Date Placeholder 3"/>
          <p:cNvSpPr>
            <a:spLocks noGrp="1"/>
          </p:cNvSpPr>
          <p:nvPr>
            <p:ph type="dt" sz="half" idx="10"/>
          </p:nvPr>
        </p:nvSpPr>
        <p:spPr/>
        <p:txBody>
          <a:bodyPr/>
          <a:lstStyle/>
          <a:p>
            <a:fld id="{290461EC-AAA3-4A24-BB18-1FB71D896439}" type="datetime1">
              <a:rPr lang="en-US" smtClean="0"/>
              <a:t>5/28/2021</a:t>
            </a:fld>
            <a:endParaRPr lang="en-US"/>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5</a:t>
            </a:fld>
            <a:endParaRPr lang="en-US"/>
          </a:p>
        </p:txBody>
      </p:sp>
      <p:sp>
        <p:nvSpPr>
          <p:cNvPr id="7" name="Footer Placeholder 6"/>
          <p:cNvSpPr>
            <a:spLocks noGrp="1"/>
          </p:cNvSpPr>
          <p:nvPr>
            <p:ph type="ftr" sz="quarter" idx="11"/>
          </p:nvPr>
        </p:nvSpPr>
        <p:spPr/>
        <p:txBody>
          <a:bodyPr/>
          <a:lstStyle/>
          <a:p>
            <a:r>
              <a:rPr lang="en-US" dirty="0"/>
              <a:t>Detecting Insulting Tweets </a:t>
            </a:r>
          </a:p>
        </p:txBody>
      </p:sp>
    </p:spTree>
    <p:extLst>
      <p:ext uri="{BB962C8B-B14F-4D97-AF65-F5344CB8AC3E}">
        <p14:creationId xmlns:p14="http://schemas.microsoft.com/office/powerpoint/2010/main" val="2678920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Work Flow of the system</a:t>
            </a:r>
            <a:endParaRPr lang="en-US" dirty="0"/>
          </a:p>
        </p:txBody>
      </p:sp>
      <p:sp>
        <p:nvSpPr>
          <p:cNvPr id="3" name="Content Placeholder 2"/>
          <p:cNvSpPr>
            <a:spLocks noGrp="1"/>
          </p:cNvSpPr>
          <p:nvPr>
            <p:ph idx="1"/>
          </p:nvPr>
        </p:nvSpPr>
        <p:spPr>
          <a:ln>
            <a:solidFill>
              <a:schemeClr val="tx1"/>
            </a:solidFill>
          </a:ln>
        </p:spPr>
        <p:txBody>
          <a:bodyPr/>
          <a:lstStyle/>
          <a:p>
            <a:pPr marL="0" indent="0">
              <a:buNone/>
            </a:pPr>
            <a:endParaRPr lang="en-US" i="1" dirty="0">
              <a:solidFill>
                <a:srgbClr val="FF0000"/>
              </a:solidFill>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3A9FB9C9-E4C6-4B0D-806E-05B506F10B95}" type="datetime1">
              <a:rPr lang="en-US" smtClean="0"/>
              <a:t>5/28/2021</a:t>
            </a:fld>
            <a:endParaRPr lang="en-US"/>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6</a:t>
            </a:fld>
            <a:endParaRPr lang="en-US"/>
          </a:p>
        </p:txBody>
      </p:sp>
      <p:sp>
        <p:nvSpPr>
          <p:cNvPr id="7" name="Footer Placeholder 6"/>
          <p:cNvSpPr>
            <a:spLocks noGrp="1"/>
          </p:cNvSpPr>
          <p:nvPr>
            <p:ph type="ftr" sz="quarter" idx="11"/>
          </p:nvPr>
        </p:nvSpPr>
        <p:spPr/>
        <p:txBody>
          <a:bodyPr/>
          <a:lstStyle/>
          <a:p>
            <a:r>
              <a:rPr lang="en-US" dirty="0"/>
              <a:t>Detecting Insulting Tweets </a:t>
            </a:r>
          </a:p>
        </p:txBody>
      </p:sp>
      <p:pic>
        <p:nvPicPr>
          <p:cNvPr id="15" name="Picture 14">
            <a:extLst>
              <a:ext uri="{FF2B5EF4-FFF2-40B4-BE49-F238E27FC236}">
                <a16:creationId xmlns:a16="http://schemas.microsoft.com/office/drawing/2014/main" id="{D284E83F-3F6C-4811-8801-FF4BF6EE2096}"/>
              </a:ext>
            </a:extLst>
          </p:cNvPr>
          <p:cNvPicPr>
            <a:picLocks noChangeAspect="1"/>
          </p:cNvPicPr>
          <p:nvPr/>
        </p:nvPicPr>
        <p:blipFill>
          <a:blip r:embed="rId2"/>
          <a:stretch>
            <a:fillRect/>
          </a:stretch>
        </p:blipFill>
        <p:spPr>
          <a:xfrm>
            <a:off x="1395412" y="1647826"/>
            <a:ext cx="6353175" cy="4478337"/>
          </a:xfrm>
          <a:prstGeom prst="rect">
            <a:avLst/>
          </a:prstGeom>
        </p:spPr>
      </p:pic>
    </p:spTree>
    <p:extLst>
      <p:ext uri="{BB962C8B-B14F-4D97-AF65-F5344CB8AC3E}">
        <p14:creationId xmlns:p14="http://schemas.microsoft.com/office/powerpoint/2010/main" val="1940481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Algorithm with Implementation Details</a:t>
            </a:r>
            <a:endParaRPr lang="en-US" dirty="0"/>
          </a:p>
        </p:txBody>
      </p:sp>
      <p:sp>
        <p:nvSpPr>
          <p:cNvPr id="3" name="Content Placeholder 2"/>
          <p:cNvSpPr>
            <a:spLocks noGrp="1"/>
          </p:cNvSpPr>
          <p:nvPr>
            <p:ph idx="1"/>
          </p:nvPr>
        </p:nvSpPr>
        <p:spPr>
          <a:ln>
            <a:solidFill>
              <a:schemeClr val="tx1"/>
            </a:solidFill>
          </a:ln>
        </p:spPr>
        <p:txBody>
          <a:bodyPr/>
          <a:lstStyle/>
          <a:p>
            <a:pPr marL="0" indent="0" algn="just">
              <a:buNone/>
            </a:pPr>
            <a:r>
              <a:rPr lang="en-US" sz="2400" dirty="0">
                <a:latin typeface="Times New Roman" pitchFamily="18" charset="0"/>
                <a:cs typeface="Times New Roman" pitchFamily="18" charset="0"/>
              </a:rPr>
              <a:t>1.   Naïve Bayes:</a:t>
            </a:r>
          </a:p>
          <a:p>
            <a:pPr algn="just"/>
            <a:r>
              <a:rPr lang="en-US" sz="2000" i="0" dirty="0">
                <a:solidFill>
                  <a:srgbClr val="202124"/>
                </a:solidFill>
                <a:effectLst/>
                <a:latin typeface="Times New Roman" panose="02020603050405020304" pitchFamily="18" charset="0"/>
                <a:cs typeface="Times New Roman" panose="02020603050405020304" pitchFamily="18" charset="0"/>
              </a:rPr>
              <a:t>Multinomial Naive Bayes classification algorithm tends to be a baseline solution for Detecting Insulting Tweets task. </a:t>
            </a:r>
          </a:p>
          <a:p>
            <a:pPr algn="just"/>
            <a:r>
              <a:rPr lang="en-US" sz="2000" i="0" dirty="0">
                <a:solidFill>
                  <a:srgbClr val="202124"/>
                </a:solidFill>
                <a:effectLst/>
                <a:latin typeface="Times New Roman" panose="02020603050405020304" pitchFamily="18" charset="0"/>
                <a:cs typeface="Times New Roman" panose="02020603050405020304" pitchFamily="18" charset="0"/>
              </a:rPr>
              <a:t>The basic idea of Naive Bayes technique is to find the probabilities of classes assigned to texts by using the joint probabilities of words and classes.</a:t>
            </a:r>
          </a:p>
          <a:p>
            <a:pPr marL="457200" indent="-457200" algn="just">
              <a:buAutoNum type="arabicPeriod" startAt="2"/>
            </a:pPr>
            <a:r>
              <a:rPr lang="en-US" sz="2400" dirty="0">
                <a:latin typeface="Times New Roman" pitchFamily="18" charset="0"/>
                <a:cs typeface="Times New Roman" pitchFamily="18" charset="0"/>
              </a:rPr>
              <a:t>Logistic Regression:</a:t>
            </a:r>
          </a:p>
          <a:p>
            <a:pPr algn="just"/>
            <a:r>
              <a:rPr lang="en-US" sz="2000" dirty="0">
                <a:latin typeface="Times New Roman" pitchFamily="18" charset="0"/>
                <a:cs typeface="Times New Roman" pitchFamily="18" charset="0"/>
              </a:rPr>
              <a:t>The model is been used to classify the tweets either Offensive or </a:t>
            </a:r>
          </a:p>
          <a:p>
            <a:pPr marL="0" indent="0" algn="just">
              <a:buNone/>
            </a:pPr>
            <a:r>
              <a:rPr lang="en-US" sz="2000" dirty="0">
                <a:latin typeface="Times New Roman" pitchFamily="18" charset="0"/>
                <a:cs typeface="Times New Roman" pitchFamily="18" charset="0"/>
              </a:rPr>
              <a:t>     Non Offensive .In the process we have upload the dataset and Preprocessed</a:t>
            </a:r>
          </a:p>
          <a:p>
            <a:pPr marL="0" indent="0" algn="just">
              <a:buNone/>
            </a:pPr>
            <a:r>
              <a:rPr lang="en-US" sz="2000" dirty="0">
                <a:latin typeface="Times New Roman" pitchFamily="18" charset="0"/>
                <a:cs typeface="Times New Roman" pitchFamily="18" charset="0"/>
              </a:rPr>
              <a:t>     the data used NLTK then split the data applied the model and got the</a:t>
            </a:r>
          </a:p>
          <a:p>
            <a:pPr marL="0" indent="0" algn="just">
              <a:buNone/>
            </a:pPr>
            <a:r>
              <a:rPr lang="en-US" sz="2000" dirty="0">
                <a:latin typeface="Times New Roman" pitchFamily="18" charset="0"/>
                <a:cs typeface="Times New Roman" pitchFamily="18" charset="0"/>
              </a:rPr>
              <a:t>     accuracy.</a:t>
            </a:r>
          </a:p>
          <a:p>
            <a:pPr marL="0" indent="0" algn="just">
              <a:buNone/>
            </a:pPr>
            <a:endParaRPr lang="en-US" sz="2400" dirty="0">
              <a:latin typeface="Times New Roman" pitchFamily="18" charset="0"/>
              <a:cs typeface="Times New Roman" pitchFamily="18" charset="0"/>
            </a:endParaRPr>
          </a:p>
          <a:p>
            <a:pPr algn="just"/>
            <a:endParaRPr lang="en-US" dirty="0"/>
          </a:p>
        </p:txBody>
      </p:sp>
      <p:sp>
        <p:nvSpPr>
          <p:cNvPr id="4" name="Date Placeholder 3"/>
          <p:cNvSpPr>
            <a:spLocks noGrp="1"/>
          </p:cNvSpPr>
          <p:nvPr>
            <p:ph type="dt" sz="half" idx="10"/>
          </p:nvPr>
        </p:nvSpPr>
        <p:spPr/>
        <p:txBody>
          <a:bodyPr/>
          <a:lstStyle/>
          <a:p>
            <a:fld id="{BDFE383E-609A-4F00-A339-5E1CF21712BE}" type="datetime1">
              <a:rPr lang="en-US" smtClean="0"/>
              <a:t>5/28/2021</a:t>
            </a:fld>
            <a:endParaRPr lang="en-US"/>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7</a:t>
            </a:fld>
            <a:endParaRPr lang="en-US"/>
          </a:p>
        </p:txBody>
      </p:sp>
      <p:sp>
        <p:nvSpPr>
          <p:cNvPr id="7" name="Footer Placeholder 6"/>
          <p:cNvSpPr>
            <a:spLocks noGrp="1"/>
          </p:cNvSpPr>
          <p:nvPr>
            <p:ph type="ftr" sz="quarter" idx="11"/>
          </p:nvPr>
        </p:nvSpPr>
        <p:spPr/>
        <p:txBody>
          <a:bodyPr/>
          <a:lstStyle/>
          <a:p>
            <a:r>
              <a:rPr lang="en-US" dirty="0"/>
              <a:t>Detecting Insulting Tweets </a:t>
            </a:r>
          </a:p>
        </p:txBody>
      </p:sp>
    </p:spTree>
    <p:extLst>
      <p:ext uri="{BB962C8B-B14F-4D97-AF65-F5344CB8AC3E}">
        <p14:creationId xmlns:p14="http://schemas.microsoft.com/office/powerpoint/2010/main" val="1575882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0FA29-C9C0-4A15-BE18-E7DF39319292}"/>
              </a:ext>
            </a:extLst>
          </p:cNvPr>
          <p:cNvSpPr>
            <a:spLocks noGrp="1"/>
          </p:cNvSpPr>
          <p:nvPr>
            <p:ph type="ctrTitle"/>
          </p:nvPr>
        </p:nvSpPr>
        <p:spPr>
          <a:xfrm>
            <a:off x="685800" y="457201"/>
            <a:ext cx="7772400" cy="1219199"/>
          </a:xfrm>
        </p:spPr>
        <p:txBody>
          <a:bodyPr>
            <a:normAutofit fontScale="90000"/>
          </a:bodyPr>
          <a:lstStyle/>
          <a:p>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Algorithm with Implementation Details</a:t>
            </a:r>
            <a:endParaRPr lang="en-IN" dirty="0"/>
          </a:p>
        </p:txBody>
      </p:sp>
      <p:sp>
        <p:nvSpPr>
          <p:cNvPr id="3" name="Subtitle 2">
            <a:extLst>
              <a:ext uri="{FF2B5EF4-FFF2-40B4-BE49-F238E27FC236}">
                <a16:creationId xmlns:a16="http://schemas.microsoft.com/office/drawing/2014/main" id="{18E5E28E-7A46-4BFA-9D14-D22C2CD9FE1C}"/>
              </a:ext>
            </a:extLst>
          </p:cNvPr>
          <p:cNvSpPr>
            <a:spLocks noGrp="1"/>
          </p:cNvSpPr>
          <p:nvPr>
            <p:ph type="subTitle" idx="1"/>
          </p:nvPr>
        </p:nvSpPr>
        <p:spPr>
          <a:xfrm>
            <a:off x="838200" y="1676400"/>
            <a:ext cx="7772400" cy="4572000"/>
          </a:xfrm>
        </p:spPr>
        <p:txBody>
          <a:bodyPr>
            <a:normAutofit fontScale="47500" lnSpcReduction="20000"/>
          </a:bodyPr>
          <a:lstStyle/>
          <a:p>
            <a:pPr algn="just"/>
            <a:r>
              <a:rPr lang="en-US" sz="5100" dirty="0">
                <a:solidFill>
                  <a:schemeClr val="tx1"/>
                </a:solidFill>
                <a:latin typeface="Times New Roman" panose="02020603050405020304" pitchFamily="18" charset="0"/>
                <a:cs typeface="Times New Roman" panose="02020603050405020304" pitchFamily="18" charset="0"/>
              </a:rPr>
              <a:t>Algorithm:</a:t>
            </a:r>
          </a:p>
          <a:p>
            <a:pPr marL="514350" indent="-514350" algn="just">
              <a:buFont typeface="+mj-lt"/>
              <a:buAutoNum type="arabicPeriod"/>
            </a:pPr>
            <a:r>
              <a:rPr lang="en-US" sz="5100" dirty="0">
                <a:solidFill>
                  <a:schemeClr val="tx1"/>
                </a:solidFill>
                <a:latin typeface="Times New Roman" panose="02020603050405020304" pitchFamily="18" charset="0"/>
                <a:cs typeface="Times New Roman" panose="02020603050405020304" pitchFamily="18" charset="0"/>
              </a:rPr>
              <a:t>Import dataset and preprocess it</a:t>
            </a:r>
          </a:p>
          <a:p>
            <a:pPr marL="514350" indent="-514350" algn="just">
              <a:buFont typeface="+mj-lt"/>
              <a:buAutoNum type="arabicPeriod"/>
            </a:pPr>
            <a:r>
              <a:rPr lang="en-US" sz="5100" dirty="0">
                <a:solidFill>
                  <a:schemeClr val="tx1"/>
                </a:solidFill>
                <a:latin typeface="Times New Roman" panose="02020603050405020304" pitchFamily="18" charset="0"/>
                <a:cs typeface="Times New Roman" panose="02020603050405020304" pitchFamily="18" charset="0"/>
              </a:rPr>
              <a:t>Splitting the data into Train and Test Data</a:t>
            </a:r>
          </a:p>
          <a:p>
            <a:pPr marL="514350" indent="-514350" algn="just">
              <a:buFont typeface="+mj-lt"/>
              <a:buAutoNum type="arabicPeriod"/>
            </a:pPr>
            <a:r>
              <a:rPr lang="en-US" sz="5100" dirty="0">
                <a:solidFill>
                  <a:schemeClr val="tx1"/>
                </a:solidFill>
                <a:latin typeface="Times New Roman" panose="02020603050405020304" pitchFamily="18" charset="0"/>
                <a:cs typeface="Times New Roman" panose="02020603050405020304" pitchFamily="18" charset="0"/>
              </a:rPr>
              <a:t>Applying TFIDF </a:t>
            </a:r>
            <a:r>
              <a:rPr lang="en-US" sz="5100" dirty="0" err="1">
                <a:solidFill>
                  <a:schemeClr val="tx1"/>
                </a:solidFill>
                <a:latin typeface="Times New Roman" panose="02020603050405020304" pitchFamily="18" charset="0"/>
                <a:cs typeface="Times New Roman" panose="02020603050405020304" pitchFamily="18" charset="0"/>
              </a:rPr>
              <a:t>vectoriser</a:t>
            </a:r>
            <a:r>
              <a:rPr lang="en-US" sz="5100" dirty="0">
                <a:solidFill>
                  <a:schemeClr val="tx1"/>
                </a:solidFill>
                <a:latin typeface="Times New Roman" panose="02020603050405020304" pitchFamily="18" charset="0"/>
                <a:cs typeface="Times New Roman" panose="02020603050405020304" pitchFamily="18" charset="0"/>
              </a:rPr>
              <a:t> in order to convert </a:t>
            </a:r>
            <a:r>
              <a:rPr lang="en-US" sz="5100" i="0" dirty="0">
                <a:solidFill>
                  <a:srgbClr val="212121"/>
                </a:solidFill>
                <a:effectLst/>
                <a:latin typeface="Times New Roman" panose="02020603050405020304" pitchFamily="18" charset="0"/>
                <a:cs typeface="Times New Roman" panose="02020603050405020304" pitchFamily="18" charset="0"/>
              </a:rPr>
              <a:t>a collection of raw documents to a matrix of TF-IDF features.</a:t>
            </a:r>
          </a:p>
          <a:p>
            <a:pPr marL="514350" indent="-514350" algn="just">
              <a:buFont typeface="+mj-lt"/>
              <a:buAutoNum type="arabicPeriod"/>
            </a:pPr>
            <a:r>
              <a:rPr lang="en-US" sz="5100" dirty="0">
                <a:solidFill>
                  <a:srgbClr val="212121"/>
                </a:solidFill>
                <a:latin typeface="Times New Roman" panose="02020603050405020304" pitchFamily="18" charset="0"/>
                <a:cs typeface="Times New Roman" panose="02020603050405020304" pitchFamily="18" charset="0"/>
              </a:rPr>
              <a:t>Oversampling Data in order to Balance the unbalanced Dataset.</a:t>
            </a:r>
          </a:p>
          <a:p>
            <a:pPr marL="514350" indent="-514350" algn="just">
              <a:buFont typeface="+mj-lt"/>
              <a:buAutoNum type="arabicPeriod"/>
            </a:pPr>
            <a:r>
              <a:rPr lang="en-US" sz="5100" dirty="0">
                <a:solidFill>
                  <a:srgbClr val="212121"/>
                </a:solidFill>
                <a:latin typeface="Times New Roman" panose="02020603050405020304" pitchFamily="18" charset="0"/>
                <a:cs typeface="Times New Roman" panose="02020603050405020304" pitchFamily="18" charset="0"/>
              </a:rPr>
              <a:t>Evaluate the model that is a) Naïve Bayes b) Logistic Regression.</a:t>
            </a:r>
          </a:p>
          <a:p>
            <a:pPr marL="514350" indent="-514350" algn="just">
              <a:buFont typeface="+mj-lt"/>
              <a:buAutoNum type="arabicPeriod"/>
            </a:pPr>
            <a:r>
              <a:rPr lang="en-US" sz="5100" dirty="0">
                <a:solidFill>
                  <a:srgbClr val="212121"/>
                </a:solidFill>
                <a:latin typeface="Times New Roman" panose="02020603050405020304" pitchFamily="18" charset="0"/>
                <a:cs typeface="Times New Roman" panose="02020603050405020304" pitchFamily="18" charset="0"/>
              </a:rPr>
              <a:t>Calculating accuracy of each train model.</a:t>
            </a:r>
          </a:p>
          <a:p>
            <a:pPr marL="514350" indent="-514350" algn="just">
              <a:buFont typeface="+mj-lt"/>
              <a:buAutoNum type="arabicPeriod"/>
            </a:pPr>
            <a:r>
              <a:rPr lang="en-US" sz="5100" dirty="0">
                <a:solidFill>
                  <a:srgbClr val="212121"/>
                </a:solidFill>
                <a:latin typeface="Times New Roman" panose="02020603050405020304" pitchFamily="18" charset="0"/>
                <a:cs typeface="Times New Roman" panose="02020603050405020304" pitchFamily="18" charset="0"/>
              </a:rPr>
              <a:t>Using the model having best accuracy.</a:t>
            </a:r>
            <a:endParaRPr lang="en-US" sz="5100" dirty="0">
              <a:solidFill>
                <a:schemeClr val="tx1"/>
              </a:solidFill>
              <a:latin typeface="Times New Roman" panose="02020603050405020304" pitchFamily="18" charset="0"/>
              <a:cs typeface="Times New Roman" panose="02020603050405020304" pitchFamily="18" charset="0"/>
            </a:endParaRPr>
          </a:p>
          <a:p>
            <a:pPr algn="just"/>
            <a:endParaRPr lang="en-US" dirty="0">
              <a:solidFill>
                <a:schemeClr val="tx1"/>
              </a:solidFill>
            </a:endParaRPr>
          </a:p>
        </p:txBody>
      </p:sp>
    </p:spTree>
    <p:extLst>
      <p:ext uri="{BB962C8B-B14F-4D97-AF65-F5344CB8AC3E}">
        <p14:creationId xmlns:p14="http://schemas.microsoft.com/office/powerpoint/2010/main" val="2121992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Experimental Setup</a:t>
            </a:r>
            <a:endParaRPr lang="en-US" dirty="0"/>
          </a:p>
        </p:txBody>
      </p:sp>
      <p:sp>
        <p:nvSpPr>
          <p:cNvPr id="3" name="Content Placeholder 2"/>
          <p:cNvSpPr>
            <a:spLocks noGrp="1"/>
          </p:cNvSpPr>
          <p:nvPr>
            <p:ph idx="1"/>
          </p:nvPr>
        </p:nvSpPr>
        <p:spPr>
          <a:xfrm>
            <a:off x="457200" y="1417638"/>
            <a:ext cx="8305800" cy="4708525"/>
          </a:xfrm>
          <a:ln>
            <a:solidFill>
              <a:schemeClr val="tx1"/>
            </a:solidFill>
          </a:ln>
        </p:spPr>
        <p:txBody>
          <a:bodyPr>
            <a:normAutofit/>
          </a:bodyPr>
          <a:lstStyle/>
          <a:p>
            <a:pPr algn="just"/>
            <a:r>
              <a:rPr lang="en-US" sz="2400" dirty="0">
                <a:latin typeface="Times New Roman" pitchFamily="18" charset="0"/>
                <a:cs typeface="Times New Roman" pitchFamily="18" charset="0"/>
              </a:rPr>
              <a:t>We have got the Dataset from Online website where the Dataset consist of more than 24000 tweets .</a:t>
            </a:r>
          </a:p>
          <a:p>
            <a:pPr algn="just"/>
            <a:r>
              <a:rPr lang="en-US" sz="2400" dirty="0">
                <a:latin typeface="Times New Roman" pitchFamily="18" charset="0"/>
                <a:cs typeface="Times New Roman" pitchFamily="18" charset="0"/>
              </a:rPr>
              <a:t>In which 20000 above are Negative tweets and 4000 above are positive tweets where 0 indicate Offensive tweets and 1 indicates Non Offensive Tweets.</a:t>
            </a:r>
          </a:p>
          <a:p>
            <a:pPr marL="0" indent="0" algn="just">
              <a:buNone/>
            </a:pPr>
            <a:endParaRPr lang="en-US" sz="2400" dirty="0"/>
          </a:p>
        </p:txBody>
      </p:sp>
      <p:sp>
        <p:nvSpPr>
          <p:cNvPr id="4" name="Date Placeholder 3"/>
          <p:cNvSpPr>
            <a:spLocks noGrp="1"/>
          </p:cNvSpPr>
          <p:nvPr>
            <p:ph type="dt" sz="half" idx="10"/>
          </p:nvPr>
        </p:nvSpPr>
        <p:spPr/>
        <p:txBody>
          <a:bodyPr/>
          <a:lstStyle/>
          <a:p>
            <a:fld id="{7C153097-0DB1-4C6F-BE79-75AB1924B938}" type="datetime1">
              <a:rPr lang="en-US" smtClean="0"/>
              <a:t>5/28/2021</a:t>
            </a:fld>
            <a:endParaRPr lang="en-US"/>
          </a:p>
        </p:txBody>
      </p:sp>
      <p:sp>
        <p:nvSpPr>
          <p:cNvPr id="6" name="Slide Number Placeholder 5"/>
          <p:cNvSpPr>
            <a:spLocks noGrp="1"/>
          </p:cNvSpPr>
          <p:nvPr>
            <p:ph type="sldNum" sz="quarter" idx="12"/>
          </p:nvPr>
        </p:nvSpPr>
        <p:spPr>
          <a:xfrm>
            <a:off x="6858000" y="6356350"/>
            <a:ext cx="2133600" cy="365125"/>
          </a:xfrm>
        </p:spPr>
        <p:txBody>
          <a:bodyPr/>
          <a:lstStyle/>
          <a:p>
            <a:fld id="{B6F15528-21DE-4FAA-801E-634DDDAF4B2B}" type="slidenum">
              <a:rPr lang="en-US" smtClean="0"/>
              <a:pPr/>
              <a:t>9</a:t>
            </a:fld>
            <a:endParaRPr lang="en-US"/>
          </a:p>
        </p:txBody>
      </p:sp>
      <p:sp>
        <p:nvSpPr>
          <p:cNvPr id="7" name="Footer Placeholder 6"/>
          <p:cNvSpPr>
            <a:spLocks noGrp="1"/>
          </p:cNvSpPr>
          <p:nvPr>
            <p:ph type="ftr" sz="quarter" idx="11"/>
          </p:nvPr>
        </p:nvSpPr>
        <p:spPr/>
        <p:txBody>
          <a:bodyPr/>
          <a:lstStyle/>
          <a:p>
            <a:r>
              <a:rPr lang="en-US" dirty="0"/>
              <a:t>Detecting Insulting Tweets </a:t>
            </a:r>
          </a:p>
        </p:txBody>
      </p:sp>
      <p:pic>
        <p:nvPicPr>
          <p:cNvPr id="8" name="Picture 7">
            <a:extLst>
              <a:ext uri="{FF2B5EF4-FFF2-40B4-BE49-F238E27FC236}">
                <a16:creationId xmlns:a16="http://schemas.microsoft.com/office/drawing/2014/main" id="{F54BF484-51A2-40C9-B54D-F51BC9864EA9}"/>
              </a:ext>
            </a:extLst>
          </p:cNvPr>
          <p:cNvPicPr>
            <a:picLocks noChangeAspect="1"/>
          </p:cNvPicPr>
          <p:nvPr/>
        </p:nvPicPr>
        <p:blipFill>
          <a:blip r:embed="rId2"/>
          <a:stretch>
            <a:fillRect/>
          </a:stretch>
        </p:blipFill>
        <p:spPr>
          <a:xfrm>
            <a:off x="1066800" y="3505199"/>
            <a:ext cx="6412074" cy="2620963"/>
          </a:xfrm>
          <a:prstGeom prst="rect">
            <a:avLst/>
          </a:prstGeom>
        </p:spPr>
      </p:pic>
    </p:spTree>
    <p:extLst>
      <p:ext uri="{BB962C8B-B14F-4D97-AF65-F5344CB8AC3E}">
        <p14:creationId xmlns:p14="http://schemas.microsoft.com/office/powerpoint/2010/main" val="3686860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TotalTime>
  <Words>888</Words>
  <Application>Microsoft Office PowerPoint</Application>
  <PresentationFormat>On-screen Show (4:3)</PresentationFormat>
  <Paragraphs>112</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Libre Baskerville</vt:lpstr>
      <vt:lpstr>Noto Sans Symbols</vt:lpstr>
      <vt:lpstr>Times New Roman</vt:lpstr>
      <vt:lpstr>Wingdings</vt:lpstr>
      <vt:lpstr>Office Theme</vt:lpstr>
      <vt:lpstr>St. Francis Institute of Technology Department of Computer Engineering  </vt:lpstr>
      <vt:lpstr>Content</vt:lpstr>
      <vt:lpstr>Introduction</vt:lpstr>
      <vt:lpstr>PowerPoint Presentation</vt:lpstr>
      <vt:lpstr>Problem Statement</vt:lpstr>
      <vt:lpstr>Work Flow of the system</vt:lpstr>
      <vt:lpstr>Algorithm with Implementation Details</vt:lpstr>
      <vt:lpstr>Algorithm with Implementation Details</vt:lpstr>
      <vt:lpstr>Experimental Setup</vt:lpstr>
      <vt:lpstr>Results and Discussions</vt:lpstr>
      <vt:lpstr>Results and Discussions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 Francis Institute of Technology Department of Computer Engineering Prakalp 2019 Scrutiny</dc:title>
  <dc:creator>PC-4</dc:creator>
  <cp:lastModifiedBy>TCA_VELINA CUTINHA_182018</cp:lastModifiedBy>
  <cp:revision>60</cp:revision>
  <dcterms:created xsi:type="dcterms:W3CDTF">2006-08-16T00:00:00Z</dcterms:created>
  <dcterms:modified xsi:type="dcterms:W3CDTF">2021-05-28T15:46:44Z</dcterms:modified>
</cp:coreProperties>
</file>