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5" r:id="rId2"/>
    <p:sldId id="259" r:id="rId3"/>
    <p:sldId id="258" r:id="rId4"/>
    <p:sldId id="262" r:id="rId5"/>
    <p:sldId id="269" r:id="rId6"/>
    <p:sldId id="266" r:id="rId7"/>
    <p:sldId id="270" r:id="rId8"/>
    <p:sldId id="264" r:id="rId9"/>
    <p:sldId id="271" r:id="rId10"/>
    <p:sldId id="267" r:id="rId11"/>
    <p:sldId id="272" r:id="rId12"/>
    <p:sldId id="265" r:id="rId13"/>
    <p:sldId id="273" r:id="rId14"/>
    <p:sldId id="268" r:id="rId15"/>
    <p:sldId id="274" r:id="rId16"/>
    <p:sldId id="260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28118-A6C8-B146-8B56-985B272CBE95}" v="36" dt="2023-04-24T17:55:37.350"/>
    <p1510:client id="{6651C386-585E-5AF0-A0E9-A1E656635BDA}" v="988" dt="2023-04-26T21:29:08.136"/>
    <p1510:client id="{697F60E9-E535-A91A-17E4-C0C9507995CF}" v="112" dt="2023-04-25T14:51:38.486"/>
    <p1510:client id="{7067DC00-5413-47C8-675B-EB4306A09808}" v="166" dt="2023-04-28T13:59:37.976"/>
    <p1510:client id="{C262F444-9483-68A2-96AE-1135699AF6B6}" v="269" dt="2023-04-27T13:46:13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6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7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5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3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1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8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1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4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F6E1-9614-F604-DC02-6F0E8473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627707"/>
            <a:ext cx="7315200" cy="3255264"/>
          </a:xfrm>
        </p:spPr>
        <p:txBody>
          <a:bodyPr/>
          <a:lstStyle/>
          <a:p>
            <a:r>
              <a:rPr lang="en-US" dirty="0"/>
              <a:t>Ellipsoidal Calculations for the Center of a Circular Arc</a:t>
            </a:r>
          </a:p>
        </p:txBody>
      </p:sp>
    </p:spTree>
    <p:extLst>
      <p:ext uri="{BB962C8B-B14F-4D97-AF65-F5344CB8AC3E}">
        <p14:creationId xmlns:p14="http://schemas.microsoft.com/office/powerpoint/2010/main" val="213633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06D-728C-764E-02B7-DB6D7F57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500 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469A-D40E-6E72-1068-B9AB0DF4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Arial"/>
              </a:rPr>
              <a:t>Given the points: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(-80.5498815935815, -57.9855177638926)</a:t>
            </a:r>
            <a:endParaRPr lang="en-US" dirty="0"/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(-73.6534011776292, -73.5298046432850)</a:t>
            </a:r>
            <a:endParaRPr lang="en-US" dirty="0"/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(-82.4175284238271, -73.5793410145355)</a:t>
            </a:r>
          </a:p>
          <a:p>
            <a:r>
              <a:rPr lang="en-US" dirty="0">
                <a:latin typeface="Verdana Pro"/>
                <a:cs typeface="Arial"/>
              </a:rPr>
              <a:t>Old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(-77.9997605380793,-77.9999932378592)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</a:t>
            </a:r>
            <a:r>
              <a:rPr lang="en-US" b="1" dirty="0">
                <a:latin typeface="Verdana Pro"/>
                <a:cs typeface="Arial"/>
              </a:rPr>
              <a:t> 50 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(-78.000000185732,-78.0000015658538)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 </a:t>
            </a:r>
            <a:r>
              <a:rPr lang="en-US" b="1" dirty="0">
                <a:latin typeface="Verdana Pro"/>
                <a:cs typeface="Arial"/>
              </a:rPr>
              <a:t>0.6 cm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is </a:t>
            </a:r>
            <a:r>
              <a:rPr lang="en-US" b="1" dirty="0">
                <a:latin typeface="Verdana Pro"/>
                <a:cs typeface="Arial"/>
              </a:rPr>
              <a:t>8000x</a:t>
            </a:r>
            <a:r>
              <a:rPr lang="en-US" dirty="0">
                <a:latin typeface="Verdana Pro"/>
                <a:cs typeface="Arial"/>
              </a:rPr>
              <a:t> more accurate</a:t>
            </a:r>
            <a:endParaRPr lang="en-US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289861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06D-728C-764E-02B7-DB6D7F57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500 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469A-D40E-6E72-1068-B9AB0DF4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Arial"/>
              </a:rPr>
              <a:t>Given the points: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(80° 32' 59.57374" S, 57° 59' 07.86395" W)</a:t>
            </a:r>
            <a:endParaRPr lang="en-US" dirty="0"/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(73° 39' 12.24424" S, 73° 31' 47.29672" W)</a:t>
            </a:r>
            <a:endParaRPr lang="en-US" dirty="0"/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(82° 25' 3.102330" S, 73° 34' 45.62765" W)</a:t>
            </a:r>
          </a:p>
          <a:p>
            <a:r>
              <a:rPr lang="en-US" dirty="0">
                <a:latin typeface="Verdana Pro"/>
                <a:cs typeface="Arial"/>
              </a:rPr>
              <a:t>Old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(77° 59' 59.13794" S, 77° 59' 59.97566" W)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</a:t>
            </a:r>
            <a:r>
              <a:rPr lang="en-US" b="1" dirty="0">
                <a:latin typeface="Verdana Pro"/>
                <a:cs typeface="Arial"/>
              </a:rPr>
              <a:t> 50 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(78° 00' 00.00067" S, 78° 00' 00.00564" W)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 </a:t>
            </a:r>
            <a:r>
              <a:rPr lang="en-US" b="1" dirty="0">
                <a:latin typeface="Verdana Pro"/>
                <a:cs typeface="Arial"/>
              </a:rPr>
              <a:t>0.6 cm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is </a:t>
            </a:r>
            <a:r>
              <a:rPr lang="en-US" b="1" dirty="0">
                <a:latin typeface="Verdana Pro"/>
                <a:cs typeface="Arial"/>
              </a:rPr>
              <a:t>8000x</a:t>
            </a:r>
            <a:r>
              <a:rPr lang="en-US" dirty="0">
                <a:latin typeface="Verdana Pro"/>
                <a:cs typeface="Arial"/>
              </a:rPr>
              <a:t> more accurate</a:t>
            </a:r>
            <a:endParaRPr lang="en-US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423859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06D-728C-764E-02B7-DB6D7F57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500 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469A-D40E-6E72-1068-B9AB0DF4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Arial"/>
              </a:rPr>
              <a:t>Given the points: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(-28.3053052351272, 49.7632297956831)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(-31.8183987572244, 40.2128050937594)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(-33.6645586323010, 48.0789814734054)</a:t>
            </a:r>
          </a:p>
          <a:p>
            <a:r>
              <a:rPr lang="en-US" dirty="0">
                <a:latin typeface="Verdana Pro"/>
                <a:cs typeface="Arial"/>
              </a:rPr>
              <a:t>Old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(-29.9994647395339, 44.9999901462738)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</a:t>
            </a:r>
            <a:r>
              <a:rPr lang="en-US" b="1" dirty="0">
                <a:latin typeface="Verdana Pro"/>
                <a:cs typeface="Arial"/>
              </a:rPr>
              <a:t> 70 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(-29.9999960860945, 44.9999979480735)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 </a:t>
            </a:r>
            <a:r>
              <a:rPr lang="en-US" b="1" dirty="0">
                <a:latin typeface="Verdana Pro"/>
                <a:cs typeface="Arial"/>
              </a:rPr>
              <a:t>50 cm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is </a:t>
            </a:r>
            <a:r>
              <a:rPr lang="en-US" b="1" dirty="0">
                <a:latin typeface="Verdana Pro"/>
                <a:cs typeface="Arial"/>
              </a:rPr>
              <a:t>140x</a:t>
            </a:r>
            <a:r>
              <a:rPr lang="en-US" dirty="0">
                <a:latin typeface="Verdana Pro"/>
                <a:cs typeface="Arial"/>
              </a:rPr>
              <a:t> more accurate</a:t>
            </a:r>
            <a:endParaRPr lang="en-US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4805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06D-728C-764E-02B7-DB6D7F57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500 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469A-D40E-6E72-1068-B9AB0DF4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Arial"/>
              </a:rPr>
              <a:t>Given the points: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(28° 18' 19.09885" S, 49° 45' 47.62726" E)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(31° 49' 06.23553" S, 40° 12' 46.09834" E)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(33° 39' 52.41108" S, 48° 04' 44.33330" E)</a:t>
            </a:r>
          </a:p>
          <a:p>
            <a:r>
              <a:rPr lang="en-US" dirty="0">
                <a:latin typeface="Verdana Pro"/>
                <a:cs typeface="Arial"/>
              </a:rPr>
              <a:t>Old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(29° 59' 58.07306" S, 44° 59' 59.96453" E)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</a:t>
            </a:r>
            <a:r>
              <a:rPr lang="en-US" b="1" dirty="0">
                <a:latin typeface="Verdana Pro"/>
                <a:cs typeface="Arial"/>
              </a:rPr>
              <a:t> 70 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(29° 59' 59.98591" S, 44° 59' 59.99261" E)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 </a:t>
            </a:r>
            <a:r>
              <a:rPr lang="en-US" b="1" dirty="0">
                <a:latin typeface="Verdana Pro"/>
                <a:cs typeface="Arial"/>
              </a:rPr>
              <a:t>50 cm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is </a:t>
            </a:r>
            <a:r>
              <a:rPr lang="en-US" b="1" dirty="0">
                <a:latin typeface="Verdana Pro"/>
                <a:cs typeface="Arial"/>
              </a:rPr>
              <a:t>140x</a:t>
            </a:r>
            <a:r>
              <a:rPr lang="en-US" dirty="0">
                <a:latin typeface="Verdana Pro"/>
                <a:cs typeface="Arial"/>
              </a:rPr>
              <a:t> more accurate</a:t>
            </a:r>
            <a:endParaRPr lang="en-US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43738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06D-728C-764E-02B7-DB6D7F57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1000 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469A-D40E-6E72-1068-B9AB0DF4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Arial"/>
              </a:rPr>
              <a:t>Given the points: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(48.3761832364168, -104.59052020541)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(42.5737708522071, -88.5490104984518)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(35.3611393749174,-109.730080302483)</a:t>
            </a:r>
            <a:endParaRPr lang="en-US" dirty="0"/>
          </a:p>
          <a:p>
            <a:r>
              <a:rPr lang="en-US" dirty="0">
                <a:latin typeface="Verdana Pro"/>
                <a:cs typeface="Arial"/>
              </a:rPr>
              <a:t>Old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(39.9975188228862, -99.9998826550566)</a:t>
            </a:r>
            <a:endParaRPr lang="en-US" dirty="0"/>
          </a:p>
          <a:p>
            <a:pPr lvl="1"/>
            <a:r>
              <a:rPr lang="en-US" dirty="0">
                <a:latin typeface="Verdana Pro"/>
                <a:cs typeface="Arial"/>
              </a:rPr>
              <a:t>Error of</a:t>
            </a:r>
            <a:r>
              <a:rPr lang="en-US" b="1" dirty="0">
                <a:latin typeface="Verdana Pro"/>
                <a:cs typeface="Arial"/>
              </a:rPr>
              <a:t> 400 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(39.999977397425, -99.9999742739276)</a:t>
            </a:r>
            <a:endParaRPr lang="en-US" dirty="0"/>
          </a:p>
          <a:p>
            <a:pPr lvl="1"/>
            <a:r>
              <a:rPr lang="en-US" dirty="0">
                <a:latin typeface="Verdana Pro"/>
                <a:cs typeface="Arial"/>
              </a:rPr>
              <a:t>Error of </a:t>
            </a:r>
            <a:r>
              <a:rPr lang="en-US" b="1" dirty="0">
                <a:latin typeface="Verdana Pro"/>
                <a:cs typeface="Arial"/>
              </a:rPr>
              <a:t>4 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is </a:t>
            </a:r>
            <a:r>
              <a:rPr lang="en-US" b="1" dirty="0">
                <a:latin typeface="Verdana Pro"/>
                <a:cs typeface="Arial"/>
              </a:rPr>
              <a:t>100x</a:t>
            </a:r>
            <a:r>
              <a:rPr lang="en-US" dirty="0">
                <a:latin typeface="Verdana Pro"/>
                <a:cs typeface="Arial"/>
              </a:rPr>
              <a:t> more accurate</a:t>
            </a:r>
            <a:endParaRPr lang="en-US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353342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06D-728C-764E-02B7-DB6D7F57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1000 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469A-D40E-6E72-1068-B9AB0DF4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Arial"/>
              </a:rPr>
              <a:t>Given the points: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(48° 22' 34.25965" N, 104° 35' 25.87274" W)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(42° 34' 25.57507" N,   88° 32' 56.43779" W)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(35° 21' 40.10175" N, 109° 43' 48.28909" W)</a:t>
            </a:r>
            <a:endParaRPr lang="en-US" dirty="0"/>
          </a:p>
          <a:p>
            <a:r>
              <a:rPr lang="en-US" dirty="0">
                <a:latin typeface="Verdana Pro"/>
                <a:cs typeface="Arial"/>
              </a:rPr>
              <a:t>Old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(39° 59' 51.06776" N, 99° 59' 59.57756" W)</a:t>
            </a:r>
            <a:endParaRPr lang="en-US" dirty="0"/>
          </a:p>
          <a:p>
            <a:pPr lvl="1"/>
            <a:r>
              <a:rPr lang="en-US" dirty="0">
                <a:latin typeface="Verdana Pro"/>
                <a:cs typeface="Arial"/>
              </a:rPr>
              <a:t>Error of</a:t>
            </a:r>
            <a:r>
              <a:rPr lang="en-US" b="1" dirty="0">
                <a:latin typeface="Verdana Pro"/>
                <a:cs typeface="Arial"/>
              </a:rPr>
              <a:t> 400 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yields:</a:t>
            </a:r>
            <a:endParaRPr lang="en-US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(39° 59' 59.91863" N, 99° 59' 59.90739" W)</a:t>
            </a:r>
            <a:endParaRPr lang="en-US" dirty="0"/>
          </a:p>
          <a:p>
            <a:pPr lvl="1"/>
            <a:r>
              <a:rPr lang="en-US" dirty="0">
                <a:latin typeface="Verdana Pro"/>
                <a:cs typeface="Arial"/>
              </a:rPr>
              <a:t>Error of </a:t>
            </a:r>
            <a:r>
              <a:rPr lang="en-US" b="1" dirty="0">
                <a:latin typeface="Verdana Pro"/>
                <a:cs typeface="Arial"/>
              </a:rPr>
              <a:t>4 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is </a:t>
            </a:r>
            <a:r>
              <a:rPr lang="en-US" b="1" dirty="0">
                <a:latin typeface="Verdana Pro"/>
                <a:cs typeface="Arial"/>
              </a:rPr>
              <a:t>100x</a:t>
            </a:r>
            <a:r>
              <a:rPr lang="en-US" dirty="0">
                <a:latin typeface="Verdana Pro"/>
                <a:cs typeface="Arial"/>
              </a:rPr>
              <a:t> more accurate</a:t>
            </a:r>
            <a:endParaRPr lang="en-US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92117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C52-DFF0-5A54-D92E-817C3990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Other Notable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0262-6F0C-1AE9-8E62-8601C4CA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Near the poles, results from new method can be up to 100x more accurate than the old method, however this is going from a tenth of a centimeter of error to a thousandth of a centimeter, so it is rather negligible.</a:t>
            </a:r>
          </a:p>
          <a:p>
            <a:r>
              <a:rPr lang="en-US" dirty="0">
                <a:latin typeface="Verdana Pro"/>
              </a:rPr>
              <a:t>The new method is barely more accurate near the equator.</a:t>
            </a:r>
          </a:p>
          <a:p>
            <a:r>
              <a:rPr lang="en-US" dirty="0">
                <a:latin typeface="Verdana Pro"/>
              </a:rPr>
              <a:t>This is because at the poles and equator, the sphere which best models the surface of the Earth would be centered at the origin</a:t>
            </a:r>
          </a:p>
        </p:txBody>
      </p:sp>
    </p:spTree>
    <p:extLst>
      <p:ext uri="{BB962C8B-B14F-4D97-AF65-F5344CB8AC3E}">
        <p14:creationId xmlns:p14="http://schemas.microsoft.com/office/powerpoint/2010/main" val="132022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F3B7-16C8-E49F-09C9-8822F05C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3842-E720-60EA-4184-7196BD3A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 poles, more accurate, but negligible</a:t>
            </a:r>
          </a:p>
          <a:p>
            <a:r>
              <a:rPr lang="en-US" dirty="0"/>
              <a:t>Near equator, methods are fairly equal</a:t>
            </a:r>
          </a:p>
          <a:p>
            <a:r>
              <a:rPr lang="en-US" dirty="0"/>
              <a:t>Other cases are where difference can be seen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9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3DB2-2D62-F26F-E6B6-3FA661B2A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045" y="697434"/>
            <a:ext cx="7315200" cy="325526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23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317A-9533-4BC2-0B3B-E7C6DCF4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Calibri Light"/>
              </a:rPr>
              <a:t>Key differences</a:t>
            </a:r>
            <a:endParaRPr lang="en-US">
              <a:latin typeface="Verdana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E0217-A6D1-E67C-EDA1-0C0075545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Calibri"/>
              </a:rPr>
              <a:t>Old Method</a:t>
            </a:r>
            <a:endParaRPr lang="en-US">
              <a:latin typeface="Verdana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0E1CF-9A7E-00D0-BA31-07E597159A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Verdana Pro"/>
                <a:cs typeface="Calibri"/>
              </a:rPr>
              <a:t>Works with a unit sphere centered at the origin for all cases</a:t>
            </a:r>
          </a:p>
          <a:p>
            <a:r>
              <a:rPr lang="en-US" dirty="0">
                <a:latin typeface="Verdana Pro"/>
                <a:cs typeface="Calibri"/>
              </a:rPr>
              <a:t>Does not consider the eccentricity of the Earth</a:t>
            </a:r>
          </a:p>
          <a:p>
            <a:r>
              <a:rPr lang="en-US" dirty="0">
                <a:latin typeface="Verdana Pro"/>
                <a:cs typeface="Calibri"/>
              </a:rPr>
              <a:t>Requires iteration for accuracy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1FDF0-732A-FDFB-5111-F7FA20B1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Calibri"/>
              </a:rPr>
              <a:t>New Method</a:t>
            </a:r>
            <a:endParaRPr lang="en-US">
              <a:latin typeface="Verdana Pr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BA6A-90BD-4B72-26D4-1BDA5ED996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Verdana Pro"/>
                <a:cs typeface="Calibri"/>
              </a:rPr>
              <a:t>Works with points in 3D space, essentially approximating with a different sphere for each set of given points</a:t>
            </a:r>
            <a:endParaRPr lang="en-US"/>
          </a:p>
          <a:p>
            <a:r>
              <a:rPr lang="en-US" dirty="0">
                <a:latin typeface="Verdana Pro"/>
                <a:cs typeface="Calibri"/>
              </a:rPr>
              <a:t>Performs straight computations with no iteration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31393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11A0068-FEF4-44DB-A95E-01F94BBC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C43FB93D-F8D4-4DFA-9893-8D6D5C523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4" descr="A picture containing text, dome, accessory&#10;&#10;Description automatically generated">
            <a:extLst>
              <a:ext uri="{FF2B5EF4-FFF2-40B4-BE49-F238E27FC236}">
                <a16:creationId xmlns:a16="http://schemas.microsoft.com/office/drawing/2014/main" id="{3AF4A0AC-9F50-3087-EB55-726BC8F5D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" r="2096"/>
          <a:stretch/>
        </p:blipFill>
        <p:spPr>
          <a:xfrm>
            <a:off x="1285431" y="758952"/>
            <a:ext cx="3811197" cy="4287610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4A635A8B-6A6F-406F-ABC4-98B5D0CD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A0EB721-D3D5-4018-8E2F-A95DA7F5D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4E63E625-829C-E415-90F2-04190A411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77" r="23234"/>
          <a:stretch/>
        </p:blipFill>
        <p:spPr>
          <a:xfrm>
            <a:off x="6981683" y="1802294"/>
            <a:ext cx="3811218" cy="4287610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A213CA47-0818-4DE3-ACFB-6688B7819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98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2FDC-3A75-C5A0-0EFC-37860D52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A Couple Numerical Examples</a:t>
            </a:r>
          </a:p>
        </p:txBody>
      </p:sp>
    </p:spTree>
    <p:extLst>
      <p:ext uri="{BB962C8B-B14F-4D97-AF65-F5344CB8AC3E}">
        <p14:creationId xmlns:p14="http://schemas.microsoft.com/office/powerpoint/2010/main" val="394721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9056-AD75-E76E-A73F-2A46CF24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Less than 50 km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A4389-6B87-B4C4-B6D8-3E0B8D1E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Can be up to 200x more accurate</a:t>
            </a:r>
          </a:p>
          <a:p>
            <a:r>
              <a:rPr lang="en-US" dirty="0">
                <a:latin typeface="Verdana Pro"/>
              </a:rPr>
              <a:t>0.0001 cm vs 0.02 cm</a:t>
            </a:r>
          </a:p>
          <a:p>
            <a:r>
              <a:rPr lang="en-US" dirty="0">
                <a:latin typeface="Verdana Pro"/>
              </a:rPr>
              <a:t>Usually no more than 10x</a:t>
            </a:r>
          </a:p>
        </p:txBody>
      </p:sp>
    </p:spTree>
    <p:extLst>
      <p:ext uri="{BB962C8B-B14F-4D97-AF65-F5344CB8AC3E}">
        <p14:creationId xmlns:p14="http://schemas.microsoft.com/office/powerpoint/2010/main" val="149507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7592-DE5A-5051-E06C-957E96B6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50 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3207-5474-9229-E6DB-2E328B7C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Arial"/>
              </a:rPr>
              <a:t>Given the points: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(40.1826445599023°, -100.535912381856°)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(39.9040234165676°, -99.4283297988790°)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(40.3413069610291°, -100.382894290765°)</a:t>
            </a:r>
          </a:p>
          <a:p>
            <a:r>
              <a:rPr lang="en-US" dirty="0">
                <a:latin typeface="Verdana Pro"/>
                <a:cs typeface="Arial"/>
              </a:rPr>
              <a:t>Old method yields: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(39.9999945915752, -99.9999998671073)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</a:t>
            </a:r>
            <a:r>
              <a:rPr lang="en-US" b="1" dirty="0">
                <a:latin typeface="Verdana Pro"/>
                <a:cs typeface="Arial"/>
              </a:rPr>
              <a:t> 60 cm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yields: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(40.0000004444979, -99.999999858067)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 </a:t>
            </a:r>
            <a:r>
              <a:rPr lang="en-US" b="1" dirty="0">
                <a:latin typeface="Verdana Pro"/>
                <a:ea typeface="+mn-lt"/>
                <a:cs typeface="Arial"/>
              </a:rPr>
              <a:t>2</a:t>
            </a:r>
            <a:r>
              <a:rPr lang="en-US" b="1" dirty="0">
                <a:latin typeface="Verdana Pro"/>
                <a:cs typeface="Arial"/>
              </a:rPr>
              <a:t> cm</a:t>
            </a:r>
            <a:endParaRPr lang="en-US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is </a:t>
            </a:r>
            <a:r>
              <a:rPr lang="en-US" b="1" dirty="0">
                <a:latin typeface="Verdana Pro"/>
                <a:cs typeface="Arial"/>
              </a:rPr>
              <a:t>30x</a:t>
            </a:r>
            <a:r>
              <a:rPr lang="en-US" dirty="0">
                <a:latin typeface="Verdana Pro"/>
                <a:cs typeface="Arial"/>
              </a:rPr>
              <a:t> more accurate</a:t>
            </a:r>
            <a:endParaRPr lang="en-US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41096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7592-DE5A-5051-E06C-957E96B6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50 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3207-5474-9229-E6DB-2E328B7C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Arial"/>
              </a:rPr>
              <a:t>Given the points: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</a:t>
            </a:r>
            <a:r>
              <a:rPr lang="en-US" dirty="0">
                <a:solidFill>
                  <a:srgbClr val="595959"/>
                </a:solidFill>
                <a:latin typeface="Verdana Pro"/>
                <a:ea typeface="+mn-lt"/>
                <a:cs typeface="Arial"/>
              </a:rPr>
              <a:t>40° 10' 57.52042" N</a:t>
            </a:r>
            <a:r>
              <a:rPr lang="en-US" dirty="0">
                <a:latin typeface="Verdana Pro"/>
                <a:ea typeface="+mn-lt"/>
                <a:cs typeface="Arial"/>
              </a:rPr>
              <a:t>, 100° 32' 9.284570" W)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(39° 54' 14.48430" N,   99° 25' 41.98728" W)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(40° 20' 28.70506" N, </a:t>
            </a:r>
            <a:r>
              <a:rPr lang="en-US" dirty="0">
                <a:solidFill>
                  <a:srgbClr val="595959"/>
                </a:solidFill>
                <a:latin typeface="Verdana Pro"/>
                <a:ea typeface="+mn-lt"/>
                <a:cs typeface="Arial"/>
              </a:rPr>
              <a:t>100° 22' 58.41945" W</a:t>
            </a:r>
            <a:r>
              <a:rPr lang="en-US" dirty="0">
                <a:latin typeface="Verdana Pro"/>
                <a:ea typeface="+mn-lt"/>
                <a:cs typeface="Arial"/>
              </a:rPr>
              <a:t>)</a:t>
            </a:r>
          </a:p>
          <a:p>
            <a:r>
              <a:rPr lang="en-US" dirty="0">
                <a:latin typeface="Verdana Pro"/>
                <a:cs typeface="Arial"/>
              </a:rPr>
              <a:t>Old method yields: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(39° 59' 59.98053" N, </a:t>
            </a:r>
            <a:r>
              <a:rPr lang="en-US" dirty="0">
                <a:solidFill>
                  <a:srgbClr val="595959"/>
                </a:solidFill>
                <a:latin typeface="Verdana Pro"/>
                <a:ea typeface="+mn-lt"/>
                <a:cs typeface="Arial"/>
              </a:rPr>
              <a:t>99° 59' 59.99952</a:t>
            </a:r>
            <a:r>
              <a:rPr lang="en-US" dirty="0">
                <a:latin typeface="Verdana Pro"/>
                <a:ea typeface="+mn-lt"/>
                <a:cs typeface="Arial"/>
              </a:rPr>
              <a:t>" W)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</a:t>
            </a:r>
            <a:r>
              <a:rPr lang="en-US" b="1" dirty="0">
                <a:latin typeface="Verdana Pro"/>
                <a:cs typeface="Arial"/>
              </a:rPr>
              <a:t> 60 cm</a:t>
            </a:r>
            <a:endParaRPr lang="en-US" dirty="0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yields: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(40° 00' 00.00160" N, 99° 59' 59.99949" W)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 </a:t>
            </a:r>
            <a:r>
              <a:rPr lang="en-US" b="1" dirty="0">
                <a:latin typeface="Verdana Pro"/>
                <a:ea typeface="+mn-lt"/>
                <a:cs typeface="Arial"/>
              </a:rPr>
              <a:t>2</a:t>
            </a:r>
            <a:r>
              <a:rPr lang="en-US" b="1" dirty="0">
                <a:latin typeface="Verdana Pro"/>
                <a:cs typeface="Arial"/>
              </a:rPr>
              <a:t> cm</a:t>
            </a:r>
            <a:endParaRPr lang="en-US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is </a:t>
            </a:r>
            <a:r>
              <a:rPr lang="en-US" b="1" dirty="0">
                <a:latin typeface="Verdana Pro"/>
                <a:cs typeface="Arial"/>
              </a:rPr>
              <a:t>30x</a:t>
            </a:r>
            <a:r>
              <a:rPr lang="en-US" dirty="0">
                <a:latin typeface="Verdana Pro"/>
                <a:cs typeface="Arial"/>
              </a:rPr>
              <a:t> more accurate</a:t>
            </a:r>
            <a:endParaRPr lang="en-US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298931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7592-DE5A-5051-E06C-957E96B6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100 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3207-5474-9229-E6DB-2E328B7C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Arial"/>
              </a:rPr>
              <a:t>Given the points: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(14.2367152905056, 169.502963298686)</a:t>
            </a:r>
            <a:endParaRPr lang="en-US" dirty="0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(15.8379740065487, 169.651135071546)</a:t>
            </a:r>
            <a:endParaRPr lang="en-US" dirty="0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(15.7721226718491, 169.515938783772)</a:t>
            </a:r>
          </a:p>
          <a:p>
            <a:r>
              <a:rPr lang="en-US" dirty="0">
                <a:latin typeface="Verdana Pro"/>
                <a:cs typeface="Arial"/>
              </a:rPr>
              <a:t>Old method yields: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(14.9999880701915, 169.99999826348)</a:t>
            </a:r>
            <a:endParaRPr lang="en-US" dirty="0">
              <a:latin typeface="Verdana Pro"/>
            </a:endParaRPr>
          </a:p>
          <a:p>
            <a:pPr lvl="1"/>
            <a:r>
              <a:rPr lang="en-US" dirty="0">
                <a:latin typeface="Verdana Pro"/>
                <a:cs typeface="Arial"/>
              </a:rPr>
              <a:t>Error of</a:t>
            </a:r>
            <a:r>
              <a:rPr lang="en-US" b="1" dirty="0">
                <a:latin typeface="Verdana Pro"/>
                <a:cs typeface="Arial"/>
              </a:rPr>
              <a:t> 2 m</a:t>
            </a:r>
            <a:endParaRPr lang="en-US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yields: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(15.0000000192027, 169.999998586087)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 </a:t>
            </a:r>
            <a:r>
              <a:rPr lang="en-US" b="1" dirty="0">
                <a:latin typeface="Verdana Pro"/>
                <a:ea typeface="+mn-lt"/>
                <a:cs typeface="Arial"/>
              </a:rPr>
              <a:t>1</a:t>
            </a:r>
            <a:r>
              <a:rPr lang="en-US" b="1" dirty="0">
                <a:latin typeface="Verdana Pro"/>
                <a:cs typeface="Arial"/>
              </a:rPr>
              <a:t> cm</a:t>
            </a:r>
            <a:endParaRPr lang="en-US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is </a:t>
            </a:r>
            <a:r>
              <a:rPr lang="en-US" b="1" dirty="0">
                <a:latin typeface="Verdana Pro"/>
                <a:cs typeface="Arial"/>
              </a:rPr>
              <a:t>200x</a:t>
            </a:r>
            <a:r>
              <a:rPr lang="en-US" dirty="0">
                <a:latin typeface="Verdana Pro"/>
                <a:cs typeface="Arial"/>
              </a:rPr>
              <a:t> more accurate</a:t>
            </a:r>
            <a:endParaRPr lang="en-US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275283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7592-DE5A-5051-E06C-957E96B6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 Pro"/>
              </a:rPr>
              <a:t>100 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3207-5474-9229-E6DB-2E328B7C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 Pro"/>
                <a:cs typeface="Arial"/>
              </a:rPr>
              <a:t>Given the points: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(14° 14' 12.17505" N, 169° 30' 10.66788" E)</a:t>
            </a:r>
            <a:endParaRPr lang="en-US" dirty="0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(15° 50' 16.70642" N, 169° 39' 04.08626" E)</a:t>
            </a:r>
            <a:endParaRPr lang="en-US" dirty="0">
              <a:latin typeface="Verdana Pro"/>
            </a:endParaRP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(15° 46' 19.64162" N, 169° 30' 57.37962" E)</a:t>
            </a:r>
          </a:p>
          <a:p>
            <a:r>
              <a:rPr lang="en-US" dirty="0">
                <a:latin typeface="Verdana Pro"/>
                <a:cs typeface="Arial"/>
              </a:rPr>
              <a:t>Old method yields: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(14° 59' 59.95705" N, 169° 59' 59.99375" E)</a:t>
            </a:r>
            <a:endParaRPr lang="en-US" dirty="0">
              <a:latin typeface="Verdana Pro"/>
            </a:endParaRPr>
          </a:p>
          <a:p>
            <a:pPr lvl="1"/>
            <a:r>
              <a:rPr lang="en-US" dirty="0">
                <a:latin typeface="Verdana Pro"/>
                <a:cs typeface="Arial"/>
              </a:rPr>
              <a:t>Error of</a:t>
            </a:r>
            <a:r>
              <a:rPr lang="en-US" b="1" dirty="0">
                <a:latin typeface="Verdana Pro"/>
                <a:cs typeface="Arial"/>
              </a:rPr>
              <a:t> 2 m</a:t>
            </a:r>
            <a:endParaRPr lang="en-US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yields:</a:t>
            </a:r>
          </a:p>
          <a:p>
            <a:pPr lvl="1"/>
            <a:r>
              <a:rPr lang="en-US" dirty="0">
                <a:latin typeface="Verdana Pro"/>
                <a:ea typeface="+mn-lt"/>
                <a:cs typeface="Arial"/>
              </a:rPr>
              <a:t>(15° 00' 00.00007" N, 169° 59' 59.99491" E)</a:t>
            </a:r>
          </a:p>
          <a:p>
            <a:pPr lvl="1"/>
            <a:r>
              <a:rPr lang="en-US" dirty="0">
                <a:latin typeface="Verdana Pro"/>
                <a:cs typeface="Arial"/>
              </a:rPr>
              <a:t>Error of </a:t>
            </a:r>
            <a:r>
              <a:rPr lang="en-US" b="1" dirty="0">
                <a:latin typeface="Verdana Pro"/>
                <a:ea typeface="+mn-lt"/>
                <a:cs typeface="Arial"/>
              </a:rPr>
              <a:t>1</a:t>
            </a:r>
            <a:r>
              <a:rPr lang="en-US" b="1" dirty="0">
                <a:latin typeface="Verdana Pro"/>
                <a:cs typeface="Arial"/>
              </a:rPr>
              <a:t> cm</a:t>
            </a:r>
            <a:endParaRPr lang="en-US">
              <a:latin typeface="Verdana Pro"/>
              <a:cs typeface="Arial"/>
            </a:endParaRPr>
          </a:p>
          <a:p>
            <a:r>
              <a:rPr lang="en-US" dirty="0">
                <a:latin typeface="Verdana Pro"/>
                <a:cs typeface="Arial"/>
              </a:rPr>
              <a:t>New method is </a:t>
            </a:r>
            <a:r>
              <a:rPr lang="en-US" b="1" dirty="0">
                <a:latin typeface="Verdana Pro"/>
                <a:cs typeface="Arial"/>
              </a:rPr>
              <a:t>200x</a:t>
            </a:r>
            <a:r>
              <a:rPr lang="en-US" dirty="0">
                <a:latin typeface="Verdana Pro"/>
                <a:cs typeface="Arial"/>
              </a:rPr>
              <a:t> more accurate</a:t>
            </a:r>
            <a:endParaRPr lang="en-US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835631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Frame</vt:lpstr>
      <vt:lpstr>Ellipsoidal Calculations for the Center of a Circular Arc</vt:lpstr>
      <vt:lpstr>Key differences</vt:lpstr>
      <vt:lpstr>PowerPoint Presentation</vt:lpstr>
      <vt:lpstr>A Couple Numerical Examples</vt:lpstr>
      <vt:lpstr>Less than 50 km</vt:lpstr>
      <vt:lpstr>50 km</vt:lpstr>
      <vt:lpstr>50 km</vt:lpstr>
      <vt:lpstr>100 km</vt:lpstr>
      <vt:lpstr>100 km</vt:lpstr>
      <vt:lpstr>500 km</vt:lpstr>
      <vt:lpstr>500 km</vt:lpstr>
      <vt:lpstr>500 km</vt:lpstr>
      <vt:lpstr>500 km</vt:lpstr>
      <vt:lpstr>1000 km</vt:lpstr>
      <vt:lpstr>1000 km</vt:lpstr>
      <vt:lpstr>Other Notable Facts</vt:lpstr>
      <vt:lpstr>To Note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481</cp:revision>
  <dcterms:created xsi:type="dcterms:W3CDTF">2023-04-24T17:49:51Z</dcterms:created>
  <dcterms:modified xsi:type="dcterms:W3CDTF">2023-04-28T17:27:40Z</dcterms:modified>
</cp:coreProperties>
</file>