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361" r:id="rId4"/>
    <p:sldId id="327" r:id="rId5"/>
    <p:sldId id="258" r:id="rId6"/>
    <p:sldId id="349" r:id="rId7"/>
    <p:sldId id="364" r:id="rId8"/>
    <p:sldId id="362" r:id="rId9"/>
    <p:sldId id="261" r:id="rId10"/>
    <p:sldId id="363" r:id="rId11"/>
    <p:sldId id="279" r:id="rId12"/>
    <p:sldId id="275" r:id="rId13"/>
    <p:sldId id="366" r:id="rId14"/>
    <p:sldId id="343" r:id="rId15"/>
    <p:sldId id="306" r:id="rId16"/>
    <p:sldId id="360" r:id="rId17"/>
    <p:sldId id="297" r:id="rId18"/>
    <p:sldId id="339" r:id="rId19"/>
    <p:sldId id="323" r:id="rId20"/>
    <p:sldId id="367" r:id="rId21"/>
    <p:sldId id="368" r:id="rId22"/>
    <p:sldId id="365" r:id="rId23"/>
    <p:sldId id="307" r:id="rId24"/>
  </p:sldIdLst>
  <p:sldSz cx="9144000" cy="6858000" type="screen4x3"/>
  <p:notesSz cx="6797675" cy="992822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De Deken" initials="JD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>
        <p:scale>
          <a:sx n="98" d="100"/>
          <a:sy n="98" d="100"/>
        </p:scale>
        <p:origin x="-200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D0A1A-2203-48B0-8A5E-68474D894E83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609C-2FDA-46C0-83DF-8E55CD3EF61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15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C531D-E576-4B69-AB55-45EC3FBE7425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2817-DE5A-4C08-87C9-330350C81EE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46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DGF defined as the absence of a decrease in the serum creatinine level of at least 10% per day for at least 3 consecutive days in the first week after transplantation, not including patients in whom acute rejection or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calcineurin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inhibitor toxicity is proven on biopsy.</a:t>
            </a:r>
            <a:r>
              <a:rPr lang="en-GB" sz="120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" action="ppaction://hlinkfile" tooltip="Boom, 2000 #653"/>
              </a:rPr>
              <a:t>29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2817-DE5A-4C08-87C9-330350C81EE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2817-DE5A-4C08-87C9-330350C81EE2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411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 informed consent will be documented by means of a dated signature from the participant and dated signature from the person who presented and obtained the informed consent. The person who obtains consent must be: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Suitably qualified and capable of providing information about the study;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Capable of answering questions about the study or ensuring that such questions are answered by a suitable qualified individual;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Authorised to do so by the principal investigator.</a:t>
            </a:r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2817-DE5A-4C08-87C9-330350C81EE2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65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9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71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04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482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1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47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1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84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C99E-FFA1-4EB7-B634-0BB35B854F4C}" type="datetimeFigureOut">
              <a:rPr lang="nl-BE" smtClean="0"/>
              <a:pPr/>
              <a:t>29-8-2014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6D3C-5BCA-416A-B629-3441756C6C0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99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1" y="2130425"/>
            <a:ext cx="895299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/>
              <a:t>COMPARE Trial: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en-GB" dirty="0" smtClean="0"/>
              <a:t>Cold Oxygenated Machine Preservation of Aged Renal DCD engraftments</a:t>
            </a:r>
            <a:endParaRPr lang="nl-BE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5" t="16026" r="40108" b="9177"/>
          <a:stretch>
            <a:fillRect/>
          </a:stretch>
        </p:blipFill>
        <p:spPr bwMode="auto">
          <a:xfrm>
            <a:off x="64046" y="79906"/>
            <a:ext cx="1771650" cy="169291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44624"/>
            <a:ext cx="2688299" cy="100811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72200" y="5683696"/>
            <a:ext cx="2448272" cy="841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BE" sz="2000" dirty="0" smtClean="0"/>
              <a:t>Ina </a:t>
            </a:r>
            <a:r>
              <a:rPr lang="nl-BE" sz="2000" dirty="0" smtClean="0"/>
              <a:t>Jochmans</a:t>
            </a:r>
          </a:p>
          <a:p>
            <a:pPr algn="r"/>
            <a:r>
              <a:rPr lang="nl-BE" sz="2000" dirty="0" smtClean="0"/>
              <a:t>Jacques </a:t>
            </a:r>
            <a:r>
              <a:rPr lang="nl-BE" sz="2000" dirty="0"/>
              <a:t>Pirenne</a:t>
            </a:r>
          </a:p>
          <a:p>
            <a:pPr algn="r"/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23829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08418" y="1124744"/>
            <a:ext cx="4983662" cy="2160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600" dirty="0" smtClean="0"/>
              <a:t>Logistical partner: Med-Assist</a:t>
            </a:r>
          </a:p>
          <a:p>
            <a:pPr marL="457200" lvl="1" indent="0">
              <a:buNone/>
            </a:pPr>
            <a:r>
              <a:rPr lang="nl-BE" sz="2400" dirty="0" smtClean="0"/>
              <a:t>-&gt; Transplant technicians</a:t>
            </a:r>
            <a:endParaRPr lang="nl-BE" sz="2600" dirty="0" smtClean="0"/>
          </a:p>
          <a:p>
            <a:r>
              <a:rPr lang="nl-BE" sz="2600" dirty="0" smtClean="0"/>
              <a:t>Transplant Coordinators</a:t>
            </a:r>
          </a:p>
          <a:p>
            <a:r>
              <a:rPr lang="nl-BE" sz="2600" dirty="0"/>
              <a:t>Nephrologists</a:t>
            </a:r>
            <a:endParaRPr lang="nl-BE" sz="2600" dirty="0" smtClean="0"/>
          </a:p>
          <a:p>
            <a:r>
              <a:rPr lang="nl-BE" sz="2600" dirty="0" smtClean="0"/>
              <a:t>Surgeons</a:t>
            </a:r>
          </a:p>
          <a:p>
            <a:endParaRPr lang="nl-BE" sz="2400" dirty="0" smtClean="0"/>
          </a:p>
          <a:p>
            <a:pPr marL="457200" lvl="1" indent="0">
              <a:buFont typeface="Arial" pitchFamily="34" charset="0"/>
              <a:buNone/>
            </a:pPr>
            <a:endParaRPr lang="nl-BE" dirty="0"/>
          </a:p>
        </p:txBody>
      </p:sp>
      <p:pic>
        <p:nvPicPr>
          <p:cNvPr id="8194" name="Picture 2" descr="http://www.infolibcorp.com/gfxs/metadata-management-data-govern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25" y="1149710"/>
            <a:ext cx="4091279" cy="407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Project outline</a:t>
            </a:r>
            <a:endParaRPr lang="nl-BE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642" y="4941174"/>
            <a:ext cx="3847310" cy="1800200"/>
          </a:xfrm>
        </p:spPr>
        <p:txBody>
          <a:bodyPr>
            <a:normAutofit lnSpcReduction="10000"/>
          </a:bodyPr>
          <a:lstStyle/>
          <a:p>
            <a:r>
              <a:rPr lang="nl-BE" sz="2600" dirty="0" smtClean="0"/>
              <a:t>All transplant centres in:</a:t>
            </a:r>
          </a:p>
          <a:p>
            <a:pPr lvl="1"/>
            <a:r>
              <a:rPr lang="nl-BE" sz="2400" dirty="0" smtClean="0"/>
              <a:t>Belgium</a:t>
            </a:r>
          </a:p>
          <a:p>
            <a:pPr lvl="1"/>
            <a:r>
              <a:rPr lang="nl-BE" sz="2400" dirty="0" smtClean="0"/>
              <a:t>The Netherlands</a:t>
            </a:r>
          </a:p>
          <a:p>
            <a:pPr lvl="1"/>
            <a:r>
              <a:rPr lang="nl-BE" sz="2400" dirty="0" smtClean="0"/>
              <a:t>Oxford region - UK</a:t>
            </a:r>
          </a:p>
          <a:p>
            <a:pPr marL="457200" lvl="1" indent="0">
              <a:buNone/>
            </a:pP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8418" y="4479509"/>
            <a:ext cx="131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Where?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191" y="3399383"/>
            <a:ext cx="149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When?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2840" y="3789040"/>
            <a:ext cx="3909120" cy="61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600" dirty="0" smtClean="0"/>
              <a:t>Start:  </a:t>
            </a:r>
            <a:r>
              <a:rPr lang="nl-BE" sz="2600" dirty="0" err="1" smtClean="0"/>
              <a:t>October</a:t>
            </a:r>
            <a:r>
              <a:rPr lang="nl-BE" sz="2600" dirty="0" smtClean="0"/>
              <a:t> </a:t>
            </a:r>
            <a:r>
              <a:rPr lang="nl-BE" sz="2600" dirty="0" smtClean="0"/>
              <a:t>2014</a:t>
            </a:r>
            <a:endParaRPr lang="nl-BE" sz="2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7975" y="692696"/>
            <a:ext cx="104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Who?</a:t>
            </a:r>
            <a:endParaRPr lang="nl-B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8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354162"/>
          </a:xfrm>
        </p:spPr>
        <p:txBody>
          <a:bodyPr>
            <a:normAutofit/>
          </a:bodyPr>
          <a:lstStyle/>
          <a:p>
            <a:r>
              <a:rPr lang="nl-BE" b="1" dirty="0" smtClean="0"/>
              <a:t>Step by Step Guide</a:t>
            </a:r>
            <a:endParaRPr lang="nl-BE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99" y="3212976"/>
            <a:ext cx="3446202" cy="309634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83" y="67353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Donor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251520" y="1340768"/>
            <a:ext cx="8676456" cy="5212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251520" y="1268760"/>
            <a:ext cx="8676456" cy="18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600" dirty="0" smtClean="0"/>
              <a:t>Transplant Coordinator (TC) </a:t>
            </a:r>
            <a:r>
              <a:rPr lang="nl-BE" sz="2600" dirty="0" err="1" smtClean="0"/>
              <a:t>informs</a:t>
            </a:r>
            <a:r>
              <a:rPr lang="nl-BE" sz="2600" dirty="0" smtClean="0"/>
              <a:t> Transplant </a:t>
            </a:r>
            <a:r>
              <a:rPr lang="nl-BE" sz="2600" dirty="0" err="1" smtClean="0"/>
              <a:t>Technician</a:t>
            </a:r>
            <a:r>
              <a:rPr lang="nl-BE" sz="2600" dirty="0" smtClean="0"/>
              <a:t> </a:t>
            </a:r>
            <a:r>
              <a:rPr lang="nl-BE" sz="2600" dirty="0" err="1" smtClean="0"/>
              <a:t>when</a:t>
            </a:r>
            <a:r>
              <a:rPr lang="nl-BE" sz="2600" dirty="0" smtClean="0"/>
              <a:t> donor is </a:t>
            </a:r>
            <a:r>
              <a:rPr lang="nl-BE" sz="2600" dirty="0" err="1" smtClean="0"/>
              <a:t>reported</a:t>
            </a:r>
            <a:endParaRPr lang="nl-BE" sz="2400" dirty="0" smtClean="0"/>
          </a:p>
          <a:p>
            <a:pPr marL="0" indent="0">
              <a:buNone/>
            </a:pPr>
            <a:r>
              <a:rPr lang="nl-BE" sz="2400" dirty="0"/>
              <a:t>	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1720" y="2228670"/>
            <a:ext cx="4392488" cy="1272338"/>
            <a:chOff x="2051720" y="3284984"/>
            <a:chExt cx="4392488" cy="1272338"/>
          </a:xfrm>
        </p:grpSpPr>
        <p:sp>
          <p:nvSpPr>
            <p:cNvPr id="8" name="Rounded Rectangle 7"/>
            <p:cNvSpPr/>
            <p:nvPr/>
          </p:nvSpPr>
          <p:spPr>
            <a:xfrm>
              <a:off x="2051720" y="3284984"/>
              <a:ext cx="4392488" cy="12723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76200" contourW="12700">
              <a:bevelT/>
              <a:extrusionClr>
                <a:schemeClr val="accent3"/>
              </a:extrusionClr>
              <a:contourClr>
                <a:schemeClr val="accent3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7724" y="3320988"/>
              <a:ext cx="43204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smtClean="0"/>
                <a:t>This patient meets the inclusion criteria of </a:t>
              </a:r>
            </a:p>
            <a:p>
              <a:pPr algn="ctr"/>
              <a:r>
                <a:rPr lang="nl-BE" dirty="0" smtClean="0"/>
                <a:t>the COMPARE study. </a:t>
              </a:r>
            </a:p>
            <a:p>
              <a:pPr algn="ctr"/>
              <a:r>
                <a:rPr lang="nl-BE" dirty="0" smtClean="0"/>
                <a:t>Please notify the transplant technician.  </a:t>
              </a:r>
            </a:p>
            <a:p>
              <a:pPr algn="ctr"/>
              <a:r>
                <a:rPr lang="nl-BE" dirty="0" smtClean="0"/>
                <a:t>Tel. 0031 1 23 45 67  </a:t>
              </a:r>
              <a:endParaRPr lang="nl-BE" dirty="0"/>
            </a:p>
          </p:txBody>
        </p:sp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266128" y="3531608"/>
            <a:ext cx="8676456" cy="1080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600" dirty="0" smtClean="0"/>
              <a:t>TC plans procurement and communicates with donor hospital, procurement team &amp;</a:t>
            </a:r>
            <a:r>
              <a:rPr lang="nl-BE" sz="2600" dirty="0" smtClean="0">
                <a:solidFill>
                  <a:srgbClr val="C00000"/>
                </a:solidFill>
              </a:rPr>
              <a:t> transplant technician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4437114"/>
            <a:ext cx="8229600" cy="2116484"/>
          </a:xfrm>
        </p:spPr>
        <p:txBody>
          <a:bodyPr>
            <a:normAutofit/>
          </a:bodyPr>
          <a:lstStyle/>
          <a:p>
            <a:r>
              <a:rPr lang="nl-BE" sz="2600" dirty="0" err="1" smtClean="0"/>
              <a:t>Procurement</a:t>
            </a:r>
            <a:r>
              <a:rPr lang="nl-BE" sz="2600" dirty="0" smtClean="0"/>
              <a:t> team</a:t>
            </a:r>
          </a:p>
          <a:p>
            <a:r>
              <a:rPr lang="en-US" sz="2600" dirty="0" smtClean="0"/>
              <a:t>Med-Assist: logistical partner</a:t>
            </a:r>
          </a:p>
          <a:p>
            <a:pPr lvl="1"/>
            <a:r>
              <a:rPr lang="en-US" sz="2200" dirty="0" smtClean="0"/>
              <a:t>All donor logistics for the trial</a:t>
            </a:r>
          </a:p>
          <a:p>
            <a:pPr lvl="1"/>
            <a:r>
              <a:rPr lang="en-US" sz="2200" dirty="0" smtClean="0"/>
              <a:t>Transplant Technician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4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700808"/>
            <a:ext cx="3600400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nl-NL" sz="2400" dirty="0" smtClean="0"/>
              <a:t>2 Hubs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logistics</a:t>
            </a:r>
            <a:r>
              <a:rPr lang="nl-NL" sz="2400" dirty="0" smtClean="0"/>
              <a:t>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l-NL" sz="2400" dirty="0" smtClean="0"/>
              <a:t>Groningen: </a:t>
            </a:r>
            <a:r>
              <a:rPr lang="nl-NL" sz="2400" dirty="0" err="1" smtClean="0"/>
              <a:t>North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Netherlands</a:t>
            </a:r>
            <a:endParaRPr lang="nl-NL" sz="2400" dirty="0" smtClean="0"/>
          </a:p>
          <a:p>
            <a:pPr marL="800100" lvl="1" indent="-342900">
              <a:spcBef>
                <a:spcPct val="20000"/>
              </a:spcBef>
              <a:defRPr/>
            </a:pPr>
            <a:r>
              <a:rPr lang="nl-NL" sz="2400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l-NL" sz="2400" dirty="0" smtClean="0">
                <a:solidFill>
                  <a:srgbClr val="C00000"/>
                </a:solidFill>
              </a:rPr>
              <a:t>Maastricht</a:t>
            </a:r>
            <a:r>
              <a:rPr lang="nl-NL" sz="2400" dirty="0" smtClean="0"/>
              <a:t>: </a:t>
            </a:r>
            <a:r>
              <a:rPr lang="nl-NL" sz="2400" dirty="0" err="1" smtClean="0"/>
              <a:t>Belgium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south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Netherlands</a:t>
            </a:r>
            <a:endParaRPr lang="nl-NL" sz="2400" dirty="0" smtClean="0"/>
          </a:p>
        </p:txBody>
      </p:sp>
      <p:pic>
        <p:nvPicPr>
          <p:cNvPr id="7" name="Rectangle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l="60250" t="19081" r="8141" b="4559"/>
          <a:stretch>
            <a:fillRect/>
          </a:stretch>
        </p:blipFill>
        <p:spPr>
          <a:xfrm>
            <a:off x="4572000" y="188640"/>
            <a:ext cx="4334949" cy="6546875"/>
          </a:xfrm>
        </p:spPr>
      </p:pic>
      <p:sp>
        <p:nvSpPr>
          <p:cNvPr id="8" name="Oval 7"/>
          <p:cNvSpPr/>
          <p:nvPr/>
        </p:nvSpPr>
        <p:spPr>
          <a:xfrm>
            <a:off x="7812360" y="620688"/>
            <a:ext cx="720080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7020272" y="4005064"/>
            <a:ext cx="792088" cy="36004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24128" y="2888940"/>
            <a:ext cx="2808312" cy="1800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58824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/>
              <a:t>Med-Assist - Transplant Technicians</a:t>
            </a:r>
            <a:endParaRPr kumimoji="0" lang="en-US" sz="32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639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824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/>
              <a:t>Transplant Technicians</a:t>
            </a:r>
            <a:endParaRPr kumimoji="0" lang="en-US" sz="32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76570" y="764704"/>
            <a:ext cx="8990861" cy="5907771"/>
            <a:chOff x="323528" y="411303"/>
            <a:chExt cx="8568952" cy="6483836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11303"/>
              <a:ext cx="8568952" cy="6483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5"/>
            <p:cNvSpPr txBox="1"/>
            <p:nvPr/>
          </p:nvSpPr>
          <p:spPr>
            <a:xfrm>
              <a:off x="323528" y="4388048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 smtClean="0"/>
                <a:t>Hub Medical logistics</a:t>
              </a:r>
              <a:endParaRPr lang="nl-BE" sz="1200" b="1" dirty="0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4788024" y="764704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 smtClean="0"/>
                <a:t>Transplant technician</a:t>
              </a:r>
            </a:p>
            <a:p>
              <a:r>
                <a:rPr lang="nl-BE" sz="1200" b="1" dirty="0" smtClean="0"/>
                <a:t>Cope box (samples)</a:t>
              </a:r>
              <a:endParaRPr lang="nl-BE" sz="1200" b="1" dirty="0"/>
            </a:p>
          </p:txBody>
        </p:sp>
        <p:sp>
          <p:nvSpPr>
            <p:cNvPr id="24" name="TextBox 7"/>
            <p:cNvSpPr txBox="1"/>
            <p:nvPr/>
          </p:nvSpPr>
          <p:spPr>
            <a:xfrm>
              <a:off x="7309410" y="328043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 smtClean="0"/>
                <a:t>Recipient</a:t>
              </a:r>
              <a:r>
                <a:rPr lang="nl-BE" sz="1200" dirty="0" smtClean="0"/>
                <a:t> </a:t>
              </a:r>
              <a:r>
                <a:rPr lang="nl-BE" sz="1200" b="1" dirty="0" smtClean="0"/>
                <a:t>hospital</a:t>
              </a:r>
              <a:endParaRPr lang="nl-BE" sz="1200" b="1" dirty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337038" y="6011415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 smtClean="0"/>
                <a:t>Recipient hospital</a:t>
              </a:r>
              <a:endParaRPr lang="nl-BE" sz="1200" b="1" dirty="0"/>
            </a:p>
          </p:txBody>
        </p:sp>
        <p:sp>
          <p:nvSpPr>
            <p:cNvPr id="26" name="TextBox 9"/>
            <p:cNvSpPr txBox="1"/>
            <p:nvPr/>
          </p:nvSpPr>
          <p:spPr>
            <a:xfrm>
              <a:off x="3649708" y="4590419"/>
              <a:ext cx="1354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dirty="0" smtClean="0"/>
                <a:t>Donor hospital</a:t>
              </a:r>
              <a:endParaRPr lang="nl-BE" sz="1200" dirty="0"/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4945853" y="6165304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 smtClean="0"/>
                <a:t>Transplant technician</a:t>
              </a:r>
            </a:p>
            <a:p>
              <a:r>
                <a:rPr lang="nl-BE" sz="1200" b="1" dirty="0" smtClean="0"/>
                <a:t>Cope box (samples)</a:t>
              </a:r>
              <a:endParaRPr lang="nl-BE" sz="1200" b="1" dirty="0"/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3145653" y="1628800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 smtClean="0"/>
                <a:t>Transplant technician</a:t>
              </a:r>
            </a:p>
            <a:p>
              <a:r>
                <a:rPr lang="nl-BE" sz="1200" b="1" dirty="0" smtClean="0"/>
                <a:t>Cope box (samples)</a:t>
              </a:r>
            </a:p>
            <a:p>
              <a:r>
                <a:rPr lang="nl-BE" sz="1200" b="1" dirty="0" smtClean="0"/>
                <a:t>Kidney assist (2)</a:t>
              </a:r>
              <a:endParaRPr lang="nl-BE" sz="1200" b="1" dirty="0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6119618" y="2392368"/>
              <a:ext cx="1108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200" b="1" dirty="0" smtClean="0"/>
                <a:t>Kidney assist </a:t>
              </a:r>
            </a:p>
            <a:p>
              <a:r>
                <a:rPr lang="nl-BE" sz="1200" b="1" dirty="0" smtClean="0"/>
                <a:t>+ kidney</a:t>
              </a:r>
              <a:endParaRPr lang="nl-BE" sz="1200" b="1" dirty="0"/>
            </a:p>
          </p:txBody>
        </p:sp>
        <p:sp>
          <p:nvSpPr>
            <p:cNvPr id="30" name="Rectangle 13"/>
            <p:cNvSpPr/>
            <p:nvPr/>
          </p:nvSpPr>
          <p:spPr>
            <a:xfrm>
              <a:off x="6151657" y="5085184"/>
              <a:ext cx="1040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sz="1200" b="1" dirty="0"/>
                <a:t>Kidney assist </a:t>
              </a:r>
              <a:endParaRPr lang="nl-BE" sz="1200" b="1" dirty="0" smtClean="0"/>
            </a:p>
            <a:p>
              <a:r>
                <a:rPr lang="nl-BE" sz="1200" b="1" dirty="0" smtClean="0"/>
                <a:t>+ </a:t>
              </a:r>
              <a:r>
                <a:rPr lang="nl-BE" sz="1200" b="1" dirty="0"/>
                <a:t>kidney</a:t>
              </a:r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 by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368151"/>
          </a:xfrm>
        </p:spPr>
        <p:txBody>
          <a:bodyPr/>
          <a:lstStyle/>
          <a:p>
            <a:r>
              <a:rPr lang="nl-BE" dirty="0" smtClean="0"/>
              <a:t>Transplant coordinator arranges standard transportation</a:t>
            </a:r>
            <a:endParaRPr lang="nl-B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rgbClr val="0070C0"/>
                </a:solidFill>
              </a:rPr>
              <a:t>Transportation</a:t>
            </a:r>
            <a:endParaRPr lang="nl-BE" sz="2800" dirty="0">
              <a:solidFill>
                <a:srgbClr val="0070C0"/>
              </a:solidFill>
            </a:endParaRPr>
          </a:p>
        </p:txBody>
      </p:sp>
      <p:pic>
        <p:nvPicPr>
          <p:cNvPr id="10246" name="Picture 6" descr="http://acidcow.com/content/img/new03/152/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08" y="3068960"/>
            <a:ext cx="4154785" cy="26750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>
                <a:solidFill>
                  <a:srgbClr val="0070C0"/>
                </a:solidFill>
              </a:rPr>
              <a:t>Recipient</a:t>
            </a:r>
            <a:endParaRPr lang="nl-BE" sz="28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nl-BE" sz="2600" dirty="0" smtClean="0"/>
              <a:t>Recipient Transplant Technician:</a:t>
            </a:r>
          </a:p>
          <a:p>
            <a:pPr lvl="1"/>
            <a:r>
              <a:rPr lang="nl-BE" sz="2400" dirty="0" smtClean="0"/>
              <a:t>Contact TC recipient hospital by phone</a:t>
            </a:r>
          </a:p>
          <a:p>
            <a:pPr lvl="1"/>
            <a:r>
              <a:rPr lang="nl-BE" sz="2400" dirty="0" smtClean="0"/>
              <a:t>Inform that patient is included</a:t>
            </a:r>
          </a:p>
          <a:p>
            <a:pPr marL="457200" lvl="1" indent="0">
              <a:buNone/>
            </a:pPr>
            <a:endParaRPr lang="nl-BE" sz="2400" dirty="0" smtClean="0"/>
          </a:p>
          <a:p>
            <a:r>
              <a:rPr lang="nl-BE" sz="2600" dirty="0" smtClean="0"/>
              <a:t>Transplant coordinator</a:t>
            </a:r>
          </a:p>
          <a:p>
            <a:pPr lvl="1"/>
            <a:r>
              <a:rPr lang="nl-BE" sz="2400" dirty="0" err="1" smtClean="0"/>
              <a:t>Inform</a:t>
            </a:r>
            <a:r>
              <a:rPr lang="nl-BE" sz="2400" dirty="0" smtClean="0"/>
              <a:t> </a:t>
            </a:r>
            <a:r>
              <a:rPr lang="nl-BE" sz="2400" b="1" dirty="0" err="1" smtClean="0">
                <a:solidFill>
                  <a:srgbClr val="C00000"/>
                </a:solidFill>
              </a:rPr>
              <a:t>nephrologist</a:t>
            </a:r>
            <a:r>
              <a:rPr lang="nl-BE" sz="2400" b="1" dirty="0" smtClean="0">
                <a:solidFill>
                  <a:srgbClr val="C00000"/>
                </a:solidFill>
              </a:rPr>
              <a:t> / </a:t>
            </a:r>
            <a:r>
              <a:rPr lang="nl-BE" sz="2400" b="1" dirty="0" err="1" smtClean="0">
                <a:solidFill>
                  <a:srgbClr val="C00000"/>
                </a:solidFill>
              </a:rPr>
              <a:t>surgeon</a:t>
            </a:r>
            <a:r>
              <a:rPr lang="nl-BE" sz="2400" dirty="0" smtClean="0">
                <a:solidFill>
                  <a:srgbClr val="C00000"/>
                </a:solidFill>
              </a:rPr>
              <a:t> </a:t>
            </a:r>
            <a:r>
              <a:rPr lang="nl-BE" sz="2400" dirty="0" smtClean="0"/>
              <a:t>that patient is included in trial: </a:t>
            </a:r>
            <a:r>
              <a:rPr lang="nl-BE" sz="2400" dirty="0" smtClean="0">
                <a:solidFill>
                  <a:srgbClr val="C00000"/>
                </a:solidFill>
              </a:rPr>
              <a:t>informed consent &amp; QoL</a:t>
            </a:r>
            <a:r>
              <a:rPr lang="nl-BE" sz="2400" dirty="0" smtClean="0"/>
              <a:t> should be taken</a:t>
            </a:r>
          </a:p>
          <a:p>
            <a:pPr marL="457200" lvl="1" indent="0">
              <a:buNone/>
            </a:pPr>
            <a:endParaRPr lang="nl-BE" sz="2200" dirty="0" smtClean="0"/>
          </a:p>
          <a:p>
            <a:pPr marL="0" indent="0">
              <a:buNone/>
            </a:pPr>
            <a:endParaRPr lang="nl-BE" dirty="0" smtClean="0"/>
          </a:p>
          <a:p>
            <a:pPr marL="457200" lvl="1" indent="0">
              <a:buNone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233598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>
                <a:solidFill>
                  <a:srgbClr val="0070C0"/>
                </a:solidFill>
              </a:rPr>
              <a:t>Recipient</a:t>
            </a:r>
            <a:endParaRPr lang="nl-BE" sz="28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nl-BE" sz="2600" dirty="0" err="1" smtClean="0"/>
              <a:t>Informed</a:t>
            </a:r>
            <a:r>
              <a:rPr lang="nl-BE" sz="2600" dirty="0" smtClean="0"/>
              <a:t> consent - </a:t>
            </a:r>
            <a:r>
              <a:rPr lang="nl-BE" sz="2600" dirty="0" err="1" smtClean="0">
                <a:solidFill>
                  <a:srgbClr val="C00000"/>
                </a:solidFill>
              </a:rPr>
              <a:t>deferred</a:t>
            </a:r>
            <a:r>
              <a:rPr lang="nl-BE" sz="2600" dirty="0" smtClean="0">
                <a:solidFill>
                  <a:srgbClr val="C00000"/>
                </a:solidFill>
              </a:rPr>
              <a:t> consent</a:t>
            </a:r>
          </a:p>
          <a:p>
            <a:pPr lvl="1"/>
            <a:r>
              <a:rPr lang="nl-BE" sz="2400" dirty="0" err="1" smtClean="0">
                <a:solidFill>
                  <a:srgbClr val="C00000"/>
                </a:solidFill>
              </a:rPr>
              <a:t>Surgeon</a:t>
            </a:r>
            <a:r>
              <a:rPr lang="nl-BE" sz="2400" dirty="0" smtClean="0">
                <a:solidFill>
                  <a:srgbClr val="C00000"/>
                </a:solidFill>
              </a:rPr>
              <a:t> / </a:t>
            </a:r>
            <a:r>
              <a:rPr lang="nl-BE" sz="2400" dirty="0" err="1" smtClean="0">
                <a:solidFill>
                  <a:srgbClr val="C00000"/>
                </a:solidFill>
              </a:rPr>
              <a:t>Nephrologist</a:t>
            </a:r>
            <a:r>
              <a:rPr lang="nl-BE" sz="2400" dirty="0" smtClean="0">
                <a:solidFill>
                  <a:srgbClr val="C00000"/>
                </a:solidFill>
              </a:rPr>
              <a:t> / </a:t>
            </a:r>
            <a:r>
              <a:rPr lang="nl-BE" sz="2400" dirty="0" err="1" smtClean="0">
                <a:solidFill>
                  <a:srgbClr val="C00000"/>
                </a:solidFill>
              </a:rPr>
              <a:t>Study</a:t>
            </a:r>
            <a:r>
              <a:rPr lang="nl-BE" sz="2400" dirty="0" smtClean="0">
                <a:solidFill>
                  <a:srgbClr val="C00000"/>
                </a:solidFill>
              </a:rPr>
              <a:t> nurse</a:t>
            </a:r>
            <a:endParaRPr lang="nl-BE" sz="2400" dirty="0" smtClean="0">
              <a:solidFill>
                <a:srgbClr val="C00000"/>
              </a:solidFill>
            </a:endParaRPr>
          </a:p>
          <a:p>
            <a:pPr lvl="1"/>
            <a:r>
              <a:rPr lang="nl-BE" sz="2400" dirty="0" smtClean="0"/>
              <a:t>After patient has arrived in the hospital on day of transplantation</a:t>
            </a:r>
          </a:p>
          <a:p>
            <a:pPr lvl="1"/>
            <a:r>
              <a:rPr lang="nl-BE" sz="2400" dirty="0">
                <a:solidFill>
                  <a:srgbClr val="C00000"/>
                </a:solidFill>
              </a:rPr>
              <a:t>Content:</a:t>
            </a:r>
          </a:p>
          <a:p>
            <a:pPr lvl="2"/>
            <a:r>
              <a:rPr lang="en-GB" sz="2000" dirty="0">
                <a:solidFill>
                  <a:srgbClr val="C00000"/>
                </a:solidFill>
              </a:rPr>
              <a:t>Data collection</a:t>
            </a:r>
          </a:p>
          <a:p>
            <a:pPr lvl="2"/>
            <a:r>
              <a:rPr lang="en-GB" sz="2000" dirty="0">
                <a:solidFill>
                  <a:srgbClr val="C00000"/>
                </a:solidFill>
              </a:rPr>
              <a:t>Additional blood samples</a:t>
            </a:r>
          </a:p>
          <a:p>
            <a:pPr lvl="1"/>
            <a:r>
              <a:rPr lang="en-GB" sz="2400" dirty="0" smtClean="0"/>
              <a:t>If </a:t>
            </a:r>
            <a:r>
              <a:rPr lang="en-GB" sz="2400" dirty="0"/>
              <a:t>patient does not wish to participate, he will receive kidney, but no recipient data will be collected</a:t>
            </a:r>
          </a:p>
          <a:p>
            <a:pPr lvl="1"/>
            <a:r>
              <a:rPr lang="nl-BE" sz="2400" dirty="0" smtClean="0"/>
              <a:t>Dutch, French, </a:t>
            </a:r>
            <a:r>
              <a:rPr lang="nl-BE" sz="2400" dirty="0" err="1" smtClean="0"/>
              <a:t>German</a:t>
            </a:r>
            <a:r>
              <a:rPr lang="nl-BE" sz="2400" dirty="0" smtClean="0"/>
              <a:t>, English</a:t>
            </a:r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56" y="44625"/>
            <a:ext cx="233611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600" dirty="0" smtClean="0"/>
              <a:t>Quality of Life (QoL) questionnaire</a:t>
            </a:r>
          </a:p>
          <a:p>
            <a:pPr lvl="1"/>
            <a:r>
              <a:rPr lang="nl-BE" sz="2400" dirty="0" err="1" smtClean="0">
                <a:solidFill>
                  <a:srgbClr val="C00000"/>
                </a:solidFill>
              </a:rPr>
              <a:t>Surgeon</a:t>
            </a:r>
            <a:r>
              <a:rPr lang="nl-BE" sz="2400" dirty="0" smtClean="0">
                <a:solidFill>
                  <a:srgbClr val="C00000"/>
                </a:solidFill>
              </a:rPr>
              <a:t> / </a:t>
            </a:r>
            <a:r>
              <a:rPr lang="nl-BE" sz="2400" dirty="0" err="1" smtClean="0">
                <a:solidFill>
                  <a:srgbClr val="C00000"/>
                </a:solidFill>
              </a:rPr>
              <a:t>Nephrologist</a:t>
            </a:r>
            <a:r>
              <a:rPr lang="nl-BE" sz="2400" dirty="0" smtClean="0">
                <a:solidFill>
                  <a:srgbClr val="C00000"/>
                </a:solidFill>
              </a:rPr>
              <a:t> / </a:t>
            </a:r>
            <a:r>
              <a:rPr lang="nl-BE" sz="2400" dirty="0" err="1" smtClean="0">
                <a:solidFill>
                  <a:srgbClr val="C00000"/>
                </a:solidFill>
              </a:rPr>
              <a:t>Study</a:t>
            </a:r>
            <a:r>
              <a:rPr lang="nl-BE" sz="2400" dirty="0" smtClean="0">
                <a:solidFill>
                  <a:srgbClr val="C00000"/>
                </a:solidFill>
              </a:rPr>
              <a:t> </a:t>
            </a:r>
            <a:r>
              <a:rPr lang="nl-BE" sz="2400" dirty="0" smtClean="0">
                <a:solidFill>
                  <a:srgbClr val="C00000"/>
                </a:solidFill>
              </a:rPr>
              <a:t>nurse</a:t>
            </a:r>
            <a:endParaRPr lang="nl-BE" sz="2400" dirty="0" smtClean="0"/>
          </a:p>
          <a:p>
            <a:pPr lvl="1"/>
            <a:r>
              <a:rPr lang="nl-BE" sz="2400" dirty="0" smtClean="0"/>
              <a:t>After </a:t>
            </a:r>
            <a:r>
              <a:rPr lang="nl-BE" sz="2400" dirty="0"/>
              <a:t>patient has arrived in the hospital on day of </a:t>
            </a:r>
            <a:r>
              <a:rPr lang="nl-BE" sz="2400" dirty="0" smtClean="0"/>
              <a:t>transplantation</a:t>
            </a:r>
          </a:p>
          <a:p>
            <a:pPr lvl="1"/>
            <a:r>
              <a:rPr lang="en-GB" sz="2400" dirty="0"/>
              <a:t>EQ-5D-5L </a:t>
            </a:r>
            <a:endParaRPr lang="nl-BE" sz="2200" dirty="0" smtClean="0"/>
          </a:p>
          <a:p>
            <a:pPr lvl="1"/>
            <a:r>
              <a:rPr lang="nl-BE" sz="2400" dirty="0"/>
              <a:t>2 </a:t>
            </a:r>
            <a:r>
              <a:rPr lang="nl-BE" sz="2400" dirty="0" smtClean="0"/>
              <a:t>pages</a:t>
            </a:r>
          </a:p>
          <a:p>
            <a:pPr lvl="1"/>
            <a:r>
              <a:rPr lang="nl-BE" sz="2400" dirty="0" smtClean="0"/>
              <a:t>Pain, mobility, anxiety, usual activities, self care</a:t>
            </a:r>
            <a:endParaRPr lang="nl-BE" sz="2000" dirty="0"/>
          </a:p>
          <a:p>
            <a:pPr lvl="1"/>
            <a:r>
              <a:rPr lang="nl-BE" sz="2400" dirty="0"/>
              <a:t> Dutch, French, German and English</a:t>
            </a:r>
          </a:p>
          <a:p>
            <a:pPr lvl="1"/>
            <a:r>
              <a:rPr lang="nl-BE" sz="2400" dirty="0" err="1" smtClean="0"/>
              <a:t>eCRF</a:t>
            </a:r>
            <a:endParaRPr lang="nl-BE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>
                <a:solidFill>
                  <a:srgbClr val="0070C0"/>
                </a:solidFill>
              </a:rPr>
              <a:t>Recipient</a:t>
            </a:r>
            <a:endParaRPr lang="nl-BE" sz="2800" dirty="0">
              <a:solidFill>
                <a:srgbClr val="0070C0"/>
              </a:solidFill>
            </a:endParaRPr>
          </a:p>
        </p:txBody>
      </p:sp>
      <p:pic>
        <p:nvPicPr>
          <p:cNvPr id="20484" name="Picture 4" descr="https://encrypted-tbn3.gstatic.com/images?q=tbn:ANd9GcQpuVOX1pN9nYXMDlHObc0bfiBn_9T5dXa0q-aXXzPOXkmfcvYpy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38" y="241945"/>
            <a:ext cx="1792292" cy="23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104456"/>
          </a:xfrm>
        </p:spPr>
        <p:txBody>
          <a:bodyPr/>
          <a:lstStyle/>
          <a:p>
            <a:r>
              <a:rPr lang="nl-BE" sz="2600" dirty="0" smtClean="0"/>
              <a:t>Transplantion Procedure</a:t>
            </a:r>
          </a:p>
          <a:p>
            <a:pPr lvl="1"/>
            <a:r>
              <a:rPr lang="nl-BE" sz="2400" dirty="0"/>
              <a:t>K</a:t>
            </a:r>
            <a:r>
              <a:rPr lang="nl-BE" sz="2400" dirty="0" smtClean="0"/>
              <a:t>idney is removed from kidney assist</a:t>
            </a:r>
          </a:p>
          <a:p>
            <a:pPr lvl="1"/>
            <a:r>
              <a:rPr lang="nl-BE" sz="2400" dirty="0" smtClean="0"/>
              <a:t>Biopsy postreperfusion</a:t>
            </a:r>
          </a:p>
          <a:p>
            <a:pPr lvl="1"/>
            <a:r>
              <a:rPr lang="nl-BE" sz="2400" dirty="0" smtClean="0"/>
              <a:t>Standard care</a:t>
            </a:r>
          </a:p>
          <a:p>
            <a:pPr marL="457200" lvl="1" indent="0">
              <a:buNone/>
            </a:pPr>
            <a:endParaRPr lang="nl-BE" sz="2400" dirty="0" smtClean="0"/>
          </a:p>
          <a:p>
            <a:r>
              <a:rPr lang="nl-BE" sz="2600" dirty="0" smtClean="0"/>
              <a:t>Transplant Technician</a:t>
            </a:r>
          </a:p>
          <a:p>
            <a:pPr lvl="1"/>
            <a:r>
              <a:rPr lang="nl-BE" sz="2400" dirty="0" smtClean="0"/>
              <a:t>Assisting surgeon</a:t>
            </a:r>
          </a:p>
          <a:p>
            <a:pPr lvl="1"/>
            <a:r>
              <a:rPr lang="nl-BE" sz="2400" dirty="0" smtClean="0"/>
              <a:t>Sampling</a:t>
            </a:r>
          </a:p>
          <a:p>
            <a:pPr lvl="1"/>
            <a:r>
              <a:rPr lang="nl-BE" sz="2400" dirty="0" err="1" smtClean="0"/>
              <a:t>eCRF</a:t>
            </a:r>
            <a:endParaRPr lang="nl-BE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err="1" smtClean="0">
                <a:solidFill>
                  <a:srgbClr val="0070C0"/>
                </a:solidFill>
              </a:rPr>
              <a:t>Recipient</a:t>
            </a:r>
            <a:endParaRPr lang="nl-B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/>
          <a:lstStyle/>
          <a:p>
            <a:r>
              <a:rPr lang="nl-BE" b="1" dirty="0" smtClean="0"/>
              <a:t>Project Outline</a:t>
            </a:r>
            <a:endParaRPr lang="nl-B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284984"/>
            <a:ext cx="4048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5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24201"/>
              </p:ext>
            </p:extLst>
          </p:nvPr>
        </p:nvGraphicFramePr>
        <p:xfrm>
          <a:off x="249523" y="1476668"/>
          <a:ext cx="8786973" cy="513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42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</a:tblGrid>
              <a:tr h="587305">
                <a:tc rowSpan="2">
                  <a:txBody>
                    <a:bodyPr/>
                    <a:lstStyle/>
                    <a:p>
                      <a:r>
                        <a:rPr lang="nl-BE" sz="1400" dirty="0" err="1" smtClean="0"/>
                        <a:t>Activity</a:t>
                      </a:r>
                      <a:endParaRPr lang="nl-BE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Pre -</a:t>
                      </a:r>
                      <a:r>
                        <a:rPr lang="nl-BE" sz="1400" dirty="0" err="1" smtClean="0"/>
                        <a:t>Tx</a:t>
                      </a:r>
                      <a:endParaRPr lang="nl-BE" sz="14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smtClean="0"/>
                        <a:t>Postoperative</a:t>
                      </a:r>
                    </a:p>
                    <a:p>
                      <a:pPr algn="ctr"/>
                      <a:endParaRPr lang="nl-B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sz="1400" dirty="0" err="1" smtClean="0"/>
                        <a:t>Follow</a:t>
                      </a:r>
                      <a:r>
                        <a:rPr lang="nl-BE" sz="1400" dirty="0" smtClean="0"/>
                        <a:t> up</a:t>
                      </a:r>
                      <a:endParaRPr lang="nl-B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</a:tr>
              <a:tr h="510395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D1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D2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D3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D4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D5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D6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D7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M3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M6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M12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Dialysis</a:t>
                      </a:r>
                      <a:r>
                        <a:rPr lang="nl-BE" sz="1400" dirty="0" smtClean="0"/>
                        <a:t> </a:t>
                      </a:r>
                      <a:r>
                        <a:rPr lang="nl-BE" sz="1400" dirty="0" err="1" smtClean="0"/>
                        <a:t>requirement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1039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Graft</a:t>
                      </a:r>
                      <a:r>
                        <a:rPr lang="nl-BE" sz="1400" dirty="0" smtClean="0"/>
                        <a:t> survival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Recipient</a:t>
                      </a:r>
                      <a:r>
                        <a:rPr lang="nl-BE" sz="1400" dirty="0" smtClean="0"/>
                        <a:t> survival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Serum </a:t>
                      </a:r>
                      <a:r>
                        <a:rPr lang="nl-BE" sz="1400" dirty="0" err="1" smtClean="0"/>
                        <a:t>Creatinine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24-h </a:t>
                      </a:r>
                      <a:r>
                        <a:rPr lang="nl-BE" sz="1400" dirty="0" err="1" smtClean="0"/>
                        <a:t>creatinine</a:t>
                      </a:r>
                      <a:r>
                        <a:rPr lang="nl-BE" sz="1400" baseline="0" dirty="0" smtClean="0"/>
                        <a:t> </a:t>
                      </a:r>
                      <a:r>
                        <a:rPr lang="nl-BE" sz="1400" baseline="0" dirty="0" err="1" smtClean="0"/>
                        <a:t>clearance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>
                          <a:solidFill>
                            <a:srgbClr val="C00000"/>
                          </a:solidFill>
                        </a:rPr>
                        <a:t>Quality</a:t>
                      </a:r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 of Life</a:t>
                      </a:r>
                      <a:r>
                        <a:rPr lang="nl-BE" sz="1400" baseline="0" dirty="0" smtClean="0">
                          <a:solidFill>
                            <a:srgbClr val="C00000"/>
                          </a:solidFill>
                        </a:rPr>
                        <a:t> (EQ-5D)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Resource log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Step by Step procedure</a:t>
            </a:r>
            <a:endParaRPr lang="nl-BE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83" y="67353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rgbClr val="0070C0"/>
                </a:solidFill>
              </a:rPr>
              <a:t>Follow up</a:t>
            </a:r>
            <a:endParaRPr lang="nl-BE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2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519" y="836712"/>
            <a:ext cx="4608512" cy="3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Follow Up</a:t>
            </a:r>
            <a:endParaRPr lang="en-US" sz="2800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752"/>
            <a:ext cx="8229600" cy="4929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Life: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nl-B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</a:t>
            </a:r>
            <a:r>
              <a:rPr kumimoji="0" lang="nl-B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</a:t>
            </a:r>
            <a:r>
              <a:rPr kumimoji="0" lang="nl-B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</a:t>
            </a:r>
            <a:r>
              <a:rPr kumimoji="0" lang="nl-B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nl-B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post-transplant</a:t>
            </a:r>
            <a:endParaRPr kumimoji="0" lang="nl-BE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B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 </a:t>
            </a:r>
            <a:r>
              <a:rPr kumimoji="0" lang="nl-BE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nl-BE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</a:t>
            </a:r>
            <a:r>
              <a:rPr kumimoji="0" lang="nl-B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nl-BE" sz="2000" dirty="0" err="1" smtClean="0"/>
              <a:t>Given</a:t>
            </a:r>
            <a:r>
              <a:rPr lang="nl-BE" sz="2000" dirty="0" smtClean="0"/>
              <a:t> </a:t>
            </a:r>
            <a:r>
              <a:rPr lang="nl-BE" sz="2000" dirty="0" err="1" smtClean="0"/>
              <a:t>after</a:t>
            </a:r>
            <a:r>
              <a:rPr lang="nl-BE" sz="2000" dirty="0" smtClean="0"/>
              <a:t> discharge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nl-BE" sz="2000" dirty="0" smtClean="0"/>
              <a:t>Data </a:t>
            </a:r>
            <a:r>
              <a:rPr lang="nl-BE" sz="2000" dirty="0" err="1" smtClean="0"/>
              <a:t>about</a:t>
            </a:r>
            <a:r>
              <a:rPr lang="nl-BE" sz="2000" dirty="0" smtClean="0"/>
              <a:t> GP </a:t>
            </a:r>
            <a:r>
              <a:rPr lang="nl-BE" sz="2000" dirty="0" err="1" smtClean="0"/>
              <a:t>visits</a:t>
            </a:r>
            <a:r>
              <a:rPr lang="nl-BE" sz="2000" dirty="0" smtClean="0"/>
              <a:t>, </a:t>
            </a:r>
            <a:r>
              <a:rPr lang="nl-BE" sz="2000" dirty="0" err="1" smtClean="0"/>
              <a:t>admissions</a:t>
            </a:r>
            <a:r>
              <a:rPr lang="nl-BE" sz="2000" dirty="0" smtClean="0"/>
              <a:t> to (</a:t>
            </a:r>
            <a:r>
              <a:rPr lang="nl-BE" sz="2000" dirty="0" err="1" smtClean="0"/>
              <a:t>rehabilitation</a:t>
            </a:r>
            <a:r>
              <a:rPr lang="nl-BE" sz="2000" dirty="0" smtClean="0"/>
              <a:t>)</a:t>
            </a:r>
            <a:r>
              <a:rPr lang="nl-BE" sz="2000" dirty="0" err="1" smtClean="0"/>
              <a:t>hospital</a:t>
            </a:r>
            <a:r>
              <a:rPr lang="nl-BE" sz="2000" dirty="0" smtClean="0"/>
              <a:t>,…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nl-BE" sz="2000" dirty="0" smtClean="0"/>
              <a:t>1 </a:t>
            </a:r>
            <a:r>
              <a:rPr lang="nl-BE" sz="2000" dirty="0" err="1" smtClean="0"/>
              <a:t>year</a:t>
            </a:r>
            <a:r>
              <a:rPr lang="nl-BE" sz="2000" dirty="0" smtClean="0"/>
              <a:t> 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nl-BE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l-BE" sz="2600" dirty="0" err="1" smtClean="0">
                <a:solidFill>
                  <a:prstClr val="black"/>
                </a:solidFill>
              </a:rPr>
              <a:t>eCRF</a:t>
            </a:r>
            <a:endParaRPr lang="nl-BE" sz="2600" dirty="0" smtClean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824" y="116632"/>
            <a:ext cx="8229600" cy="5620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BE" sz="3200" smtClean="0">
                <a:latin typeface="+mn-lt"/>
              </a:rPr>
              <a:t>Step by Step procedure</a:t>
            </a:r>
            <a:endParaRPr lang="nl-B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01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896544" cy="45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3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350" y="283900"/>
            <a:ext cx="8543956" cy="54868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+mn-lt"/>
                <a:cs typeface="Arial" pitchFamily="34" charset="0"/>
              </a:rPr>
              <a:t>Project outline</a:t>
            </a:r>
            <a:endParaRPr lang="en-US" sz="3200" b="1" dirty="0">
              <a:latin typeface="+mn-lt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016224"/>
          </a:xfrm>
        </p:spPr>
        <p:txBody>
          <a:bodyPr>
            <a:normAutofit/>
          </a:bodyPr>
          <a:lstStyle/>
          <a:p>
            <a:r>
              <a:rPr lang="nl-BE" sz="2800" dirty="0" smtClean="0"/>
              <a:t>Increasing organ shortage -&gt;                   			use of suboptimal donor organs</a:t>
            </a:r>
          </a:p>
          <a:p>
            <a:pPr lvl="1"/>
            <a:r>
              <a:rPr lang="nl-BE" sz="2400" dirty="0" smtClean="0"/>
              <a:t>Extended criteria donors (ECD)</a:t>
            </a:r>
          </a:p>
          <a:p>
            <a:pPr lvl="1"/>
            <a:r>
              <a:rPr lang="nl-BE" sz="2400" dirty="0" smtClean="0"/>
              <a:t>Deceased after cardiac death (DCD)</a:t>
            </a:r>
          </a:p>
          <a:p>
            <a:endParaRPr lang="nl-B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0" t="4147"/>
          <a:stretch/>
        </p:blipFill>
        <p:spPr bwMode="auto">
          <a:xfrm>
            <a:off x="1882174" y="3284984"/>
            <a:ext cx="5379652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1519" y="836712"/>
            <a:ext cx="4608512" cy="3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Rational</a:t>
            </a:r>
            <a:endParaRPr lang="en-US" sz="2800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350" y="283900"/>
            <a:ext cx="8543956" cy="54868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+mn-lt"/>
                <a:cs typeface="Arial" pitchFamily="34" charset="0"/>
              </a:rPr>
              <a:t>Project outline</a:t>
            </a:r>
            <a:endParaRPr lang="en-US" sz="3200" b="1" dirty="0">
              <a:latin typeface="+mn-lt"/>
              <a:cs typeface="Arial" pitchFamily="34" charset="0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323528" y="1268760"/>
            <a:ext cx="7272808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dirty="0" smtClean="0"/>
              <a:t>HMP </a:t>
            </a:r>
            <a:r>
              <a:rPr lang="en-US" sz="2600" dirty="0"/>
              <a:t>of DCD III kidneys decreases DGF, but</a:t>
            </a:r>
          </a:p>
          <a:p>
            <a:r>
              <a:rPr lang="en-US" sz="2400" dirty="0"/>
              <a:t>No improvement in </a:t>
            </a:r>
            <a:r>
              <a:rPr lang="en-US" sz="2400" dirty="0">
                <a:solidFill>
                  <a:srgbClr val="C00000"/>
                </a:solidFill>
              </a:rPr>
              <a:t>kidney function</a:t>
            </a:r>
          </a:p>
          <a:p>
            <a:r>
              <a:rPr lang="en-US" sz="2400" dirty="0"/>
              <a:t>No improvement in </a:t>
            </a:r>
            <a:r>
              <a:rPr lang="en-US" sz="2400" dirty="0">
                <a:solidFill>
                  <a:srgbClr val="C00000"/>
                </a:solidFill>
              </a:rPr>
              <a:t>graft survival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And older DCD donor (&gt; 60 % 50+) with</a:t>
            </a:r>
          </a:p>
          <a:p>
            <a:r>
              <a:rPr lang="en-US" sz="2400" dirty="0" smtClean="0"/>
              <a:t>Reduced kidney function</a:t>
            </a:r>
          </a:p>
          <a:p>
            <a:r>
              <a:rPr lang="en-US" sz="2400" dirty="0" smtClean="0"/>
              <a:t>Reduced graft survival</a:t>
            </a:r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HMP currently without O2</a:t>
            </a:r>
            <a:endParaRPr lang="en-US" sz="2600" dirty="0" smtClean="0"/>
          </a:p>
          <a:p>
            <a:pPr marL="0" indent="0">
              <a:buNone/>
            </a:pPr>
            <a:r>
              <a:rPr lang="en-US" sz="2400" dirty="0" smtClean="0"/>
              <a:t>Experimental studies:</a:t>
            </a:r>
          </a:p>
          <a:p>
            <a:r>
              <a:rPr lang="en-US" sz="2400" dirty="0" smtClean="0"/>
              <a:t>Benefit of + O2</a:t>
            </a:r>
          </a:p>
          <a:p>
            <a:r>
              <a:rPr lang="en-US" sz="2400" dirty="0" smtClean="0"/>
              <a:t>No clinical studies comparing HMP </a:t>
            </a:r>
            <a:r>
              <a:rPr lang="en-US" sz="2400" dirty="0" err="1" smtClean="0"/>
              <a:t>vs</a:t>
            </a:r>
            <a:r>
              <a:rPr lang="en-US" sz="2400" dirty="0" smtClean="0"/>
              <a:t> HMP-O2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519" y="836712"/>
            <a:ext cx="4608512" cy="3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Rational</a:t>
            </a:r>
            <a:endParaRPr lang="en-US" sz="28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7" name="Picture 4" descr="http://atworkandbored.com/jokes-inc/fun-pics/No-Oxygen-323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4695333"/>
            <a:ext cx="2195735" cy="216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543956" cy="83729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+mn-lt"/>
                <a:cs typeface="Arial" pitchFamily="34" charset="0"/>
              </a:rPr>
              <a:t>Project outline</a:t>
            </a:r>
            <a:endParaRPr lang="en-US" sz="3200" b="1" dirty="0">
              <a:latin typeface="+mn-lt"/>
              <a:cs typeface="Arial" pitchFamily="34" charset="0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323528" y="1340768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4400" dirty="0" smtClean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323528" y="1800200"/>
            <a:ext cx="6552728" cy="4581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u="sng" dirty="0" smtClean="0"/>
              <a:t>1</a:t>
            </a:r>
            <a:r>
              <a:rPr lang="en-US" sz="2400" u="sng" baseline="30000" dirty="0" smtClean="0"/>
              <a:t>st</a:t>
            </a:r>
            <a:r>
              <a:rPr lang="en-US" sz="2400" u="sng" dirty="0" smtClean="0"/>
              <a:t> EP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24 h creatinine clearance @ 1 year </a:t>
            </a:r>
            <a:r>
              <a:rPr lang="en-US" sz="2400" dirty="0" smtClean="0"/>
              <a:t>(</a:t>
            </a:r>
            <a:r>
              <a:rPr lang="en-US" sz="2400" dirty="0" err="1" smtClean="0"/>
              <a:t>mGFR</a:t>
            </a:r>
            <a:r>
              <a:rPr lang="en-US" sz="2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u="sng" dirty="0" smtClean="0"/>
              <a:t>2</a:t>
            </a:r>
            <a:r>
              <a:rPr lang="en-US" sz="2400" u="sng" baseline="30000" dirty="0" smtClean="0"/>
              <a:t>nd</a:t>
            </a:r>
            <a:r>
              <a:rPr lang="en-US" sz="2400" u="sng" dirty="0" smtClean="0"/>
              <a:t> EP</a:t>
            </a:r>
            <a:r>
              <a:rPr lang="en-US" sz="2400" dirty="0" smtClean="0"/>
              <a:t>:  </a:t>
            </a:r>
          </a:p>
          <a:p>
            <a:pPr lvl="1">
              <a:buFontTx/>
              <a:buChar char="-"/>
            </a:pPr>
            <a:r>
              <a:rPr lang="en-US" sz="2000" dirty="0" smtClean="0"/>
              <a:t>DGF</a:t>
            </a:r>
          </a:p>
          <a:p>
            <a:pPr lvl="1">
              <a:buFontTx/>
              <a:buChar char="-"/>
            </a:pPr>
            <a:r>
              <a:rPr lang="en-US" sz="2000" dirty="0" smtClean="0"/>
              <a:t>Functional DGF </a:t>
            </a:r>
          </a:p>
          <a:p>
            <a:pPr lvl="1">
              <a:buFontTx/>
              <a:buChar char="-"/>
            </a:pPr>
            <a:r>
              <a:rPr lang="en-US" sz="2000" dirty="0" smtClean="0"/>
              <a:t>PNF</a:t>
            </a:r>
          </a:p>
          <a:p>
            <a:pPr lvl="1">
              <a:buFontTx/>
              <a:buChar char="-"/>
            </a:pPr>
            <a:r>
              <a:rPr lang="en-US" sz="2000" dirty="0" smtClean="0"/>
              <a:t>GS </a:t>
            </a:r>
            <a:r>
              <a:rPr lang="en-US" sz="2000" dirty="0"/>
              <a:t>and </a:t>
            </a:r>
            <a:r>
              <a:rPr lang="en-US" sz="2000" dirty="0" smtClean="0"/>
              <a:t>PS@ </a:t>
            </a:r>
            <a:r>
              <a:rPr lang="en-US" sz="2000" dirty="0"/>
              <a:t>1 </a:t>
            </a:r>
            <a:r>
              <a:rPr lang="en-US" sz="2000" dirty="0" smtClean="0"/>
              <a:t>year</a:t>
            </a:r>
          </a:p>
          <a:p>
            <a:pPr lvl="1">
              <a:buFontTx/>
              <a:buChar char="-"/>
            </a:pPr>
            <a:r>
              <a:rPr lang="en-US" sz="2000" dirty="0" err="1" smtClean="0"/>
              <a:t>eGFR</a:t>
            </a:r>
            <a:r>
              <a:rPr lang="en-US" sz="2000" dirty="0" smtClean="0"/>
              <a:t> </a:t>
            </a:r>
            <a:r>
              <a:rPr lang="en-US" sz="2000" dirty="0"/>
              <a:t>@ 3 mo, 6 mo and </a:t>
            </a:r>
            <a:r>
              <a:rPr lang="en-US" sz="2000" dirty="0" smtClean="0"/>
              <a:t>1y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 smtClean="0"/>
              <a:t>AR-</a:t>
            </a:r>
            <a:r>
              <a:rPr lang="en-US" sz="2000" dirty="0" err="1" smtClean="0"/>
              <a:t>Bx</a:t>
            </a:r>
            <a:endParaRPr lang="en-US" sz="2000" dirty="0" smtClean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en-US" sz="2000" dirty="0" smtClean="0"/>
              <a:t>Length hospital stay</a:t>
            </a:r>
            <a:endParaRPr lang="nl-BE" sz="2600" u="sng" dirty="0" smtClean="0"/>
          </a:p>
          <a:p>
            <a:pPr>
              <a:buNone/>
            </a:pPr>
            <a:r>
              <a:rPr lang="nl-BE" sz="2400" u="sng" dirty="0" smtClean="0"/>
              <a:t>3</a:t>
            </a:r>
            <a:r>
              <a:rPr lang="nl-BE" sz="2400" u="sng" baseline="30000" dirty="0" smtClean="0"/>
              <a:t>rd</a:t>
            </a:r>
            <a:r>
              <a:rPr lang="nl-BE" sz="2400" u="sng" dirty="0" smtClean="0"/>
              <a:t>EP: </a:t>
            </a:r>
          </a:p>
          <a:p>
            <a:pPr lvl="1">
              <a:buFontTx/>
              <a:buChar char="-"/>
            </a:pPr>
            <a:r>
              <a:rPr lang="en-US" sz="2000" dirty="0" smtClean="0"/>
              <a:t>Health-economics</a:t>
            </a:r>
          </a:p>
          <a:p>
            <a:pPr>
              <a:buNone/>
            </a:pPr>
            <a:endParaRPr lang="nl-BE" sz="1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749" y="1177588"/>
            <a:ext cx="6092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HMP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/>
              <a:t>HMP+O2 in 50+ DCD III kidneys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19" y="724964"/>
            <a:ext cx="4608512" cy="3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Objective</a:t>
            </a:r>
            <a:endParaRPr lang="en-US" sz="28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6633"/>
            <a:ext cx="539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/>
              <a:t>Project Outline</a:t>
            </a:r>
            <a:endParaRPr lang="nl-BE" sz="3200" b="1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4294967295"/>
          </p:nvPr>
        </p:nvSpPr>
        <p:spPr>
          <a:xfrm>
            <a:off x="611560" y="1724276"/>
            <a:ext cx="4040188" cy="2496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Donors</a:t>
            </a:r>
          </a:p>
          <a:p>
            <a:pPr marL="0" indent="0"/>
            <a:r>
              <a:rPr lang="en-US" sz="2400" i="1" dirty="0" smtClean="0"/>
              <a:t> Inclusion criteria:</a:t>
            </a:r>
          </a:p>
          <a:p>
            <a:pPr lvl="1"/>
            <a:r>
              <a:rPr lang="en-US" sz="2000" dirty="0" smtClean="0"/>
              <a:t>≥ 50y</a:t>
            </a:r>
          </a:p>
          <a:p>
            <a:pPr lvl="1"/>
            <a:r>
              <a:rPr lang="en-US" sz="2000" dirty="0" smtClean="0"/>
              <a:t>DCD III</a:t>
            </a:r>
          </a:p>
          <a:p>
            <a:pPr lvl="1"/>
            <a:r>
              <a:rPr lang="en-US" sz="2000" dirty="0" smtClean="0"/>
              <a:t>2 different recipients</a:t>
            </a:r>
          </a:p>
          <a:p>
            <a:pPr lvl="1"/>
            <a:r>
              <a:rPr lang="en-US" sz="2000" dirty="0" smtClean="0"/>
              <a:t>2 kidneys transplantable</a:t>
            </a:r>
          </a:p>
          <a:p>
            <a:pPr marL="0" indent="0"/>
            <a:endParaRPr lang="en-US" sz="1600" dirty="0" smtClean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364088" y="1728444"/>
            <a:ext cx="3312368" cy="35007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Recipients</a:t>
            </a:r>
          </a:p>
          <a:p>
            <a:pPr marL="0" indent="0"/>
            <a:r>
              <a:rPr lang="en-US" sz="2400" i="1" dirty="0" smtClean="0"/>
              <a:t> Inclusion criteria:</a:t>
            </a:r>
          </a:p>
          <a:p>
            <a:pPr lvl="1"/>
            <a:r>
              <a:rPr lang="en-US" sz="2000" dirty="0" smtClean="0"/>
              <a:t>≥ 18 </a:t>
            </a:r>
          </a:p>
          <a:p>
            <a:pPr lvl="1"/>
            <a:r>
              <a:rPr lang="en-US" sz="2000" dirty="0" smtClean="0"/>
              <a:t>end-stage renal failure </a:t>
            </a:r>
          </a:p>
          <a:p>
            <a:pPr lvl="1"/>
            <a:r>
              <a:rPr lang="en-US" sz="2000" dirty="0" smtClean="0"/>
              <a:t>active waiting list</a:t>
            </a:r>
          </a:p>
          <a:p>
            <a:pPr marL="0" indent="0"/>
            <a:r>
              <a:rPr lang="en-US" sz="2400" i="1" dirty="0" smtClean="0">
                <a:solidFill>
                  <a:prstClr val="black"/>
                </a:solidFill>
              </a:rPr>
              <a:t> Exclusion criteria: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combined Tx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planned dual Tx</a:t>
            </a:r>
          </a:p>
          <a:p>
            <a:pPr marL="0" indent="0"/>
            <a:endParaRPr lang="en-US" sz="2000" i="1" dirty="0" smtClean="0"/>
          </a:p>
          <a:p>
            <a:pPr lvl="1">
              <a:buNone/>
            </a:pPr>
            <a:endParaRPr lang="en-US" sz="16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19" y="868980"/>
            <a:ext cx="4608512" cy="3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Inclusion / Exclusion criteria</a:t>
            </a:r>
            <a:endParaRPr lang="en-US" sz="28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4109340"/>
            <a:ext cx="8526016" cy="2560020"/>
            <a:chOff x="179512" y="3933056"/>
            <a:chExt cx="8526016" cy="1839940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179512" y="3933056"/>
              <a:ext cx="4608512" cy="3997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b="1" dirty="0" err="1" smtClean="0">
                  <a:solidFill>
                    <a:srgbClr val="0070C0"/>
                  </a:solidFill>
                  <a:latin typeface="+mn-lt"/>
                  <a:cs typeface="Arial" pitchFamily="34" charset="0"/>
                </a:rPr>
                <a:t>Randomisation</a:t>
              </a:r>
              <a:r>
                <a:rPr lang="en-US" sz="2400" dirty="0" smtClean="0">
                  <a:latin typeface="+mn-lt"/>
                  <a:cs typeface="Arial" pitchFamily="34" charset="0"/>
                </a:rPr>
                <a:t> - </a:t>
              </a:r>
              <a:r>
                <a:rPr lang="en-US" sz="2400" dirty="0" smtClean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Paired</a:t>
              </a:r>
              <a:endParaRPr lang="en-US" sz="2400" dirty="0">
                <a:solidFill>
                  <a:srgbClr val="C00000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6" name="Content Placeholder 7"/>
            <p:cNvSpPr txBox="1">
              <a:spLocks/>
            </p:cNvSpPr>
            <p:nvPr/>
          </p:nvSpPr>
          <p:spPr>
            <a:xfrm>
              <a:off x="539552" y="4476852"/>
              <a:ext cx="8165976" cy="12961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sz="2000" dirty="0" smtClean="0"/>
                <a:t>Both kidneys on the back table &amp; transplantable</a:t>
              </a:r>
            </a:p>
            <a:p>
              <a:pPr>
                <a:buFontTx/>
                <a:buChar char="-"/>
              </a:pPr>
              <a:r>
                <a:rPr lang="en-US" sz="2000" dirty="0" err="1" smtClean="0"/>
                <a:t>Randomisation</a:t>
              </a:r>
              <a:r>
                <a:rPr lang="en-US" sz="2000" dirty="0" smtClean="0"/>
                <a:t> by Transplant Technicians</a:t>
              </a:r>
            </a:p>
            <a:p>
              <a:pPr>
                <a:buFontTx/>
                <a:buChar char="-"/>
              </a:pPr>
              <a:r>
                <a:rPr lang="en-US" sz="2000" dirty="0" smtClean="0"/>
                <a:t>If kidneys can’t be connected to the machine – still inclusion as intention-to-treat analysis</a:t>
              </a:r>
              <a:endParaRPr lang="en-US" sz="2000" dirty="0" smtClean="0"/>
            </a:p>
            <a:p>
              <a:pPr>
                <a:buFontTx/>
                <a:buChar char="-"/>
              </a:pPr>
              <a:endParaRPr lang="nl-BE" sz="2000" dirty="0"/>
            </a:p>
            <a:p>
              <a:pPr>
                <a:buFontTx/>
                <a:buChar char="-"/>
              </a:pPr>
              <a:endParaRPr lang="nl-BE" sz="4400" dirty="0" smtClean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116633"/>
            <a:ext cx="539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/>
              <a:t>Project Outline</a:t>
            </a:r>
            <a:endParaRPr lang="nl-BE" sz="32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393379" cy="39947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Sample</a:t>
            </a:r>
            <a:r>
              <a:rPr lang="en-US" sz="28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cs typeface="Arial" pitchFamily="34" charset="0"/>
              </a:rPr>
              <a:t>size</a:t>
            </a:r>
            <a:endParaRPr lang="en-US" sz="24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07143" y="1412776"/>
            <a:ext cx="816597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8 mL/min difference </a:t>
            </a:r>
            <a:r>
              <a:rPr lang="en-US" sz="2400" dirty="0" smtClean="0"/>
              <a:t>in </a:t>
            </a:r>
            <a:r>
              <a:rPr lang="en-US" sz="2400" dirty="0" err="1" smtClean="0"/>
              <a:t>mGFR</a:t>
            </a:r>
            <a:r>
              <a:rPr lang="en-US" sz="2400" dirty="0" smtClean="0"/>
              <a:t> @ 1 year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83 pairs to be </a:t>
            </a:r>
            <a:r>
              <a:rPr lang="en-US" sz="2000" dirty="0" err="1" smtClean="0"/>
              <a:t>analysed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Screening of </a:t>
            </a:r>
            <a:r>
              <a:rPr lang="en-US" sz="2000" b="1" dirty="0" smtClean="0"/>
              <a:t>194 </a:t>
            </a:r>
            <a:r>
              <a:rPr lang="en-US" sz="2000" b="1" dirty="0" smtClean="0"/>
              <a:t>donors</a:t>
            </a:r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400" dirty="0" smtClean="0"/>
              <a:t>Realistic inclusion </a:t>
            </a:r>
            <a:r>
              <a:rPr lang="en-US" sz="2400" b="1" dirty="0" smtClean="0">
                <a:solidFill>
                  <a:srgbClr val="C00000"/>
                </a:solidFill>
              </a:rPr>
              <a:t>10 pairs/</a:t>
            </a:r>
            <a:r>
              <a:rPr lang="en-US" sz="2400" b="1" dirty="0" err="1" smtClean="0">
                <a:solidFill>
                  <a:srgbClr val="C00000"/>
                </a:solidFill>
              </a:rPr>
              <a:t>mo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- 18 month inclusion</a:t>
            </a:r>
          </a:p>
          <a:p>
            <a:pPr>
              <a:buFontTx/>
              <a:buChar char="-"/>
            </a:pPr>
            <a:endParaRPr lang="nl-BE" dirty="0"/>
          </a:p>
          <a:p>
            <a:pPr marL="0" indent="0">
              <a:buNone/>
            </a:pPr>
            <a:endParaRPr lang="nl-BE" sz="4400" dirty="0" smtClean="0"/>
          </a:p>
        </p:txBody>
      </p:sp>
    </p:spTree>
    <p:extLst>
      <p:ext uri="{BB962C8B-B14F-4D97-AF65-F5344CB8AC3E}">
        <p14:creationId xmlns:p14="http://schemas.microsoft.com/office/powerpoint/2010/main" val="15670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04056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Project outline</a:t>
            </a:r>
            <a:endParaRPr lang="nl-BE" sz="3200" b="1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t="24905" r="14716" b="30509"/>
          <a:stretch/>
        </p:blipFill>
        <p:spPr bwMode="auto">
          <a:xfrm>
            <a:off x="510229" y="1556792"/>
            <a:ext cx="8022211" cy="434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0786" y="700317"/>
            <a:ext cx="412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Samples</a:t>
            </a:r>
            <a:endParaRPr lang="nl-B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824" y="116632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nl-BE" sz="3200" b="1" dirty="0" smtClean="0">
                <a:latin typeface="+mn-lt"/>
              </a:rPr>
              <a:t>Project outline</a:t>
            </a:r>
            <a:endParaRPr lang="nl-BE" sz="32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83" y="67353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Follow up </a:t>
            </a:r>
            <a:endParaRPr lang="nl-BE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33345"/>
              </p:ext>
            </p:extLst>
          </p:nvPr>
        </p:nvGraphicFramePr>
        <p:xfrm>
          <a:off x="249523" y="1332652"/>
          <a:ext cx="8786973" cy="454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42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  <a:gridCol w="675921"/>
              </a:tblGrid>
              <a:tr h="587305">
                <a:tc rowSpan="2">
                  <a:txBody>
                    <a:bodyPr/>
                    <a:lstStyle/>
                    <a:p>
                      <a:r>
                        <a:rPr lang="nl-BE" sz="1400" dirty="0" err="1" smtClean="0"/>
                        <a:t>Activity</a:t>
                      </a:r>
                      <a:endParaRPr lang="nl-BE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Pre -</a:t>
                      </a:r>
                      <a:r>
                        <a:rPr lang="nl-BE" sz="1400" dirty="0" err="1" smtClean="0"/>
                        <a:t>Tx</a:t>
                      </a:r>
                      <a:endParaRPr lang="nl-BE" sz="14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smtClean="0"/>
                        <a:t>Postoperative</a:t>
                      </a:r>
                    </a:p>
                    <a:p>
                      <a:pPr algn="ctr"/>
                      <a:endParaRPr lang="nl-B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sz="1400" dirty="0" err="1" smtClean="0"/>
                        <a:t>Follow</a:t>
                      </a:r>
                      <a:r>
                        <a:rPr lang="nl-BE" sz="1400" dirty="0" smtClean="0"/>
                        <a:t> up</a:t>
                      </a:r>
                      <a:endParaRPr lang="nl-B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</a:tr>
              <a:tr h="510395"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D1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D2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D3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D4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D5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D6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D7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M3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M6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M12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Dialysis</a:t>
                      </a:r>
                      <a:r>
                        <a:rPr lang="nl-BE" sz="1400" dirty="0" smtClean="0"/>
                        <a:t> </a:t>
                      </a:r>
                      <a:r>
                        <a:rPr lang="nl-BE" sz="1400" dirty="0" err="1" smtClean="0"/>
                        <a:t>requirement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1039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Graft</a:t>
                      </a:r>
                      <a:r>
                        <a:rPr lang="nl-BE" sz="1400" dirty="0" smtClean="0"/>
                        <a:t> survival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/>
                        <a:t>Recipient</a:t>
                      </a:r>
                      <a:r>
                        <a:rPr lang="nl-BE" sz="1400" dirty="0" smtClean="0"/>
                        <a:t> survival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Serum </a:t>
                      </a:r>
                      <a:r>
                        <a:rPr lang="nl-BE" sz="1400" dirty="0" err="1" smtClean="0"/>
                        <a:t>Creatinine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smtClean="0"/>
                        <a:t>24-h </a:t>
                      </a:r>
                      <a:r>
                        <a:rPr lang="nl-BE" sz="1400" dirty="0" err="1" smtClean="0"/>
                        <a:t>creatinine</a:t>
                      </a:r>
                      <a:r>
                        <a:rPr lang="nl-BE" sz="1400" baseline="0" dirty="0" smtClean="0"/>
                        <a:t> </a:t>
                      </a:r>
                      <a:r>
                        <a:rPr lang="nl-BE" sz="1400" baseline="0" dirty="0" err="1" smtClean="0"/>
                        <a:t>clearance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/>
                        <a:t>X</a:t>
                      </a:r>
                      <a:endParaRPr lang="nl-BE" sz="1400" dirty="0"/>
                    </a:p>
                  </a:txBody>
                  <a:tcPr/>
                </a:tc>
              </a:tr>
              <a:tr h="587305">
                <a:tc>
                  <a:txBody>
                    <a:bodyPr/>
                    <a:lstStyle/>
                    <a:p>
                      <a:r>
                        <a:rPr lang="nl-BE" sz="1400" dirty="0" err="1" smtClean="0">
                          <a:solidFill>
                            <a:srgbClr val="C00000"/>
                          </a:solidFill>
                        </a:rPr>
                        <a:t>Quality</a:t>
                      </a:r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 of Life</a:t>
                      </a:r>
                      <a:r>
                        <a:rPr lang="nl-BE" sz="1400" baseline="0" dirty="0" smtClean="0">
                          <a:solidFill>
                            <a:srgbClr val="C00000"/>
                          </a:solidFill>
                        </a:rPr>
                        <a:t> (EQ-5D)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nl-BE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587727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Data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registered</a:t>
            </a:r>
            <a:r>
              <a:rPr lang="nl-BE" dirty="0" smtClean="0"/>
              <a:t> in a computer program (</a:t>
            </a:r>
            <a:r>
              <a:rPr lang="nl-BE" dirty="0" err="1" smtClean="0"/>
              <a:t>eCRF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8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941</Words>
  <Application>Microsoft Office PowerPoint</Application>
  <PresentationFormat>Diavoorstelling (4:3)</PresentationFormat>
  <Paragraphs>316</Paragraphs>
  <Slides>23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Office Theme</vt:lpstr>
      <vt:lpstr>PowerPoint-presentatie</vt:lpstr>
      <vt:lpstr>Project Outline</vt:lpstr>
      <vt:lpstr>Project outline</vt:lpstr>
      <vt:lpstr>Project outline</vt:lpstr>
      <vt:lpstr>Project outline</vt:lpstr>
      <vt:lpstr>PowerPoint-presentatie</vt:lpstr>
      <vt:lpstr>Sample size</vt:lpstr>
      <vt:lpstr>Project outline</vt:lpstr>
      <vt:lpstr>Project outline</vt:lpstr>
      <vt:lpstr>Project outline</vt:lpstr>
      <vt:lpstr>Step by Step Guide</vt:lpstr>
      <vt:lpstr>Step by Step procedure</vt:lpstr>
      <vt:lpstr>PowerPoint-presentatie</vt:lpstr>
      <vt:lpstr>PowerPoint-presentatie</vt:lpstr>
      <vt:lpstr>Step by Step procedure</vt:lpstr>
      <vt:lpstr>Step by Step procedure</vt:lpstr>
      <vt:lpstr>Step by Step procedure</vt:lpstr>
      <vt:lpstr>Step by Step procedure</vt:lpstr>
      <vt:lpstr>Step by Step procedure</vt:lpstr>
      <vt:lpstr>Step by Step procedure</vt:lpstr>
      <vt:lpstr>PowerPoint-presentatie</vt:lpstr>
      <vt:lpstr>PowerPoint-presentatie</vt:lpstr>
      <vt:lpstr>PowerPoint-presentatie</vt:lpstr>
    </vt:vector>
  </TitlesOfParts>
  <Company>KUL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 Deken</dc:creator>
  <cp:lastModifiedBy>Ina Jochmans</cp:lastModifiedBy>
  <cp:revision>128</cp:revision>
  <cp:lastPrinted>2014-04-07T06:51:00Z</cp:lastPrinted>
  <dcterms:created xsi:type="dcterms:W3CDTF">2014-03-12T16:34:58Z</dcterms:created>
  <dcterms:modified xsi:type="dcterms:W3CDTF">2014-08-29T07:47:30Z</dcterms:modified>
</cp:coreProperties>
</file>