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2" r:id="rId4"/>
    <p:sldId id="263" r:id="rId5"/>
    <p:sldId id="264" r:id="rId6"/>
    <p:sldId id="265" r:id="rId7"/>
    <p:sldId id="266" r:id="rId8"/>
    <p:sldId id="267" r:id="rId9"/>
    <p:sldId id="274" r:id="rId10"/>
    <p:sldId id="257" r:id="rId11"/>
    <p:sldId id="270" r:id="rId12"/>
    <p:sldId id="271" r:id="rId13"/>
    <p:sldId id="272" r:id="rId14"/>
    <p:sldId id="275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E769-38F4-4BCD-8D5F-D131B31C06FE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8D4CD-62A2-4CBF-9B9C-FDAA7210C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00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E769-38F4-4BCD-8D5F-D131B31C06FE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8D4CD-62A2-4CBF-9B9C-FDAA7210C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66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E769-38F4-4BCD-8D5F-D131B31C06FE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8D4CD-62A2-4CBF-9B9C-FDAA7210CD8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00230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E769-38F4-4BCD-8D5F-D131B31C06FE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8D4CD-62A2-4CBF-9B9C-FDAA7210C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08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E769-38F4-4BCD-8D5F-D131B31C06FE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8D4CD-62A2-4CBF-9B9C-FDAA7210CD8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2340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E769-38F4-4BCD-8D5F-D131B31C06FE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8D4CD-62A2-4CBF-9B9C-FDAA7210C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97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E769-38F4-4BCD-8D5F-D131B31C06FE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8D4CD-62A2-4CBF-9B9C-FDAA7210C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94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E769-38F4-4BCD-8D5F-D131B31C06FE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8D4CD-62A2-4CBF-9B9C-FDAA7210C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83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E769-38F4-4BCD-8D5F-D131B31C06FE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8D4CD-62A2-4CBF-9B9C-FDAA7210C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97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E769-38F4-4BCD-8D5F-D131B31C06FE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8D4CD-62A2-4CBF-9B9C-FDAA7210C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E769-38F4-4BCD-8D5F-D131B31C06FE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8D4CD-62A2-4CBF-9B9C-FDAA7210C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11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E769-38F4-4BCD-8D5F-D131B31C06FE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8D4CD-62A2-4CBF-9B9C-FDAA7210C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62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E769-38F4-4BCD-8D5F-D131B31C06FE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8D4CD-62A2-4CBF-9B9C-FDAA7210C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71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E769-38F4-4BCD-8D5F-D131B31C06FE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8D4CD-62A2-4CBF-9B9C-FDAA7210C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38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E769-38F4-4BCD-8D5F-D131B31C06FE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8D4CD-62A2-4CBF-9B9C-FDAA7210C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4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E769-38F4-4BCD-8D5F-D131B31C06FE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8D4CD-62A2-4CBF-9B9C-FDAA7210C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75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6E769-38F4-4BCD-8D5F-D131B31C06FE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CE8D4CD-62A2-4CBF-9B9C-FDAA7210C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53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NETWORKING &amp; INFRASTRUCTURES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GROUP 4</a:t>
            </a:r>
          </a:p>
          <a:p>
            <a:r>
              <a:rPr lang="en-US" dirty="0"/>
              <a:t>JUMALE ABDI</a:t>
            </a:r>
          </a:p>
          <a:p>
            <a:r>
              <a:rPr lang="en-US" dirty="0"/>
              <a:t>SULEIMAN USAMA</a:t>
            </a:r>
          </a:p>
          <a:p>
            <a:r>
              <a:rPr lang="en-US" dirty="0"/>
              <a:t>INNOCENT KISOKA</a:t>
            </a:r>
          </a:p>
        </p:txBody>
      </p:sp>
    </p:spTree>
    <p:extLst>
      <p:ext uri="{BB962C8B-B14F-4D97-AF65-F5344CB8AC3E}">
        <p14:creationId xmlns:p14="http://schemas.microsoft.com/office/powerpoint/2010/main" val="2801957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number of subnets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The total number of Subnets are 8</a:t>
            </a:r>
          </a:p>
          <a:p>
            <a:pPr marL="0" indent="0">
              <a:buNone/>
            </a:pPr>
            <a:endParaRPr lang="en-US" sz="4000" baseline="30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239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640A3-8659-4640-BE74-E74BC394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F1D63-87FC-410F-B68C-7129725CB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Departmental topology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84374E-03C6-4CDB-8502-AA473D5DD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667000"/>
            <a:ext cx="6868111" cy="327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911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D5675-4C7D-4697-B60E-1B5F534E0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228600"/>
            <a:ext cx="7696201" cy="5943600"/>
          </a:xfrm>
        </p:spPr>
        <p:txBody>
          <a:bodyPr/>
          <a:lstStyle/>
          <a:p>
            <a:r>
              <a:rPr lang="en-US" dirty="0"/>
              <a:t>Branch Topology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92CF58-D0F0-4A3F-9C1D-10AEDEB4C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8929"/>
            <a:ext cx="8382000" cy="580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45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68A41-725C-49E5-ACAF-DAB81AD18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381000"/>
            <a:ext cx="7620001" cy="6172200"/>
          </a:xfrm>
        </p:spPr>
        <p:txBody>
          <a:bodyPr/>
          <a:lstStyle/>
          <a:p>
            <a:r>
              <a:rPr lang="en-US" dirty="0"/>
              <a:t>Wide Area Network Topology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FFC678-845A-4157-8C6A-10009F229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7" y="937680"/>
            <a:ext cx="8575961" cy="554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31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21EDA-0EE6-4D19-9CFB-1D708B429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ROUTING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BB72D8-4428-4EF6-B4A4-13BB69CBD2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169500"/>
            <a:ext cx="7063303" cy="2743353"/>
          </a:xfrm>
        </p:spPr>
      </p:pic>
    </p:spTree>
    <p:extLst>
      <p:ext uri="{BB962C8B-B14F-4D97-AF65-F5344CB8AC3E}">
        <p14:creationId xmlns:p14="http://schemas.microsoft.com/office/powerpoint/2010/main" val="3845534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16423-DC79-4AE2-B133-9B102D529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and Verification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6D3216-B84D-4FD5-9B88-FF83C79EBC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283338"/>
            <a:ext cx="6348413" cy="1635937"/>
          </a:xfrm>
        </p:spPr>
      </p:pic>
    </p:spTree>
    <p:extLst>
      <p:ext uri="{BB962C8B-B14F-4D97-AF65-F5344CB8AC3E}">
        <p14:creationId xmlns:p14="http://schemas.microsoft.com/office/powerpoint/2010/main" val="2339731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spcBef>
                <a:spcPts val="1065"/>
              </a:spcBef>
              <a:spcAft>
                <a:spcPts val="0"/>
              </a:spcAft>
              <a:buSzPts val="1600"/>
              <a:buFont typeface="Calibri" panose="020F0502020204030204" pitchFamily="34" charset="0"/>
              <a:buAutoNum type="arabicPeriod"/>
              <a:tabLst>
                <a:tab pos="749935" algn="l"/>
              </a:tabLst>
            </a:pPr>
            <a:r>
              <a:rPr lang="en-GB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INTRODUCTION</a:t>
            </a:r>
            <a:endParaRPr lang="en-US" sz="1800" spc="-5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145"/>
              </a:spcBef>
              <a:spcAft>
                <a:spcPts val="0"/>
              </a:spcAft>
              <a:buSzPts val="1600"/>
              <a:buFont typeface="Calibri" panose="020F0502020204030204" pitchFamily="34" charset="0"/>
              <a:buAutoNum type="arabicPeriod"/>
              <a:tabLst>
                <a:tab pos="749935" algn="l"/>
              </a:tabLst>
            </a:pPr>
            <a:r>
              <a:rPr lang="en-GB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PROJECT</a:t>
            </a:r>
            <a:r>
              <a:rPr lang="en-GB" sz="1800" spc="-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GB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SCOPE</a:t>
            </a:r>
            <a:endParaRPr lang="en-US" sz="1800" spc="-5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160"/>
              </a:spcBef>
              <a:spcAft>
                <a:spcPts val="0"/>
              </a:spcAft>
              <a:buSzPts val="1600"/>
              <a:buFont typeface="Calibri" panose="020F0502020204030204" pitchFamily="34" charset="0"/>
              <a:buAutoNum type="arabicPeriod"/>
              <a:tabLst>
                <a:tab pos="749935" algn="l"/>
              </a:tabLst>
            </a:pPr>
            <a:r>
              <a:rPr lang="en-GB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NETWORK</a:t>
            </a:r>
            <a:r>
              <a:rPr lang="en-GB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GB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REQUIREMENTS</a:t>
            </a:r>
            <a:endParaRPr lang="en-US" sz="1800" spc="-5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145"/>
              </a:spcBef>
              <a:spcAft>
                <a:spcPts val="0"/>
              </a:spcAft>
              <a:buSzPts val="1600"/>
              <a:buFont typeface="Calibri" panose="020F0502020204030204" pitchFamily="34" charset="0"/>
              <a:buAutoNum type="arabicPeriod"/>
              <a:tabLst>
                <a:tab pos="749935" algn="l"/>
              </a:tabLst>
            </a:pPr>
            <a:r>
              <a:rPr lang="en-GB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PROJECT</a:t>
            </a:r>
            <a:r>
              <a:rPr lang="en-GB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GB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DESIGN</a:t>
            </a:r>
            <a:endParaRPr lang="en-US" sz="1800" spc="-5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160"/>
              </a:spcBef>
              <a:spcAft>
                <a:spcPts val="0"/>
              </a:spcAft>
              <a:buSzPts val="1600"/>
              <a:buFont typeface="Calibri" panose="020F0502020204030204" pitchFamily="34" charset="0"/>
              <a:buAutoNum type="arabicPeriod"/>
              <a:tabLst>
                <a:tab pos="749935" algn="l"/>
              </a:tabLst>
            </a:pPr>
            <a:r>
              <a:rPr lang="en-GB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IP</a:t>
            </a:r>
            <a:r>
              <a:rPr lang="en-GB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GB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NETWORK</a:t>
            </a:r>
            <a:r>
              <a:rPr lang="en-GB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GB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DESIGN</a:t>
            </a:r>
            <a:r>
              <a:rPr lang="en-GB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GB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TABLE</a:t>
            </a:r>
            <a:endParaRPr lang="en-US" sz="1800" spc="-5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160"/>
              </a:spcBef>
              <a:spcAft>
                <a:spcPts val="0"/>
              </a:spcAft>
              <a:buSzPts val="1600"/>
              <a:buFont typeface="Calibri" panose="020F0502020204030204" pitchFamily="34" charset="0"/>
              <a:buAutoNum type="arabicPeriod"/>
              <a:tabLst>
                <a:tab pos="749935" algn="l"/>
              </a:tabLst>
            </a:pPr>
            <a:r>
              <a:rPr lang="en-GB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NETWORK</a:t>
            </a:r>
            <a:r>
              <a:rPr lang="en-GB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GB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TOPOLOGY</a:t>
            </a:r>
            <a:r>
              <a:rPr lang="en-GB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GB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DIAGRAM</a:t>
            </a:r>
            <a:r>
              <a:rPr lang="en-GB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GB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WITH</a:t>
            </a:r>
            <a:r>
              <a:rPr lang="en-GB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GB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IP</a:t>
            </a:r>
            <a:r>
              <a:rPr lang="en-GB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GB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ADDRESSES</a:t>
            </a:r>
            <a:endParaRPr lang="en-US" sz="1800" spc="-5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150"/>
              </a:spcBef>
              <a:spcAft>
                <a:spcPts val="0"/>
              </a:spcAft>
              <a:buSzPts val="1600"/>
              <a:buFont typeface="Calibri" panose="020F0502020204030204" pitchFamily="34" charset="0"/>
              <a:buAutoNum type="arabicPeriod"/>
              <a:tabLst>
                <a:tab pos="749935" algn="l"/>
              </a:tabLst>
            </a:pPr>
            <a:r>
              <a:rPr lang="en-GB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NETWORK</a:t>
            </a:r>
            <a:r>
              <a:rPr lang="en-GB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GB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TESTING</a:t>
            </a:r>
            <a:r>
              <a:rPr lang="en-GB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GB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GB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GB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VERIFICATION</a:t>
            </a:r>
            <a:r>
              <a:rPr lang="en-GB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GB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PROCEDURE</a:t>
            </a:r>
            <a:endParaRPr lang="en-US" sz="1800" spc="-5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474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895FE-FAB8-499D-8E69-3D1BDDE8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7B2B6-BDC8-4389-AE36-73A895F03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project is to design a reliable network system for company Phantom Dynasty which has four branches located in different cities. LA, Boston, New York, and Texas.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branches have four departments.</a:t>
            </a:r>
          </a:p>
          <a:p>
            <a:pPr marL="11430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>
                <a:effectLst/>
                <a:latin typeface="Brush Script Std" panose="030608020406070704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The Departments</a:t>
            </a:r>
            <a:endParaRPr lang="en-US" sz="2400" dirty="0">
              <a:effectLst/>
              <a:latin typeface="Brush Script Std" panose="030608020406070704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Marketing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Accounting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department has a total  of 10 PC’s excluding the LA branch having on 5 PC’s per department</a:t>
            </a:r>
          </a:p>
        </p:txBody>
      </p:sp>
    </p:spTree>
    <p:extLst>
      <p:ext uri="{BB962C8B-B14F-4D97-AF65-F5344CB8AC3E}">
        <p14:creationId xmlns:p14="http://schemas.microsoft.com/office/powerpoint/2010/main" val="3939834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40F10-56E2-42CE-A16D-5356713C6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1F782-9EE3-49D8-A175-408F8F8A5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to design a network that connects the four branches in each city.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Configuring used network devices using assigned IP address 192.168.4.0 so that all four branches can communicate with each other and share resources efficiently.</a:t>
            </a: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Network requirement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 switches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routers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140 PCS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Serial DTE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Cross-over cables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Straight -through cables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871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253ED-9FDD-4E55-BF5D-73DF17A7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BE700-76CC-415D-BE47-5F70B5AFC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lphaLcParenR"/>
            </a:pPr>
            <a:r>
              <a:rPr lang="en-US" dirty="0"/>
              <a:t>Physical Design</a:t>
            </a:r>
          </a:p>
          <a:p>
            <a:pPr marL="63500" marR="0" algn="just">
              <a:spcBef>
                <a:spcPts val="595"/>
              </a:spcBef>
              <a:spcAft>
                <a:spcPts val="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</a:t>
            </a:r>
            <a:r>
              <a:rPr lang="en-GB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</a:t>
            </a:r>
            <a:r>
              <a:rPr lang="en-GB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GB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physically</a:t>
            </a:r>
            <a:r>
              <a:rPr lang="en-GB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designed</a:t>
            </a:r>
            <a:r>
              <a:rPr lang="en-GB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GB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represent</a:t>
            </a:r>
            <a:r>
              <a:rPr lang="en-GB" sz="1800" spc="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Phantom Dynasty’s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network</a:t>
            </a:r>
            <a:r>
              <a:rPr lang="en-GB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structure in four cities.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500" marR="0" algn="just">
              <a:lnSpc>
                <a:spcPct val="106000"/>
              </a:lnSpc>
              <a:spcBef>
                <a:spcPts val="950"/>
              </a:spcBef>
              <a:spcAft>
                <a:spcPts val="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department connects all the Pcs to a switch using a copper</a:t>
            </a:r>
            <a:r>
              <a:rPr lang="en-GB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straight through cable in star topology. The departments are then</a:t>
            </a:r>
            <a:r>
              <a:rPr lang="en-GB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connected to each other for communication to another switch via</a:t>
            </a:r>
            <a:r>
              <a:rPr lang="en-GB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copper</a:t>
            </a:r>
            <a:r>
              <a:rPr lang="en-GB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cross</a:t>
            </a:r>
            <a:r>
              <a:rPr lang="en-GB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</a:t>
            </a:r>
            <a:r>
              <a:rPr lang="en-GB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en-GB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GB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connected</a:t>
            </a:r>
            <a:r>
              <a:rPr lang="en-GB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GB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GB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router</a:t>
            </a:r>
            <a:r>
              <a:rPr lang="en-GB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lang="en-GB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copper</a:t>
            </a:r>
            <a:r>
              <a:rPr lang="en-GB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straight</a:t>
            </a:r>
            <a:r>
              <a:rPr lang="en-GB" sz="1800" spc="-34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947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44B3C-72EF-45CB-BB1A-F719462A9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Design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4D948-F3A6-4F44-BF7A-4BEA4200C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done to the four branches and therefore a connection is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brought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reality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connecting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four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routers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en-US" sz="1800" spc="-34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introducing a WIC-2T to enable connection of more than one serial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connection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318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2009D-983F-4ECB-87C4-3B1479B06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513CE-223A-4233-B418-B83224219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35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set up an IP address 192.168.4.0 as the network address for the company. The IP was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subnetted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a total of three subnets address to ease up the network, 255.255.255.240, 255.255.255.248, 255.255.255.252.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217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34F3B-789A-4BA0-8D36-48661D264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Design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0C58E-B1EF-48ED-826C-098DB52F9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5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 looking at the total number of hosts, we decided to adopt this approach as: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three cities(New York, Boston and Texas) we had a total of 12 subnets which hosted 14 hosts per subnet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Los Angeles, we had a total of 4 subnets which hosted 6 hosts per subnet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romanL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last IP address, we decided to leave it for the routing thus had a total of 4 subnets which hosted 2 hosts per subnet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left a total 3 subnets thus allowing leeway for the expansion of the company’s network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603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F7DE665-C7A9-4156-AE33-6B1D1E3368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669484"/>
              </p:ext>
            </p:extLst>
          </p:nvPr>
        </p:nvGraphicFramePr>
        <p:xfrm>
          <a:off x="457200" y="457200"/>
          <a:ext cx="7924800" cy="6410630"/>
        </p:xfrm>
        <a:graphic>
          <a:graphicData uri="http://schemas.openxmlformats.org/drawingml/2006/table">
            <a:tbl>
              <a:tblPr firstRow="1" firstCol="1" bandRow="1">
                <a:tableStyleId>{638B1855-1B75-4FBE-930C-398BA8C253C6}</a:tableStyleId>
              </a:tblPr>
              <a:tblGrid>
                <a:gridCol w="1048871">
                  <a:extLst>
                    <a:ext uri="{9D8B030D-6E8A-4147-A177-3AD203B41FA5}">
                      <a16:colId xmlns:a16="http://schemas.microsoft.com/office/drawing/2014/main" val="1342065108"/>
                    </a:ext>
                  </a:extLst>
                </a:gridCol>
                <a:gridCol w="1398494">
                  <a:extLst>
                    <a:ext uri="{9D8B030D-6E8A-4147-A177-3AD203B41FA5}">
                      <a16:colId xmlns:a16="http://schemas.microsoft.com/office/drawing/2014/main" val="2638712175"/>
                    </a:ext>
                  </a:extLst>
                </a:gridCol>
                <a:gridCol w="1196221">
                  <a:extLst>
                    <a:ext uri="{9D8B030D-6E8A-4147-A177-3AD203B41FA5}">
                      <a16:colId xmlns:a16="http://schemas.microsoft.com/office/drawing/2014/main" val="1227553917"/>
                    </a:ext>
                  </a:extLst>
                </a:gridCol>
                <a:gridCol w="1484226">
                  <a:extLst>
                    <a:ext uri="{9D8B030D-6E8A-4147-A177-3AD203B41FA5}">
                      <a16:colId xmlns:a16="http://schemas.microsoft.com/office/drawing/2014/main" val="3585272408"/>
                    </a:ext>
                  </a:extLst>
                </a:gridCol>
                <a:gridCol w="1165412">
                  <a:extLst>
                    <a:ext uri="{9D8B030D-6E8A-4147-A177-3AD203B41FA5}">
                      <a16:colId xmlns:a16="http://schemas.microsoft.com/office/drawing/2014/main" val="588660810"/>
                    </a:ext>
                  </a:extLst>
                </a:gridCol>
                <a:gridCol w="815788">
                  <a:extLst>
                    <a:ext uri="{9D8B030D-6E8A-4147-A177-3AD203B41FA5}">
                      <a16:colId xmlns:a16="http://schemas.microsoft.com/office/drawing/2014/main" val="1447332285"/>
                    </a:ext>
                  </a:extLst>
                </a:gridCol>
                <a:gridCol w="815788">
                  <a:extLst>
                    <a:ext uri="{9D8B030D-6E8A-4147-A177-3AD203B41FA5}">
                      <a16:colId xmlns:a16="http://schemas.microsoft.com/office/drawing/2014/main" val="3196957956"/>
                    </a:ext>
                  </a:extLst>
                </a:gridCol>
              </a:tblGrid>
              <a:tr h="908662"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SUBN</a:t>
                      </a:r>
                      <a:endParaRPr lang="en-US" sz="800" dirty="0">
                        <a:effectLst/>
                      </a:endParaRPr>
                    </a:p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ET 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20" marR="27818" marT="29257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NETWROK ADDRESS 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20" marR="27818" marT="29257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FIRST IP ADDRESS 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20" marR="27818" marT="29257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LAST IP ADDRESS 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20" marR="27818" marT="29257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BROADCAS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 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ADDRESS 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20" marR="27818" marT="29257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SUBN</a:t>
                      </a:r>
                      <a:endParaRPr lang="en-US" sz="800">
                        <a:effectLst/>
                      </a:endParaRPr>
                    </a:p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ET </a:t>
                      </a:r>
                      <a:endParaRPr lang="en-US" sz="800">
                        <a:effectLst/>
                      </a:endParaRPr>
                    </a:p>
                    <a:p>
                      <a:pPr marL="635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MASK 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20" marR="27818" marT="29257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NUMB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ER OF 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HOST 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20" marR="27818" marT="29257" marB="0"/>
                </a:tc>
                <a:extLst>
                  <a:ext uri="{0D108BD9-81ED-4DB2-BD59-A6C34878D82A}">
                    <a16:rowId xmlns:a16="http://schemas.microsoft.com/office/drawing/2014/main" val="269308858"/>
                  </a:ext>
                </a:extLst>
              </a:tr>
              <a:tr h="687746"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New </a:t>
                      </a:r>
                      <a:endParaRPr lang="en-US" sz="800">
                        <a:effectLst/>
                      </a:endParaRPr>
                    </a:p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York 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20" marR="27818" marT="29257" marB="0"/>
                </a:tc>
                <a:tc>
                  <a:txBody>
                    <a:bodyPr/>
                    <a:lstStyle/>
                    <a:p>
                      <a:pPr marL="635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192.168.4.0 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20" marR="27818" marT="29257" marB="0"/>
                </a:tc>
                <a:tc>
                  <a:txBody>
                    <a:bodyPr/>
                    <a:lstStyle/>
                    <a:p>
                      <a:pPr marL="635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192.168.4.2 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20" marR="27818" marT="29257" marB="0"/>
                </a:tc>
                <a:tc>
                  <a:txBody>
                    <a:bodyPr/>
                    <a:lstStyle/>
                    <a:p>
                      <a:pPr marL="635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192.168.4.6</a:t>
                      </a:r>
                      <a:endParaRPr lang="en-US" sz="800">
                        <a:effectLst/>
                      </a:endParaRPr>
                    </a:p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 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20" marR="27818" marT="29257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192.168.4.6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 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20" marR="27818" marT="29257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/26 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20" marR="27818" marT="29257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40 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20" marR="27818" marT="29257" marB="0"/>
                </a:tc>
                <a:extLst>
                  <a:ext uri="{0D108BD9-81ED-4DB2-BD59-A6C34878D82A}">
                    <a16:rowId xmlns:a16="http://schemas.microsoft.com/office/drawing/2014/main" val="3064439060"/>
                  </a:ext>
                </a:extLst>
              </a:tr>
              <a:tr h="687746">
                <a:tc>
                  <a:txBody>
                    <a:bodyPr/>
                    <a:lstStyle/>
                    <a:p>
                      <a:pPr marL="635" marR="10795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Boston 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20" marR="27818" marT="29257" marB="0"/>
                </a:tc>
                <a:tc>
                  <a:txBody>
                    <a:bodyPr/>
                    <a:lstStyle/>
                    <a:p>
                      <a:pPr marL="635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192.168.4.6</a:t>
                      </a:r>
                      <a:endParaRPr lang="en-US" sz="800">
                        <a:effectLst/>
                      </a:endParaRPr>
                    </a:p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 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20" marR="27818" marT="29257" marB="0"/>
                </a:tc>
                <a:tc>
                  <a:txBody>
                    <a:bodyPr/>
                    <a:lstStyle/>
                    <a:p>
                      <a:pPr marL="635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192.168.4.6</a:t>
                      </a:r>
                      <a:endParaRPr lang="en-US" sz="800">
                        <a:effectLst/>
                      </a:endParaRPr>
                    </a:p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 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20" marR="27818" marT="29257" marB="0"/>
                </a:tc>
                <a:tc>
                  <a:txBody>
                    <a:bodyPr/>
                    <a:lstStyle/>
                    <a:p>
                      <a:pPr marL="635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192.168.4.1</a:t>
                      </a:r>
                      <a:endParaRPr lang="en-US" sz="800">
                        <a:effectLst/>
                      </a:endParaRPr>
                    </a:p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26 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20" marR="27818" marT="29257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192.168.4.1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27 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20" marR="27818" marT="29257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/26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20" marR="27818" marT="29257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 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20" marR="27818" marT="29257" marB="0"/>
                </a:tc>
                <a:extLst>
                  <a:ext uri="{0D108BD9-81ED-4DB2-BD59-A6C34878D82A}">
                    <a16:rowId xmlns:a16="http://schemas.microsoft.com/office/drawing/2014/main" val="99271969"/>
                  </a:ext>
                </a:extLst>
              </a:tr>
              <a:tr h="687746"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Texas 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20" marR="27818" marT="29257" marB="0"/>
                </a:tc>
                <a:tc>
                  <a:txBody>
                    <a:bodyPr/>
                    <a:lstStyle/>
                    <a:p>
                      <a:pPr marL="635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192.168.4.1</a:t>
                      </a:r>
                      <a:endParaRPr lang="en-US" sz="800">
                        <a:effectLst/>
                      </a:endParaRPr>
                    </a:p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28 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20" marR="27818" marT="29257" marB="0"/>
                </a:tc>
                <a:tc>
                  <a:txBody>
                    <a:bodyPr/>
                    <a:lstStyle/>
                    <a:p>
                      <a:pPr marL="635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192.168.4.1</a:t>
                      </a:r>
                      <a:endParaRPr lang="en-US" sz="800">
                        <a:effectLst/>
                      </a:endParaRPr>
                    </a:p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 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20" marR="27818" marT="29257" marB="0"/>
                </a:tc>
                <a:tc>
                  <a:txBody>
                    <a:bodyPr/>
                    <a:lstStyle/>
                    <a:p>
                      <a:pPr marL="635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192.168.4.1</a:t>
                      </a:r>
                      <a:endParaRPr lang="en-US" sz="800">
                        <a:effectLst/>
                      </a:endParaRPr>
                    </a:p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90 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20" marR="27818" marT="29257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192.168.4.1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91 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20" marR="27818" marT="29257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/26 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20" marR="27818" marT="29257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 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20" marR="27818" marT="29257" marB="0"/>
                </a:tc>
                <a:extLst>
                  <a:ext uri="{0D108BD9-81ED-4DB2-BD59-A6C34878D82A}">
                    <a16:rowId xmlns:a16="http://schemas.microsoft.com/office/drawing/2014/main" val="4015636768"/>
                  </a:ext>
                </a:extLst>
              </a:tr>
              <a:tr h="687746"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L.A 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20" marR="27818" marT="29257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192.168.19</a:t>
                      </a:r>
                      <a:endParaRPr lang="en-US" sz="800">
                        <a:effectLst/>
                      </a:endParaRPr>
                    </a:p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 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20" marR="27818" marT="29257" marB="0"/>
                </a:tc>
                <a:tc>
                  <a:txBody>
                    <a:bodyPr/>
                    <a:lstStyle/>
                    <a:p>
                      <a:pPr marL="635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192.168.4.1</a:t>
                      </a:r>
                      <a:endParaRPr lang="en-US" sz="800">
                        <a:effectLst/>
                      </a:endParaRPr>
                    </a:p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94 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20" marR="27818" marT="29257" marB="0"/>
                </a:tc>
                <a:tc>
                  <a:txBody>
                    <a:bodyPr/>
                    <a:lstStyle/>
                    <a:p>
                      <a:pPr marL="635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192.168.4.2</a:t>
                      </a:r>
                      <a:endParaRPr lang="en-US" sz="800">
                        <a:effectLst/>
                      </a:endParaRPr>
                    </a:p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 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20" marR="27818" marT="29257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192.168.4.2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23 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20" marR="27818" marT="29257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/27 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20" marR="27818" marT="29257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 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20" marR="27818" marT="29257" marB="0"/>
                </a:tc>
                <a:extLst>
                  <a:ext uri="{0D108BD9-81ED-4DB2-BD59-A6C34878D82A}">
                    <a16:rowId xmlns:a16="http://schemas.microsoft.com/office/drawing/2014/main" val="1683775363"/>
                  </a:ext>
                </a:extLst>
              </a:tr>
              <a:tr h="687746">
                <a:tc>
                  <a:txBody>
                    <a:bodyPr/>
                    <a:lstStyle/>
                    <a:p>
                      <a:pPr marL="635" marR="23495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Router 1&amp;2 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20" marR="27818" marT="29257" marB="0"/>
                </a:tc>
                <a:tc>
                  <a:txBody>
                    <a:bodyPr/>
                    <a:lstStyle/>
                    <a:p>
                      <a:pPr marL="635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192.168.4.2</a:t>
                      </a:r>
                      <a:endParaRPr lang="en-US" sz="800">
                        <a:effectLst/>
                      </a:endParaRPr>
                    </a:p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24 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20" marR="27818" marT="29257" marB="0"/>
                </a:tc>
                <a:tc>
                  <a:txBody>
                    <a:bodyPr/>
                    <a:lstStyle/>
                    <a:p>
                      <a:pPr marL="635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192.168.4.2</a:t>
                      </a:r>
                      <a:endParaRPr lang="en-US" sz="800">
                        <a:effectLst/>
                      </a:endParaRPr>
                    </a:p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26 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20" marR="27818" marT="29257" marB="0"/>
                </a:tc>
                <a:tc>
                  <a:txBody>
                    <a:bodyPr/>
                    <a:lstStyle/>
                    <a:p>
                      <a:pPr marL="635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192.168.4.2</a:t>
                      </a:r>
                      <a:endParaRPr lang="en-US" sz="800">
                        <a:effectLst/>
                      </a:endParaRPr>
                    </a:p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26 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20" marR="27818" marT="29257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192.168.4.2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27 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20" marR="27818" marT="29257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/30 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20" marR="27818" marT="29257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 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20" marR="27818" marT="29257" marB="0"/>
                </a:tc>
                <a:extLst>
                  <a:ext uri="{0D108BD9-81ED-4DB2-BD59-A6C34878D82A}">
                    <a16:rowId xmlns:a16="http://schemas.microsoft.com/office/drawing/2014/main" val="114723813"/>
                  </a:ext>
                </a:extLst>
              </a:tr>
              <a:tr h="687746">
                <a:tc>
                  <a:txBody>
                    <a:bodyPr/>
                    <a:lstStyle/>
                    <a:p>
                      <a:pPr marL="635" marR="23495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Router 2&amp;3 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20" marR="27818" marT="29257" marB="0"/>
                </a:tc>
                <a:tc>
                  <a:txBody>
                    <a:bodyPr/>
                    <a:lstStyle/>
                    <a:p>
                      <a:pPr marL="635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192.168.4.2</a:t>
                      </a:r>
                      <a:endParaRPr lang="en-US" sz="800">
                        <a:effectLst/>
                      </a:endParaRPr>
                    </a:p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28 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20" marR="27818" marT="29257" marB="0"/>
                </a:tc>
                <a:tc>
                  <a:txBody>
                    <a:bodyPr/>
                    <a:lstStyle/>
                    <a:p>
                      <a:pPr marL="635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192.168.4.2</a:t>
                      </a:r>
                      <a:endParaRPr lang="en-US" sz="800">
                        <a:effectLst/>
                      </a:endParaRPr>
                    </a:p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 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20" marR="27818" marT="29257" marB="0"/>
                </a:tc>
                <a:tc>
                  <a:txBody>
                    <a:bodyPr/>
                    <a:lstStyle/>
                    <a:p>
                      <a:pPr marL="635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192.168.4.2</a:t>
                      </a:r>
                      <a:endParaRPr lang="en-US" sz="800">
                        <a:effectLst/>
                      </a:endParaRPr>
                    </a:p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 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20" marR="27818" marT="29257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192.168.4.2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31 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20" marR="27818" marT="29257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/30 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20" marR="27818" marT="29257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 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20" marR="27818" marT="29257" marB="0"/>
                </a:tc>
                <a:extLst>
                  <a:ext uri="{0D108BD9-81ED-4DB2-BD59-A6C34878D82A}">
                    <a16:rowId xmlns:a16="http://schemas.microsoft.com/office/drawing/2014/main" val="182332871"/>
                  </a:ext>
                </a:extLst>
              </a:tr>
              <a:tr h="687746">
                <a:tc>
                  <a:txBody>
                    <a:bodyPr/>
                    <a:lstStyle/>
                    <a:p>
                      <a:pPr marL="635" marR="23495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Router 3&amp;4 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20" marR="27818" marT="29257" marB="0"/>
                </a:tc>
                <a:tc>
                  <a:txBody>
                    <a:bodyPr/>
                    <a:lstStyle/>
                    <a:p>
                      <a:pPr marL="635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192.168.4.2</a:t>
                      </a:r>
                      <a:endParaRPr lang="en-US" sz="800">
                        <a:effectLst/>
                      </a:endParaRPr>
                    </a:p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32 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20" marR="27818" marT="29257" marB="0"/>
                </a:tc>
                <a:tc>
                  <a:txBody>
                    <a:bodyPr/>
                    <a:lstStyle/>
                    <a:p>
                      <a:pPr marL="635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192.168.4.2</a:t>
                      </a:r>
                      <a:endParaRPr lang="en-US" sz="800">
                        <a:effectLst/>
                      </a:endParaRPr>
                    </a:p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34 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20" marR="27818" marT="29257" marB="0"/>
                </a:tc>
                <a:tc>
                  <a:txBody>
                    <a:bodyPr/>
                    <a:lstStyle/>
                    <a:p>
                      <a:pPr marL="635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192.168.4.2</a:t>
                      </a:r>
                      <a:endParaRPr lang="en-US" sz="800">
                        <a:effectLst/>
                      </a:endParaRPr>
                    </a:p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34 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20" marR="27818" marT="29257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192.168.4.2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35 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20" marR="27818" marT="29257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/30 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20" marR="27818" marT="29257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 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20" marR="27818" marT="29257" marB="0"/>
                </a:tc>
                <a:extLst>
                  <a:ext uri="{0D108BD9-81ED-4DB2-BD59-A6C34878D82A}">
                    <a16:rowId xmlns:a16="http://schemas.microsoft.com/office/drawing/2014/main" val="2547091836"/>
                  </a:ext>
                </a:extLst>
              </a:tr>
              <a:tr h="687746">
                <a:tc>
                  <a:txBody>
                    <a:bodyPr/>
                    <a:lstStyle/>
                    <a:p>
                      <a:pPr marL="635" marR="23495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Router 4&amp;1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20" marR="27818" marT="29257" marB="0"/>
                </a:tc>
                <a:tc>
                  <a:txBody>
                    <a:bodyPr/>
                    <a:lstStyle/>
                    <a:p>
                      <a:pPr marL="635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192.168.4.236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20" marR="27818" marT="29257" marB="0"/>
                </a:tc>
                <a:tc>
                  <a:txBody>
                    <a:bodyPr/>
                    <a:lstStyle/>
                    <a:p>
                      <a:pPr marL="635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192.168.4.237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20" marR="27818" marT="29257" marB="0"/>
                </a:tc>
                <a:tc>
                  <a:txBody>
                    <a:bodyPr/>
                    <a:lstStyle/>
                    <a:p>
                      <a:pPr marL="635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192.168.4.238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20" marR="27818" marT="29257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192.168.4.239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20" marR="27818" marT="29257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/30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20" marR="27818" marT="29257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320" marR="27818" marT="29257" marB="0"/>
                </a:tc>
                <a:extLst>
                  <a:ext uri="{0D108BD9-81ED-4DB2-BD59-A6C34878D82A}">
                    <a16:rowId xmlns:a16="http://schemas.microsoft.com/office/drawing/2014/main" val="154368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8292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538</TotalTime>
  <Words>551</Words>
  <Application>Microsoft Office PowerPoint</Application>
  <PresentationFormat>On-screen Show (4:3)</PresentationFormat>
  <Paragraphs>152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Brush Script Std</vt:lpstr>
      <vt:lpstr>Calibri</vt:lpstr>
      <vt:lpstr>Trebuchet MS</vt:lpstr>
      <vt:lpstr>Wingdings 3</vt:lpstr>
      <vt:lpstr>Facet</vt:lpstr>
      <vt:lpstr>NETWORKING &amp; INFRASTRUCTURES PROJECT</vt:lpstr>
      <vt:lpstr>Table of contents</vt:lpstr>
      <vt:lpstr>INTRODUCTION</vt:lpstr>
      <vt:lpstr>PROJECT SCOPE</vt:lpstr>
      <vt:lpstr>PROJECT DESIGN</vt:lpstr>
      <vt:lpstr>Physical Design CONT’D</vt:lpstr>
      <vt:lpstr>Logical Design</vt:lpstr>
      <vt:lpstr>Logical Design CONT’D</vt:lpstr>
      <vt:lpstr>PowerPoint Presentation</vt:lpstr>
      <vt:lpstr>The number of subnets </vt:lpstr>
      <vt:lpstr>TOPOLOGIES</vt:lpstr>
      <vt:lpstr>PowerPoint Presentation</vt:lpstr>
      <vt:lpstr>PowerPoint Presentation</vt:lpstr>
      <vt:lpstr>STATIC ROUTING</vt:lpstr>
      <vt:lpstr>Test and Verification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Abdi Jumale</cp:lastModifiedBy>
  <cp:revision>10</cp:revision>
  <dcterms:created xsi:type="dcterms:W3CDTF">2021-12-12T14:04:46Z</dcterms:created>
  <dcterms:modified xsi:type="dcterms:W3CDTF">2021-12-23T07:04:13Z</dcterms:modified>
</cp:coreProperties>
</file>