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8" r:id="rId10"/>
    <p:sldId id="293" r:id="rId11"/>
    <p:sldId id="290" r:id="rId12"/>
    <p:sldId id="272" r:id="rId13"/>
    <p:sldId id="274" r:id="rId14"/>
    <p:sldId id="291" r:id="rId15"/>
    <p:sldId id="279" r:id="rId16"/>
    <p:sldId id="29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47D0-A7D0-445A-A2FA-7D7666F99C38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EF2-E5FE-48CB-A86D-8AD9490493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8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47D0-A7D0-445A-A2FA-7D7666F99C38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EF2-E5FE-48CB-A86D-8AD9490493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78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47D0-A7D0-445A-A2FA-7D7666F99C38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EF2-E5FE-48CB-A86D-8AD9490493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68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47D0-A7D0-445A-A2FA-7D7666F99C38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EF2-E5FE-48CB-A86D-8AD9490493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43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47D0-A7D0-445A-A2FA-7D7666F99C38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EF2-E5FE-48CB-A86D-8AD9490493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24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47D0-A7D0-445A-A2FA-7D7666F99C38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EF2-E5FE-48CB-A86D-8AD9490493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42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47D0-A7D0-445A-A2FA-7D7666F99C38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EF2-E5FE-48CB-A86D-8AD9490493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29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47D0-A7D0-445A-A2FA-7D7666F99C38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EF2-E5FE-48CB-A86D-8AD9490493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55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47D0-A7D0-445A-A2FA-7D7666F99C38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EF2-E5FE-48CB-A86D-8AD9490493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22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A247D0-A7D0-445A-A2FA-7D7666F99C38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217EF2-E5FE-48CB-A86D-8AD9490493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14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47D0-A7D0-445A-A2FA-7D7666F99C38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EF2-E5FE-48CB-A86D-8AD9490493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58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A247D0-A7D0-445A-A2FA-7D7666F99C38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217EF2-E5FE-48CB-A86D-8AD9490493D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87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E506343-A484-466E-9B63-5AFA0CBF0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50" y="38416"/>
            <a:ext cx="4121050" cy="599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4697C0-A2F8-4342-92DA-E865CC00152D}"/>
              </a:ext>
            </a:extLst>
          </p:cNvPr>
          <p:cNvSpPr txBox="1"/>
          <p:nvPr/>
        </p:nvSpPr>
        <p:spPr>
          <a:xfrm>
            <a:off x="1477735" y="2582614"/>
            <a:ext cx="923652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+mj-lt"/>
                <a:cs typeface="Times New Roman" panose="02020603050405020304" pitchFamily="18" charset="0"/>
              </a:rPr>
              <a:t>Android Prescription Management System</a:t>
            </a:r>
          </a:p>
          <a:p>
            <a:pPr algn="ctr"/>
            <a:r>
              <a:rPr lang="en-GB" sz="3200" dirty="0">
                <a:latin typeface="+mj-lt"/>
                <a:cs typeface="Times New Roman" panose="02020603050405020304" pitchFamily="18" charset="0"/>
              </a:rPr>
              <a:t>Alastair James Campbell Innes – 2317070</a:t>
            </a:r>
          </a:p>
          <a:p>
            <a:pPr algn="ctr"/>
            <a:r>
              <a:rPr lang="en-GB" sz="3200" dirty="0">
                <a:latin typeface="+mj-lt"/>
                <a:cs typeface="Times New Roman" panose="02020603050405020304" pitchFamily="18" charset="0"/>
              </a:rPr>
              <a:t>Level 4 Individual Project</a:t>
            </a:r>
          </a:p>
        </p:txBody>
      </p:sp>
    </p:spTree>
    <p:extLst>
      <p:ext uri="{BB962C8B-B14F-4D97-AF65-F5344CB8AC3E}">
        <p14:creationId xmlns:p14="http://schemas.microsoft.com/office/powerpoint/2010/main" val="167539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B3EC-4304-470D-AB32-74DF464B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8960-9C4F-45C4-A12A-0EAFE3F97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67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459C-CFDA-4C97-BBBF-8A283B9F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 - Final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D172F1A-3869-4562-AA2B-B09F7F55A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29" y="17684"/>
            <a:ext cx="3375171" cy="490869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E6277D1-1CBF-494B-AFD4-5534C43B4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899" y="1912972"/>
            <a:ext cx="1910378" cy="420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546B9DCD-2DA0-48C0-8E22-4EF813F9B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91" y="1912971"/>
            <a:ext cx="1910378" cy="420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B1A43C80-EA7F-462A-8A4C-BC6AA7CDF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284" y="1912971"/>
            <a:ext cx="1910378" cy="420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16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9CB7-F90B-413D-A162-27D1CFF8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Calendar API -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F3BB-DD33-4E55-B6CC-79185DD8F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19544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To be able to interface with Google Calendar, </a:t>
            </a:r>
            <a:r>
              <a:rPr lang="en-GB" dirty="0" err="1"/>
              <a:t>MedApp</a:t>
            </a:r>
            <a:r>
              <a:rPr lang="en-GB" dirty="0"/>
              <a:t> must use the Google Calendar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This API makes use of the OAuth 2.0 authentication protocol to authenticate and authorise Google users, without the app receiving or knowing any details about who the user 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1D9F5-F14D-4FBA-8709-DA543897B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824" y="1845735"/>
            <a:ext cx="5161278" cy="4023359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D04285E-120E-4198-9378-CAC888B76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29" y="17684"/>
            <a:ext cx="3375171" cy="4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9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E041-DCA5-4182-81AF-CA06D8B5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Calendar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734D5-51CF-4EF2-95ED-1410ACE86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121" y="2023605"/>
            <a:ext cx="8852510" cy="3378820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AC2C36D-F912-4B86-AAE0-FD4E16BB9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29" y="17684"/>
            <a:ext cx="3375171" cy="4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73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A25F-4DEB-4BEC-BB42-58E36AED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D22CA-5A9C-4A3E-9C0C-60A0DE05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Events can be scheduled in </a:t>
            </a:r>
            <a:r>
              <a:rPr lang="en-GB" dirty="0" err="1"/>
              <a:t>MedApp</a:t>
            </a:r>
            <a:r>
              <a:rPr lang="en-GB" dirty="0"/>
              <a:t> by using the system alarm and Android Studio’s  </a:t>
            </a:r>
            <a:r>
              <a:rPr lang="en-GB" dirty="0" err="1"/>
              <a:t>BroadcastReceivers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I.e. using </a:t>
            </a:r>
            <a:r>
              <a:rPr lang="en-GB" dirty="0" err="1"/>
              <a:t>AlarmManager</a:t>
            </a:r>
            <a:r>
              <a:rPr lang="en-GB" dirty="0"/>
              <a:t> to define a certain time to send a message to a receiver to execute code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This is used for: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Daily events in the app (e.g. resetting the “</a:t>
            </a:r>
            <a:r>
              <a:rPr lang="en-GB" dirty="0" err="1"/>
              <a:t>isTaken</a:t>
            </a:r>
            <a:r>
              <a:rPr lang="en-GB" dirty="0"/>
              <a:t>” field of doses so that they can be taken again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Dose reminders (e.g. alarm set for the time the dose is to be taken so that the notification is sent to the user at this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Refill reminders (e.g. alarm set on days where the medication is low on stock and needs a refill) </a:t>
            </a:r>
          </a:p>
        </p:txBody>
      </p:sp>
    </p:spTree>
    <p:extLst>
      <p:ext uri="{BB962C8B-B14F-4D97-AF65-F5344CB8AC3E}">
        <p14:creationId xmlns:p14="http://schemas.microsoft.com/office/powerpoint/2010/main" val="274606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4316-441D-49C1-AD4A-59D2F829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Calendar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732F-64AC-4B7C-B4D7-7E763542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When too many requests were happening at once, the API would encounter rate errors and fail to add or delete events accordingly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Exponential backoff algorithm was implemented for API requests in order to resolve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888A5-621D-43D0-B4BC-96D1F5912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75" y="3042405"/>
            <a:ext cx="5459725" cy="3078792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4A8A6F0-AB63-4EBB-B3EE-ECD0B86C7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29" y="17684"/>
            <a:ext cx="3375171" cy="4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66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6E2623-BB5E-48BF-94AF-43B383231A13}"/>
              </a:ext>
            </a:extLst>
          </p:cNvPr>
          <p:cNvSpPr txBox="1"/>
          <p:nvPr/>
        </p:nvSpPr>
        <p:spPr>
          <a:xfrm>
            <a:off x="2618763" y="2399251"/>
            <a:ext cx="695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Thank you for watching!</a:t>
            </a:r>
          </a:p>
        </p:txBody>
      </p:sp>
    </p:spTree>
    <p:extLst>
      <p:ext uri="{BB962C8B-B14F-4D97-AF65-F5344CB8AC3E}">
        <p14:creationId xmlns:p14="http://schemas.microsoft.com/office/powerpoint/2010/main" val="93372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8C99-BB8E-4673-B9DE-454724B0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8F6C-6066-4BDD-A5DA-1752F281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Background</a:t>
            </a:r>
          </a:p>
          <a:p>
            <a:r>
              <a:rPr lang="en-GB" dirty="0"/>
              <a:t>2. Requirements</a:t>
            </a:r>
          </a:p>
          <a:p>
            <a:r>
              <a:rPr lang="en-GB" dirty="0"/>
              <a:t>3. Design</a:t>
            </a:r>
          </a:p>
          <a:p>
            <a:r>
              <a:rPr lang="en-GB" dirty="0"/>
              <a:t>4. Implementation</a:t>
            </a:r>
          </a:p>
          <a:p>
            <a:r>
              <a:rPr lang="en-GB" dirty="0"/>
              <a:t>5. Evaluation</a:t>
            </a:r>
          </a:p>
          <a:p>
            <a:endParaRPr lang="en-GB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A64717C-87FF-43D1-A225-0AC3D9725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50" y="38416"/>
            <a:ext cx="4121050" cy="59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1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649F-B990-48E0-B7C6-D295B8ED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149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Background – Medication Adherence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46E8-C3A7-4402-A128-A132BB2B5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6305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According to the World Health Organisation, medication adherence is a global problem which leads to increased mortality rates.</a:t>
            </a:r>
          </a:p>
          <a:p>
            <a:r>
              <a:rPr lang="en-GB" sz="2000" dirty="0"/>
              <a:t>Studies have shown that there is an inverse relationship between the frequency of medication doses and rates of medication adherence</a:t>
            </a:r>
          </a:p>
          <a:p>
            <a:r>
              <a:rPr lang="en-GB" sz="2000" dirty="0"/>
              <a:t>This puts patients who are suffering from chronic illness to be at increased risk of failing to adhere to their medication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C551FCA-C3BF-4941-BF0E-FE9D8E7C7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29" y="17684"/>
            <a:ext cx="3375171" cy="4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0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CF44-DB8C-43CB-9C97-91F2AD0F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Background – Medication Adherence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6B79-1D6F-48D0-BA38-B18C09D7A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594" y="2097660"/>
            <a:ext cx="10058400" cy="4023360"/>
          </a:xfrm>
        </p:spPr>
        <p:txBody>
          <a:bodyPr>
            <a:normAutofit/>
          </a:bodyPr>
          <a:lstStyle/>
          <a:p>
            <a:r>
              <a:rPr lang="en-GB" sz="2400" dirty="0"/>
              <a:t>Medication nonadherence is usually down to involuntary causes such as simple forgetfulness.</a:t>
            </a:r>
          </a:p>
          <a:p>
            <a:r>
              <a:rPr lang="en-GB" sz="2400" dirty="0"/>
              <a:t>The act of remembering to do tasks in the future is a function of prospective memory, which is an ability that declines with age</a:t>
            </a:r>
          </a:p>
          <a:p>
            <a:r>
              <a:rPr lang="en-GB" sz="2400" dirty="0"/>
              <a:t>A traditional method to circumvent forgetfulness of taking medication is the pillbox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DD5BFF4-1C3C-4E7B-AD5F-53A36F5DF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29" y="17684"/>
            <a:ext cx="3375171" cy="490869"/>
          </a:xfrm>
          <a:prstGeom prst="rect">
            <a:avLst/>
          </a:prstGeom>
        </p:spPr>
      </p:pic>
      <p:pic>
        <p:nvPicPr>
          <p:cNvPr id="6" name="Picture 5" descr="Calendar, whiteboard&#10;&#10;Description automatically generated">
            <a:extLst>
              <a:ext uri="{FF2B5EF4-FFF2-40B4-BE49-F238E27FC236}">
                <a16:creationId xmlns:a16="http://schemas.microsoft.com/office/drawing/2014/main" id="{2F9311D0-82B7-4844-8E87-2FD0622C0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476" y="4317547"/>
            <a:ext cx="3263047" cy="180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E6AD-92FF-481F-B686-EFF106B5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– Reminder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A64D-A501-4852-8CC9-1F5E7ABD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3685"/>
            <a:ext cx="10058400" cy="4023360"/>
          </a:xfrm>
        </p:spPr>
        <p:txBody>
          <a:bodyPr>
            <a:normAutofit/>
          </a:bodyPr>
          <a:lstStyle/>
          <a:p>
            <a:r>
              <a:rPr lang="en-GB" sz="2400" dirty="0"/>
              <a:t>A modern method of remembering to perform tasks is the usage of reminder apps on mobile devices, that can send notifications to the user</a:t>
            </a:r>
          </a:p>
          <a:p>
            <a:r>
              <a:rPr lang="en-GB" sz="2400" dirty="0"/>
              <a:t>This can be generalised for a medication reminder system on a user’s mobile  device</a:t>
            </a:r>
          </a:p>
          <a:p>
            <a:r>
              <a:rPr lang="en-GB" sz="2400" dirty="0"/>
              <a:t>These have been proven to be more effective in the case of enforcing medication adherence than pillboxes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1B1D21B-5359-4018-B05A-C6BCF9376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29" y="17684"/>
            <a:ext cx="3375171" cy="4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8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A57F-402F-458C-9EB5-16F72206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– </a:t>
            </a:r>
            <a:r>
              <a:rPr lang="en-GB"/>
              <a:t>Google 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2B10-6743-452F-886E-312F1113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Calendars are used to support prospective memory, serving as a tool that people can refer to for future events.</a:t>
            </a:r>
          </a:p>
          <a:p>
            <a:r>
              <a:rPr lang="en-GB" sz="2400" dirty="0"/>
              <a:t>Online calendars have the benefit over physical calendars as they can be accessed across multiple devices.</a:t>
            </a:r>
          </a:p>
          <a:p>
            <a:r>
              <a:rPr lang="en-GB" sz="2400" dirty="0"/>
              <a:t>Google Calendar is one of the most popular online calendar services, with 25% of mobile calendar users using it.</a:t>
            </a:r>
          </a:p>
          <a:p>
            <a:r>
              <a:rPr lang="en-GB" sz="2400" dirty="0"/>
              <a:t>Studies have shown that using Google Calendar helps increase the performance of prospective memory 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B620BE3-7524-4ECE-8EE2-ADCB5345E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29" y="17684"/>
            <a:ext cx="3375171" cy="4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3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2086-5B15-4A2F-8240-F331231E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860AF-24DA-4C46-8652-5E4C293CF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15517"/>
            <a:ext cx="10058400" cy="4023360"/>
          </a:xfrm>
        </p:spPr>
        <p:txBody>
          <a:bodyPr>
            <a:normAutofit/>
          </a:bodyPr>
          <a:lstStyle/>
          <a:p>
            <a:r>
              <a:rPr lang="en-GB" sz="3200" dirty="0"/>
              <a:t>A prescription management system on a mobile device that can interface with a user’s Google Calendar can lead to increased performance in prospective memory, and thus lead to greater rates of medication adherence.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C97CC3-4D1A-4492-AC53-9A3B7411C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29" y="17684"/>
            <a:ext cx="3375171" cy="4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5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F3AE-7219-41EE-9D13-A5615316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58ABA-1937-4C35-8219-C1ADF7015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211" y="732381"/>
            <a:ext cx="5300650" cy="5535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40C592-3E70-4CEA-A1F1-7E985172BD0B}"/>
              </a:ext>
            </a:extLst>
          </p:cNvPr>
          <p:cNvSpPr txBox="1"/>
          <p:nvPr/>
        </p:nvSpPr>
        <p:spPr>
          <a:xfrm>
            <a:off x="961054" y="1978091"/>
            <a:ext cx="5001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Four apps were looked at and their features were identified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No app in the Play Store has the functionality to synchronise with an online calendar system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7B1C934-CAFF-443F-96F6-F31DBF355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29" y="17684"/>
            <a:ext cx="3375171" cy="4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1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86CB-7471-40EB-8BAD-81A2ECBD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 - Final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F7C7E3-B4BF-4C92-9E6B-95EF6DD08D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7" r="2788" b="6786"/>
          <a:stretch/>
        </p:blipFill>
        <p:spPr bwMode="auto">
          <a:xfrm>
            <a:off x="3658404" y="1853378"/>
            <a:ext cx="2078330" cy="418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CE519D6-B3A3-4B91-8523-7B5EDCBEF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1" r="3883" b="6815"/>
          <a:stretch/>
        </p:blipFill>
        <p:spPr bwMode="auto">
          <a:xfrm>
            <a:off x="6370123" y="1853378"/>
            <a:ext cx="2078330" cy="418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7621FBD-4E61-4D37-BB9F-433B195B6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29" y="17684"/>
            <a:ext cx="3375171" cy="4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277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822</TotalTime>
  <Words>586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PowerPoint Presentation</vt:lpstr>
      <vt:lpstr>Contents</vt:lpstr>
      <vt:lpstr>Background – Medication Adherence</vt:lpstr>
      <vt:lpstr>Background – Medication Adherence</vt:lpstr>
      <vt:lpstr>Background – Reminder Apps</vt:lpstr>
      <vt:lpstr>Background – Google Calendar</vt:lpstr>
      <vt:lpstr>Idea</vt:lpstr>
      <vt:lpstr>Existing Apps</vt:lpstr>
      <vt:lpstr>User Interface - Final</vt:lpstr>
      <vt:lpstr>PowerPoint Presentation</vt:lpstr>
      <vt:lpstr>User Interface - Final</vt:lpstr>
      <vt:lpstr>Google Calendar API - Design</vt:lpstr>
      <vt:lpstr>Google Calendar API</vt:lpstr>
      <vt:lpstr>Scheduling Events</vt:lpstr>
      <vt:lpstr>Google Calendar 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Innes (student)</dc:creator>
  <cp:lastModifiedBy>Alastair Innes (student)</cp:lastModifiedBy>
  <cp:revision>34</cp:revision>
  <dcterms:created xsi:type="dcterms:W3CDTF">2021-04-05T12:08:05Z</dcterms:created>
  <dcterms:modified xsi:type="dcterms:W3CDTF">2021-04-08T20:31:37Z</dcterms:modified>
</cp:coreProperties>
</file>