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b61217370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b61217370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b71bb72b38_3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b71bb72b38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71bb72b38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b71bb72b38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ADADAD"/>
                </a:solidFill>
              </a:rPr>
              <a:t>We calculated the Chi square scores for all the features and visualized the top 20, here terms or words or N-grams are features, and positive and negative are two classes. given a feature X, we can use Chi square test to evaluate its importance to distinguish the class.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8f80a188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a8f80a188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71bb72b38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71bb72b38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a8f80a188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a8f80a188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23373 entries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10 columns 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memory usage: 1.8+ MB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8f80a188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a8f80a188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8f80a188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8f80a188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8f80a188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a8f80a188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b71bb72b38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b71bb72b38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b71bb72b38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b71bb72b38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-14090" l="690" r="-690" t="14090"/>
          <a:stretch/>
        </p:blipFill>
        <p:spPr>
          <a:xfrm>
            <a:off x="-12" y="-176925"/>
            <a:ext cx="9207226" cy="532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metrics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88" y="1934188"/>
            <a:ext cx="32099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5025" y="1237438"/>
            <a:ext cx="52578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Chi-square scores to identify buzz words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75" y="1017725"/>
            <a:ext cx="577251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2106850"/>
            <a:ext cx="8520600" cy="1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600">
                <a:latin typeface="Times New Roman"/>
                <a:ea typeface="Times New Roman"/>
                <a:cs typeface="Times New Roman"/>
                <a:sym typeface="Times New Roman"/>
              </a:rPr>
              <a:t>Thank you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58350" y="431425"/>
            <a:ext cx="9027300" cy="1502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1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Big data Marketing  </a:t>
            </a:r>
            <a:endParaRPr sz="61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Group project: Penguin app</a:t>
            </a:r>
            <a:endParaRPr sz="38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2410288" y="2211625"/>
            <a:ext cx="3946800" cy="1895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Egor Nikishin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Marina Nemtsova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Hossain Md Al Amin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 info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66600" y="1257275"/>
            <a:ext cx="8410800" cy="12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product we have chosen is the </a:t>
            </a: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enguin </a:t>
            </a: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app</a:t>
            </a:r>
            <a:r>
              <a:rPr lang="en-GB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We have found out that Bouncemasters: Jumping Games (by </a:t>
            </a:r>
            <a:r>
              <a:rPr b="1" lang="en-GB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Casual Azur Games</a:t>
            </a:r>
            <a:r>
              <a:rPr lang="en-GB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), Penguin Isle (by </a:t>
            </a:r>
            <a:r>
              <a:rPr b="1" lang="en-GB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Habby</a:t>
            </a:r>
            <a:r>
              <a:rPr lang="en-GB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and Super Penguins (by </a:t>
            </a:r>
            <a:r>
              <a:rPr b="1" lang="en-GB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Supersolid</a:t>
            </a:r>
            <a:r>
              <a:rPr lang="en-GB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are the most popular penguin apps (in terms of number of downloads). </a:t>
            </a:r>
            <a:r>
              <a:rPr lang="en-GB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dataset was parsed from Google Play with the help of google-play-scrape library.</a:t>
            </a:r>
            <a:endParaRPr sz="16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51" y="2641375"/>
            <a:ext cx="8362752" cy="233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1975" y="52875"/>
            <a:ext cx="2673550" cy="12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219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Times New Roman"/>
                <a:ea typeface="Times New Roman"/>
                <a:cs typeface="Times New Roman"/>
                <a:sym typeface="Times New Roman"/>
              </a:rPr>
              <a:t>Data parsing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463500" y="1017750"/>
            <a:ext cx="83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11205"/>
          <a:stretch/>
        </p:blipFill>
        <p:spPr>
          <a:xfrm>
            <a:off x="586638" y="2770201"/>
            <a:ext cx="8169873" cy="20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610325" y="795975"/>
            <a:ext cx="81225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received the following parameters of app's reviews:</a:t>
            </a:r>
            <a:endParaRPr sz="16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D5D5D5"/>
              </a:buClr>
              <a:buSzPts val="1000"/>
              <a:buFont typeface="Times New Roman"/>
              <a:buChar char="●"/>
            </a:pPr>
            <a:r>
              <a:rPr lang="en-GB" sz="1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- review date</a:t>
            </a:r>
            <a:endParaRPr sz="16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1000"/>
              <a:buFont typeface="Times New Roman"/>
              <a:buChar char="●"/>
            </a:pPr>
            <a:r>
              <a:rPr lang="en-GB" sz="1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 - review text translated to English</a:t>
            </a:r>
            <a:endParaRPr sz="16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1000"/>
              <a:buFont typeface="Times New Roman"/>
              <a:buChar char="●"/>
            </a:pPr>
            <a:r>
              <a:rPr lang="en-GB" sz="1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score - review or product rating out of 5</a:t>
            </a:r>
            <a:endParaRPr sz="16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1000"/>
              <a:buFont typeface="Times New Roman"/>
              <a:buChar char="●"/>
            </a:pPr>
            <a:r>
              <a:rPr lang="en-GB" sz="1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userName - author account name</a:t>
            </a:r>
            <a:endParaRPr sz="16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1000"/>
              <a:buFont typeface="Times New Roman"/>
              <a:buChar char="●"/>
            </a:pPr>
            <a:r>
              <a:rPr lang="en-GB" sz="1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separate table info - info about the product</a:t>
            </a:r>
            <a:endParaRPr sz="16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5657850" y="3375425"/>
            <a:ext cx="16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0375" y="121950"/>
            <a:ext cx="2516125" cy="13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6240388" y="1544325"/>
            <a:ext cx="25161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23373 entries</a:t>
            </a:r>
            <a:endParaRPr sz="16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columns </a:t>
            </a:r>
            <a:endParaRPr sz="16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usage: 1.8+ MB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18550" y="97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sz="3600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926550" y="1048750"/>
            <a:ext cx="38367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Some of the rows didn’t have a date of review (Nan), so we counted the mean of not-null dates and deleted the nulls. Both versions of the dataframe were saved in csv files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500" y="1048750"/>
            <a:ext cx="4253400" cy="18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550" y="2999450"/>
            <a:ext cx="8706908" cy="20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06950"/>
            <a:ext cx="8520600" cy="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920">
                <a:latin typeface="Times New Roman"/>
                <a:ea typeface="Times New Roman"/>
                <a:cs typeface="Times New Roman"/>
                <a:sym typeface="Times New Roman"/>
              </a:rPr>
              <a:t>Custom Tokenizer</a:t>
            </a:r>
            <a:endParaRPr sz="29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578650" y="1152475"/>
            <a:ext cx="82080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We wrote our own function to tokenize and clean our dataset appropriately to remove unhelpful noise from our dataset.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This function will: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655" lvl="0" marL="457200" rtl="0" algn="l">
              <a:spcBef>
                <a:spcPts val="600"/>
              </a:spcBef>
              <a:spcAft>
                <a:spcPts val="0"/>
              </a:spcAft>
              <a:buClr>
                <a:srgbClr val="D5D5D5"/>
              </a:buClr>
              <a:buSzPct val="75000"/>
              <a:buFont typeface="Roboto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Tokenize each word.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ct val="75000"/>
              <a:buFont typeface="Roboto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Lemmatize each token. E.g. going → go, went → go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ct val="75000"/>
              <a:buFont typeface="Roboto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Convert everything to lowercase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ct val="75000"/>
              <a:buFont typeface="Roboto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Remove stop words Stop words are extremely common words that are irrelevant for our analysis and can be removed e.g. if, and, but, or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350" y="2796775"/>
            <a:ext cx="6149200" cy="20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93875" y="1170963"/>
            <a:ext cx="8520600" cy="10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We will be using the class TransformerMixIn from sklearn to create our own class transformer.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Our class will override the transform, fit and getparams from the main function and create our own. We will also pass a function called clean_text() that removes the spaces and converts the text into lowercase for an easier analysis.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50" y="2250300"/>
            <a:ext cx="437197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85225"/>
            <a:ext cx="8520600" cy="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920">
                <a:latin typeface="Times New Roman"/>
                <a:ea typeface="Times New Roman"/>
                <a:cs typeface="Times New Roman"/>
                <a:sym typeface="Times New Roman"/>
              </a:rPr>
              <a:t>Custom Transformer</a:t>
            </a:r>
            <a:endParaRPr sz="29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Pipeline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We created a pipeline that cleans data, creates tokens (TfidfVectorizer with our custom tokenizer) and classifies (MLPClassifier  with max. 400 iterations) the train data (70%) to make prediction of score (rating out of 5) based on the content of reviews.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37241" l="0" r="0" t="0"/>
          <a:stretch/>
        </p:blipFill>
        <p:spPr>
          <a:xfrm>
            <a:off x="1866925" y="2185800"/>
            <a:ext cx="4734475" cy="252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Prediction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75" y="1098900"/>
            <a:ext cx="8655851" cy="20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 rotWithShape="1">
          <a:blip r:embed="rId4">
            <a:alphaModFix/>
          </a:blip>
          <a:srcRect b="0" l="0" r="0" t="4879"/>
          <a:stretch/>
        </p:blipFill>
        <p:spPr>
          <a:xfrm>
            <a:off x="109525" y="3536150"/>
            <a:ext cx="8839200" cy="10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