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D09BC5-D0C0-4C8D-AF2B-F83B6D328C4B}" v="108" dt="2023-03-07T21:12:01.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97762" y="640080"/>
            <a:ext cx="6251110" cy="3566160"/>
          </a:xfrm>
        </p:spPr>
        <p:txBody>
          <a:bodyPr anchor="b">
            <a:normAutofit/>
          </a:bodyPr>
          <a:lstStyle/>
          <a:p>
            <a:pPr algn="l"/>
            <a:r>
              <a:rPr lang="en-US" sz="5400" dirty="0">
                <a:ea typeface="Calibri Light"/>
                <a:cs typeface="Calibri Light"/>
              </a:rPr>
              <a:t>Le 1er Mars</a:t>
            </a:r>
            <a:endParaRPr lang="en-US" sz="5400" dirty="0"/>
          </a:p>
        </p:txBody>
      </p:sp>
      <p:sp>
        <p:nvSpPr>
          <p:cNvPr id="3" name="Subtitle 2"/>
          <p:cNvSpPr>
            <a:spLocks noGrp="1"/>
          </p:cNvSpPr>
          <p:nvPr>
            <p:ph type="subTitle" idx="1"/>
          </p:nvPr>
        </p:nvSpPr>
        <p:spPr>
          <a:xfrm>
            <a:off x="5297760" y="4636008"/>
            <a:ext cx="6251111" cy="1572768"/>
          </a:xfrm>
        </p:spPr>
        <p:txBody>
          <a:bodyPr vert="horz" lIns="91440" tIns="45720" rIns="91440" bIns="45720" rtlCol="0">
            <a:normAutofit/>
          </a:bodyPr>
          <a:lstStyle/>
          <a:p>
            <a:pPr algn="l"/>
            <a:r>
              <a:rPr lang="en-US" dirty="0">
                <a:ea typeface="+mn-lt"/>
                <a:cs typeface="+mn-lt"/>
              </a:rPr>
              <a:t>La fête </a:t>
            </a:r>
            <a:r>
              <a:rPr lang="en-US" dirty="0" err="1">
                <a:ea typeface="+mn-lt"/>
                <a:cs typeface="+mn-lt"/>
              </a:rPr>
              <a:t>traditionnelle</a:t>
            </a:r>
            <a:r>
              <a:rPr lang="en-US" dirty="0">
                <a:ea typeface="+mn-lt"/>
                <a:cs typeface="+mn-lt"/>
              </a:rPr>
              <a:t> </a:t>
            </a:r>
            <a:r>
              <a:rPr lang="en-US" dirty="0" err="1">
                <a:ea typeface="+mn-lt"/>
                <a:cs typeface="+mn-lt"/>
              </a:rPr>
              <a:t>roumaine</a:t>
            </a:r>
            <a:r>
              <a:rPr lang="en-US" dirty="0">
                <a:ea typeface="+mn-lt"/>
                <a:cs typeface="+mn-lt"/>
              </a:rPr>
              <a:t> du </a:t>
            </a:r>
            <a:r>
              <a:rPr lang="en-US" dirty="0" err="1">
                <a:ea typeface="+mn-lt"/>
                <a:cs typeface="+mn-lt"/>
              </a:rPr>
              <a:t>Mărțișor</a:t>
            </a:r>
            <a:r>
              <a:rPr lang="en-US" dirty="0">
                <a:ea typeface="+mn-lt"/>
                <a:cs typeface="+mn-lt"/>
              </a:rPr>
              <a:t> : </a:t>
            </a:r>
            <a:r>
              <a:rPr lang="en-US" dirty="0" err="1">
                <a:ea typeface="+mn-lt"/>
                <a:cs typeface="+mn-lt"/>
              </a:rPr>
              <a:t>célébrer</a:t>
            </a:r>
            <a:r>
              <a:rPr lang="en-US" dirty="0">
                <a:ea typeface="+mn-lt"/>
                <a:cs typeface="+mn-lt"/>
              </a:rPr>
              <a:t> </a:t>
            </a:r>
            <a:r>
              <a:rPr lang="en-US" dirty="0" err="1">
                <a:ea typeface="+mn-lt"/>
                <a:cs typeface="+mn-lt"/>
              </a:rPr>
              <a:t>l'arrivée</a:t>
            </a:r>
            <a:r>
              <a:rPr lang="en-US" dirty="0">
                <a:ea typeface="+mn-lt"/>
                <a:cs typeface="+mn-lt"/>
              </a:rPr>
              <a:t> du </a:t>
            </a:r>
            <a:r>
              <a:rPr lang="en-US" dirty="0" err="1">
                <a:ea typeface="+mn-lt"/>
                <a:cs typeface="+mn-lt"/>
              </a:rPr>
              <a:t>printemps</a:t>
            </a:r>
            <a:r>
              <a:rPr lang="en-US" dirty="0">
                <a:ea typeface="+mn-lt"/>
                <a:cs typeface="+mn-lt"/>
              </a:rPr>
              <a:t> et la renaissance de la nature"</a:t>
            </a:r>
            <a:endParaRPr lang="en-US"/>
          </a:p>
        </p:txBody>
      </p:sp>
      <p:pic>
        <p:nvPicPr>
          <p:cNvPr id="4" name="Picture 5">
            <a:extLst>
              <a:ext uri="{FF2B5EF4-FFF2-40B4-BE49-F238E27FC236}">
                <a16:creationId xmlns:a16="http://schemas.microsoft.com/office/drawing/2014/main" id="{08C8413F-3F59-B5BB-C2CE-F4F711BB3939}"/>
              </a:ext>
            </a:extLst>
          </p:cNvPr>
          <p:cNvPicPr>
            <a:picLocks noChangeAspect="1"/>
          </p:cNvPicPr>
          <p:nvPr/>
        </p:nvPicPr>
        <p:blipFill rotWithShape="1">
          <a:blip r:embed="rId2"/>
          <a:srcRect l="6056" r="12201"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854431A-A241-2435-3765-38D745DDC453}"/>
              </a:ext>
            </a:extLst>
          </p:cNvPr>
          <p:cNvSpPr txBox="1"/>
          <p:nvPr/>
        </p:nvSpPr>
        <p:spPr>
          <a:xfrm>
            <a:off x="9906000" y="2681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Olteanu Alexandru</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cake, plant, flower, decorated&#10;&#10;Description automatically generated">
            <a:extLst>
              <a:ext uri="{FF2B5EF4-FFF2-40B4-BE49-F238E27FC236}">
                <a16:creationId xmlns:a16="http://schemas.microsoft.com/office/drawing/2014/main" id="{ACAF3F3C-AA7C-92A0-54F3-F02FB41C2A39}"/>
              </a:ext>
            </a:extLst>
          </p:cNvPr>
          <p:cNvPicPr>
            <a:picLocks noChangeAspect="1"/>
          </p:cNvPicPr>
          <p:nvPr/>
        </p:nvPicPr>
        <p:blipFill rotWithShape="1">
          <a:blip r:embed="rId2"/>
          <a:srcRect r="9091" b="9091"/>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813A35-D6B6-E706-C9D9-1EEB044D691D}"/>
              </a:ext>
            </a:extLst>
          </p:cNvPr>
          <p:cNvSpPr>
            <a:spLocks noGrp="1"/>
          </p:cNvSpPr>
          <p:nvPr>
            <p:ph idx="1"/>
          </p:nvPr>
        </p:nvSpPr>
        <p:spPr>
          <a:xfrm>
            <a:off x="735220" y="1373874"/>
            <a:ext cx="6620505" cy="3773010"/>
          </a:xfrm>
        </p:spPr>
        <p:txBody>
          <a:bodyPr vert="horz" lIns="91440" tIns="45720" rIns="91440" bIns="45720" rtlCol="0">
            <a:normAutofit/>
          </a:bodyPr>
          <a:lstStyle/>
          <a:p>
            <a:r>
              <a:rPr lang="en-US" sz="2200">
                <a:ea typeface="+mn-lt"/>
                <a:cs typeface="+mn-lt"/>
              </a:rPr>
              <a:t>Le 1er mars est une date importante en Roumanie car elle marque le début de la fête traditionnelle du Mărțișor, qui est célébrée chaque année jusqu'au 8 mars. Cette fête est considérée comme l'un des plus anciens rites païens de Roumanie, qui célèbre l'arrivée du printemps.</a:t>
            </a:r>
          </a:p>
          <a:p>
            <a:r>
              <a:rPr lang="en-US" sz="2200">
                <a:ea typeface="+mn-lt"/>
                <a:cs typeface="+mn-lt"/>
              </a:rPr>
              <a:t>Le mot "Mărțișor" vient du mot roumain "martie", qui signifie "mars". La fête symbolise la fin de l'hiver et l'arrivée du printemps, et est souvent associée à des coutumes et des croyances populaires liées à la fertilité, à la vie et à la prospérité.</a:t>
            </a:r>
            <a:endParaRPr lang="en-US" sz="2200"/>
          </a:p>
          <a:p>
            <a:endParaRPr lang="en-US" sz="2200"/>
          </a:p>
        </p:txBody>
      </p:sp>
    </p:spTree>
    <p:extLst>
      <p:ext uri="{BB962C8B-B14F-4D97-AF65-F5344CB8AC3E}">
        <p14:creationId xmlns:p14="http://schemas.microsoft.com/office/powerpoint/2010/main" val="380635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AE4F23-2018-9AAD-B773-7419A6DE829C}"/>
              </a:ext>
            </a:extLst>
          </p:cNvPr>
          <p:cNvSpPr>
            <a:spLocks noGrp="1"/>
          </p:cNvSpPr>
          <p:nvPr>
            <p:ph idx="1"/>
          </p:nvPr>
        </p:nvSpPr>
        <p:spPr>
          <a:xfrm>
            <a:off x="287868" y="1839409"/>
            <a:ext cx="6016620" cy="5297109"/>
          </a:xfrm>
        </p:spPr>
        <p:txBody>
          <a:bodyPr vert="horz" lIns="91440" tIns="45720" rIns="91440" bIns="45720" rtlCol="0" anchor="t">
            <a:normAutofit/>
          </a:bodyPr>
          <a:lstStyle/>
          <a:p>
            <a:r>
              <a:rPr lang="en-US" sz="2000" dirty="0">
                <a:ea typeface="+mn-lt"/>
                <a:cs typeface="+mn-lt"/>
              </a:rPr>
              <a:t>Le </a:t>
            </a:r>
            <a:r>
              <a:rPr lang="en-US" sz="2000" err="1">
                <a:ea typeface="+mn-lt"/>
                <a:cs typeface="+mn-lt"/>
              </a:rPr>
              <a:t>Mărțișor</a:t>
            </a:r>
            <a:r>
              <a:rPr lang="en-US" sz="2000" dirty="0">
                <a:ea typeface="+mn-lt"/>
                <a:cs typeface="+mn-lt"/>
              </a:rPr>
              <a:t> </a:t>
            </a:r>
            <a:r>
              <a:rPr lang="en-US" sz="2000" err="1">
                <a:ea typeface="+mn-lt"/>
                <a:cs typeface="+mn-lt"/>
              </a:rPr>
              <a:t>est</a:t>
            </a:r>
            <a:r>
              <a:rPr lang="en-US" sz="2000" dirty="0">
                <a:ea typeface="+mn-lt"/>
                <a:cs typeface="+mn-lt"/>
              </a:rPr>
              <a:t> </a:t>
            </a:r>
            <a:r>
              <a:rPr lang="en-US" sz="2000" err="1">
                <a:ea typeface="+mn-lt"/>
                <a:cs typeface="+mn-lt"/>
              </a:rPr>
              <a:t>traditionnellement</a:t>
            </a:r>
            <a:r>
              <a:rPr lang="en-US" sz="2000" dirty="0">
                <a:ea typeface="+mn-lt"/>
                <a:cs typeface="+mn-lt"/>
              </a:rPr>
              <a:t> </a:t>
            </a:r>
            <a:r>
              <a:rPr lang="en-US" sz="2000" err="1">
                <a:ea typeface="+mn-lt"/>
                <a:cs typeface="+mn-lt"/>
              </a:rPr>
              <a:t>célébré</a:t>
            </a:r>
            <a:r>
              <a:rPr lang="en-US" sz="2000" dirty="0">
                <a:ea typeface="+mn-lt"/>
                <a:cs typeface="+mn-lt"/>
              </a:rPr>
              <a:t> </a:t>
            </a:r>
            <a:r>
              <a:rPr lang="en-US" sz="2000" err="1">
                <a:ea typeface="+mn-lt"/>
                <a:cs typeface="+mn-lt"/>
              </a:rPr>
              <a:t>en</a:t>
            </a:r>
            <a:r>
              <a:rPr lang="en-US" sz="2000" dirty="0">
                <a:ea typeface="+mn-lt"/>
                <a:cs typeface="+mn-lt"/>
              </a:rPr>
              <a:t> </a:t>
            </a:r>
            <a:r>
              <a:rPr lang="en-US" sz="2000" err="1">
                <a:ea typeface="+mn-lt"/>
                <a:cs typeface="+mn-lt"/>
              </a:rPr>
              <a:t>offrant</a:t>
            </a:r>
            <a:r>
              <a:rPr lang="en-US" sz="2000" dirty="0">
                <a:ea typeface="+mn-lt"/>
                <a:cs typeface="+mn-lt"/>
              </a:rPr>
              <a:t> aux femmes des broches </a:t>
            </a:r>
            <a:r>
              <a:rPr lang="en-US" sz="2000" err="1">
                <a:ea typeface="+mn-lt"/>
                <a:cs typeface="+mn-lt"/>
              </a:rPr>
              <a:t>en</a:t>
            </a:r>
            <a:r>
              <a:rPr lang="en-US" sz="2000" dirty="0">
                <a:ea typeface="+mn-lt"/>
                <a:cs typeface="+mn-lt"/>
              </a:rPr>
              <a:t> </a:t>
            </a:r>
            <a:r>
              <a:rPr lang="en-US" sz="2000" err="1">
                <a:ea typeface="+mn-lt"/>
                <a:cs typeface="+mn-lt"/>
              </a:rPr>
              <a:t>forme</a:t>
            </a:r>
            <a:r>
              <a:rPr lang="en-US" sz="2000" dirty="0">
                <a:ea typeface="+mn-lt"/>
                <a:cs typeface="+mn-lt"/>
              </a:rPr>
              <a:t> de fleurs et de </a:t>
            </a:r>
            <a:r>
              <a:rPr lang="en-US" sz="2000" err="1">
                <a:ea typeface="+mn-lt"/>
                <a:cs typeface="+mn-lt"/>
              </a:rPr>
              <a:t>rubans</a:t>
            </a:r>
            <a:r>
              <a:rPr lang="en-US" sz="2000" dirty="0">
                <a:ea typeface="+mn-lt"/>
                <a:cs typeface="+mn-lt"/>
              </a:rPr>
              <a:t> </a:t>
            </a:r>
            <a:r>
              <a:rPr lang="en-US" sz="2000" err="1">
                <a:ea typeface="+mn-lt"/>
                <a:cs typeface="+mn-lt"/>
              </a:rPr>
              <a:t>tissés</a:t>
            </a:r>
            <a:r>
              <a:rPr lang="en-US" sz="2000" dirty="0">
                <a:ea typeface="+mn-lt"/>
                <a:cs typeface="+mn-lt"/>
              </a:rPr>
              <a:t> de </a:t>
            </a:r>
            <a:r>
              <a:rPr lang="en-US" sz="2000" err="1">
                <a:ea typeface="+mn-lt"/>
                <a:cs typeface="+mn-lt"/>
              </a:rPr>
              <a:t>fils</a:t>
            </a:r>
            <a:r>
              <a:rPr lang="en-US" sz="2000" dirty="0">
                <a:ea typeface="+mn-lt"/>
                <a:cs typeface="+mn-lt"/>
              </a:rPr>
              <a:t> rouges et </a:t>
            </a:r>
            <a:r>
              <a:rPr lang="en-US" sz="2000" err="1">
                <a:ea typeface="+mn-lt"/>
                <a:cs typeface="+mn-lt"/>
              </a:rPr>
              <a:t>blancs</a:t>
            </a:r>
            <a:r>
              <a:rPr lang="en-US" sz="2000" dirty="0">
                <a:ea typeface="+mn-lt"/>
                <a:cs typeface="+mn-lt"/>
              </a:rPr>
              <a:t>. Les broches </a:t>
            </a:r>
            <a:r>
              <a:rPr lang="en-US" sz="2000" err="1">
                <a:ea typeface="+mn-lt"/>
                <a:cs typeface="+mn-lt"/>
              </a:rPr>
              <a:t>sont</a:t>
            </a:r>
            <a:r>
              <a:rPr lang="en-US" sz="2000" dirty="0">
                <a:ea typeface="+mn-lt"/>
                <a:cs typeface="+mn-lt"/>
              </a:rPr>
              <a:t> </a:t>
            </a:r>
            <a:r>
              <a:rPr lang="en-US" sz="2000" err="1">
                <a:ea typeface="+mn-lt"/>
                <a:cs typeface="+mn-lt"/>
              </a:rPr>
              <a:t>portées</a:t>
            </a:r>
            <a:r>
              <a:rPr lang="en-US" sz="2000" dirty="0">
                <a:ea typeface="+mn-lt"/>
                <a:cs typeface="+mn-lt"/>
              </a:rPr>
              <a:t> sur le </a:t>
            </a:r>
            <a:r>
              <a:rPr lang="en-US" sz="2000" err="1">
                <a:ea typeface="+mn-lt"/>
                <a:cs typeface="+mn-lt"/>
              </a:rPr>
              <a:t>vêtement</a:t>
            </a:r>
            <a:r>
              <a:rPr lang="en-US" sz="2000" dirty="0">
                <a:ea typeface="+mn-lt"/>
                <a:cs typeface="+mn-lt"/>
              </a:rPr>
              <a:t> pendant tout le </a:t>
            </a:r>
            <a:r>
              <a:rPr lang="en-US" sz="2000" err="1">
                <a:ea typeface="+mn-lt"/>
                <a:cs typeface="+mn-lt"/>
              </a:rPr>
              <a:t>mois</a:t>
            </a:r>
            <a:r>
              <a:rPr lang="en-US" sz="2000" dirty="0">
                <a:ea typeface="+mn-lt"/>
                <a:cs typeface="+mn-lt"/>
              </a:rPr>
              <a:t> de mars. </a:t>
            </a:r>
            <a:r>
              <a:rPr lang="en-US" sz="2000" err="1">
                <a:ea typeface="+mn-lt"/>
                <a:cs typeface="+mn-lt"/>
              </a:rPr>
              <a:t>Selon</a:t>
            </a:r>
            <a:r>
              <a:rPr lang="en-US" sz="2000" dirty="0">
                <a:ea typeface="+mn-lt"/>
                <a:cs typeface="+mn-lt"/>
              </a:rPr>
              <a:t> la tradition, le fil </a:t>
            </a:r>
            <a:r>
              <a:rPr lang="en-US" sz="2000" dirty="0" err="1">
                <a:ea typeface="+mn-lt"/>
                <a:cs typeface="+mn-lt"/>
              </a:rPr>
              <a:t>blanc</a:t>
            </a:r>
            <a:r>
              <a:rPr lang="en-US" sz="2000" dirty="0">
                <a:ea typeface="+mn-lt"/>
                <a:cs typeface="+mn-lt"/>
              </a:rPr>
              <a:t> </a:t>
            </a:r>
            <a:r>
              <a:rPr lang="en-US" sz="2000" dirty="0" err="1">
                <a:ea typeface="+mn-lt"/>
                <a:cs typeface="+mn-lt"/>
              </a:rPr>
              <a:t>représente</a:t>
            </a:r>
            <a:r>
              <a:rPr lang="en-US" sz="2000" dirty="0">
                <a:ea typeface="+mn-lt"/>
                <a:cs typeface="+mn-lt"/>
              </a:rPr>
              <a:t> </a:t>
            </a:r>
            <a:r>
              <a:rPr lang="en-US" sz="2000" dirty="0" err="1">
                <a:ea typeface="+mn-lt"/>
                <a:cs typeface="+mn-lt"/>
              </a:rPr>
              <a:t>l'hiver</a:t>
            </a:r>
            <a:r>
              <a:rPr lang="en-US" sz="2000" dirty="0">
                <a:ea typeface="+mn-lt"/>
                <a:cs typeface="+mn-lt"/>
              </a:rPr>
              <a:t> et le fil rouge </a:t>
            </a:r>
            <a:r>
              <a:rPr lang="en-US" sz="2000" dirty="0" err="1">
                <a:ea typeface="+mn-lt"/>
                <a:cs typeface="+mn-lt"/>
              </a:rPr>
              <a:t>représente</a:t>
            </a:r>
            <a:r>
              <a:rPr lang="en-US" sz="2000" dirty="0">
                <a:ea typeface="+mn-lt"/>
                <a:cs typeface="+mn-lt"/>
              </a:rPr>
              <a:t> le </a:t>
            </a:r>
            <a:r>
              <a:rPr lang="en-US" sz="2000" dirty="0" err="1">
                <a:ea typeface="+mn-lt"/>
                <a:cs typeface="+mn-lt"/>
              </a:rPr>
              <a:t>printemps</a:t>
            </a:r>
            <a:r>
              <a:rPr lang="en-US" sz="2000" dirty="0">
                <a:ea typeface="+mn-lt"/>
                <a:cs typeface="+mn-lt"/>
              </a:rPr>
              <a:t>, </a:t>
            </a:r>
            <a:r>
              <a:rPr lang="en-US" sz="2000" dirty="0" err="1">
                <a:ea typeface="+mn-lt"/>
                <a:cs typeface="+mn-lt"/>
              </a:rPr>
              <a:t>symbolisant</a:t>
            </a:r>
            <a:r>
              <a:rPr lang="en-US" sz="2000" dirty="0">
                <a:ea typeface="+mn-lt"/>
                <a:cs typeface="+mn-lt"/>
              </a:rPr>
              <a:t> la renaissance de la nature après </a:t>
            </a:r>
            <a:r>
              <a:rPr lang="en-US" sz="2000" dirty="0" err="1">
                <a:ea typeface="+mn-lt"/>
                <a:cs typeface="+mn-lt"/>
              </a:rPr>
              <a:t>l'hiver</a:t>
            </a:r>
            <a:r>
              <a:rPr lang="en-US" sz="2000" dirty="0">
                <a:ea typeface="+mn-lt"/>
                <a:cs typeface="+mn-lt"/>
              </a:rPr>
              <a:t>.</a:t>
            </a:r>
          </a:p>
          <a:p>
            <a:r>
              <a:rPr lang="en-US" sz="2000" dirty="0">
                <a:ea typeface="+mn-lt"/>
                <a:cs typeface="+mn-lt"/>
              </a:rPr>
              <a:t>Au fil des </a:t>
            </a:r>
            <a:r>
              <a:rPr lang="en-US" sz="2000" err="1">
                <a:ea typeface="+mn-lt"/>
                <a:cs typeface="+mn-lt"/>
              </a:rPr>
              <a:t>ans</a:t>
            </a:r>
            <a:r>
              <a:rPr lang="en-US" sz="2000" dirty="0">
                <a:ea typeface="+mn-lt"/>
                <a:cs typeface="+mn-lt"/>
              </a:rPr>
              <a:t>, le </a:t>
            </a:r>
            <a:r>
              <a:rPr lang="en-US" sz="2000" err="1">
                <a:ea typeface="+mn-lt"/>
                <a:cs typeface="+mn-lt"/>
              </a:rPr>
              <a:t>Mărțișor</a:t>
            </a:r>
            <a:r>
              <a:rPr lang="en-US" sz="2000" dirty="0">
                <a:ea typeface="+mn-lt"/>
                <a:cs typeface="+mn-lt"/>
              </a:rPr>
              <a:t> </a:t>
            </a:r>
            <a:r>
              <a:rPr lang="en-US" sz="2000" err="1">
                <a:ea typeface="+mn-lt"/>
                <a:cs typeface="+mn-lt"/>
              </a:rPr>
              <a:t>est</a:t>
            </a:r>
            <a:r>
              <a:rPr lang="en-US" sz="2000" dirty="0">
                <a:ea typeface="+mn-lt"/>
                <a:cs typeface="+mn-lt"/>
              </a:rPr>
              <a:t> </a:t>
            </a:r>
            <a:r>
              <a:rPr lang="en-US" sz="2000" err="1">
                <a:ea typeface="+mn-lt"/>
                <a:cs typeface="+mn-lt"/>
              </a:rPr>
              <a:t>devenu</a:t>
            </a:r>
            <a:r>
              <a:rPr lang="en-US" sz="2000" dirty="0">
                <a:ea typeface="+mn-lt"/>
                <a:cs typeface="+mn-lt"/>
              </a:rPr>
              <a:t> </a:t>
            </a:r>
            <a:r>
              <a:rPr lang="en-US" sz="2000" err="1">
                <a:ea typeface="+mn-lt"/>
                <a:cs typeface="+mn-lt"/>
              </a:rPr>
              <a:t>une</a:t>
            </a:r>
            <a:r>
              <a:rPr lang="en-US" sz="2000" dirty="0">
                <a:ea typeface="+mn-lt"/>
                <a:cs typeface="+mn-lt"/>
              </a:rPr>
              <a:t> </a:t>
            </a:r>
            <a:r>
              <a:rPr lang="en-US" sz="2000" err="1">
                <a:ea typeface="+mn-lt"/>
                <a:cs typeface="+mn-lt"/>
              </a:rPr>
              <a:t>célébration</a:t>
            </a:r>
            <a:r>
              <a:rPr lang="en-US" sz="2000" dirty="0">
                <a:ea typeface="+mn-lt"/>
                <a:cs typeface="+mn-lt"/>
              </a:rPr>
              <a:t> plus </a:t>
            </a:r>
            <a:r>
              <a:rPr lang="en-US" sz="2000" err="1">
                <a:ea typeface="+mn-lt"/>
                <a:cs typeface="+mn-lt"/>
              </a:rPr>
              <a:t>généralisée</a:t>
            </a:r>
            <a:r>
              <a:rPr lang="en-US" sz="2000" dirty="0">
                <a:ea typeface="+mn-lt"/>
                <a:cs typeface="+mn-lt"/>
              </a:rPr>
              <a:t> </a:t>
            </a:r>
            <a:r>
              <a:rPr lang="en-US" sz="2000" err="1">
                <a:ea typeface="+mn-lt"/>
                <a:cs typeface="+mn-lt"/>
              </a:rPr>
              <a:t>en</a:t>
            </a:r>
            <a:r>
              <a:rPr lang="en-US" sz="2000" dirty="0">
                <a:ea typeface="+mn-lt"/>
                <a:cs typeface="+mn-lt"/>
              </a:rPr>
              <a:t> </a:t>
            </a:r>
            <a:r>
              <a:rPr lang="en-US" sz="2000" err="1">
                <a:ea typeface="+mn-lt"/>
                <a:cs typeface="+mn-lt"/>
              </a:rPr>
              <a:t>Roumanie</a:t>
            </a:r>
            <a:r>
              <a:rPr lang="en-US" sz="2000" dirty="0">
                <a:ea typeface="+mn-lt"/>
                <a:cs typeface="+mn-lt"/>
              </a:rPr>
              <a:t>, </a:t>
            </a:r>
            <a:r>
              <a:rPr lang="en-US" sz="2000" err="1">
                <a:ea typeface="+mn-lt"/>
                <a:cs typeface="+mn-lt"/>
              </a:rPr>
              <a:t>incluant</a:t>
            </a:r>
            <a:r>
              <a:rPr lang="en-US" sz="2000" dirty="0">
                <a:ea typeface="+mn-lt"/>
                <a:cs typeface="+mn-lt"/>
              </a:rPr>
              <a:t> des </a:t>
            </a:r>
            <a:r>
              <a:rPr lang="en-US" sz="2000" err="1">
                <a:ea typeface="+mn-lt"/>
                <a:cs typeface="+mn-lt"/>
              </a:rPr>
              <a:t>activités</a:t>
            </a:r>
            <a:r>
              <a:rPr lang="en-US" sz="2000" dirty="0">
                <a:ea typeface="+mn-lt"/>
                <a:cs typeface="+mn-lt"/>
              </a:rPr>
              <a:t> </a:t>
            </a:r>
            <a:r>
              <a:rPr lang="en-US" sz="2000" err="1">
                <a:ea typeface="+mn-lt"/>
                <a:cs typeface="+mn-lt"/>
              </a:rPr>
              <a:t>telles</a:t>
            </a:r>
            <a:r>
              <a:rPr lang="en-US" sz="2000" dirty="0">
                <a:ea typeface="+mn-lt"/>
                <a:cs typeface="+mn-lt"/>
              </a:rPr>
              <a:t> que des </a:t>
            </a:r>
            <a:r>
              <a:rPr lang="en-US" sz="2000" err="1">
                <a:ea typeface="+mn-lt"/>
                <a:cs typeface="+mn-lt"/>
              </a:rPr>
              <a:t>défilés</a:t>
            </a:r>
            <a:r>
              <a:rPr lang="en-US" sz="2000" dirty="0">
                <a:ea typeface="+mn-lt"/>
                <a:cs typeface="+mn-lt"/>
              </a:rPr>
              <a:t>, des concerts et des </a:t>
            </a:r>
            <a:r>
              <a:rPr lang="en-US" sz="2000" err="1">
                <a:ea typeface="+mn-lt"/>
                <a:cs typeface="+mn-lt"/>
              </a:rPr>
              <a:t>foires</a:t>
            </a:r>
            <a:r>
              <a:rPr lang="en-US" sz="2000" dirty="0">
                <a:ea typeface="+mn-lt"/>
                <a:cs typeface="+mn-lt"/>
              </a:rPr>
              <a:t> </a:t>
            </a:r>
            <a:r>
              <a:rPr lang="en-US" sz="2000" err="1">
                <a:ea typeface="+mn-lt"/>
                <a:cs typeface="+mn-lt"/>
              </a:rPr>
              <a:t>artisanales</a:t>
            </a:r>
            <a:r>
              <a:rPr lang="en-US" sz="2000" dirty="0">
                <a:ea typeface="+mn-lt"/>
                <a:cs typeface="+mn-lt"/>
              </a:rPr>
              <a:t>. Pendant </a:t>
            </a:r>
            <a:r>
              <a:rPr lang="en-US" sz="2000" err="1">
                <a:ea typeface="+mn-lt"/>
                <a:cs typeface="+mn-lt"/>
              </a:rPr>
              <a:t>cette</a:t>
            </a:r>
            <a:r>
              <a:rPr lang="en-US" sz="2000" dirty="0">
                <a:ea typeface="+mn-lt"/>
                <a:cs typeface="+mn-lt"/>
              </a:rPr>
              <a:t> </a:t>
            </a:r>
            <a:r>
              <a:rPr lang="en-US" sz="2000" err="1">
                <a:ea typeface="+mn-lt"/>
                <a:cs typeface="+mn-lt"/>
              </a:rPr>
              <a:t>période</a:t>
            </a:r>
            <a:r>
              <a:rPr lang="en-US" sz="2000" dirty="0">
                <a:ea typeface="+mn-lt"/>
                <a:cs typeface="+mn-lt"/>
              </a:rPr>
              <a:t>, les </a:t>
            </a:r>
            <a:r>
              <a:rPr lang="en-US" sz="2000" err="1">
                <a:ea typeface="+mn-lt"/>
                <a:cs typeface="+mn-lt"/>
              </a:rPr>
              <a:t>villes</a:t>
            </a:r>
            <a:r>
              <a:rPr lang="en-US" sz="2000" dirty="0">
                <a:ea typeface="+mn-lt"/>
                <a:cs typeface="+mn-lt"/>
              </a:rPr>
              <a:t> et les villages </a:t>
            </a:r>
            <a:r>
              <a:rPr lang="en-US" sz="2000" err="1">
                <a:ea typeface="+mn-lt"/>
                <a:cs typeface="+mn-lt"/>
              </a:rPr>
              <a:t>sont</a:t>
            </a:r>
            <a:r>
              <a:rPr lang="en-US" sz="2000" dirty="0">
                <a:ea typeface="+mn-lt"/>
                <a:cs typeface="+mn-lt"/>
              </a:rPr>
              <a:t> </a:t>
            </a:r>
            <a:r>
              <a:rPr lang="en-US" sz="2000" err="1">
                <a:ea typeface="+mn-lt"/>
                <a:cs typeface="+mn-lt"/>
              </a:rPr>
              <a:t>décorés</a:t>
            </a:r>
            <a:r>
              <a:rPr lang="en-US" sz="2000" dirty="0">
                <a:ea typeface="+mn-lt"/>
                <a:cs typeface="+mn-lt"/>
              </a:rPr>
              <a:t> de </a:t>
            </a:r>
            <a:r>
              <a:rPr lang="en-US" sz="2000" err="1">
                <a:ea typeface="+mn-lt"/>
                <a:cs typeface="+mn-lt"/>
              </a:rPr>
              <a:t>rubans</a:t>
            </a:r>
            <a:r>
              <a:rPr lang="en-US" sz="2000" dirty="0">
                <a:ea typeface="+mn-lt"/>
                <a:cs typeface="+mn-lt"/>
              </a:rPr>
              <a:t> rouges et </a:t>
            </a:r>
            <a:r>
              <a:rPr lang="en-US" sz="2000" err="1">
                <a:ea typeface="+mn-lt"/>
                <a:cs typeface="+mn-lt"/>
              </a:rPr>
              <a:t>blancs</a:t>
            </a:r>
            <a:r>
              <a:rPr lang="en-US" sz="2000" dirty="0">
                <a:ea typeface="+mn-lt"/>
                <a:cs typeface="+mn-lt"/>
              </a:rPr>
              <a:t>, </a:t>
            </a:r>
            <a:r>
              <a:rPr lang="en-US" sz="2000" err="1">
                <a:ea typeface="+mn-lt"/>
                <a:cs typeface="+mn-lt"/>
              </a:rPr>
              <a:t>ainsi</a:t>
            </a:r>
            <a:r>
              <a:rPr lang="en-US" sz="2000" dirty="0">
                <a:ea typeface="+mn-lt"/>
                <a:cs typeface="+mn-lt"/>
              </a:rPr>
              <a:t> que de fleurs et </a:t>
            </a:r>
            <a:r>
              <a:rPr lang="en-US" sz="2000" err="1">
                <a:ea typeface="+mn-lt"/>
                <a:cs typeface="+mn-lt"/>
              </a:rPr>
              <a:t>d'autres</a:t>
            </a:r>
            <a:r>
              <a:rPr lang="en-US" sz="2000" dirty="0">
                <a:ea typeface="+mn-lt"/>
                <a:cs typeface="+mn-lt"/>
              </a:rPr>
              <a:t> </a:t>
            </a:r>
            <a:r>
              <a:rPr lang="en-US" sz="2000" err="1">
                <a:ea typeface="+mn-lt"/>
                <a:cs typeface="+mn-lt"/>
              </a:rPr>
              <a:t>décorations</a:t>
            </a:r>
            <a:r>
              <a:rPr lang="en-US" sz="2000" dirty="0">
                <a:ea typeface="+mn-lt"/>
                <a:cs typeface="+mn-lt"/>
              </a:rPr>
              <a:t> </a:t>
            </a:r>
            <a:r>
              <a:rPr lang="en-US" sz="2000" err="1">
                <a:ea typeface="+mn-lt"/>
                <a:cs typeface="+mn-lt"/>
              </a:rPr>
              <a:t>liées</a:t>
            </a:r>
            <a:r>
              <a:rPr lang="en-US" sz="2000" dirty="0">
                <a:ea typeface="+mn-lt"/>
                <a:cs typeface="+mn-lt"/>
              </a:rPr>
              <a:t> à la fête.</a:t>
            </a:r>
          </a:p>
          <a:p>
            <a:endParaRPr lang="en-US" sz="1700">
              <a:ea typeface="Calibri"/>
              <a:cs typeface="Calibri"/>
            </a:endParaRPr>
          </a:p>
          <a:p>
            <a:endParaRPr lang="en-US" sz="1700">
              <a:ea typeface="Calibri"/>
              <a:cs typeface="Calibri"/>
            </a:endParaRPr>
          </a:p>
        </p:txBody>
      </p:sp>
      <p:pic>
        <p:nvPicPr>
          <p:cNvPr id="4" name="Picture 4" descr="A picture containing plant, green, colorful&#10;&#10;Description automatically generated">
            <a:extLst>
              <a:ext uri="{FF2B5EF4-FFF2-40B4-BE49-F238E27FC236}">
                <a16:creationId xmlns:a16="http://schemas.microsoft.com/office/drawing/2014/main" id="{5759A55D-5341-5110-A777-0CA1AB018334}"/>
              </a:ext>
            </a:extLst>
          </p:cNvPr>
          <p:cNvPicPr>
            <a:picLocks noChangeAspect="1"/>
          </p:cNvPicPr>
          <p:nvPr/>
        </p:nvPicPr>
        <p:blipFill rotWithShape="1">
          <a:blip r:embed="rId2"/>
          <a:srcRect l="20664" r="21083"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0563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ground, outdoor, wooden, plant&#10;&#10;Description automatically generated">
            <a:extLst>
              <a:ext uri="{FF2B5EF4-FFF2-40B4-BE49-F238E27FC236}">
                <a16:creationId xmlns:a16="http://schemas.microsoft.com/office/drawing/2014/main" id="{59D28C8A-BE5E-E0BD-DAD5-49B78FC3B7C6}"/>
              </a:ext>
            </a:extLst>
          </p:cNvPr>
          <p:cNvPicPr>
            <a:picLocks noChangeAspect="1"/>
          </p:cNvPicPr>
          <p:nvPr/>
        </p:nvPicPr>
        <p:blipFill rotWithShape="1">
          <a:blip r:embed="rId2">
            <a:alphaModFix amt="35000"/>
          </a:blip>
          <a:srcRect t="15014" b="716"/>
          <a:stretch/>
        </p:blipFill>
        <p:spPr>
          <a:xfrm>
            <a:off x="70576" y="-42323"/>
            <a:ext cx="12191980" cy="6857990"/>
          </a:xfrm>
          <a:prstGeom prst="rect">
            <a:avLst/>
          </a:prstGeom>
        </p:spPr>
      </p:pic>
      <p:sp>
        <p:nvSpPr>
          <p:cNvPr id="3" name="Content Placeholder 2">
            <a:extLst>
              <a:ext uri="{FF2B5EF4-FFF2-40B4-BE49-F238E27FC236}">
                <a16:creationId xmlns:a16="http://schemas.microsoft.com/office/drawing/2014/main" id="{A5D6346E-2D00-09DB-3592-0026EF2F9974}"/>
              </a:ext>
            </a:extLst>
          </p:cNvPr>
          <p:cNvSpPr>
            <a:spLocks noGrp="1"/>
          </p:cNvSpPr>
          <p:nvPr>
            <p:ph idx="1"/>
          </p:nvPr>
        </p:nvSpPr>
        <p:spPr>
          <a:xfrm>
            <a:off x="1078089" y="1557514"/>
            <a:ext cx="10515600" cy="4351338"/>
          </a:xfrm>
        </p:spPr>
        <p:txBody>
          <a:bodyPr vert="horz" lIns="91440" tIns="45720" rIns="91440" bIns="45720" rtlCol="0">
            <a:normAutofit/>
          </a:bodyPr>
          <a:lstStyle/>
          <a:p>
            <a:r>
              <a:rPr lang="en-US">
                <a:solidFill>
                  <a:srgbClr val="FFFFFF"/>
                </a:solidFill>
                <a:ea typeface="+mn-lt"/>
                <a:cs typeface="+mn-lt"/>
              </a:rPr>
              <a:t>Le 1er mars est également une journée importante pour les écoliers roumains, car c'est la rentrée scolaire après la longue pause d'hiver. Les enfants reçoivent souvent des broches de Mărțișor de la part de leurs enseignants et camarades de classe pour célébrer le début du printemps et de la nouvelle année scolaire.</a:t>
            </a:r>
          </a:p>
          <a:p>
            <a:r>
              <a:rPr lang="en-US">
                <a:solidFill>
                  <a:srgbClr val="FFFFFF"/>
                </a:solidFill>
                <a:ea typeface="+mn-lt"/>
                <a:cs typeface="+mn-lt"/>
              </a:rPr>
              <a:t>En conclusion, le Mărțișor est une fête traditionnelle roumaine unique et importante qui célèbre l'arrivée du printemps et la renaissance de la nature. Cette fête est profondément enracinée dans la culture et la tradition roumaines, et est célébrée avec enthousiasme chaque année.</a:t>
            </a:r>
          </a:p>
          <a:p>
            <a:endParaRPr lang="en-US">
              <a:solidFill>
                <a:srgbClr val="FFFFFF"/>
              </a:solidFill>
              <a:ea typeface="Calibri"/>
              <a:cs typeface="Calibri"/>
            </a:endParaRPr>
          </a:p>
        </p:txBody>
      </p:sp>
    </p:spTree>
    <p:extLst>
      <p:ext uri="{BB962C8B-B14F-4D97-AF65-F5344CB8AC3E}">
        <p14:creationId xmlns:p14="http://schemas.microsoft.com/office/powerpoint/2010/main" val="245618079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Le 1er Mars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64</cp:revision>
  <dcterms:created xsi:type="dcterms:W3CDTF">2023-03-07T20:56:23Z</dcterms:created>
  <dcterms:modified xsi:type="dcterms:W3CDTF">2023-03-07T21:12:37Z</dcterms:modified>
</cp:coreProperties>
</file>