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68e3fd32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68e3fd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68e3fd32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68e3fd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68e3fd32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68e3fd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68e3fd32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68e3fd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68e3fd32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68e3fd3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68e3fd32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68e3fd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868e3fd32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868e3fd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68e3fd3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68e3fd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868e3fd32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868e3fd3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868e3fd32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868e3fd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68e3fd32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68e3fd3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8839d2e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8839d2e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68e3fd32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68e3fd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839d2ef4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839d2e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68e3fd32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68e3fd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68e3fd32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68e3fd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68e3fd32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68e3fd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839d2ef4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839d2ef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868e3fd3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868e3fd3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68e3fd32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68e3fd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8f17ce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8f17ce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839d2e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839d2e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868e3fd32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868e3fd3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68e3fd3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68e3fd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68e3fd32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68e3fd3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68e3fd32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68e3fd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DSC 530 Final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Graduate Admissions Data</a:t>
            </a:r>
            <a:endParaRPr/>
          </a:p>
        </p:txBody>
      </p:sp>
      <p:sp>
        <p:nvSpPr>
          <p:cNvPr id="87" name="Google Shape;87;p13"/>
          <p:cNvSpPr txBox="1"/>
          <p:nvPr>
            <p:ph idx="1" type="subTitle"/>
          </p:nvPr>
        </p:nvSpPr>
        <p:spPr>
          <a:xfrm>
            <a:off x="111088" y="45420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Allyson Busch - DSC 530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99675" y="263275"/>
            <a:ext cx="41634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University Rating</a:t>
            </a:r>
            <a:endParaRPr/>
          </a:p>
        </p:txBody>
      </p:sp>
      <p:sp>
        <p:nvSpPr>
          <p:cNvPr id="164" name="Google Shape;164;p22"/>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165" name="Google Shape;16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were no outliers in the University Rating variable. The scale was 1-5, and there were no entries above or below that number.</a:t>
            </a:r>
            <a:endParaRPr/>
          </a:p>
        </p:txBody>
      </p:sp>
      <p:pic>
        <p:nvPicPr>
          <p:cNvPr id="166" name="Google Shape;166;p22"/>
          <p:cNvPicPr preferRelativeResize="0"/>
          <p:nvPr/>
        </p:nvPicPr>
        <p:blipFill>
          <a:blip r:embed="rId3">
            <a:alphaModFix/>
          </a:blip>
          <a:stretch>
            <a:fillRect/>
          </a:stretch>
        </p:blipFill>
        <p:spPr>
          <a:xfrm>
            <a:off x="522063" y="1680076"/>
            <a:ext cx="3400425" cy="25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SOP</a:t>
            </a:r>
            <a:endParaRPr/>
          </a:p>
        </p:txBody>
      </p:sp>
      <p:sp>
        <p:nvSpPr>
          <p:cNvPr id="172" name="Google Shape;172;p23"/>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4</a:t>
            </a:r>
            <a:endParaRPr/>
          </a:p>
        </p:txBody>
      </p:sp>
      <p:sp>
        <p:nvSpPr>
          <p:cNvPr id="173" name="Google Shape;173;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Statement of Purpose, strength rated out of 5</a:t>
            </a:r>
            <a:endParaRPr/>
          </a:p>
          <a:p>
            <a:pPr indent="-342900" lvl="0" marL="457200" rtl="0" algn="l">
              <a:spcBef>
                <a:spcPts val="0"/>
              </a:spcBef>
              <a:spcAft>
                <a:spcPts val="0"/>
              </a:spcAft>
              <a:buSzPts val="1800"/>
              <a:buChar char="●"/>
            </a:pPr>
            <a:r>
              <a:rPr lang="en"/>
              <a:t>Mean: 3.4</a:t>
            </a:r>
            <a:endParaRPr/>
          </a:p>
          <a:p>
            <a:pPr indent="-342900" lvl="0" marL="457200" rtl="0" algn="l">
              <a:spcBef>
                <a:spcPts val="0"/>
              </a:spcBef>
              <a:spcAft>
                <a:spcPts val="0"/>
              </a:spcAft>
              <a:buSzPts val="1800"/>
              <a:buChar char="●"/>
            </a:pPr>
            <a:r>
              <a:rPr lang="en"/>
              <a:t>Mode: 3.5, 4</a:t>
            </a:r>
            <a:endParaRPr/>
          </a:p>
          <a:p>
            <a:pPr indent="-342900" lvl="0" marL="457200" rtl="0" algn="l">
              <a:spcBef>
                <a:spcPts val="0"/>
              </a:spcBef>
              <a:spcAft>
                <a:spcPts val="0"/>
              </a:spcAft>
              <a:buSzPts val="1800"/>
              <a:buChar char="●"/>
            </a:pPr>
            <a:r>
              <a:rPr lang="en"/>
              <a:t>Spread: 1.01</a:t>
            </a:r>
            <a:endParaRPr/>
          </a:p>
          <a:p>
            <a:pPr indent="-342900" lvl="0" marL="457200" rtl="0" algn="l">
              <a:spcBef>
                <a:spcPts val="0"/>
              </a:spcBef>
              <a:spcAft>
                <a:spcPts val="0"/>
              </a:spcAft>
              <a:buSzPts val="1800"/>
              <a:buChar char="●"/>
            </a:pPr>
            <a:r>
              <a:rPr lang="en"/>
              <a:t>Tails: 2-tailed</a:t>
            </a:r>
            <a:endParaRPr/>
          </a:p>
        </p:txBody>
      </p:sp>
      <p:pic>
        <p:nvPicPr>
          <p:cNvPr id="174" name="Google Shape;174;p23"/>
          <p:cNvPicPr preferRelativeResize="0"/>
          <p:nvPr/>
        </p:nvPicPr>
        <p:blipFill>
          <a:blip r:embed="rId3">
            <a:alphaModFix/>
          </a:blip>
          <a:stretch>
            <a:fillRect/>
          </a:stretch>
        </p:blipFill>
        <p:spPr>
          <a:xfrm>
            <a:off x="302850" y="1680076"/>
            <a:ext cx="3714750" cy="254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SOP</a:t>
            </a:r>
            <a:endParaRPr/>
          </a:p>
        </p:txBody>
      </p:sp>
      <p:sp>
        <p:nvSpPr>
          <p:cNvPr id="180" name="Google Shape;180;p24"/>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181" name="Google Shape;18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were no outliers in the Statement of Purpose variable. The scale was 1-5, and all entries were between those numbers.</a:t>
            </a:r>
            <a:endParaRPr/>
          </a:p>
        </p:txBody>
      </p:sp>
      <p:pic>
        <p:nvPicPr>
          <p:cNvPr id="182" name="Google Shape;182;p24"/>
          <p:cNvPicPr preferRelativeResize="0"/>
          <p:nvPr/>
        </p:nvPicPr>
        <p:blipFill>
          <a:blip r:embed="rId3">
            <a:alphaModFix/>
          </a:blip>
          <a:stretch>
            <a:fillRect/>
          </a:stretch>
        </p:blipFill>
        <p:spPr>
          <a:xfrm>
            <a:off x="594350" y="1604851"/>
            <a:ext cx="3390900" cy="254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LOR</a:t>
            </a:r>
            <a:endParaRPr/>
          </a:p>
        </p:txBody>
      </p:sp>
      <p:sp>
        <p:nvSpPr>
          <p:cNvPr id="188" name="Google Shape;188;p25"/>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5</a:t>
            </a:r>
            <a:endParaRPr/>
          </a:p>
        </p:txBody>
      </p:sp>
      <p:sp>
        <p:nvSpPr>
          <p:cNvPr id="189" name="Google Shape;189;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Letter of Recommendation, strength out of 5</a:t>
            </a:r>
            <a:endParaRPr/>
          </a:p>
          <a:p>
            <a:pPr indent="-342900" lvl="0" marL="457200" rtl="0" algn="l">
              <a:spcBef>
                <a:spcPts val="0"/>
              </a:spcBef>
              <a:spcAft>
                <a:spcPts val="0"/>
              </a:spcAft>
              <a:buSzPts val="1800"/>
              <a:buChar char="●"/>
            </a:pPr>
            <a:r>
              <a:rPr lang="en"/>
              <a:t>Mean: 3.45</a:t>
            </a:r>
            <a:endParaRPr/>
          </a:p>
          <a:p>
            <a:pPr indent="-342900" lvl="0" marL="457200" rtl="0" algn="l">
              <a:spcBef>
                <a:spcPts val="0"/>
              </a:spcBef>
              <a:spcAft>
                <a:spcPts val="0"/>
              </a:spcAft>
              <a:buSzPts val="1800"/>
              <a:buChar char="●"/>
            </a:pPr>
            <a:r>
              <a:rPr lang="en"/>
              <a:t>Mode: 3</a:t>
            </a:r>
            <a:endParaRPr/>
          </a:p>
          <a:p>
            <a:pPr indent="-342900" lvl="0" marL="457200" rtl="0" algn="l">
              <a:spcBef>
                <a:spcPts val="0"/>
              </a:spcBef>
              <a:spcAft>
                <a:spcPts val="0"/>
              </a:spcAft>
              <a:buSzPts val="1800"/>
              <a:buChar char="●"/>
            </a:pPr>
            <a:r>
              <a:rPr lang="en"/>
              <a:t>Spread: 0.81</a:t>
            </a:r>
            <a:endParaRPr/>
          </a:p>
          <a:p>
            <a:pPr indent="-342900" lvl="0" marL="457200" rtl="0" algn="l">
              <a:spcBef>
                <a:spcPts val="0"/>
              </a:spcBef>
              <a:spcAft>
                <a:spcPts val="0"/>
              </a:spcAft>
              <a:buSzPts val="1800"/>
              <a:buChar char="●"/>
            </a:pPr>
            <a:r>
              <a:rPr lang="en"/>
              <a:t>Tails: 2-tailed</a:t>
            </a:r>
            <a:endParaRPr/>
          </a:p>
        </p:txBody>
      </p:sp>
      <p:pic>
        <p:nvPicPr>
          <p:cNvPr id="190" name="Google Shape;190;p25"/>
          <p:cNvPicPr preferRelativeResize="0"/>
          <p:nvPr/>
        </p:nvPicPr>
        <p:blipFill>
          <a:blip r:embed="rId3">
            <a:alphaModFix/>
          </a:blip>
          <a:stretch>
            <a:fillRect/>
          </a:stretch>
        </p:blipFill>
        <p:spPr>
          <a:xfrm>
            <a:off x="374325" y="1689476"/>
            <a:ext cx="3695895" cy="2568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LOR</a:t>
            </a:r>
            <a:endParaRPr/>
          </a:p>
        </p:txBody>
      </p:sp>
      <p:sp>
        <p:nvSpPr>
          <p:cNvPr id="196" name="Google Shape;196;p26"/>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197" name="Google Shape;19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was an outlier of 1 in the Letters of Recommendation variable. I believe it should be kept in as it is in the acceptable range and was correctly input. A low Letter of Recommendation rating might mean their professors wrote a weak letter.</a:t>
            </a:r>
            <a:endParaRPr/>
          </a:p>
        </p:txBody>
      </p:sp>
      <p:pic>
        <p:nvPicPr>
          <p:cNvPr id="198" name="Google Shape;198;p26"/>
          <p:cNvPicPr preferRelativeResize="0"/>
          <p:nvPr/>
        </p:nvPicPr>
        <p:blipFill>
          <a:blip r:embed="rId3">
            <a:alphaModFix/>
          </a:blip>
          <a:stretch>
            <a:fillRect/>
          </a:stretch>
        </p:blipFill>
        <p:spPr>
          <a:xfrm>
            <a:off x="517300" y="1670676"/>
            <a:ext cx="3409950" cy="248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CGPA</a:t>
            </a:r>
            <a:endParaRPr/>
          </a:p>
        </p:txBody>
      </p:sp>
      <p:sp>
        <p:nvSpPr>
          <p:cNvPr id="204" name="Google Shape;204;p27"/>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6</a:t>
            </a:r>
            <a:endParaRPr/>
          </a:p>
        </p:txBody>
      </p:sp>
      <p:sp>
        <p:nvSpPr>
          <p:cNvPr id="205" name="Google Shape;205;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Undergraduate GPA, utilizing a 10 point scale</a:t>
            </a:r>
            <a:endParaRPr/>
          </a:p>
          <a:p>
            <a:pPr indent="-342900" lvl="0" marL="457200" rtl="0" algn="l">
              <a:spcBef>
                <a:spcPts val="0"/>
              </a:spcBef>
              <a:spcAft>
                <a:spcPts val="0"/>
              </a:spcAft>
              <a:buSzPts val="1800"/>
              <a:buChar char="●"/>
            </a:pPr>
            <a:r>
              <a:rPr lang="en"/>
              <a:t>Mean: 8.6</a:t>
            </a:r>
            <a:endParaRPr/>
          </a:p>
          <a:p>
            <a:pPr indent="-342900" lvl="0" marL="457200" rtl="0" algn="l">
              <a:spcBef>
                <a:spcPts val="0"/>
              </a:spcBef>
              <a:spcAft>
                <a:spcPts val="0"/>
              </a:spcAft>
              <a:buSzPts val="1800"/>
              <a:buChar char="●"/>
            </a:pPr>
            <a:r>
              <a:rPr lang="en"/>
              <a:t>Mode: 8</a:t>
            </a:r>
            <a:endParaRPr/>
          </a:p>
          <a:p>
            <a:pPr indent="-342900" lvl="0" marL="457200" rtl="0" algn="l">
              <a:spcBef>
                <a:spcPts val="0"/>
              </a:spcBef>
              <a:spcAft>
                <a:spcPts val="0"/>
              </a:spcAft>
              <a:buSzPts val="1800"/>
              <a:buChar char="●"/>
            </a:pPr>
            <a:r>
              <a:rPr lang="en"/>
              <a:t>Spread: 0.35</a:t>
            </a:r>
            <a:endParaRPr/>
          </a:p>
          <a:p>
            <a:pPr indent="-342900" lvl="0" marL="457200" rtl="0" algn="l">
              <a:spcBef>
                <a:spcPts val="0"/>
              </a:spcBef>
              <a:spcAft>
                <a:spcPts val="0"/>
              </a:spcAft>
              <a:buSzPts val="1800"/>
              <a:buChar char="●"/>
            </a:pPr>
            <a:r>
              <a:rPr lang="en"/>
              <a:t>Tails: 2-tailed</a:t>
            </a:r>
            <a:endParaRPr/>
          </a:p>
        </p:txBody>
      </p:sp>
      <p:pic>
        <p:nvPicPr>
          <p:cNvPr id="206" name="Google Shape;206;p27"/>
          <p:cNvPicPr preferRelativeResize="0"/>
          <p:nvPr/>
        </p:nvPicPr>
        <p:blipFill>
          <a:blip r:embed="rId3">
            <a:alphaModFix/>
          </a:blip>
          <a:stretch>
            <a:fillRect/>
          </a:stretch>
        </p:blipFill>
        <p:spPr>
          <a:xfrm>
            <a:off x="383950" y="1680076"/>
            <a:ext cx="367665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CGPA</a:t>
            </a:r>
            <a:endParaRPr/>
          </a:p>
        </p:txBody>
      </p:sp>
      <p:sp>
        <p:nvSpPr>
          <p:cNvPr id="212" name="Google Shape;212;p28"/>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213" name="Google Shape;213;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was an outlier of 6.8 in the GPA variable. I believe we should keep the outlier, as it is still in the acceptable GPA range. The GPA is from 1-10 because it is an international GPA, as this is a dataset focusing on Indian students. This could easily be translated to a 4.0 scale for an American hoping to utilize the predictions.</a:t>
            </a:r>
            <a:endParaRPr/>
          </a:p>
        </p:txBody>
      </p:sp>
      <p:pic>
        <p:nvPicPr>
          <p:cNvPr id="214" name="Google Shape;214;p28"/>
          <p:cNvPicPr preferRelativeResize="0"/>
          <p:nvPr/>
        </p:nvPicPr>
        <p:blipFill>
          <a:blip r:embed="rId3">
            <a:alphaModFix/>
          </a:blip>
          <a:stretch>
            <a:fillRect/>
          </a:stretch>
        </p:blipFill>
        <p:spPr>
          <a:xfrm>
            <a:off x="526825" y="1755326"/>
            <a:ext cx="3390900" cy="253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a:t>
            </a:r>
            <a:endParaRPr/>
          </a:p>
        </p:txBody>
      </p:sp>
      <p:sp>
        <p:nvSpPr>
          <p:cNvPr id="220" name="Google Shape;220;p29"/>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7</a:t>
            </a:r>
            <a:endParaRPr/>
          </a:p>
        </p:txBody>
      </p:sp>
      <p:sp>
        <p:nvSpPr>
          <p:cNvPr id="221" name="Google Shape;221;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Research Experience, binomial variable with 0 = None, 1 = Any</a:t>
            </a:r>
            <a:endParaRPr/>
          </a:p>
          <a:p>
            <a:pPr indent="-342900" lvl="0" marL="457200" rtl="0" algn="l">
              <a:spcBef>
                <a:spcPts val="0"/>
              </a:spcBef>
              <a:spcAft>
                <a:spcPts val="0"/>
              </a:spcAft>
              <a:buSzPts val="1800"/>
              <a:buChar char="●"/>
            </a:pPr>
            <a:r>
              <a:rPr lang="en"/>
              <a:t>Mean: 0.55</a:t>
            </a:r>
            <a:endParaRPr/>
          </a:p>
          <a:p>
            <a:pPr indent="-342900" lvl="0" marL="457200" rtl="0" algn="l">
              <a:spcBef>
                <a:spcPts val="0"/>
              </a:spcBef>
              <a:spcAft>
                <a:spcPts val="0"/>
              </a:spcAft>
              <a:buSzPts val="1800"/>
              <a:buChar char="●"/>
            </a:pPr>
            <a:r>
              <a:rPr lang="en"/>
              <a:t>Mode: 1</a:t>
            </a:r>
            <a:endParaRPr/>
          </a:p>
          <a:p>
            <a:pPr indent="-342900" lvl="0" marL="457200" rtl="0" algn="l">
              <a:spcBef>
                <a:spcPts val="0"/>
              </a:spcBef>
              <a:spcAft>
                <a:spcPts val="0"/>
              </a:spcAft>
              <a:buSzPts val="1800"/>
              <a:buChar char="●"/>
            </a:pPr>
            <a:r>
              <a:rPr lang="en"/>
              <a:t>Spread: 0.25</a:t>
            </a:r>
            <a:endParaRPr/>
          </a:p>
          <a:p>
            <a:pPr indent="-342900" lvl="0" marL="457200" rtl="0" algn="l">
              <a:spcBef>
                <a:spcPts val="0"/>
              </a:spcBef>
              <a:spcAft>
                <a:spcPts val="0"/>
              </a:spcAft>
              <a:buSzPts val="1800"/>
              <a:buChar char="●"/>
            </a:pPr>
            <a:r>
              <a:rPr lang="en"/>
              <a:t>Tails: N/A</a:t>
            </a:r>
            <a:endParaRPr/>
          </a:p>
        </p:txBody>
      </p:sp>
      <p:pic>
        <p:nvPicPr>
          <p:cNvPr id="222" name="Google Shape;222;p29"/>
          <p:cNvPicPr preferRelativeResize="0"/>
          <p:nvPr/>
        </p:nvPicPr>
        <p:blipFill>
          <a:blip r:embed="rId3">
            <a:alphaModFix/>
          </a:blip>
          <a:stretch>
            <a:fillRect/>
          </a:stretch>
        </p:blipFill>
        <p:spPr>
          <a:xfrm>
            <a:off x="360138" y="1689476"/>
            <a:ext cx="3724275" cy="253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a:t>
            </a:r>
            <a:endParaRPr/>
          </a:p>
        </p:txBody>
      </p:sp>
      <p:sp>
        <p:nvSpPr>
          <p:cNvPr id="228" name="Google Shape;228;p30"/>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229" name="Google Shape;229;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were no outliers in the Research Experience Variable. The variable was binomial and all entries were either 0 or 1. </a:t>
            </a:r>
            <a:endParaRPr/>
          </a:p>
        </p:txBody>
      </p:sp>
      <p:pic>
        <p:nvPicPr>
          <p:cNvPr id="230" name="Google Shape;230;p30"/>
          <p:cNvPicPr preferRelativeResize="0"/>
          <p:nvPr/>
        </p:nvPicPr>
        <p:blipFill>
          <a:blip r:embed="rId3">
            <a:alphaModFix/>
          </a:blip>
          <a:stretch>
            <a:fillRect/>
          </a:stretch>
        </p:blipFill>
        <p:spPr>
          <a:xfrm>
            <a:off x="536350" y="1670676"/>
            <a:ext cx="3371850" cy="255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99675" y="263275"/>
            <a:ext cx="41823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Chance of Admit</a:t>
            </a:r>
            <a:endParaRPr/>
          </a:p>
        </p:txBody>
      </p:sp>
      <p:sp>
        <p:nvSpPr>
          <p:cNvPr id="236" name="Google Shape;236;p31"/>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8</a:t>
            </a:r>
            <a:endParaRPr/>
          </a:p>
        </p:txBody>
      </p:sp>
      <p:sp>
        <p:nvSpPr>
          <p:cNvPr id="237" name="Google Shape;237;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Probability of Admittance, from 0 to 1</a:t>
            </a:r>
            <a:endParaRPr/>
          </a:p>
          <a:p>
            <a:pPr indent="-342900" lvl="0" marL="457200" rtl="0" algn="l">
              <a:spcBef>
                <a:spcPts val="0"/>
              </a:spcBef>
              <a:spcAft>
                <a:spcPts val="0"/>
              </a:spcAft>
              <a:buSzPts val="1800"/>
              <a:buChar char="●"/>
            </a:pPr>
            <a:r>
              <a:rPr lang="en"/>
              <a:t>Mean: 0.72</a:t>
            </a:r>
            <a:endParaRPr/>
          </a:p>
          <a:p>
            <a:pPr indent="-342900" lvl="0" marL="457200" rtl="0" algn="l">
              <a:spcBef>
                <a:spcPts val="0"/>
              </a:spcBef>
              <a:spcAft>
                <a:spcPts val="0"/>
              </a:spcAft>
              <a:buSzPts val="1800"/>
              <a:buChar char="●"/>
            </a:pPr>
            <a:r>
              <a:rPr lang="en"/>
              <a:t>Mode: 0.64</a:t>
            </a:r>
            <a:endParaRPr/>
          </a:p>
          <a:p>
            <a:pPr indent="-342900" lvl="0" marL="457200" rtl="0" algn="l">
              <a:spcBef>
                <a:spcPts val="0"/>
              </a:spcBef>
              <a:spcAft>
                <a:spcPts val="0"/>
              </a:spcAft>
              <a:buSzPts val="1800"/>
              <a:buChar char="●"/>
            </a:pPr>
            <a:r>
              <a:rPr lang="en"/>
              <a:t>Spread: 0.02</a:t>
            </a:r>
            <a:endParaRPr/>
          </a:p>
          <a:p>
            <a:pPr indent="-342900" lvl="0" marL="457200" rtl="0" algn="l">
              <a:spcBef>
                <a:spcPts val="0"/>
              </a:spcBef>
              <a:spcAft>
                <a:spcPts val="0"/>
              </a:spcAft>
              <a:buSzPts val="1800"/>
              <a:buChar char="●"/>
            </a:pPr>
            <a:r>
              <a:rPr lang="en"/>
              <a:t>Tails: 2-tailed</a:t>
            </a:r>
            <a:endParaRPr/>
          </a:p>
        </p:txBody>
      </p:sp>
      <p:pic>
        <p:nvPicPr>
          <p:cNvPr id="238" name="Google Shape;238;p31"/>
          <p:cNvPicPr preferRelativeResize="0"/>
          <p:nvPr/>
        </p:nvPicPr>
        <p:blipFill>
          <a:blip r:embed="rId3">
            <a:alphaModFix/>
          </a:blip>
          <a:stretch>
            <a:fillRect/>
          </a:stretch>
        </p:blipFill>
        <p:spPr>
          <a:xfrm>
            <a:off x="442975" y="1708301"/>
            <a:ext cx="3695700" cy="253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on Graduate Admissions</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Creation</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highlight>
                  <a:srgbClr val="FFFFFF"/>
                </a:highlight>
              </a:rPr>
              <a:t>M.S. Acharya, A. Armaan, A.S. Antony : A Comparison of Regression Models for Prediction of Graduate Admissions, IEEE International Conference on Computational Intelligence in Data Science 2019</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Characteristics</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9 variables</a:t>
            </a:r>
            <a:endParaRPr sz="1600"/>
          </a:p>
          <a:p>
            <a:pPr indent="-330200" lvl="0" marL="457200" rtl="0" algn="l">
              <a:spcBef>
                <a:spcPts val="0"/>
              </a:spcBef>
              <a:spcAft>
                <a:spcPts val="0"/>
              </a:spcAft>
              <a:buSzPts val="1600"/>
              <a:buChar char="●"/>
            </a:pPr>
            <a:r>
              <a:rPr lang="en" sz="1600"/>
              <a:t>400 separate entries</a:t>
            </a:r>
            <a:endParaRPr sz="1600"/>
          </a:p>
          <a:p>
            <a:pPr indent="-330200" lvl="0" marL="457200" rtl="0" algn="l">
              <a:spcBef>
                <a:spcPts val="0"/>
              </a:spcBef>
              <a:spcAft>
                <a:spcPts val="0"/>
              </a:spcAft>
              <a:buSzPts val="1600"/>
              <a:buChar char="●"/>
            </a:pPr>
            <a:r>
              <a:rPr lang="en" sz="1600"/>
              <a:t>Includes 1-5 ranked variables</a:t>
            </a:r>
            <a:endParaRPr sz="1600"/>
          </a:p>
          <a:p>
            <a:pPr indent="-330200" lvl="0" marL="457200" rtl="0" algn="l">
              <a:spcBef>
                <a:spcPts val="0"/>
              </a:spcBef>
              <a:spcAft>
                <a:spcPts val="0"/>
              </a:spcAft>
              <a:buSzPts val="1600"/>
              <a:buChar char="●"/>
            </a:pPr>
            <a:r>
              <a:rPr lang="en" sz="1600"/>
              <a:t>Includes binary variable</a:t>
            </a:r>
            <a:endParaRPr sz="1600"/>
          </a:p>
          <a:p>
            <a:pPr indent="-330200" lvl="0" marL="457200" rtl="0" algn="l">
              <a:spcBef>
                <a:spcPts val="0"/>
              </a:spcBef>
              <a:spcAft>
                <a:spcPts val="0"/>
              </a:spcAft>
              <a:buSzPts val="1600"/>
              <a:buChar char="●"/>
            </a:pPr>
            <a:r>
              <a:rPr lang="en" sz="1600"/>
              <a:t>Includes ID tag variable</a:t>
            </a:r>
            <a:endParaRPr sz="1600"/>
          </a:p>
          <a:p>
            <a:pPr indent="0" lvl="0" marL="0" rtl="0" algn="l">
              <a:spcBef>
                <a:spcPts val="1600"/>
              </a:spcBef>
              <a:spcAft>
                <a:spcPts val="1600"/>
              </a:spcAft>
              <a:buNone/>
            </a:pPr>
            <a:r>
              <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Our Question</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What application variable best predicts whether a prospective graduate student will be accepted to a program?</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99675" y="263275"/>
            <a:ext cx="41823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Chance of Admit</a:t>
            </a:r>
            <a:endParaRPr/>
          </a:p>
        </p:txBody>
      </p:sp>
      <p:sp>
        <p:nvSpPr>
          <p:cNvPr id="244" name="Google Shape;244;p32"/>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245" name="Google Shape;245;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was a outlier of 0.34 in the Chance of Admittance variable. I believe it should still be included, as it is still in the range of 0 to 1, and represents an applicant with a low chance of admittance.</a:t>
            </a:r>
            <a:endParaRPr/>
          </a:p>
        </p:txBody>
      </p:sp>
      <p:pic>
        <p:nvPicPr>
          <p:cNvPr id="246" name="Google Shape;246;p32"/>
          <p:cNvPicPr preferRelativeResize="0"/>
          <p:nvPr/>
        </p:nvPicPr>
        <p:blipFill>
          <a:blip r:embed="rId3">
            <a:alphaModFix/>
          </a:blip>
          <a:stretch>
            <a:fillRect/>
          </a:stretch>
        </p:blipFill>
        <p:spPr>
          <a:xfrm>
            <a:off x="559688" y="1717701"/>
            <a:ext cx="3462279" cy="2568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Calculations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199675" y="263275"/>
            <a:ext cx="41823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PMF</a:t>
            </a:r>
            <a:endParaRPr/>
          </a:p>
        </p:txBody>
      </p:sp>
      <p:sp>
        <p:nvSpPr>
          <p:cNvPr id="257" name="Google Shape;25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a:t>Students with higher GPAs (split at roughly the median), tend to receive higher Letter of Recommendation scores. This means that professors are writing better Letters of Recommendation to students with higher grades (both in their courses, and in their program).</a:t>
            </a:r>
            <a:endParaRPr/>
          </a:p>
        </p:txBody>
      </p:sp>
      <p:sp>
        <p:nvSpPr>
          <p:cNvPr id="258" name="Google Shape;258;p34"/>
          <p:cNvSpPr txBox="1"/>
          <p:nvPr>
            <p:ph idx="1" type="subTitle"/>
          </p:nvPr>
        </p:nvSpPr>
        <p:spPr>
          <a:xfrm>
            <a:off x="268225" y="10203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Letter of Recommendation Rating based on GPA</a:t>
            </a:r>
            <a:endParaRPr/>
          </a:p>
        </p:txBody>
      </p:sp>
      <p:pic>
        <p:nvPicPr>
          <p:cNvPr id="259" name="Google Shape;259;p34"/>
          <p:cNvPicPr preferRelativeResize="0"/>
          <p:nvPr/>
        </p:nvPicPr>
        <p:blipFill>
          <a:blip r:embed="rId3">
            <a:alphaModFix/>
          </a:blip>
          <a:stretch>
            <a:fillRect/>
          </a:stretch>
        </p:blipFill>
        <p:spPr>
          <a:xfrm>
            <a:off x="514413" y="2047576"/>
            <a:ext cx="3552825" cy="2371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99675" y="263275"/>
            <a:ext cx="41823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CDF </a:t>
            </a:r>
            <a:endParaRPr/>
          </a:p>
        </p:txBody>
      </p:sp>
      <p:sp>
        <p:nvSpPr>
          <p:cNvPr id="265" name="Google Shape;265;p35"/>
          <p:cNvSpPr txBox="1"/>
          <p:nvPr>
            <p:ph idx="1" type="subTitle"/>
          </p:nvPr>
        </p:nvSpPr>
        <p:spPr>
          <a:xfrm>
            <a:off x="268225" y="10203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GRE Scores</a:t>
            </a:r>
            <a:endParaRPr/>
          </a:p>
        </p:txBody>
      </p:sp>
      <p:pic>
        <p:nvPicPr>
          <p:cNvPr id="266" name="Google Shape;266;p35"/>
          <p:cNvPicPr preferRelativeResize="0"/>
          <p:nvPr/>
        </p:nvPicPr>
        <p:blipFill>
          <a:blip r:embed="rId3">
            <a:alphaModFix/>
          </a:blip>
          <a:stretch>
            <a:fillRect/>
          </a:stretch>
        </p:blipFill>
        <p:spPr>
          <a:xfrm>
            <a:off x="5050125" y="1309676"/>
            <a:ext cx="3752850" cy="2524125"/>
          </a:xfrm>
          <a:prstGeom prst="rect">
            <a:avLst/>
          </a:prstGeom>
          <a:noFill/>
          <a:ln>
            <a:noFill/>
          </a:ln>
        </p:spPr>
      </p:pic>
      <p:pic>
        <p:nvPicPr>
          <p:cNvPr id="267" name="Google Shape;267;p35"/>
          <p:cNvPicPr preferRelativeResize="0"/>
          <p:nvPr/>
        </p:nvPicPr>
        <p:blipFill>
          <a:blip r:embed="rId4">
            <a:alphaModFix/>
          </a:blip>
          <a:stretch>
            <a:fillRect/>
          </a:stretch>
        </p:blipFill>
        <p:spPr>
          <a:xfrm>
            <a:off x="457250" y="3972801"/>
            <a:ext cx="3667125" cy="52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99675" y="71250"/>
            <a:ext cx="4182300" cy="13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Analytical Distribution</a:t>
            </a:r>
            <a:endParaRPr/>
          </a:p>
        </p:txBody>
      </p:sp>
      <p:sp>
        <p:nvSpPr>
          <p:cNvPr id="273" name="Google Shape;273;p36"/>
          <p:cNvSpPr txBox="1"/>
          <p:nvPr>
            <p:ph idx="1" type="subTitle"/>
          </p:nvPr>
        </p:nvSpPr>
        <p:spPr>
          <a:xfrm>
            <a:off x="268225" y="13024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GPA</a:t>
            </a:r>
            <a:endParaRPr/>
          </a:p>
        </p:txBody>
      </p:sp>
      <p:sp>
        <p:nvSpPr>
          <p:cNvPr id="274" name="Google Shape;274;p36"/>
          <p:cNvSpPr txBox="1"/>
          <p:nvPr>
            <p:ph idx="2" type="body"/>
          </p:nvPr>
        </p:nvSpPr>
        <p:spPr>
          <a:xfrm>
            <a:off x="4939500" y="2228700"/>
            <a:ext cx="3852300" cy="252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Model roughly fits the data</a:t>
            </a:r>
            <a:endParaRPr/>
          </a:p>
        </p:txBody>
      </p:sp>
      <p:pic>
        <p:nvPicPr>
          <p:cNvPr id="275" name="Google Shape;275;p36"/>
          <p:cNvPicPr preferRelativeResize="0"/>
          <p:nvPr/>
        </p:nvPicPr>
        <p:blipFill>
          <a:blip r:embed="rId3">
            <a:alphaModFix/>
          </a:blip>
          <a:stretch>
            <a:fillRect/>
          </a:stretch>
        </p:blipFill>
        <p:spPr>
          <a:xfrm>
            <a:off x="565975" y="2009526"/>
            <a:ext cx="3449705" cy="2266949"/>
          </a:xfrm>
          <a:prstGeom prst="rect">
            <a:avLst/>
          </a:prstGeom>
          <a:noFill/>
          <a:ln>
            <a:noFill/>
          </a:ln>
        </p:spPr>
      </p:pic>
      <p:pic>
        <p:nvPicPr>
          <p:cNvPr id="276" name="Google Shape;276;p36"/>
          <p:cNvPicPr preferRelativeResize="0"/>
          <p:nvPr/>
        </p:nvPicPr>
        <p:blipFill>
          <a:blip r:embed="rId4">
            <a:alphaModFix/>
          </a:blip>
          <a:stretch>
            <a:fillRect/>
          </a:stretch>
        </p:blipFill>
        <p:spPr>
          <a:xfrm>
            <a:off x="4743750" y="496025"/>
            <a:ext cx="3938725" cy="1211925"/>
          </a:xfrm>
          <a:prstGeom prst="rect">
            <a:avLst/>
          </a:prstGeom>
          <a:noFill/>
          <a:ln>
            <a:noFill/>
          </a:ln>
        </p:spPr>
      </p:pic>
      <p:pic>
        <p:nvPicPr>
          <p:cNvPr id="277" name="Google Shape;277;p36"/>
          <p:cNvPicPr preferRelativeResize="0"/>
          <p:nvPr/>
        </p:nvPicPr>
        <p:blipFill>
          <a:blip r:embed="rId5">
            <a:alphaModFix/>
          </a:blip>
          <a:stretch>
            <a:fillRect/>
          </a:stretch>
        </p:blipFill>
        <p:spPr>
          <a:xfrm>
            <a:off x="6414875" y="2009525"/>
            <a:ext cx="1743075" cy="228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99675" y="71250"/>
            <a:ext cx="4182300" cy="95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Scatterplot 1</a:t>
            </a:r>
            <a:endParaRPr/>
          </a:p>
        </p:txBody>
      </p:sp>
      <p:sp>
        <p:nvSpPr>
          <p:cNvPr id="283" name="Google Shape;283;p37"/>
          <p:cNvSpPr txBox="1"/>
          <p:nvPr>
            <p:ph idx="1" type="subTitle"/>
          </p:nvPr>
        </p:nvSpPr>
        <p:spPr>
          <a:xfrm>
            <a:off x="268225" y="9075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GPA &amp; GRE Scores</a:t>
            </a:r>
            <a:endParaRPr/>
          </a:p>
        </p:txBody>
      </p:sp>
      <p:sp>
        <p:nvSpPr>
          <p:cNvPr id="284" name="Google Shape;284;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Positive Correlation: 0.83</a:t>
            </a:r>
            <a:endParaRPr/>
          </a:p>
          <a:p>
            <a:pPr indent="-342900" lvl="0" marL="457200" rtl="0" algn="l">
              <a:spcBef>
                <a:spcPts val="0"/>
              </a:spcBef>
              <a:spcAft>
                <a:spcPts val="0"/>
              </a:spcAft>
              <a:buSzPts val="1800"/>
              <a:buChar char="●"/>
            </a:pPr>
            <a:r>
              <a:rPr lang="en"/>
              <a:t>Fairly high chance of causation</a:t>
            </a:r>
            <a:endParaRPr/>
          </a:p>
          <a:p>
            <a:pPr indent="-317500" lvl="1" marL="914400" rtl="0" algn="l">
              <a:spcBef>
                <a:spcPts val="0"/>
              </a:spcBef>
              <a:spcAft>
                <a:spcPts val="0"/>
              </a:spcAft>
              <a:buSzPts val="1400"/>
              <a:buChar char="○"/>
            </a:pPr>
            <a:r>
              <a:rPr lang="en"/>
              <a:t>Students with higher GPAs will have better study habits and better test taking skills, which will result in higher GRE scores</a:t>
            </a:r>
            <a:endParaRPr/>
          </a:p>
        </p:txBody>
      </p:sp>
      <p:pic>
        <p:nvPicPr>
          <p:cNvPr id="285" name="Google Shape;285;p37"/>
          <p:cNvPicPr preferRelativeResize="0"/>
          <p:nvPr/>
        </p:nvPicPr>
        <p:blipFill>
          <a:blip r:embed="rId3">
            <a:alphaModFix/>
          </a:blip>
          <a:stretch>
            <a:fillRect/>
          </a:stretch>
        </p:blipFill>
        <p:spPr>
          <a:xfrm>
            <a:off x="419163" y="1614576"/>
            <a:ext cx="3743325" cy="255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99675" y="71250"/>
            <a:ext cx="4182300" cy="95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Scatterplot 2</a:t>
            </a:r>
            <a:endParaRPr/>
          </a:p>
        </p:txBody>
      </p:sp>
      <p:sp>
        <p:nvSpPr>
          <p:cNvPr id="291" name="Google Shape;291;p38"/>
          <p:cNvSpPr txBox="1"/>
          <p:nvPr>
            <p:ph idx="1" type="subTitle"/>
          </p:nvPr>
        </p:nvSpPr>
        <p:spPr>
          <a:xfrm>
            <a:off x="268225" y="9075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Statement of Purpose Score &amp; Letter of Recommendation Score</a:t>
            </a:r>
            <a:endParaRPr/>
          </a:p>
        </p:txBody>
      </p:sp>
      <p:sp>
        <p:nvSpPr>
          <p:cNvPr id="292" name="Google Shape;292;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Positive </a:t>
            </a:r>
            <a:r>
              <a:rPr lang="en"/>
              <a:t>Correlation: 0.73</a:t>
            </a:r>
            <a:endParaRPr/>
          </a:p>
          <a:p>
            <a:pPr indent="-342900" lvl="0" marL="457200" rtl="0" algn="l">
              <a:spcBef>
                <a:spcPts val="0"/>
              </a:spcBef>
              <a:spcAft>
                <a:spcPts val="0"/>
              </a:spcAft>
              <a:buSzPts val="1800"/>
              <a:buChar char="●"/>
            </a:pPr>
            <a:r>
              <a:rPr lang="en"/>
              <a:t>Low chance of causation</a:t>
            </a:r>
            <a:endParaRPr/>
          </a:p>
          <a:p>
            <a:pPr indent="-317500" lvl="1" marL="914400" rtl="0" algn="l">
              <a:spcBef>
                <a:spcPts val="0"/>
              </a:spcBef>
              <a:spcAft>
                <a:spcPts val="0"/>
              </a:spcAft>
              <a:buSzPts val="1400"/>
              <a:buChar char="○"/>
            </a:pPr>
            <a:r>
              <a:rPr lang="en"/>
              <a:t>Students with a strong statement of purpose may have a strong desire to attend a graduate program. You could argue this desire would drive them to do better in coursework now, which would result in higher letters of recommendation, but there seems to be an underlying causation beyond those.</a:t>
            </a:r>
            <a:endParaRPr/>
          </a:p>
        </p:txBody>
      </p:sp>
      <p:pic>
        <p:nvPicPr>
          <p:cNvPr id="293" name="Google Shape;293;p38"/>
          <p:cNvPicPr preferRelativeResize="0"/>
          <p:nvPr/>
        </p:nvPicPr>
        <p:blipFill>
          <a:blip r:embed="rId3">
            <a:alphaModFix/>
          </a:blip>
          <a:stretch>
            <a:fillRect/>
          </a:stretch>
        </p:blipFill>
        <p:spPr>
          <a:xfrm>
            <a:off x="414400" y="2176826"/>
            <a:ext cx="3752850" cy="2562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99675" y="263275"/>
            <a:ext cx="41823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Correlation</a:t>
            </a:r>
            <a:endParaRPr/>
          </a:p>
        </p:txBody>
      </p:sp>
      <p:sp>
        <p:nvSpPr>
          <p:cNvPr id="299" name="Google Shape;299;p39"/>
          <p:cNvSpPr txBox="1"/>
          <p:nvPr>
            <p:ph idx="2" type="body"/>
          </p:nvPr>
        </p:nvSpPr>
        <p:spPr>
          <a:xfrm>
            <a:off x="5042925"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The variables with the highest correlations are GPA and GRE scores, GPA and TOEFL scores, GPA and Chance of Admittance, GRE scores and Chance of Admittance, &amp; TOEFL scores and Chance of Admittance.</a:t>
            </a:r>
            <a:endParaRPr/>
          </a:p>
          <a:p>
            <a:pPr indent="0" lvl="0" marL="457200" rtl="0" algn="l">
              <a:spcBef>
                <a:spcPts val="1600"/>
              </a:spcBef>
              <a:spcAft>
                <a:spcPts val="1600"/>
              </a:spcAft>
              <a:buNone/>
            </a:pPr>
            <a:r>
              <a:rPr lang="en"/>
              <a:t>The variables with the lowest correlations are Research with the following: Letters of Recommendation, Statement of Purpose, University Rating, and TOEFL Scores.</a:t>
            </a:r>
            <a:endParaRPr/>
          </a:p>
        </p:txBody>
      </p:sp>
      <p:pic>
        <p:nvPicPr>
          <p:cNvPr id="300" name="Google Shape;300;p39"/>
          <p:cNvPicPr preferRelativeResize="0"/>
          <p:nvPr/>
        </p:nvPicPr>
        <p:blipFill>
          <a:blip r:embed="rId3">
            <a:alphaModFix/>
          </a:blip>
          <a:stretch>
            <a:fillRect/>
          </a:stretch>
        </p:blipFill>
        <p:spPr>
          <a:xfrm>
            <a:off x="519738" y="1661601"/>
            <a:ext cx="3542185" cy="2549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31375" y="2153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Test</a:t>
            </a:r>
            <a:endParaRPr/>
          </a:p>
        </p:txBody>
      </p:sp>
      <p:pic>
        <p:nvPicPr>
          <p:cNvPr id="306" name="Google Shape;306;p40"/>
          <p:cNvPicPr preferRelativeResize="0"/>
          <p:nvPr/>
        </p:nvPicPr>
        <p:blipFill>
          <a:blip r:embed="rId3">
            <a:alphaModFix/>
          </a:blip>
          <a:stretch>
            <a:fillRect/>
          </a:stretch>
        </p:blipFill>
        <p:spPr>
          <a:xfrm>
            <a:off x="2256450" y="1215922"/>
            <a:ext cx="4171950" cy="3486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209075" y="503800"/>
            <a:ext cx="4182300" cy="95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Regression Analysis</a:t>
            </a:r>
            <a:endParaRPr/>
          </a:p>
        </p:txBody>
      </p:sp>
      <p:pic>
        <p:nvPicPr>
          <p:cNvPr id="312" name="Google Shape;312;p41"/>
          <p:cNvPicPr preferRelativeResize="0"/>
          <p:nvPr/>
        </p:nvPicPr>
        <p:blipFill>
          <a:blip r:embed="rId3">
            <a:alphaModFix/>
          </a:blip>
          <a:stretch>
            <a:fillRect/>
          </a:stretch>
        </p:blipFill>
        <p:spPr>
          <a:xfrm>
            <a:off x="1097938" y="2284950"/>
            <a:ext cx="6948124" cy="2565700"/>
          </a:xfrm>
          <a:prstGeom prst="rect">
            <a:avLst/>
          </a:prstGeom>
          <a:noFill/>
          <a:ln>
            <a:noFill/>
          </a:ln>
        </p:spPr>
      </p:pic>
      <p:pic>
        <p:nvPicPr>
          <p:cNvPr id="313" name="Google Shape;313;p41"/>
          <p:cNvPicPr preferRelativeResize="0"/>
          <p:nvPr/>
        </p:nvPicPr>
        <p:blipFill>
          <a:blip r:embed="rId4">
            <a:alphaModFix/>
          </a:blip>
          <a:stretch>
            <a:fillRect/>
          </a:stretch>
        </p:blipFill>
        <p:spPr>
          <a:xfrm>
            <a:off x="5227663" y="125250"/>
            <a:ext cx="1438275" cy="203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113" name="Google Shape;11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If a prospective students wants to be admitted to a graduate school program, then they should focus on raising their GRE score because this has the highest </a:t>
            </a:r>
            <a:r>
              <a:rPr lang="en"/>
              <a:t>effect</a:t>
            </a:r>
            <a:r>
              <a:rPr lang="en"/>
              <a:t> on admission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 Score</a:t>
            </a:r>
            <a:endParaRPr/>
          </a:p>
        </p:txBody>
      </p:sp>
      <p:sp>
        <p:nvSpPr>
          <p:cNvPr id="124" name="Google Shape;124;p17"/>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1</a:t>
            </a:r>
            <a:endParaRPr/>
          </a:p>
        </p:txBody>
      </p:sp>
      <p:sp>
        <p:nvSpPr>
          <p:cNvPr id="125" name="Google Shape;125;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Graduate Record Examination (admissions test) score, out of 340</a:t>
            </a:r>
            <a:endParaRPr/>
          </a:p>
          <a:p>
            <a:pPr indent="-342900" lvl="0" marL="457200" rtl="0" algn="l">
              <a:spcBef>
                <a:spcPts val="0"/>
              </a:spcBef>
              <a:spcAft>
                <a:spcPts val="0"/>
              </a:spcAft>
              <a:buSzPts val="1800"/>
              <a:buChar char="●"/>
            </a:pPr>
            <a:r>
              <a:rPr lang="en"/>
              <a:t>Mean: 316.81</a:t>
            </a:r>
            <a:endParaRPr/>
          </a:p>
          <a:p>
            <a:pPr indent="-342900" lvl="0" marL="457200" rtl="0" algn="l">
              <a:spcBef>
                <a:spcPts val="0"/>
              </a:spcBef>
              <a:spcAft>
                <a:spcPts val="0"/>
              </a:spcAft>
              <a:buSzPts val="1800"/>
              <a:buChar char="●"/>
            </a:pPr>
            <a:r>
              <a:rPr lang="en"/>
              <a:t>Mode: 312, 32</a:t>
            </a:r>
            <a:endParaRPr/>
          </a:p>
          <a:p>
            <a:pPr indent="-342900" lvl="0" marL="457200" rtl="0" algn="l">
              <a:spcBef>
                <a:spcPts val="0"/>
              </a:spcBef>
              <a:spcAft>
                <a:spcPts val="0"/>
              </a:spcAft>
              <a:buSzPts val="1800"/>
              <a:buChar char="●"/>
            </a:pPr>
            <a:r>
              <a:rPr lang="en"/>
              <a:t>Spread: 131.32</a:t>
            </a:r>
            <a:endParaRPr/>
          </a:p>
          <a:p>
            <a:pPr indent="-342900" lvl="0" marL="457200" rtl="0" algn="l">
              <a:spcBef>
                <a:spcPts val="0"/>
              </a:spcBef>
              <a:spcAft>
                <a:spcPts val="0"/>
              </a:spcAft>
              <a:buSzPts val="1800"/>
              <a:buChar char="●"/>
            </a:pPr>
            <a:r>
              <a:rPr lang="en"/>
              <a:t>Tails: 2-tailed</a:t>
            </a:r>
            <a:endParaRPr/>
          </a:p>
        </p:txBody>
      </p:sp>
      <p:pic>
        <p:nvPicPr>
          <p:cNvPr id="126" name="Google Shape;126;p17"/>
          <p:cNvPicPr preferRelativeResize="0"/>
          <p:nvPr/>
        </p:nvPicPr>
        <p:blipFill>
          <a:blip r:embed="rId3">
            <a:alphaModFix/>
          </a:blip>
          <a:stretch>
            <a:fillRect/>
          </a:stretch>
        </p:blipFill>
        <p:spPr>
          <a:xfrm>
            <a:off x="396775" y="1717701"/>
            <a:ext cx="3848100" cy="256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 Score</a:t>
            </a:r>
            <a:endParaRPr/>
          </a:p>
        </p:txBody>
      </p:sp>
      <p:sp>
        <p:nvSpPr>
          <p:cNvPr id="132" name="Google Shape;132;p18"/>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133" name="Google Shape;13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were no outliers in the GPA variable. The maximum GRE score is a combined 340 and there were no numbers above that. Additionally, there were no GRE scores under 260, which is the minimum score possible.</a:t>
            </a:r>
            <a:endParaRPr/>
          </a:p>
        </p:txBody>
      </p:sp>
      <p:pic>
        <p:nvPicPr>
          <p:cNvPr id="134" name="Google Shape;134;p18"/>
          <p:cNvPicPr preferRelativeResize="0"/>
          <p:nvPr/>
        </p:nvPicPr>
        <p:blipFill>
          <a:blip r:embed="rId3">
            <a:alphaModFix/>
          </a:blip>
          <a:stretch>
            <a:fillRect/>
          </a:stretch>
        </p:blipFill>
        <p:spPr>
          <a:xfrm>
            <a:off x="488725" y="1670676"/>
            <a:ext cx="3467100" cy="256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TOEFL </a:t>
            </a:r>
            <a:r>
              <a:rPr lang="en"/>
              <a:t>Score</a:t>
            </a:r>
            <a:endParaRPr/>
          </a:p>
        </p:txBody>
      </p:sp>
      <p:sp>
        <p:nvSpPr>
          <p:cNvPr id="140" name="Google Shape;140;p19"/>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2</a:t>
            </a:r>
            <a:endParaRPr/>
          </a:p>
        </p:txBody>
      </p:sp>
      <p:sp>
        <p:nvSpPr>
          <p:cNvPr id="141" name="Google Shape;141;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Test of English as a Foreign Language score, out of 120</a:t>
            </a:r>
            <a:endParaRPr/>
          </a:p>
          <a:p>
            <a:pPr indent="-342900" lvl="0" marL="457200" rtl="0" algn="l">
              <a:spcBef>
                <a:spcPts val="0"/>
              </a:spcBef>
              <a:spcAft>
                <a:spcPts val="0"/>
              </a:spcAft>
              <a:buSzPts val="1800"/>
              <a:buChar char="●"/>
            </a:pPr>
            <a:r>
              <a:rPr lang="en"/>
              <a:t>Mean: 107.41</a:t>
            </a:r>
            <a:endParaRPr/>
          </a:p>
          <a:p>
            <a:pPr indent="-342900" lvl="0" marL="457200" rtl="0" algn="l">
              <a:spcBef>
                <a:spcPts val="0"/>
              </a:spcBef>
              <a:spcAft>
                <a:spcPts val="0"/>
              </a:spcAft>
              <a:buSzPts val="1800"/>
              <a:buChar char="●"/>
            </a:pPr>
            <a:r>
              <a:rPr lang="en"/>
              <a:t>Mode: 110</a:t>
            </a:r>
            <a:endParaRPr/>
          </a:p>
          <a:p>
            <a:pPr indent="-342900" lvl="0" marL="457200" rtl="0" algn="l">
              <a:spcBef>
                <a:spcPts val="0"/>
              </a:spcBef>
              <a:spcAft>
                <a:spcPts val="0"/>
              </a:spcAft>
              <a:buSzPts val="1800"/>
              <a:buChar char="●"/>
            </a:pPr>
            <a:r>
              <a:rPr lang="en"/>
              <a:t>Spread: 36.75</a:t>
            </a:r>
            <a:endParaRPr/>
          </a:p>
          <a:p>
            <a:pPr indent="-342900" lvl="0" marL="457200" rtl="0" algn="l">
              <a:spcBef>
                <a:spcPts val="0"/>
              </a:spcBef>
              <a:spcAft>
                <a:spcPts val="0"/>
              </a:spcAft>
              <a:buSzPts val="1800"/>
              <a:buChar char="●"/>
            </a:pPr>
            <a:r>
              <a:rPr lang="en"/>
              <a:t>Tails: 2-tailed</a:t>
            </a:r>
            <a:endParaRPr/>
          </a:p>
        </p:txBody>
      </p:sp>
      <p:pic>
        <p:nvPicPr>
          <p:cNvPr id="142" name="Google Shape;142;p19"/>
          <p:cNvPicPr preferRelativeResize="0"/>
          <p:nvPr/>
        </p:nvPicPr>
        <p:blipFill>
          <a:blip r:embed="rId3">
            <a:alphaModFix/>
          </a:blip>
          <a:stretch>
            <a:fillRect/>
          </a:stretch>
        </p:blipFill>
        <p:spPr>
          <a:xfrm>
            <a:off x="415700" y="1783501"/>
            <a:ext cx="373380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99675" y="2632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TOEFL Score</a:t>
            </a:r>
            <a:endParaRPr/>
          </a:p>
        </p:txBody>
      </p:sp>
      <p:sp>
        <p:nvSpPr>
          <p:cNvPr id="148" name="Google Shape;148;p20"/>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149" name="Google Shape;149;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Explanation: There were no outliers in the TOEFL variable. The maximum score possible is 120, which is the maximum score we received. The minimum score is a 0, and the dataset didn’t include any numbers below 0.</a:t>
            </a:r>
            <a:endParaRPr/>
          </a:p>
        </p:txBody>
      </p:sp>
      <p:pic>
        <p:nvPicPr>
          <p:cNvPr id="150" name="Google Shape;150;p20"/>
          <p:cNvPicPr preferRelativeResize="0"/>
          <p:nvPr/>
        </p:nvPicPr>
        <p:blipFill>
          <a:blip r:embed="rId3">
            <a:alphaModFix/>
          </a:blip>
          <a:stretch>
            <a:fillRect/>
          </a:stretch>
        </p:blipFill>
        <p:spPr>
          <a:xfrm>
            <a:off x="406300" y="1745901"/>
            <a:ext cx="3462279" cy="2568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99675" y="263275"/>
            <a:ext cx="41634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University Rating</a:t>
            </a:r>
            <a:endParaRPr/>
          </a:p>
        </p:txBody>
      </p:sp>
      <p:sp>
        <p:nvSpPr>
          <p:cNvPr id="156" name="Google Shape;156;p21"/>
          <p:cNvSpPr txBox="1"/>
          <p:nvPr>
            <p:ph idx="1" type="subTitle"/>
          </p:nvPr>
        </p:nvSpPr>
        <p:spPr>
          <a:xfrm>
            <a:off x="199675" y="10012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3</a:t>
            </a:r>
            <a:endParaRPr/>
          </a:p>
        </p:txBody>
      </p:sp>
      <p:sp>
        <p:nvSpPr>
          <p:cNvPr id="157" name="Google Shape;15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Meaning: Out of 5</a:t>
            </a:r>
            <a:endParaRPr/>
          </a:p>
          <a:p>
            <a:pPr indent="-342900" lvl="0" marL="457200" rtl="0" algn="l">
              <a:spcBef>
                <a:spcPts val="0"/>
              </a:spcBef>
              <a:spcAft>
                <a:spcPts val="0"/>
              </a:spcAft>
              <a:buSzPts val="1800"/>
              <a:buChar char="●"/>
            </a:pPr>
            <a:r>
              <a:rPr lang="en"/>
              <a:t>Mean: 3.09</a:t>
            </a:r>
            <a:endParaRPr/>
          </a:p>
          <a:p>
            <a:pPr indent="-342900" lvl="0" marL="457200" rtl="0" algn="l">
              <a:spcBef>
                <a:spcPts val="0"/>
              </a:spcBef>
              <a:spcAft>
                <a:spcPts val="0"/>
              </a:spcAft>
              <a:buSzPts val="1800"/>
              <a:buChar char="●"/>
            </a:pPr>
            <a:r>
              <a:rPr lang="en"/>
              <a:t>Mode: 3</a:t>
            </a:r>
            <a:endParaRPr/>
          </a:p>
          <a:p>
            <a:pPr indent="-342900" lvl="0" marL="457200" rtl="0" algn="l">
              <a:spcBef>
                <a:spcPts val="0"/>
              </a:spcBef>
              <a:spcAft>
                <a:spcPts val="0"/>
              </a:spcAft>
              <a:buSzPts val="1800"/>
              <a:buChar char="●"/>
            </a:pPr>
            <a:r>
              <a:rPr lang="en"/>
              <a:t>Spread: 1.3</a:t>
            </a:r>
            <a:endParaRPr/>
          </a:p>
          <a:p>
            <a:pPr indent="-342900" lvl="0" marL="457200" rtl="0" algn="l">
              <a:spcBef>
                <a:spcPts val="0"/>
              </a:spcBef>
              <a:spcAft>
                <a:spcPts val="0"/>
              </a:spcAft>
              <a:buSzPts val="1800"/>
              <a:buChar char="●"/>
            </a:pPr>
            <a:r>
              <a:rPr lang="en"/>
              <a:t>Tails: 2-tailed</a:t>
            </a:r>
            <a:endParaRPr/>
          </a:p>
        </p:txBody>
      </p:sp>
      <p:pic>
        <p:nvPicPr>
          <p:cNvPr id="158" name="Google Shape;158;p21"/>
          <p:cNvPicPr preferRelativeResize="0"/>
          <p:nvPr/>
        </p:nvPicPr>
        <p:blipFill>
          <a:blip r:embed="rId3">
            <a:alphaModFix/>
          </a:blip>
          <a:stretch>
            <a:fillRect/>
          </a:stretch>
        </p:blipFill>
        <p:spPr>
          <a:xfrm>
            <a:off x="336325" y="1736501"/>
            <a:ext cx="377190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