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4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5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6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7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8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9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0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1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2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3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4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5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6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7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8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51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4" r:id="rId10"/>
    <p:sldId id="264" r:id="rId11"/>
    <p:sldId id="266" r:id="rId12"/>
    <p:sldId id="265" r:id="rId13"/>
    <p:sldId id="268" r:id="rId14"/>
    <p:sldId id="267" r:id="rId15"/>
    <p:sldId id="270" r:id="rId16"/>
    <p:sldId id="271" r:id="rId17"/>
    <p:sldId id="269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8A88FB8-1EB0-1444-BF75-C1BB9D0793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D810E19-D61F-C840-8B46-366EC67C7A7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DCEA7D8B-7235-8346-B724-56CCA5B58F6C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56B813EF-F066-5149-8BF0-3A16A06F44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BB9128E3-9843-4841-86BB-4F2AEE926B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F152C3C2-18BE-4640-AFA6-4DC1FD9FBD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B1F476-FF3E-1743-AA1C-33EFBADB46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DC8A3BE-2EF4-F540-A2F1-2ED717928D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7D95FE-9B04-3C47-8C24-F73A37B3F72B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1AA489E-2141-3A40-9869-4AF3E77C822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E166625-2625-B645-ADEE-20DB0D8F56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936D98C-EB54-1F48-B61E-4EFB13B2E8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13C0B8-D24D-0444-9D7E-AE5BCEFAD46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A5C68214-60E8-454F-9A44-C930C0EA959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036531E-19DB-4D4A-BFD6-F8DE1B423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5FAF6C1-D68F-014C-8D84-2788128DAB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6A49B5-158C-6744-9B30-D1CDAC475D1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57183E5F-F7DF-784E-B7F3-3071BE4270B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B37B4D8-EA30-A045-90B0-F902E97E1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3D1C9AE-F2D3-2F46-B578-BBA218548C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1A0F8B-0689-A240-B6C6-88231DBB4A0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433AB607-6AC9-994F-BF3F-4F0E969ECDA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B357AE7-E207-F849-8040-538E459D3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C114D40-4C6D-2C49-AE57-D59D5708A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8662C-CC92-A444-BBF7-2CDDC0D4143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5EEE23B2-8E6B-C040-8FCC-A2D5B4823B8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1CC22A0-B6C4-BC45-AC30-27DD21D32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6720A17-697C-CB4F-9F30-67652A959A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66C44B-C44E-2648-BDAD-A852699E077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B8381BA9-CE86-3545-9A41-0343326B7AB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70B97C7-818A-1545-8B52-4F0F9B228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7AC300-9955-AF48-B3A0-58252E669D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9D0E1-7F0E-A048-8ADF-7FD3A50978E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4735E70D-B1A8-F54F-B9C7-DDED96D047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D14C04E-4936-4D45-AB26-69382D1EE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CB1678E-B800-1447-8968-4D2707E5AC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8196FD-85BB-BC4D-ADDB-BEBCEE4AEB3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EBCC22B3-B375-8345-95FC-7D31433530F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21D048D-DF14-FA47-ADF9-AFECA5A77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A071B3E-490D-D044-AC7E-352F1EB267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BD0C5A-5EC1-0143-9294-E899F52298A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2110A692-3E34-1742-9969-26DC05450E4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DBDE683-3DE1-6F49-BC05-555B24E57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38B4F62-56AF-CF49-A07D-BEFA0710AC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B487E6-1D63-4046-8138-A69BBBA5A70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2135CE1-2EBC-8945-A475-3364265388B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B0D1BA5-8783-E941-9BBD-C370892AF7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C42953A-7AB0-444F-AAEA-F9D54952BE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DEB81-978A-5747-8C76-AEC69AEC16D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82BBDEA7-E2D8-6E49-AE70-97FD763287E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6B85907-CFE9-0542-8374-EBBB16C67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90F7BA1-CAED-9A43-BD64-2409020AD1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B707A-D5D0-9644-BA08-CB96DA51EF3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78B01421-25AB-FE4A-8238-C2B28F81D39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A938900-8A21-424D-9ED1-EEA8AF974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E863214-DAEA-6844-B418-718D9BDCB2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E2080-E013-2B46-8D43-8DA49C52334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79630E99-CDD2-8749-9E43-8891952D5AA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85D21C7-40C3-E545-9E03-E098728E34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F931033-4896-8D48-805A-6FB1BA2DEA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75500-AE85-A143-8B29-115BEC411E7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4360EA83-3F49-9247-8D60-65C8A6A0800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3EFBA539-3BC6-8241-9793-4ADE5BD9FA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FC6F1C6-54DD-8F48-8CCA-F1ABA12F8E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CC436-320D-D04E-B657-4386E7AB1AA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7D2D499C-8A3E-AD46-8C6F-2BF169BFDBF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B856B93-0634-CF4F-B80A-4D17B48083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BFB6CC6-D1BE-4544-B751-F7E51245A4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AB2ED-88B1-D444-AFB2-17EC6B2DB11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F64075DC-079C-454A-BE38-0DA6B39DD2E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27258A2-E7CE-074C-8BBC-A42085BF1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B393D2-72C2-834A-97E6-606FCC9E44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3ECA1-8981-DC4E-8FE6-8C83B92D92F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160ED174-9801-DB48-BA85-96EA3BE5426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9A66E80-D1BF-7D44-8926-D02874855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0B5FC6-576A-4A44-9097-A1762A5713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79713C-4956-3D4B-BB0D-2691476E61C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3F9FD4DD-52B3-774F-829F-A465509A98D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0A41EC52-FFC2-E74F-AF2A-AB8C4DD5E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CCCD72E-342B-8248-99BE-296190F68C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2ABF9-BE85-9F42-A56B-4EC0F756DB3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4E3400EF-8B22-CC4A-88EB-272DDF1343D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B60A0DD-6A62-A141-8634-7A9966FF8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9F20BA3-1078-AC46-88EC-F02950B99E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8FA61-66A9-344B-B138-ACBC1F0B54F8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DAE695A0-E096-5149-B268-FDDCA9FAE89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758F355-655A-3E49-A65F-5B0EF2F7C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32B0154-CDA0-1041-BE28-FFDF137A1F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99400-4520-874C-A457-CBFF2CDCB0F0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A965727C-3292-D944-A867-ACB4716F548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53D6DA6D-23D7-4E43-A30B-DA4C21FDD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941B300-BB96-284C-8A2F-880D2E4ED2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EBF1D9-9204-784C-8564-4D8114F25E24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FD96E23C-8CE2-BB4F-A76B-2EC1C011107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3B2A5B53-6458-3145-85BE-A54ADE380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CC0F002-16BD-D940-AFD6-AD29E9B452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6C4F0B-E2D8-1D4B-9A91-D5457B2BDAA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F5E2F509-11DC-E444-9FF4-86E4FDA76F7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7560C0C-8A29-1949-93A4-B8354CE3A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7CC137D-0B1A-1044-B0F4-091F9A16FB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B02297-8A34-734F-B499-B2454B5A97A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DE18FCCC-243D-C045-9A33-535DADE70F3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A8E14CB-AD48-EC4F-BAC6-445A1568A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BF5E9F4-4075-2C4E-9E0F-7DADFC6751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9C2443-67C5-CE4B-B05D-06B7B6DB2D5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C3042A28-108D-1E40-9138-E4E00FF30A8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F96782D-986C-7C44-B5E2-8B6F3D5B3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B5BCAEA-0B96-1149-AC7A-AB41239B79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E1D215-A1AC-4F40-AE7D-BC95DBC0906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F77A2BD-BAE6-914F-9C5A-E3BC397085D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7ADB59B-6CB0-FD4C-B4D5-B8ADA7C70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A2D14A2-7DF4-6947-9B00-AEC2AFC4C9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BEB1A5-EA48-964E-A4AE-F36AC6C72C3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0112670-7231-354C-86D7-790629EA0F9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CAD0EB6-CEB5-FA47-883B-3EB982C562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EF3F10-9454-1F44-9B64-A4955F4CA5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AF240-EF22-FE4E-A635-24F42947DAF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5D33AFD1-1F52-C94C-BC78-83AB196EEB1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65214AF-19E4-2F46-83A7-674E4C5F7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F4352B1-3DA0-8D45-8212-C6A8DAF6A8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E0C7CD-D863-0C47-B737-7C9AC9B2A31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F0BEC712-1806-8343-93AF-64A0174F6FA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7F70FFAA-6BB0-1942-B386-EB041DBEAA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>
            <a:extLst>
              <a:ext uri="{FF2B5EF4-FFF2-40B4-BE49-F238E27FC236}">
                <a16:creationId xmlns:a16="http://schemas.microsoft.com/office/drawing/2014/main" id="{48EBD4F9-CC7A-CB4D-9C03-6998D2689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4EAFDEB-819D-D940-8D2C-438051FA17F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BB9F3384-B67F-EE48-9BBF-E6B23D2FCDD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74955738-4957-FC46-B170-B34A19E30F0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054EF804-DF9D-C94D-8363-8743FFC26AB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6DBD3377-895A-6B40-AC7E-BE8301F1A3B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2FC7598-AF25-F448-B7A0-08719B5B6905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7176" name="Group 8">
            <a:extLst>
              <a:ext uri="{FF2B5EF4-FFF2-40B4-BE49-F238E27FC236}">
                <a16:creationId xmlns:a16="http://schemas.microsoft.com/office/drawing/2014/main" id="{C1EF2DDE-17E8-E748-B9C3-1D1C4B0B6D08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7177" name="Oval 9">
              <a:extLst>
                <a:ext uri="{FF2B5EF4-FFF2-40B4-BE49-F238E27FC236}">
                  <a16:creationId xmlns:a16="http://schemas.microsoft.com/office/drawing/2014/main" id="{CFECE3B9-FCF0-2440-95E1-DAFA01A0D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Oval 10">
              <a:extLst>
                <a:ext uri="{FF2B5EF4-FFF2-40B4-BE49-F238E27FC236}">
                  <a16:creationId xmlns:a16="http://schemas.microsoft.com/office/drawing/2014/main" id="{1CB329B0-314F-3C4D-8476-141237D3B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Oval 11">
              <a:extLst>
                <a:ext uri="{FF2B5EF4-FFF2-40B4-BE49-F238E27FC236}">
                  <a16:creationId xmlns:a16="http://schemas.microsoft.com/office/drawing/2014/main" id="{D98A8500-88E2-FC45-A0F1-3A3DBA9F2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Oval 12">
              <a:extLst>
                <a:ext uri="{FF2B5EF4-FFF2-40B4-BE49-F238E27FC236}">
                  <a16:creationId xmlns:a16="http://schemas.microsoft.com/office/drawing/2014/main" id="{13351D32-A4A5-CC4E-906E-098CF9C2D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Oval 13">
              <a:extLst>
                <a:ext uri="{FF2B5EF4-FFF2-40B4-BE49-F238E27FC236}">
                  <a16:creationId xmlns:a16="http://schemas.microsoft.com/office/drawing/2014/main" id="{298D5735-59C9-2D4C-8928-9B40994B4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Oval 14">
              <a:extLst>
                <a:ext uri="{FF2B5EF4-FFF2-40B4-BE49-F238E27FC236}">
                  <a16:creationId xmlns:a16="http://schemas.microsoft.com/office/drawing/2014/main" id="{AF7FFE2C-9530-A24F-A8B3-E5919BC5C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Oval 15">
              <a:extLst>
                <a:ext uri="{FF2B5EF4-FFF2-40B4-BE49-F238E27FC236}">
                  <a16:creationId xmlns:a16="http://schemas.microsoft.com/office/drawing/2014/main" id="{FBE6F2AE-D5D3-1E4B-BEEC-DF8F084CC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Oval 16">
              <a:extLst>
                <a:ext uri="{FF2B5EF4-FFF2-40B4-BE49-F238E27FC236}">
                  <a16:creationId xmlns:a16="http://schemas.microsoft.com/office/drawing/2014/main" id="{CCE77F1C-1247-A840-ABA4-DF126D522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Oval 17">
              <a:extLst>
                <a:ext uri="{FF2B5EF4-FFF2-40B4-BE49-F238E27FC236}">
                  <a16:creationId xmlns:a16="http://schemas.microsoft.com/office/drawing/2014/main" id="{2A13C50A-1C57-3046-BC59-349D6D285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Oval 18">
              <a:extLst>
                <a:ext uri="{FF2B5EF4-FFF2-40B4-BE49-F238E27FC236}">
                  <a16:creationId xmlns:a16="http://schemas.microsoft.com/office/drawing/2014/main" id="{3DBC19D4-0B7F-4748-AFF7-CFE43CD2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Oval 19">
              <a:extLst>
                <a:ext uri="{FF2B5EF4-FFF2-40B4-BE49-F238E27FC236}">
                  <a16:creationId xmlns:a16="http://schemas.microsoft.com/office/drawing/2014/main" id="{22F52667-6E07-4E42-AA4C-7BCED268E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Oval 20">
              <a:extLst>
                <a:ext uri="{FF2B5EF4-FFF2-40B4-BE49-F238E27FC236}">
                  <a16:creationId xmlns:a16="http://schemas.microsoft.com/office/drawing/2014/main" id="{EC21C723-84B4-1042-8D82-789BF8167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Oval 21">
              <a:extLst>
                <a:ext uri="{FF2B5EF4-FFF2-40B4-BE49-F238E27FC236}">
                  <a16:creationId xmlns:a16="http://schemas.microsoft.com/office/drawing/2014/main" id="{2A3AFC9E-7144-2945-B2BD-4883B2C4C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Oval 22">
              <a:extLst>
                <a:ext uri="{FF2B5EF4-FFF2-40B4-BE49-F238E27FC236}">
                  <a16:creationId xmlns:a16="http://schemas.microsoft.com/office/drawing/2014/main" id="{9656C640-C9A0-6243-9053-866D27D85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Oval 23">
              <a:extLst>
                <a:ext uri="{FF2B5EF4-FFF2-40B4-BE49-F238E27FC236}">
                  <a16:creationId xmlns:a16="http://schemas.microsoft.com/office/drawing/2014/main" id="{3080FBE4-C331-8E4B-8C49-9D78B167D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Oval 24">
              <a:extLst>
                <a:ext uri="{FF2B5EF4-FFF2-40B4-BE49-F238E27FC236}">
                  <a16:creationId xmlns:a16="http://schemas.microsoft.com/office/drawing/2014/main" id="{F1E36957-6020-6A4A-A68E-DB8B51C95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Oval 25">
              <a:extLst>
                <a:ext uri="{FF2B5EF4-FFF2-40B4-BE49-F238E27FC236}">
                  <a16:creationId xmlns:a16="http://schemas.microsoft.com/office/drawing/2014/main" id="{9901F510-BB4D-B046-905D-2AC7022EE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Oval 26">
              <a:extLst>
                <a:ext uri="{FF2B5EF4-FFF2-40B4-BE49-F238E27FC236}">
                  <a16:creationId xmlns:a16="http://schemas.microsoft.com/office/drawing/2014/main" id="{489255B2-B697-AC48-A8B1-46B5B158D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Oval 27">
              <a:extLst>
                <a:ext uri="{FF2B5EF4-FFF2-40B4-BE49-F238E27FC236}">
                  <a16:creationId xmlns:a16="http://schemas.microsoft.com/office/drawing/2014/main" id="{DD658DF0-5433-5E48-9A8A-CCB394CEE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Oval 28">
              <a:extLst>
                <a:ext uri="{FF2B5EF4-FFF2-40B4-BE49-F238E27FC236}">
                  <a16:creationId xmlns:a16="http://schemas.microsoft.com/office/drawing/2014/main" id="{3D0F1AFC-0DF2-3945-874F-113F9E941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Oval 29">
              <a:extLst>
                <a:ext uri="{FF2B5EF4-FFF2-40B4-BE49-F238E27FC236}">
                  <a16:creationId xmlns:a16="http://schemas.microsoft.com/office/drawing/2014/main" id="{19A1EB2C-B7F6-3A44-AE82-4FEDC1BED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Oval 30">
              <a:extLst>
                <a:ext uri="{FF2B5EF4-FFF2-40B4-BE49-F238E27FC236}">
                  <a16:creationId xmlns:a16="http://schemas.microsoft.com/office/drawing/2014/main" id="{30AD3977-4DE8-1A48-B221-81F22D833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Oval 31">
              <a:extLst>
                <a:ext uri="{FF2B5EF4-FFF2-40B4-BE49-F238E27FC236}">
                  <a16:creationId xmlns:a16="http://schemas.microsoft.com/office/drawing/2014/main" id="{9864477D-493C-0A4F-A5C4-A645CE27D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Oval 32">
              <a:extLst>
                <a:ext uri="{FF2B5EF4-FFF2-40B4-BE49-F238E27FC236}">
                  <a16:creationId xmlns:a16="http://schemas.microsoft.com/office/drawing/2014/main" id="{AF4B774E-A9E9-0E4F-93A0-BAE350301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Oval 33">
              <a:extLst>
                <a:ext uri="{FF2B5EF4-FFF2-40B4-BE49-F238E27FC236}">
                  <a16:creationId xmlns:a16="http://schemas.microsoft.com/office/drawing/2014/main" id="{50501CE9-1F4C-0342-BBB3-CA92277C7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Oval 34">
              <a:extLst>
                <a:ext uri="{FF2B5EF4-FFF2-40B4-BE49-F238E27FC236}">
                  <a16:creationId xmlns:a16="http://schemas.microsoft.com/office/drawing/2014/main" id="{EF9A3A1C-C1DE-C841-9265-CF0DDF82B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Oval 35">
              <a:extLst>
                <a:ext uri="{FF2B5EF4-FFF2-40B4-BE49-F238E27FC236}">
                  <a16:creationId xmlns:a16="http://schemas.microsoft.com/office/drawing/2014/main" id="{FE09EFA8-3C45-0940-83EA-6BCFB78E7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Oval 36">
              <a:extLst>
                <a:ext uri="{FF2B5EF4-FFF2-40B4-BE49-F238E27FC236}">
                  <a16:creationId xmlns:a16="http://schemas.microsoft.com/office/drawing/2014/main" id="{FFB78A80-D8C3-F140-B27A-E9E2CEEB2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Oval 37">
              <a:extLst>
                <a:ext uri="{FF2B5EF4-FFF2-40B4-BE49-F238E27FC236}">
                  <a16:creationId xmlns:a16="http://schemas.microsoft.com/office/drawing/2014/main" id="{EA102024-3DCF-2E49-8F68-4859986C8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6" name="Oval 38">
              <a:extLst>
                <a:ext uri="{FF2B5EF4-FFF2-40B4-BE49-F238E27FC236}">
                  <a16:creationId xmlns:a16="http://schemas.microsoft.com/office/drawing/2014/main" id="{F3D4C630-CEDF-1147-8028-04E96023A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7" name="Oval 39">
              <a:extLst>
                <a:ext uri="{FF2B5EF4-FFF2-40B4-BE49-F238E27FC236}">
                  <a16:creationId xmlns:a16="http://schemas.microsoft.com/office/drawing/2014/main" id="{943CC840-718E-D249-A549-EE6E9F4A6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08" name="Line 40">
            <a:extLst>
              <a:ext uri="{FF2B5EF4-FFF2-40B4-BE49-F238E27FC236}">
                <a16:creationId xmlns:a16="http://schemas.microsoft.com/office/drawing/2014/main" id="{44BC70A8-8788-1C44-9CE3-CC8DBB7D3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FD3A-190C-E340-9463-7CE6CA67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0A856-6115-9F46-AED1-50F596AA3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BD40C-3F54-8A47-A342-06AB6522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D44A7-5F9D-A840-BD7B-99B08507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6417E-8010-5742-B2F5-E6BCB4A2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F55CA-78B7-0743-95C2-1371583DA8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49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FDB13-317E-A742-95DA-F5C0642A0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DC835-44D1-4743-AE79-FCBE7106E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0A6B4-1530-954C-B641-2C8E2D7E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315CE-7EB4-F548-82A1-E79AB1EB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6F23-B633-7A49-A14E-80BEC532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BD16CA-7980-0948-87F9-1C78438E93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595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EA3F-27B2-AE4D-B7CD-CE7C16EC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07592-20B6-D241-9D4F-A6F410F4872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C3454-C5D4-ED41-AFB9-4363472DA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95150-F7CE-2A45-B868-A222A13F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5CFF6-6933-3849-B16D-EA0FCEDB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E9476-7EC0-9A4D-A086-CF1A210B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0D3AB8B-043F-CA4F-ABB7-0066E192E4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72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AC34-8816-C547-AB7E-4AED61A4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F0C3-6D19-6245-B737-CE614911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32E51-DC3C-2741-A660-D4264E13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1197A-BB7A-CC49-B0F9-ED35BC876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EB407-D431-AA47-8D37-5E88E72B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103951-7B8F-7244-A594-412010393C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218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ADD3-F543-7B4F-801A-695FD466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698F-B137-B94A-A27F-4A71956B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8E34-D633-054B-BFD1-5BBE1FB93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95F46-737E-E34E-9D32-C410DD51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557DA-B80F-4B47-AD09-E1DB5BE0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AFA18-6540-C840-9A5D-D51BB3E673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645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E5CB-C47D-7044-8A6A-6978582E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DE98E-3425-2D43-A878-ADA1F4297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241B5-6709-6640-8267-E0A718525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203B6-8570-C844-9503-3E4C7AEF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02F5D-3BAF-B544-B68C-694C325A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BD837-954C-1444-ABF0-9619F585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B7FC0-FD7C-9140-9791-AEA5394C96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49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F062-8CFB-D049-9511-1AB17E5D0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1DF33-B41A-EA41-9A1A-00EC36D1D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9EF2E-846D-E443-9D0B-CDCBA898D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D058E-1085-4541-81BA-AFAE76344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78885-A6AF-3846-AD29-A0E9384E0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37128-9F9F-0040-97DC-A41802DE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6BC4C-5AED-FA4D-88DB-DAC3C121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1EA67-4F68-D74A-8A5F-09F1A912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CB29C8-858F-9E4A-A21A-1F21FED683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20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DEE0-B96C-104D-97C5-03C58CC0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F3C0C-3C82-DD40-BE55-4527C047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2FFA4-3962-9041-8BF7-C015C6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4339F-78B1-F74C-81D6-5056F2AF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5FD11B-BE16-E04D-859F-68FDF83ED4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32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D724B-2752-B04D-9F48-81D1253D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1295D-64E5-7B47-A3ED-8E00639D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54DAE-B1BB-1B40-8502-B568F0AE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F128A9-8D74-624A-9DD9-8454783EE0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59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066E-4AD9-F946-BF92-061574AC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4E521-676D-B443-B3F8-4A200E263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B8826-FDBB-C044-AF5D-68F552851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7E505-C7F3-6049-81A1-2A692185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B6F30-DB73-1A47-8814-895FA3F2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27117-09C1-EC40-A452-8DC2B5F5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B80A7-B2EE-3441-B085-09B3740275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23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6E75-556F-F54F-800E-5AC090260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33030-4BC1-F243-95F4-2C138A293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1D4BD-3534-D443-9472-87FF8AD90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A38E3-5D66-A74B-AED4-AA9C2696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B275F-4742-3E4A-B9B3-D436FF02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D5D77-89D3-D042-81C9-7E13AC6A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7A633-4345-1045-B8C9-9FCA05C992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13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>
            <a:extLst>
              <a:ext uri="{FF2B5EF4-FFF2-40B4-BE49-F238E27FC236}">
                <a16:creationId xmlns:a16="http://schemas.microsoft.com/office/drawing/2014/main" id="{5E942CD7-F38A-CD42-832F-76C2CC547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4999F0E-4A08-A34C-84B4-728D04D56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3E6A0977-5833-3141-95A7-7547D3F730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F7A5D36-5259-8547-863A-E369C6104FC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31E4D63-14CA-9847-A086-8E63D95A3B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92906CC-996F-1246-A6F9-81AB177CD0C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2454C9CA-8A7A-1C4D-97CA-5D9908F92183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152" name="Group 8">
            <a:extLst>
              <a:ext uri="{FF2B5EF4-FFF2-40B4-BE49-F238E27FC236}">
                <a16:creationId xmlns:a16="http://schemas.microsoft.com/office/drawing/2014/main" id="{FDEC2CF6-3A99-674F-8A5B-E9C33A95515F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153" name="Oval 9">
              <a:extLst>
                <a:ext uri="{FF2B5EF4-FFF2-40B4-BE49-F238E27FC236}">
                  <a16:creationId xmlns:a16="http://schemas.microsoft.com/office/drawing/2014/main" id="{CDC9D6BD-0E41-284E-8D81-178A9D0B0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Oval 10">
              <a:extLst>
                <a:ext uri="{FF2B5EF4-FFF2-40B4-BE49-F238E27FC236}">
                  <a16:creationId xmlns:a16="http://schemas.microsoft.com/office/drawing/2014/main" id="{6F95A506-4A85-4E4A-863D-8F9442C6F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Oval 11">
              <a:extLst>
                <a:ext uri="{FF2B5EF4-FFF2-40B4-BE49-F238E27FC236}">
                  <a16:creationId xmlns:a16="http://schemas.microsoft.com/office/drawing/2014/main" id="{CD6FB295-3E0B-4C42-B435-4EC82E1DF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Oval 12">
              <a:extLst>
                <a:ext uri="{FF2B5EF4-FFF2-40B4-BE49-F238E27FC236}">
                  <a16:creationId xmlns:a16="http://schemas.microsoft.com/office/drawing/2014/main" id="{EA6CD004-1543-7244-AF49-78EAE4986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Oval 13">
              <a:extLst>
                <a:ext uri="{FF2B5EF4-FFF2-40B4-BE49-F238E27FC236}">
                  <a16:creationId xmlns:a16="http://schemas.microsoft.com/office/drawing/2014/main" id="{8B8BB6A7-3942-4441-A67B-0A3B87043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Oval 14">
              <a:extLst>
                <a:ext uri="{FF2B5EF4-FFF2-40B4-BE49-F238E27FC236}">
                  <a16:creationId xmlns:a16="http://schemas.microsoft.com/office/drawing/2014/main" id="{95701E05-4C76-3D45-8B85-3EC6E8C5D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Oval 15">
              <a:extLst>
                <a:ext uri="{FF2B5EF4-FFF2-40B4-BE49-F238E27FC236}">
                  <a16:creationId xmlns:a16="http://schemas.microsoft.com/office/drawing/2014/main" id="{71C323EB-2117-E04E-B578-A2053E23E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Oval 16">
              <a:extLst>
                <a:ext uri="{FF2B5EF4-FFF2-40B4-BE49-F238E27FC236}">
                  <a16:creationId xmlns:a16="http://schemas.microsoft.com/office/drawing/2014/main" id="{3DBC41CF-C0E6-4B41-B4A2-07C8187A5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Oval 17">
              <a:extLst>
                <a:ext uri="{FF2B5EF4-FFF2-40B4-BE49-F238E27FC236}">
                  <a16:creationId xmlns:a16="http://schemas.microsoft.com/office/drawing/2014/main" id="{F3752BF8-9D0D-1141-9708-DC2CFC463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Oval 18">
              <a:extLst>
                <a:ext uri="{FF2B5EF4-FFF2-40B4-BE49-F238E27FC236}">
                  <a16:creationId xmlns:a16="http://schemas.microsoft.com/office/drawing/2014/main" id="{23B07BF3-D237-184D-A0DA-E2DEC33DC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Oval 19">
              <a:extLst>
                <a:ext uri="{FF2B5EF4-FFF2-40B4-BE49-F238E27FC236}">
                  <a16:creationId xmlns:a16="http://schemas.microsoft.com/office/drawing/2014/main" id="{8731E010-8ADF-8D4B-B98B-E16EF6679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Oval 20">
              <a:extLst>
                <a:ext uri="{FF2B5EF4-FFF2-40B4-BE49-F238E27FC236}">
                  <a16:creationId xmlns:a16="http://schemas.microsoft.com/office/drawing/2014/main" id="{1FD1D297-3E2D-5A40-8BC0-7C6C601AE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Oval 21">
              <a:extLst>
                <a:ext uri="{FF2B5EF4-FFF2-40B4-BE49-F238E27FC236}">
                  <a16:creationId xmlns:a16="http://schemas.microsoft.com/office/drawing/2014/main" id="{E5D208F1-173D-D242-81FB-EFC5DC435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Oval 22">
              <a:extLst>
                <a:ext uri="{FF2B5EF4-FFF2-40B4-BE49-F238E27FC236}">
                  <a16:creationId xmlns:a16="http://schemas.microsoft.com/office/drawing/2014/main" id="{1F127E6B-E397-A945-87A8-B042EF1C2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Oval 23">
              <a:extLst>
                <a:ext uri="{FF2B5EF4-FFF2-40B4-BE49-F238E27FC236}">
                  <a16:creationId xmlns:a16="http://schemas.microsoft.com/office/drawing/2014/main" id="{87C935DD-7BF7-B64B-8356-05DBAAB3C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Oval 24">
              <a:extLst>
                <a:ext uri="{FF2B5EF4-FFF2-40B4-BE49-F238E27FC236}">
                  <a16:creationId xmlns:a16="http://schemas.microsoft.com/office/drawing/2014/main" id="{3AB5778A-9A66-4A41-9A47-4373374A0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Oval 25">
              <a:extLst>
                <a:ext uri="{FF2B5EF4-FFF2-40B4-BE49-F238E27FC236}">
                  <a16:creationId xmlns:a16="http://schemas.microsoft.com/office/drawing/2014/main" id="{555EA319-DE12-084E-B2D9-05342B270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Oval 26">
              <a:extLst>
                <a:ext uri="{FF2B5EF4-FFF2-40B4-BE49-F238E27FC236}">
                  <a16:creationId xmlns:a16="http://schemas.microsoft.com/office/drawing/2014/main" id="{B065E6AB-CDBB-5442-BB47-1CA92AC7E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Oval 27">
              <a:extLst>
                <a:ext uri="{FF2B5EF4-FFF2-40B4-BE49-F238E27FC236}">
                  <a16:creationId xmlns:a16="http://schemas.microsoft.com/office/drawing/2014/main" id="{89560F85-CE54-FA40-A9D0-206739708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Oval 28">
              <a:extLst>
                <a:ext uri="{FF2B5EF4-FFF2-40B4-BE49-F238E27FC236}">
                  <a16:creationId xmlns:a16="http://schemas.microsoft.com/office/drawing/2014/main" id="{DAF59B9C-4AB1-E243-A033-B91861A4A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Oval 29">
              <a:extLst>
                <a:ext uri="{FF2B5EF4-FFF2-40B4-BE49-F238E27FC236}">
                  <a16:creationId xmlns:a16="http://schemas.microsoft.com/office/drawing/2014/main" id="{0D9A5602-E42E-8640-BBA0-663A5D287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Oval 30">
              <a:extLst>
                <a:ext uri="{FF2B5EF4-FFF2-40B4-BE49-F238E27FC236}">
                  <a16:creationId xmlns:a16="http://schemas.microsoft.com/office/drawing/2014/main" id="{AB0A1829-B1EE-184C-82FA-FA11558E2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Oval 31">
              <a:extLst>
                <a:ext uri="{FF2B5EF4-FFF2-40B4-BE49-F238E27FC236}">
                  <a16:creationId xmlns:a16="http://schemas.microsoft.com/office/drawing/2014/main" id="{97363E65-FFBA-D447-B118-02433BAB2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Oval 32">
              <a:extLst>
                <a:ext uri="{FF2B5EF4-FFF2-40B4-BE49-F238E27FC236}">
                  <a16:creationId xmlns:a16="http://schemas.microsoft.com/office/drawing/2014/main" id="{F5C0C193-2ABB-7243-86BC-9CB3C6C42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Oval 33">
              <a:extLst>
                <a:ext uri="{FF2B5EF4-FFF2-40B4-BE49-F238E27FC236}">
                  <a16:creationId xmlns:a16="http://schemas.microsoft.com/office/drawing/2014/main" id="{C7988E52-7A5D-6247-AE6F-ACDC1D24D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8" name="Oval 34">
              <a:extLst>
                <a:ext uri="{FF2B5EF4-FFF2-40B4-BE49-F238E27FC236}">
                  <a16:creationId xmlns:a16="http://schemas.microsoft.com/office/drawing/2014/main" id="{8CD0FD66-F06F-1744-BA78-097BA4F09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Oval 35">
              <a:extLst>
                <a:ext uri="{FF2B5EF4-FFF2-40B4-BE49-F238E27FC236}">
                  <a16:creationId xmlns:a16="http://schemas.microsoft.com/office/drawing/2014/main" id="{46FF8422-6505-5345-8155-B8434BE21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Oval 36">
              <a:extLst>
                <a:ext uri="{FF2B5EF4-FFF2-40B4-BE49-F238E27FC236}">
                  <a16:creationId xmlns:a16="http://schemas.microsoft.com/office/drawing/2014/main" id="{A7529C08-9B8E-0048-BBDE-4F5323B1E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Oval 37">
              <a:extLst>
                <a:ext uri="{FF2B5EF4-FFF2-40B4-BE49-F238E27FC236}">
                  <a16:creationId xmlns:a16="http://schemas.microsoft.com/office/drawing/2014/main" id="{E1F17BC2-FFD7-124F-8261-5DD92DC86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Oval 38">
              <a:extLst>
                <a:ext uri="{FF2B5EF4-FFF2-40B4-BE49-F238E27FC236}">
                  <a16:creationId xmlns:a16="http://schemas.microsoft.com/office/drawing/2014/main" id="{F76437AF-1EAC-2748-B1F6-3FE560627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Oval 39">
              <a:extLst>
                <a:ext uri="{FF2B5EF4-FFF2-40B4-BE49-F238E27FC236}">
                  <a16:creationId xmlns:a16="http://schemas.microsoft.com/office/drawing/2014/main" id="{98321792-DAEA-F346-95C1-79D2E69B6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3.jpe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4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image" Target="../media/image5.png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notesSlide" Target="../notesSlides/notesSlide20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50.xml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hyperlink" Target="http://www.dblab.ece.ntua.gr/~mario/rtree/" TargetMode="Externa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7ECB7F9-C3C1-194F-8726-EC5E02A691C7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R-Trees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242AFB3-B7A7-F54E-A6CE-C7292A67D968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Accessing Spatial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416AD8A-4897-314F-8117-1E2D523E03A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Variants - R+ Trees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747900B-2473-DD4A-AE00-E1F3FAD8EB2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1"/>
            <a:r>
              <a:rPr lang="en-US" altLang="en-US"/>
              <a:t>Avoids multiple paths during searching. </a:t>
            </a:r>
          </a:p>
          <a:p>
            <a:pPr lvl="2"/>
            <a:r>
              <a:rPr lang="en-US" altLang="en-US"/>
              <a:t>Objects may be stored in multiple nodes</a:t>
            </a:r>
          </a:p>
          <a:p>
            <a:pPr lvl="1"/>
            <a:r>
              <a:rPr lang="en-US" altLang="en-US"/>
              <a:t>MBRs of nodes at same tree level do not overlap</a:t>
            </a:r>
          </a:p>
          <a:p>
            <a:pPr lvl="1"/>
            <a:r>
              <a:rPr lang="en-US" altLang="en-US"/>
              <a:t>On insertion/deletion the tree may change downward or upward in order to maintain the structure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5">
            <a:extLst>
              <a:ext uri="{FF2B5EF4-FFF2-40B4-BE49-F238E27FC236}">
                <a16:creationId xmlns:a16="http://schemas.microsoft.com/office/drawing/2014/main" id="{47DEDBED-E244-DD4D-A49A-DC5DD079F17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R+ Tree</a:t>
            </a:r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98454C0C-6A25-6241-AB6B-D457E4CCCA81}"/>
              </a:ext>
            </a:extLst>
          </p:cNvPr>
          <p:cNvPicPr>
            <a:picLocks noChangeAspect="1" noChangeArrowheads="1"/>
          </p:cNvPicPr>
          <p:nvPr>
            <p:ph idx="1"/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600200"/>
            <a:ext cx="5867400" cy="4400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27" name="Text Box 7">
            <a:extLst>
              <a:ext uri="{FF2B5EF4-FFF2-40B4-BE49-F238E27FC236}">
                <a16:creationId xmlns:a16="http://schemas.microsoft.com/office/drawing/2014/main" id="{ED155420-D1D6-5740-9A0E-EF746C1C0CF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00400" y="6248400"/>
            <a:ext cx="5702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http://perso.enst.fr/~saglio/bdas/EPFL0525/sld041.htm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5BB8372-8173-6C44-89D1-C781CEC04AD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Variants: Hilbert R-Tree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368B026-EB84-6547-8D8F-808E774778B4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z="2600"/>
              <a:t>Similar to other R-Trees except that the Hilbert value of its rectangle centroid is calculated. </a:t>
            </a:r>
          </a:p>
          <a:p>
            <a:r>
              <a:rPr lang="en-US" altLang="en-US" sz="2600"/>
              <a:t>That key is used to guide the insertion</a:t>
            </a:r>
          </a:p>
          <a:p>
            <a:r>
              <a:rPr lang="en-US" altLang="en-US" sz="2600"/>
              <a:t>On an overflow, evenly divide between two nodes</a:t>
            </a:r>
          </a:p>
          <a:p>
            <a:r>
              <a:rPr lang="en-US" altLang="en-US" sz="2600"/>
              <a:t>Experiments has shown that this scheme significantly improves performance and decreases insertion complexity. </a:t>
            </a:r>
          </a:p>
          <a:p>
            <a:r>
              <a:rPr lang="en-US" altLang="en-US" sz="2600"/>
              <a:t>Hilbert R-tree achieves up to 28% saving in the number of pages touched compared to R*-tree.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FC1A5E9-B704-C149-8C44-AA3844F2741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Hilbert Value??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48C1C62-0A05-FC4A-AB0C-C31E18CA72A4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600"/>
              <a:t>The </a:t>
            </a:r>
            <a:r>
              <a:rPr lang="en-US" altLang="en-US" sz="2600" b="1"/>
              <a:t>Hilbert</a:t>
            </a:r>
            <a:r>
              <a:rPr lang="en-US" altLang="en-US" sz="2600"/>
              <a:t> </a:t>
            </a:r>
            <a:r>
              <a:rPr lang="en-US" altLang="en-US" sz="2600" b="1"/>
              <a:t>value</a:t>
            </a:r>
            <a:r>
              <a:rPr lang="en-US" altLang="en-US" sz="2600"/>
              <a:t> of an object is found by interleaving the bits of its x and y coordinates, and then chopping the binary string into 2-bit strings.  </a:t>
            </a:r>
          </a:p>
          <a:p>
            <a:pPr>
              <a:lnSpc>
                <a:spcPct val="80000"/>
              </a:lnSpc>
            </a:pPr>
            <a:r>
              <a:rPr lang="en-US" altLang="en-US" sz="2600"/>
              <a:t>Then, for every 2-bit string, if the </a:t>
            </a:r>
            <a:r>
              <a:rPr lang="en-US" altLang="en-US" sz="2600" b="1"/>
              <a:t>value </a:t>
            </a:r>
            <a:r>
              <a:rPr lang="en-US" altLang="en-US" sz="2600"/>
              <a:t>is 0, we replace every 1 in the original string with a 3, and vice-versa.  </a:t>
            </a:r>
          </a:p>
          <a:p>
            <a:pPr>
              <a:lnSpc>
                <a:spcPct val="80000"/>
              </a:lnSpc>
            </a:pPr>
            <a:r>
              <a:rPr lang="en-US" altLang="en-US" sz="2600"/>
              <a:t>If the </a:t>
            </a:r>
            <a:r>
              <a:rPr lang="en-US" altLang="en-US" sz="2600" b="1"/>
              <a:t>value</a:t>
            </a:r>
            <a:r>
              <a:rPr lang="en-US" altLang="en-US" sz="2600"/>
              <a:t> of the 2-bit string is 3, we replace all 2’s and 0’s in a similar fashion.  </a:t>
            </a:r>
          </a:p>
          <a:p>
            <a:pPr>
              <a:lnSpc>
                <a:spcPct val="80000"/>
              </a:lnSpc>
            </a:pPr>
            <a:r>
              <a:rPr lang="en-US" altLang="en-US" sz="2600"/>
              <a:t>After this is done, you put all the 2-bit strings back together and compute the decimal </a:t>
            </a:r>
            <a:r>
              <a:rPr lang="en-US" altLang="en-US" sz="2600" b="1"/>
              <a:t>value</a:t>
            </a:r>
            <a:r>
              <a:rPr lang="en-US" altLang="en-US" sz="2600"/>
              <a:t> of the binary string; </a:t>
            </a:r>
          </a:p>
          <a:p>
            <a:pPr>
              <a:lnSpc>
                <a:spcPct val="80000"/>
              </a:lnSpc>
            </a:pPr>
            <a:r>
              <a:rPr lang="en-US" altLang="en-US" sz="2600"/>
              <a:t>This is the </a:t>
            </a:r>
            <a:r>
              <a:rPr lang="en-US" altLang="en-US" sz="2600" b="1"/>
              <a:t>Hilbert</a:t>
            </a:r>
            <a:r>
              <a:rPr lang="en-US" altLang="en-US" sz="2600"/>
              <a:t> </a:t>
            </a:r>
            <a:r>
              <a:rPr lang="en-US" altLang="en-US" sz="2600" b="1"/>
              <a:t>value</a:t>
            </a:r>
            <a:r>
              <a:rPr lang="en-US" altLang="en-US" sz="2600"/>
              <a:t> of the object.  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246FE66E-27FE-7144-A4EC-17182E0BF150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6324600"/>
            <a:ext cx="819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http://www-users.cs.umn.edu/research/shashi-group/CS8715/exercise_ans.doc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30AD2DB-C2A8-F54D-9C1E-70C0A5897AF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R*-Tree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CBC3C5E-61EA-ED4A-9819-0A210B7D17E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The original R-Tree only uses minimized MBR area to determine node splitting. </a:t>
            </a:r>
          </a:p>
          <a:p>
            <a:r>
              <a:rPr lang="en-US" altLang="en-US"/>
              <a:t>There are other factors to consider as well that can have a great impact depending on the data</a:t>
            </a:r>
          </a:p>
          <a:p>
            <a:r>
              <a:rPr lang="en-US" altLang="en-US"/>
              <a:t>By considering the other factors, R*-Trees become faster for spatial and point access queries. </a:t>
            </a:r>
          </a:p>
          <a:p>
            <a:pPr>
              <a:buFont typeface="Wingdings" pitchFamily="2" charset="2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856297C-2251-F842-BC11-9FD6D9CF48C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Problems in original R-Tree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A87DF35-D62C-0542-A626-12079E91BCB7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571500" indent="-571500"/>
            <a:r>
              <a:rPr lang="en-US" altLang="en-US"/>
              <a:t>Because the only criteria is to minimize area</a:t>
            </a:r>
          </a:p>
          <a:p>
            <a:pPr marL="839788" lvl="1" indent="-495300">
              <a:buFont typeface="Wingdings" pitchFamily="2" charset="2"/>
              <a:buAutoNum type="arabicPeriod"/>
            </a:pPr>
            <a:r>
              <a:rPr lang="en-US" altLang="en-US"/>
              <a:t>Certain types of data may create small areas but large distances which will initiate a bad split. </a:t>
            </a:r>
          </a:p>
          <a:p>
            <a:pPr marL="839788" lvl="1" indent="-495300">
              <a:buFont typeface="Wingdings" pitchFamily="2" charset="2"/>
              <a:buAutoNum type="arabicPeriod"/>
            </a:pPr>
            <a:r>
              <a:rPr lang="en-US" altLang="en-US"/>
              <a:t>If one group reaches a maximum number of entries, the rest of assigned without consideration of their geometry. </a:t>
            </a:r>
          </a:p>
          <a:p>
            <a:pPr marL="571500" indent="-571500"/>
            <a:r>
              <a:rPr lang="en-US" altLang="en-US"/>
              <a:t>Greene tried to solve, but he only used the “split axis” – more criteria needs to be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9403106-3728-BB48-88D8-832E847295C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Splitting overfilled nodes</a:t>
            </a:r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5BE341B4-DA0C-0B49-8219-454C21F9C707}"/>
              </a:ext>
            </a:extLst>
          </p:cNvPr>
          <p:cNvPicPr>
            <a:picLocks noChangeAspect="1" noChangeArrowheads="1"/>
          </p:cNvPicPr>
          <p:nvPr>
            <p:ph type="body" idx="1"/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26" t="19756" r="10185" b="31882"/>
          <a:stretch>
            <a:fillRect/>
          </a:stretch>
        </p:blipFill>
        <p:spPr>
          <a:xfrm>
            <a:off x="914400" y="1676400"/>
            <a:ext cx="6629400" cy="4419600"/>
          </a:xfrm>
        </p:spPr>
      </p:pic>
      <p:sp>
        <p:nvSpPr>
          <p:cNvPr id="41988" name="Line 4">
            <a:extLst>
              <a:ext uri="{FF2B5EF4-FFF2-40B4-BE49-F238E27FC236}">
                <a16:creationId xmlns:a16="http://schemas.microsoft.com/office/drawing/2014/main" id="{B3CEA9F4-AB70-B547-99C4-64335C30C3B5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4876800" y="2819400"/>
            <a:ext cx="1600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9" name="Text Box 5">
            <a:extLst>
              <a:ext uri="{FF2B5EF4-FFF2-40B4-BE49-F238E27FC236}">
                <a16:creationId xmlns:a16="http://schemas.microsoft.com/office/drawing/2014/main" id="{A813BB77-0577-254A-9B50-F08FF9A466BE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232525" y="2322513"/>
            <a:ext cx="221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Why is this overfull?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DA603A0-80AC-BF40-B4FF-3BD64DF97C4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R*-Tree Parameters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4F6304A-06AC-8B40-B051-D7C818C6B99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en-US" altLang="en-US"/>
              <a:t>Area covered by a rectangle should be minimized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altLang="en-US"/>
              <a:t>Overlap should be minimized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altLang="en-US"/>
              <a:t>The sum of the lengths of the edges (margins) should be minimized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altLang="en-US"/>
              <a:t>Storage utilization should be maximized (resulting in smaller tree height)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9D0FDF1-5821-314E-A814-509BCF8D6A9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Splitting in R*-Trees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234376C-1A22-394D-B9A5-F7274B0E794D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altLang="en-US"/>
              <a:t>Entries are sorted by their lower value, then their upper value of their rectangles.  All possible distributions are determined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altLang="en-US"/>
              <a:t>Compute the sum of the margin values and choose the axis with the minimum as the split axis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altLang="en-US"/>
              <a:t>Along the split axis, choose the distribution with the minimum overlap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altLang="en-US"/>
              <a:t>Distribute entries into these two groups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73BCC96-C4CC-C64B-BD64-43FFCCA9D1F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3600"/>
              <a:t>Deleting and Forced Re-insertion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3A589F0-3E3D-354C-BD5C-22F789A85364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Experimentally, it was shown that re-inserting data provided large (20-50%) improvement in performance. </a:t>
            </a:r>
          </a:p>
          <a:p>
            <a:r>
              <a:rPr lang="en-US" altLang="en-US"/>
              <a:t>Thus, randomly deleting half the data and re-inserting is a good way to keep the structure balanced.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D320FA4-461B-9B4B-915B-D78C1171F3A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In the beginning…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30A9305-3ED9-B746-ADA6-ECB12FB814B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The B-Tree provided a foundation for R-Trees. But what’s a B-Tree?</a:t>
            </a:r>
          </a:p>
          <a:p>
            <a:r>
              <a:rPr lang="en-US" altLang="en-US"/>
              <a:t>A data structure for storing sorted data with amortized run times for insertion and deletion</a:t>
            </a:r>
          </a:p>
          <a:p>
            <a:r>
              <a:rPr lang="en-US" altLang="en-US"/>
              <a:t>Often used for data stored on long latency I/O (filesystems and DBs) because child nodes can be accessed together (since they are in order)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8195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1AE6C30-2516-284A-8E69-E415ED1B627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Results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34D4002-01C9-7945-B30B-E9CFFE1EF183}"/>
              </a:ext>
            </a:extLst>
          </p:cNvPr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457200" y="1676400"/>
            <a:ext cx="8153400" cy="4454525"/>
          </a:xfrm>
        </p:spPr>
        <p:txBody>
          <a:bodyPr/>
          <a:lstStyle/>
          <a:p>
            <a:r>
              <a:rPr lang="en-US" altLang="en-US" sz="2600"/>
              <a:t>Lots of data sets and lots of query types.</a:t>
            </a:r>
          </a:p>
          <a:p>
            <a:r>
              <a:rPr lang="en-US" altLang="en-US" sz="2600"/>
              <a:t>One example: Real Data: MBRs of elevation lines. 100K objects</a:t>
            </a:r>
          </a:p>
        </p:txBody>
      </p:sp>
      <p:pic>
        <p:nvPicPr>
          <p:cNvPr id="47108" name="Picture 4">
            <a:extLst>
              <a:ext uri="{FF2B5EF4-FFF2-40B4-BE49-F238E27FC236}">
                <a16:creationId xmlns:a16="http://schemas.microsoft.com/office/drawing/2014/main" id="{464BAB7A-69E8-2D4B-9A1F-2E3C60A713A6}"/>
              </a:ext>
            </a:extLst>
          </p:cNvPr>
          <p:cNvPicPr>
            <a:picLocks noChangeAspect="1" noChangeArrowheads="1"/>
          </p:cNvPicPr>
          <p:nvPr>
            <p:ph sz="half" idx="2"/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8" t="60426" r="49057" b="20996"/>
          <a:stretch>
            <a:fillRect/>
          </a:stretch>
        </p:blipFill>
        <p:spPr>
          <a:xfrm>
            <a:off x="762000" y="3124200"/>
            <a:ext cx="7467600" cy="3292475"/>
          </a:xfrm>
          <a:noFill/>
          <a:ln/>
        </p:spPr>
      </p:pic>
      <p:sp>
        <p:nvSpPr>
          <p:cNvPr id="47111" name="Line 7">
            <a:extLst>
              <a:ext uri="{FF2B5EF4-FFF2-40B4-BE49-F238E27FC236}">
                <a16:creationId xmlns:a16="http://schemas.microsoft.com/office/drawing/2014/main" id="{1DE48DCF-8484-B742-A976-E25C0935AE4D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2438400" y="3048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Text Box 8">
            <a:extLst>
              <a:ext uri="{FF2B5EF4-FFF2-40B4-BE49-F238E27FC236}">
                <a16:creationId xmlns:a16="http://schemas.microsoft.com/office/drawing/2014/main" id="{BF485F31-2818-CF4C-8F9A-03ECE315CC16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184525" y="2855913"/>
            <a:ext cx="806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Query</a:t>
            </a:r>
          </a:p>
        </p:txBody>
      </p:sp>
      <p:sp>
        <p:nvSpPr>
          <p:cNvPr id="47113" name="Line 9">
            <a:extLst>
              <a:ext uri="{FF2B5EF4-FFF2-40B4-BE49-F238E27FC236}">
                <a16:creationId xmlns:a16="http://schemas.microsoft.com/office/drawing/2014/main" id="{1F38F084-3F8F-E24C-8214-88F49DBFFE0E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886200" y="3200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Line 11">
            <a:extLst>
              <a:ext uri="{FF2B5EF4-FFF2-40B4-BE49-F238E27FC236}">
                <a16:creationId xmlns:a16="http://schemas.microsoft.com/office/drawing/2014/main" id="{2F416098-A887-6246-8638-5BEDECCC4DE8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7391400" y="3352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Line 12">
            <a:extLst>
              <a:ext uri="{FF2B5EF4-FFF2-40B4-BE49-F238E27FC236}">
                <a16:creationId xmlns:a16="http://schemas.microsoft.com/office/drawing/2014/main" id="{D8903E44-9CED-5C44-8FAD-C33E077930EC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6294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Text Box 13">
            <a:extLst>
              <a:ext uri="{FF2B5EF4-FFF2-40B4-BE49-F238E27FC236}">
                <a16:creationId xmlns:a16="http://schemas.microsoft.com/office/drawing/2014/main" id="{3657E196-0EFD-E041-9FB0-7D797DA0A5DA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499350" y="2667000"/>
            <a:ext cx="1644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Disk accesses</a:t>
            </a:r>
          </a:p>
          <a:p>
            <a:r>
              <a:rPr lang="en-US" altLang="en-US"/>
              <a:t>On insert</a:t>
            </a:r>
          </a:p>
        </p:txBody>
      </p:sp>
      <p:sp>
        <p:nvSpPr>
          <p:cNvPr id="47118" name="Text Box 14">
            <a:extLst>
              <a:ext uri="{FF2B5EF4-FFF2-40B4-BE49-F238E27FC236}">
                <a16:creationId xmlns:a16="http://schemas.microsoft.com/office/drawing/2014/main" id="{3E44CB87-942B-3A41-9526-4676439493C0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003925" y="2855913"/>
            <a:ext cx="1530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Storage util.</a:t>
            </a:r>
          </a:p>
          <a:p>
            <a:r>
              <a:rPr lang="en-US" altLang="en-US"/>
              <a:t>After build up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AC17629-EF78-004B-99D7-E77F61C8A16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RC-Trees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0C0E261-B3E5-AA4E-A3BE-91081B846866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Changing motivations:</a:t>
            </a:r>
          </a:p>
          <a:p>
            <a:pPr lvl="1"/>
            <a:r>
              <a:rPr lang="en-US" altLang="en-US"/>
              <a:t>Memory large enough to store objects</a:t>
            </a:r>
          </a:p>
          <a:p>
            <a:pPr lvl="1"/>
            <a:r>
              <a:rPr lang="en-US" altLang="en-US"/>
              <a:t>It’s possible to store the object geometry and not just the MBR representation.</a:t>
            </a:r>
          </a:p>
          <a:p>
            <a:pPr lvl="1"/>
            <a:r>
              <a:rPr lang="en-US" altLang="en-US"/>
              <a:t>Data is dynamic and transient</a:t>
            </a:r>
          </a:p>
          <a:p>
            <a:pPr lvl="1"/>
            <a:r>
              <a:rPr lang="en-US" altLang="en-US"/>
              <a:t>Spatial objects naturally overlap (ie: stock market triggers)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2BAAEF72-92FD-3E48-86C2-50A4F33BE96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RC-Trees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73A0A229-DF0A-D34E-98D3-E61C0A5E8949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571500" indent="-571500"/>
            <a:r>
              <a:rPr lang="en-US" altLang="en-US"/>
              <a:t>Take advantage of dynamic segmentation</a:t>
            </a:r>
          </a:p>
          <a:p>
            <a:pPr marL="571500" indent="-571500"/>
            <a:r>
              <a:rPr lang="en-US" altLang="en-US"/>
              <a:t>If the original geometry is thrown away, then later on the MBR cannot be modified to represent new changes to the tree</a:t>
            </a:r>
          </a:p>
          <a:p>
            <a:pPr marL="571500" indent="-571500"/>
            <a:r>
              <a:rPr lang="en-US" altLang="en-US"/>
              <a:t>RC Tree does </a:t>
            </a:r>
          </a:p>
          <a:p>
            <a:pPr marL="839788" lvl="1" indent="-495300">
              <a:buFont typeface="Wingdings" pitchFamily="2" charset="2"/>
              <a:buAutoNum type="arabicPeriod"/>
            </a:pPr>
            <a:r>
              <a:rPr lang="en-US" altLang="en-US"/>
              <a:t> Clipping</a:t>
            </a:r>
          </a:p>
          <a:p>
            <a:pPr marL="839788" lvl="1" indent="-495300">
              <a:buFont typeface="Wingdings" pitchFamily="2" charset="2"/>
              <a:buAutoNum type="arabicPeriod"/>
            </a:pPr>
            <a:r>
              <a:rPr lang="en-US" altLang="en-US"/>
              <a:t> Domain Reduction</a:t>
            </a:r>
          </a:p>
          <a:p>
            <a:pPr marL="839788" lvl="1" indent="-495300">
              <a:buFont typeface="Wingdings" pitchFamily="2" charset="2"/>
              <a:buAutoNum type="arabicPeriod"/>
            </a:pPr>
            <a:r>
              <a:rPr lang="en-US" altLang="en-US"/>
              <a:t> Rebalancing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C91FCA31-7122-EC4B-BF04-F593CAFF983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Discriminators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1F22273A-E638-754C-A4C3-986045813A1D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z="2600"/>
              <a:t>A discriminator is used to decide (in binary) which direction a node should go in. (It means it’s a binary tree, unlike other R-Trees)</a:t>
            </a:r>
          </a:p>
          <a:p>
            <a:r>
              <a:rPr lang="en-US" altLang="en-US" sz="2600"/>
              <a:t>It partitions the space</a:t>
            </a:r>
          </a:p>
          <a:p>
            <a:r>
              <a:rPr lang="en-US" altLang="en-US" sz="2600"/>
              <a:t>If an object intersects a discriminator, the object can be clipped into two parts</a:t>
            </a:r>
          </a:p>
          <a:p>
            <a:r>
              <a:rPr lang="en-US" altLang="en-US" sz="2600"/>
              <a:t>When an object is clipped, the space it takes up (in terms of its MBR) is reduced (aka domain reduction)</a:t>
            </a:r>
          </a:p>
          <a:p>
            <a:r>
              <a:rPr lang="en-US" altLang="en-US" sz="2600"/>
              <a:t>This allows for removal of dead space and faster point query lookups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6689262-BFAB-414C-8695-5D1F8AF8658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3600"/>
              <a:t>Domain Reduction and Clipping</a:t>
            </a:r>
          </a:p>
        </p:txBody>
      </p:sp>
      <p:pic>
        <p:nvPicPr>
          <p:cNvPr id="57347" name="Picture 3">
            <a:extLst>
              <a:ext uri="{FF2B5EF4-FFF2-40B4-BE49-F238E27FC236}">
                <a16:creationId xmlns:a16="http://schemas.microsoft.com/office/drawing/2014/main" id="{15D316FA-2618-FD44-B583-FEF2FCC13F6D}"/>
              </a:ext>
            </a:extLst>
          </p:cNvPr>
          <p:cNvPicPr>
            <a:picLocks noChangeAspect="1" noChangeArrowheads="1"/>
          </p:cNvPicPr>
          <p:nvPr>
            <p:ph type="body" idx="1"/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9" t="54300" r="51852" b="21518"/>
          <a:stretch>
            <a:fillRect/>
          </a:stretch>
        </p:blipFill>
        <p:spPr>
          <a:xfrm>
            <a:off x="381000" y="2362200"/>
            <a:ext cx="8305800" cy="276860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1CE4767A-2781-A74D-850E-B321B77C4DC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Operations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92DCE2F-B7F8-854A-B810-9861A8E6A119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Insert, Delete and Search are straightforward</a:t>
            </a:r>
          </a:p>
          <a:p>
            <a:r>
              <a:rPr lang="en-US" altLang="en-US"/>
              <a:t>What happens on an node that has been overflowed?</a:t>
            </a:r>
          </a:p>
          <a:p>
            <a:r>
              <a:rPr lang="en-US" altLang="en-US"/>
              <a:t>Choose a discriminator to partition the object into balanced sets</a:t>
            </a:r>
          </a:p>
          <a:p>
            <a:r>
              <a:rPr lang="en-US" altLang="en-US"/>
              <a:t>How is a discriminator chosen?</a:t>
            </a:r>
          </a:p>
          <a:p>
            <a:pPr>
              <a:buFont typeface="Wingdings" pitchFamily="2" charset="2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1242ED4-D8E9-3C4D-8F78-7A82725FE3B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Partitioning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CA4BCA5C-0687-804A-A3DE-AD0F312D31EC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Two methods for finding a discriminator for a partition</a:t>
            </a:r>
          </a:p>
          <a:p>
            <a:r>
              <a:rPr lang="en-US" altLang="en-US"/>
              <a:t>RC-MID – faster, but ignores balancing and clipping. Uses pre-computed data to determine and average discriminator.</a:t>
            </a:r>
          </a:p>
          <a:p>
            <a:r>
              <a:rPr lang="en-US" altLang="en-US"/>
              <a:t>Problems?</a:t>
            </a:r>
          </a:p>
          <a:p>
            <a:pPr lvl="1"/>
            <a:r>
              <a:rPr lang="en-US" altLang="en-US"/>
              <a:t>Different distributions greatly affect partition</a:t>
            </a:r>
          </a:p>
          <a:p>
            <a:pPr lvl="1"/>
            <a:r>
              <a:rPr lang="en-US" altLang="en-US"/>
              <a:t>Space requirements can be huge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9F4543E7-AAF4-6048-A1AB-18CE06BA6AD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Partitioning Take 2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1F3756FE-0AD1-F342-8861-2B0D0BBE04C6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RC-SWEEP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sorts objects.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Candidates for discriminators are the boundaries of the MBRs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Assign a weight to each candidate using a formula not shown here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Choose the minimum</a:t>
            </a:r>
          </a:p>
          <a:p>
            <a:pPr>
              <a:lnSpc>
                <a:spcPct val="90000"/>
              </a:lnSpc>
            </a:pPr>
            <a:r>
              <a:rPr lang="en-US" altLang="en-US"/>
              <a:t>Problems?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Slower, but space costs much better than RC-MID (which keeps info about nodes)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D0FB103-CFA6-7348-AD5D-756D162B31C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Rebuilding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61CA4DD-DA88-4B49-B789-255DD3DF366C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The tree can take a certain degree of flexibility in its structure before needing to be rebalanced</a:t>
            </a:r>
          </a:p>
          <a:p>
            <a:r>
              <a:rPr lang="en-US" altLang="en-US"/>
              <a:t>On an insert, check if the height is too imbalanced</a:t>
            </a:r>
          </a:p>
          <a:p>
            <a:r>
              <a:rPr lang="en-US" altLang="en-US"/>
              <a:t>If so, go to the imbalanced subtree and flush the items, sort and call split on them to get a better balancing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41F1372D-501E-2548-B7EC-52ECEF4C2B5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Experimentation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AA5D377-4B00-EE4E-B572-B14F64F77BB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719263"/>
            <a:ext cx="8229600" cy="49101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600"/>
              <a:t>CPU execution time not a good measure. (although they still calculate it)</a:t>
            </a:r>
          </a:p>
          <a:p>
            <a:pPr>
              <a:lnSpc>
                <a:spcPct val="80000"/>
              </a:lnSpc>
            </a:pPr>
            <a:r>
              <a:rPr lang="en-US" altLang="en-US" sz="2600"/>
              <a:t>Instead use number of discriminators compared</a:t>
            </a:r>
          </a:p>
          <a:p>
            <a:pPr>
              <a:lnSpc>
                <a:spcPct val="80000"/>
              </a:lnSpc>
            </a:pPr>
            <a:r>
              <a:rPr lang="en-US" altLang="en-US" sz="2600"/>
              <a:t>Lots of results</a:t>
            </a:r>
          </a:p>
          <a:p>
            <a:pPr>
              <a:lnSpc>
                <a:spcPct val="80000"/>
              </a:lnSpc>
            </a:pPr>
            <a:r>
              <a:rPr lang="en-US" altLang="en-US" sz="2600"/>
              <a:t>Result summary: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Insertion a little more expensive (because of possible rebalancing)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Querying for point or spatial data faster (and fewer memory accesses) than all previous incarnations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Storage requirements not that bad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Dynamic segmentation (ie recalculating MBRs) can help a lot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Controlling space with “</a:t>
            </a:r>
            <a:r>
              <a:rPr lang="el-GR" altLang="en-US" sz="2200">
                <a:cs typeface="Arial" panose="020B0604020202020204" pitchFamily="34" charset="0"/>
              </a:rPr>
              <a:t>γ</a:t>
            </a:r>
            <a:r>
              <a:rPr lang="en-US" altLang="en-US" sz="2200">
                <a:cs typeface="Arial" panose="020B0604020202020204" pitchFamily="34" charset="0"/>
              </a:rPr>
              <a:t>”</a:t>
            </a:r>
            <a:r>
              <a:rPr lang="en-US" altLang="en-US" sz="2200"/>
              <a:t> factor (by disallowing further splitting) controls space costs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>
            <a:extLst>
              <a:ext uri="{FF2B5EF4-FFF2-40B4-BE49-F238E27FC236}">
                <a16:creationId xmlns:a16="http://schemas.microsoft.com/office/drawing/2014/main" id="{8C4847CE-553C-0D44-A926-506F27E5A13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B-Tree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EA5BBC53-9310-AB4A-905A-05358D861F8D}"/>
              </a:ext>
            </a:extLst>
          </p:cNvPr>
          <p:cNvPicPr>
            <a:picLocks noChangeAspect="1" noChangeArrowheads="1"/>
          </p:cNvPicPr>
          <p:nvPr>
            <p:ph idx="1"/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2133600"/>
            <a:ext cx="5943600" cy="3267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3" name="Text Box 7">
            <a:extLst>
              <a:ext uri="{FF2B5EF4-FFF2-40B4-BE49-F238E27FC236}">
                <a16:creationId xmlns:a16="http://schemas.microsoft.com/office/drawing/2014/main" id="{0D9F0451-E0FB-6F4F-A83E-56939BAD5C2E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51525" y="5370513"/>
            <a:ext cx="172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From wikipedia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7DE28DB-4955-2647-A188-3087364EE7B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What’s wrong with B-Trees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2E9B5D7-D0F1-D04F-A618-B964E673EA0F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B-Trees cannot store new types of data</a:t>
            </a:r>
          </a:p>
          <a:p>
            <a:r>
              <a:rPr lang="en-US" altLang="en-US"/>
              <a:t>Specifically people wanted to store geometrical data and multi-dimensional data </a:t>
            </a:r>
          </a:p>
          <a:p>
            <a:r>
              <a:rPr lang="en-US" altLang="en-US"/>
              <a:t>The R-Tree provided a way to do that (thanx to Guttman ‘84)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339268B-133F-A249-B705-1F2057386D4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R-Trees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D324331-7767-B94D-89EA-F3D259482A77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R-Trees can organize any-dimensional data by representing the data by a minimum bounding box. </a:t>
            </a:r>
          </a:p>
          <a:p>
            <a:pPr>
              <a:lnSpc>
                <a:spcPct val="90000"/>
              </a:lnSpc>
            </a:pPr>
            <a:r>
              <a:rPr lang="en-US" altLang="en-US"/>
              <a:t>Each node bounds it’s children. A node can have many objects in it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leaves point to the actual objects (stored on disk probably)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height is always log n (it is height balanced)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9FEA7BA-49F4-C446-A985-D427FD2AB03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R-Tree Example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B503B6E3-655A-9C42-BE87-5B78675F7A09}"/>
              </a:ext>
            </a:extLst>
          </p:cNvPr>
          <p:cNvPicPr>
            <a:picLocks noChangeAspect="1" noChangeArrowheads="1"/>
          </p:cNvPicPr>
          <p:nvPr>
            <p:ph idx="1"/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371600"/>
            <a:ext cx="5530850" cy="5235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8" name="Text Box 6">
            <a:extLst>
              <a:ext uri="{FF2B5EF4-FFF2-40B4-BE49-F238E27FC236}">
                <a16:creationId xmlns:a16="http://schemas.microsoft.com/office/drawing/2014/main" id="{E02EAD06-FBDE-074A-8422-2870B4692F4A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87750" y="6491288"/>
            <a:ext cx="555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From http://lacot.org/public/enst/bda/img/schema1.gif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98BCF34-563F-6845-926B-5F51E23819B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Operations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B5D5CD4-7B0B-CC4A-8D1E-5D438C17C6C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Searching: look at all nodes that intersect, then recurse into those nodes. Many paths may lead nowhere</a:t>
            </a:r>
          </a:p>
          <a:p>
            <a:r>
              <a:rPr lang="en-US" altLang="en-US"/>
              <a:t>Insertion: Locate place to insert node through searching and insert.</a:t>
            </a:r>
          </a:p>
          <a:p>
            <a:pPr lvl="1"/>
            <a:r>
              <a:rPr lang="en-US" altLang="en-US"/>
              <a:t>If a node is full, then a split needs to be done</a:t>
            </a:r>
          </a:p>
          <a:p>
            <a:r>
              <a:rPr lang="en-US" altLang="en-US"/>
              <a:t>Deletion: node becomes underfull. Reinsert other nodes to maintain balance.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3894DF8-1DAC-9F42-9283-01D439C1CF3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Splitting Full Nodes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7F97E59-6D60-CA4F-90BD-973553C46004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Linear – choose far apart nodes as ends. Randomly choose nodes and assign them so that they require the smallest MBR enlargement</a:t>
            </a:r>
          </a:p>
          <a:p>
            <a:pPr>
              <a:lnSpc>
                <a:spcPct val="90000"/>
              </a:lnSpc>
            </a:pPr>
            <a:r>
              <a:rPr lang="en-US" altLang="en-US"/>
              <a:t>Quadratic – choose two nodes so the dead space between them is maximized. Insert nodes so area enlargement is minimized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Exponential – search all possible groupings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Note: Only criteria is MBR area enlargement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F8916D8D-D90E-E040-9DA2-04171380A4F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Demo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E67FBD02-A2D6-9F4B-9608-A719EBDBFF69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How can we visualize the R-Tree</a:t>
            </a:r>
          </a:p>
          <a:p>
            <a:r>
              <a:rPr lang="en-US" altLang="en-US"/>
              <a:t>By clicking </a:t>
            </a:r>
            <a:r>
              <a:rPr lang="en-US" altLang="en-US">
                <a:hlinkClick r:id="rId5"/>
              </a:rPr>
              <a:t>here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741</TotalTime>
  <Words>1354</Words>
  <Application>Microsoft Macintosh PowerPoint</Application>
  <PresentationFormat>On-screen Show (4:3)</PresentationFormat>
  <Paragraphs>166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Times New Roman</vt:lpstr>
      <vt:lpstr>Wingdings</vt:lpstr>
      <vt:lpstr>Network</vt:lpstr>
      <vt:lpstr>R-Trees</vt:lpstr>
      <vt:lpstr>In the beginning…</vt:lpstr>
      <vt:lpstr>B-Tree</vt:lpstr>
      <vt:lpstr>What’s wrong with B-Trees</vt:lpstr>
      <vt:lpstr>R-Trees</vt:lpstr>
      <vt:lpstr>R-Tree Example</vt:lpstr>
      <vt:lpstr>Operations</vt:lpstr>
      <vt:lpstr>Splitting Full Nodes</vt:lpstr>
      <vt:lpstr>Demo</vt:lpstr>
      <vt:lpstr>Variants - R+ Trees</vt:lpstr>
      <vt:lpstr>R+ Tree</vt:lpstr>
      <vt:lpstr>Variants: Hilbert R-Tree</vt:lpstr>
      <vt:lpstr>Hilbert Value??</vt:lpstr>
      <vt:lpstr>R*-Tree</vt:lpstr>
      <vt:lpstr>Problems in original R-Tree</vt:lpstr>
      <vt:lpstr>Splitting overfilled nodes</vt:lpstr>
      <vt:lpstr>R*-Tree Parameters</vt:lpstr>
      <vt:lpstr>Splitting in R*-Trees</vt:lpstr>
      <vt:lpstr>Deleting and Forced Re-insertion</vt:lpstr>
      <vt:lpstr>Results</vt:lpstr>
      <vt:lpstr>RC-Trees</vt:lpstr>
      <vt:lpstr>RC-Trees</vt:lpstr>
      <vt:lpstr>Discriminators</vt:lpstr>
      <vt:lpstr>Domain Reduction and Clipping</vt:lpstr>
      <vt:lpstr>Operations</vt:lpstr>
      <vt:lpstr>Partitioning</vt:lpstr>
      <vt:lpstr>Partitioning Take 2</vt:lpstr>
      <vt:lpstr>Rebuilding</vt:lpstr>
      <vt:lpstr>Experimentation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R-Trees and Spatial</dc:title>
  <dc:creator>chris</dc:creator>
  <cp:lastModifiedBy>Griffin, Terry</cp:lastModifiedBy>
  <cp:revision>18</cp:revision>
  <dcterms:created xsi:type="dcterms:W3CDTF">2006-04-13T05:15:12Z</dcterms:created>
  <dcterms:modified xsi:type="dcterms:W3CDTF">2022-01-20T15:10:52Z</dcterms:modified>
</cp:coreProperties>
</file>