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1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pt-BR"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1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240"/>
            <a:ext cx="10972080" cy="1145160"/>
          </a:xfrm>
          <a:prstGeom prst="rect">
            <a:avLst/>
          </a:prstGeom>
        </p:spPr>
        <p:txBody>
          <a:bodyPr lIns="0" rIns="0" tIns="0" bIns="0" anchor="ctr">
            <a:spAutoFit/>
          </a:bodyPr>
          <a:p>
            <a:r>
              <a:rPr b="0" lang="pt-BR" sz="1800" spc="-1" strike="noStrike">
                <a:solidFill>
                  <a:srgbClr val="000000"/>
                </a:solidFill>
                <a:latin typeface="Arial"/>
              </a:rPr>
              <a:t>Clique para editar o formato do texto do título</a:t>
            </a:r>
            <a:endParaRPr b="0" lang="pt-BR"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240"/>
            <a:ext cx="10972080" cy="1145160"/>
          </a:xfrm>
          <a:prstGeom prst="rect">
            <a:avLst/>
          </a:prstGeom>
        </p:spPr>
        <p:txBody>
          <a:bodyPr lIns="0" rIns="0" tIns="0" bIns="0" anchor="ctr">
            <a:spAutoFit/>
          </a:bodyPr>
          <a:p>
            <a:r>
              <a:rPr b="0" lang="pt-BR" sz="1800" spc="-1" strike="noStrike">
                <a:solidFill>
                  <a:srgbClr val="000000"/>
                </a:solidFill>
                <a:latin typeface="Arial"/>
              </a:rPr>
              <a:t>Clique para editar o formato do texto do título</a:t>
            </a:r>
            <a:endParaRPr b="0" lang="pt-BR" sz="1800" spc="-1" strike="noStrike">
              <a:solidFill>
                <a:srgbClr val="000000"/>
              </a:solidFill>
              <a:latin typeface="Arial"/>
            </a:endParaRPr>
          </a:p>
        </p:txBody>
      </p:sp>
      <p:sp>
        <p:nvSpPr>
          <p:cNvPr id="39"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5.º nível da estrutura de tópicos</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6.º nível da estrutura de tópicos</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7.º nível da estrutura de tópicos</a:t>
            </a:r>
            <a:endParaRPr b="0" lang="pt-B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pt-BR" sz="1800" spc="-1" strike="noStrike">
                <a:solidFill>
                  <a:srgbClr val="000000"/>
                </a:solidFill>
                <a:latin typeface="Arial"/>
              </a:rPr>
              <a:t>Clique para editar o formato do texto do título</a:t>
            </a:r>
            <a:endParaRPr b="0" lang="pt-BR" sz="1800" spc="-1" strike="noStrike">
              <a:solidFill>
                <a:srgbClr val="000000"/>
              </a:solid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Clique para editar o formato do texto da estrutura de tópicos</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2.º nível da estrutura de tópicos</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3.º nível da estrutura de tópicos</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4.º nível da estrutura de tópicos</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da estrutura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da estrutura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da estrutura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83838"/>
        </a:solidFill>
      </p:bgPr>
    </p:bg>
    <p:spTree>
      <p:nvGrpSpPr>
        <p:cNvPr id="1" name=""/>
        <p:cNvGrpSpPr/>
        <p:nvPr/>
      </p:nvGrpSpPr>
      <p:grpSpPr>
        <a:xfrm>
          <a:off x="0" y="0"/>
          <a:ext cx="0" cy="0"/>
          <a:chOff x="0" y="0"/>
          <a:chExt cx="0" cy="0"/>
        </a:xfrm>
      </p:grpSpPr>
      <p:sp>
        <p:nvSpPr>
          <p:cNvPr id="114" name="CustomShape 1"/>
          <p:cNvSpPr/>
          <p:nvPr/>
        </p:nvSpPr>
        <p:spPr>
          <a:xfrm>
            <a:off x="600120" y="23400"/>
            <a:ext cx="10972080" cy="1645200"/>
          </a:xfrm>
          <a:prstGeom prst="rect">
            <a:avLst/>
          </a:prstGeom>
          <a:noFill/>
          <a:ln>
            <a:noFill/>
          </a:ln>
        </p:spPr>
        <p:style>
          <a:lnRef idx="0"/>
          <a:fillRef idx="0"/>
          <a:effectRef idx="0"/>
          <a:fontRef idx="minor"/>
        </p:style>
        <p:txBody>
          <a:bodyPr lIns="0" rIns="0" tIns="0" bIns="0" anchor="ctr">
            <a:spAutoFit/>
          </a:bodyPr>
          <a:p>
            <a:pPr>
              <a:lnSpc>
                <a:spcPct val="100000"/>
              </a:lnSpc>
            </a:pPr>
            <a:r>
              <a:rPr b="0" lang="pt-BR" sz="5400" spc="-1" strike="noStrike">
                <a:solidFill>
                  <a:srgbClr val="ffffff"/>
                </a:solidFill>
                <a:latin typeface="Eras Bold ITC"/>
                <a:ea typeface="DejaVu Sans"/>
              </a:rPr>
              <a:t>Resolução de Sistemas Lineares</a:t>
            </a:r>
            <a:endParaRPr b="0" lang="pt-BR" sz="5400" spc="-1" strike="noStrike">
              <a:latin typeface="Arial"/>
            </a:endParaRPr>
          </a:p>
        </p:txBody>
      </p:sp>
      <p:pic>
        <p:nvPicPr>
          <p:cNvPr id="115" name="Imagem 3" descr=""/>
          <p:cNvPicPr/>
          <p:nvPr/>
        </p:nvPicPr>
        <p:blipFill>
          <a:blip r:embed="rId1"/>
          <a:stretch/>
        </p:blipFill>
        <p:spPr>
          <a:xfrm>
            <a:off x="792000" y="1702080"/>
            <a:ext cx="8496000" cy="4157640"/>
          </a:xfrm>
          <a:prstGeom prst="rect">
            <a:avLst/>
          </a:prstGeom>
          <a:ln>
            <a:noFill/>
          </a:ln>
        </p:spPr>
      </p:pic>
      <p:sp>
        <p:nvSpPr>
          <p:cNvPr id="116" name="TextShape 2"/>
          <p:cNvSpPr txBox="1"/>
          <p:nvPr/>
        </p:nvSpPr>
        <p:spPr>
          <a:xfrm>
            <a:off x="8856000" y="5256000"/>
            <a:ext cx="2808000" cy="858240"/>
          </a:xfrm>
          <a:prstGeom prst="rect">
            <a:avLst/>
          </a:prstGeom>
          <a:noFill/>
          <a:ln>
            <a:noFill/>
          </a:ln>
        </p:spPr>
        <p:txBody>
          <a:bodyPr lIns="90000" rIns="90000" tIns="45000" bIns="45000">
            <a:spAutoFit/>
          </a:bodyPr>
          <a:p>
            <a:r>
              <a:rPr b="0" lang="pt-BR" sz="1800" spc="-1" strike="noStrike">
                <a:latin typeface="Arial"/>
              </a:rPr>
              <a:t>Allyson Alvim Ribeiro</a:t>
            </a:r>
            <a:endParaRPr b="0" lang="pt-BR" sz="1800" spc="-1" strike="noStrike">
              <a:latin typeface="Arial"/>
            </a:endParaRPr>
          </a:p>
          <a:p>
            <a:r>
              <a:rPr b="0" lang="pt-BR" sz="1800" spc="-1" strike="noStrike">
                <a:latin typeface="Arial"/>
              </a:rPr>
              <a:t>Alef Iury </a:t>
            </a:r>
            <a:endParaRPr b="0" lang="pt-BR" sz="1800" spc="-1" strike="noStrike">
              <a:latin typeface="Arial"/>
            </a:endParaRPr>
          </a:p>
          <a:p>
            <a:r>
              <a:rPr b="0" lang="pt-BR" sz="1800" spc="-1" strike="noStrike">
                <a:latin typeface="Arial"/>
              </a:rPr>
              <a:t>Valéria Caroliny</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09480" y="23400"/>
            <a:ext cx="10972080" cy="1645200"/>
          </a:xfrm>
          <a:prstGeom prst="rect">
            <a:avLst/>
          </a:prstGeom>
          <a:noFill/>
          <a:ln>
            <a:noFill/>
          </a:ln>
        </p:spPr>
        <p:style>
          <a:lnRef idx="0"/>
          <a:fillRef idx="0"/>
          <a:effectRef idx="0"/>
          <a:fontRef idx="minor"/>
        </p:style>
        <p:txBody>
          <a:bodyPr lIns="0" rIns="0" tIns="0" bIns="0" anchor="ctr">
            <a:spAutoFit/>
          </a:bodyPr>
          <a:p>
            <a:pPr>
              <a:lnSpc>
                <a:spcPct val="100000"/>
              </a:lnSpc>
            </a:pPr>
            <a:r>
              <a:rPr b="0" lang="pt-BR" sz="5400" spc="-1" strike="noStrike">
                <a:solidFill>
                  <a:srgbClr val="000000"/>
                </a:solidFill>
                <a:latin typeface="Eras Bold ITC"/>
                <a:ea typeface="DejaVu Sans"/>
              </a:rPr>
              <a:t>Resolução de Sistemas Lineares</a:t>
            </a:r>
            <a:endParaRPr b="0" lang="pt-BR" sz="5400" spc="-1" strike="noStrike">
              <a:latin typeface="Arial"/>
            </a:endParaRPr>
          </a:p>
        </p:txBody>
      </p:sp>
      <p:sp>
        <p:nvSpPr>
          <p:cNvPr id="118" name="CustomShape 2"/>
          <p:cNvSpPr/>
          <p:nvPr/>
        </p:nvSpPr>
        <p:spPr>
          <a:xfrm>
            <a:off x="6239880" y="2950560"/>
            <a:ext cx="4751280" cy="2437920"/>
          </a:xfrm>
          <a:prstGeom prst="rect">
            <a:avLst/>
          </a:prstGeom>
          <a:noFill/>
          <a:ln>
            <a:noFill/>
          </a:ln>
        </p:spPr>
        <p:style>
          <a:lnRef idx="0"/>
          <a:fillRef idx="0"/>
          <a:effectRef idx="0"/>
          <a:fontRef idx="minor"/>
        </p:style>
        <p:txBody>
          <a:bodyPr lIns="0" rIns="0" tIns="0" bIns="0" anchor="ctr">
            <a:spAutoFit/>
          </a:bodyPr>
          <a:p>
            <a:pPr algn="r">
              <a:lnSpc>
                <a:spcPct val="100000"/>
              </a:lnSpc>
            </a:pPr>
            <a:r>
              <a:rPr b="0" lang="pt-BR" sz="3200" spc="-1" strike="noStrike">
                <a:solidFill>
                  <a:srgbClr val="000000"/>
                </a:solidFill>
                <a:latin typeface="Arial"/>
                <a:ea typeface="DejaVu Sans"/>
              </a:rPr>
              <a:t>Sua aplicabilidade nas mais diversas áreas do conhecimento faz com que sua resolução seja de suma importância.</a:t>
            </a:r>
            <a:endParaRPr b="0" lang="pt-BR" sz="3200" spc="-1" strike="noStrike">
              <a:latin typeface="Arial"/>
            </a:endParaRPr>
          </a:p>
        </p:txBody>
      </p:sp>
      <p:sp>
        <p:nvSpPr>
          <p:cNvPr id="119" name="CustomShape 3"/>
          <p:cNvSpPr/>
          <p:nvPr/>
        </p:nvSpPr>
        <p:spPr>
          <a:xfrm>
            <a:off x="1472400" y="1856880"/>
            <a:ext cx="4622760" cy="2437920"/>
          </a:xfrm>
          <a:prstGeom prst="rect">
            <a:avLst/>
          </a:prstGeom>
          <a:noFill/>
          <a:ln>
            <a:noFill/>
          </a:ln>
        </p:spPr>
        <p:style>
          <a:lnRef idx="0"/>
          <a:fillRef idx="0"/>
          <a:effectRef idx="0"/>
          <a:fontRef idx="minor"/>
        </p:style>
        <p:txBody>
          <a:bodyPr lIns="0" rIns="0" tIns="0" bIns="0" anchor="ctr">
            <a:spAutoFit/>
          </a:bodyPr>
          <a:p>
            <a:pPr>
              <a:lnSpc>
                <a:spcPct val="100000"/>
              </a:lnSpc>
            </a:pPr>
            <a:r>
              <a:rPr b="0" lang="pt-BR" sz="3200" spc="-1" strike="noStrike">
                <a:solidFill>
                  <a:srgbClr val="000000"/>
                </a:solidFill>
                <a:latin typeface="Arial"/>
                <a:ea typeface="DejaVu Sans"/>
              </a:rPr>
              <a:t>Sistemas Lineares são um conjunto de equações lineares que possuem mais de um fator desconhecido.</a:t>
            </a:r>
            <a:endParaRPr b="0" lang="pt-BR"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09480" y="433800"/>
            <a:ext cx="10972080" cy="823680"/>
          </a:xfrm>
          <a:prstGeom prst="rect">
            <a:avLst/>
          </a:prstGeom>
          <a:noFill/>
          <a:ln>
            <a:noFill/>
          </a:ln>
        </p:spPr>
        <p:style>
          <a:lnRef idx="0"/>
          <a:fillRef idx="0"/>
          <a:effectRef idx="0"/>
          <a:fontRef idx="minor"/>
        </p:style>
        <p:txBody>
          <a:bodyPr lIns="0" rIns="0" tIns="0" bIns="0" anchor="ctr">
            <a:spAutoFit/>
          </a:bodyPr>
          <a:p>
            <a:pPr>
              <a:lnSpc>
                <a:spcPct val="100000"/>
              </a:lnSpc>
            </a:pPr>
            <a:r>
              <a:rPr b="0" lang="pt-BR" sz="5400" spc="-1" strike="noStrike">
                <a:solidFill>
                  <a:srgbClr val="000000"/>
                </a:solidFill>
                <a:latin typeface="Eras Bold ITC"/>
                <a:ea typeface="DejaVu Sans"/>
              </a:rPr>
              <a:t>Métodos Diretos</a:t>
            </a:r>
            <a:endParaRPr b="0" lang="pt-BR" sz="5400" spc="-1" strike="noStrike">
              <a:latin typeface="Arial"/>
            </a:endParaRPr>
          </a:p>
        </p:txBody>
      </p:sp>
      <p:sp>
        <p:nvSpPr>
          <p:cNvPr id="121"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fontScale="74000"/>
          </a:bodyPr>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São aqueles que, a menos de erros de arredondamento,  fornecem a solução exata do sistema linear, após um número finito de operações, caso ela exista</a:t>
            </a:r>
            <a:endParaRPr b="0" lang="pt-BR" sz="2800" spc="-1" strike="noStrike">
              <a:latin typeface="Arial"/>
            </a:endParaRPr>
          </a:p>
          <a:p>
            <a:pPr>
              <a:lnSpc>
                <a:spcPct val="100000"/>
              </a:lnSpc>
              <a:spcBef>
                <a:spcPts val="1417"/>
              </a:spcBef>
            </a:pP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Regra de Cramer</a:t>
            </a: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Matriz inversa </a:t>
            </a: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Método da eliminação de Gauss</a:t>
            </a: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Fatoração LU</a:t>
            </a: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Fatoração Cholesky</a:t>
            </a:r>
            <a:endParaRPr b="0" lang="pt-BR" sz="2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09480" y="433800"/>
            <a:ext cx="10972080" cy="823680"/>
          </a:xfrm>
          <a:prstGeom prst="rect">
            <a:avLst/>
          </a:prstGeom>
          <a:noFill/>
          <a:ln>
            <a:noFill/>
          </a:ln>
        </p:spPr>
        <p:style>
          <a:lnRef idx="0"/>
          <a:fillRef idx="0"/>
          <a:effectRef idx="0"/>
          <a:fontRef idx="minor"/>
        </p:style>
        <p:txBody>
          <a:bodyPr lIns="0" rIns="0" tIns="0" bIns="0" anchor="ctr">
            <a:spAutoFit/>
          </a:bodyPr>
          <a:p>
            <a:pPr>
              <a:lnSpc>
                <a:spcPct val="100000"/>
              </a:lnSpc>
            </a:pPr>
            <a:r>
              <a:rPr b="0" lang="pt-BR" sz="5400" spc="-1" strike="noStrike">
                <a:solidFill>
                  <a:srgbClr val="000000"/>
                </a:solidFill>
                <a:latin typeface="Eras Bold ITC"/>
                <a:ea typeface="DejaVu Sans"/>
              </a:rPr>
              <a:t>Métodos Iterativos</a:t>
            </a:r>
            <a:endParaRPr b="0" lang="pt-BR" sz="5400" spc="-1" strike="noStrike">
              <a:latin typeface="Arial"/>
            </a:endParaRPr>
          </a:p>
        </p:txBody>
      </p:sp>
      <p:sp>
        <p:nvSpPr>
          <p:cNvPr id="123" name="CustomShape 2"/>
          <p:cNvSpPr/>
          <p:nvPr/>
        </p:nvSpPr>
        <p:spPr>
          <a:xfrm>
            <a:off x="609480" y="1604520"/>
            <a:ext cx="109720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Geram uma sequência de vetores {xk}, a partir de uma aproximação inicial x0, e sobre certas condições esta sequência converge para a solução, caso ela exista</a:t>
            </a:r>
            <a:endParaRPr b="0" lang="pt-BR" sz="2800" spc="-1" strike="noStrike">
              <a:latin typeface="Arial"/>
            </a:endParaRPr>
          </a:p>
          <a:p>
            <a:pPr>
              <a:lnSpc>
                <a:spcPct val="100000"/>
              </a:lnSpc>
              <a:spcBef>
                <a:spcPts val="1417"/>
              </a:spcBef>
            </a:pP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Método Iterativo de Gauss-Jacobi</a:t>
            </a:r>
            <a:endParaRPr b="0" lang="pt-BR" sz="2800" spc="-1" strike="noStrike">
              <a:latin typeface="Arial"/>
            </a:endParaRPr>
          </a:p>
          <a:p>
            <a:pPr marL="432000" indent="-323640">
              <a:lnSpc>
                <a:spcPct val="100000"/>
              </a:lnSpc>
              <a:spcBef>
                <a:spcPts val="1417"/>
              </a:spcBef>
              <a:buClr>
                <a:srgbClr val="000000"/>
              </a:buClr>
              <a:buSzPct val="45000"/>
              <a:buFont typeface="Wingdings" charset="2"/>
              <a:buChar char=""/>
            </a:pPr>
            <a:r>
              <a:rPr b="0" lang="pt-BR" sz="2800" spc="-1" strike="noStrike">
                <a:solidFill>
                  <a:srgbClr val="000000"/>
                </a:solidFill>
                <a:latin typeface="Calibri"/>
                <a:ea typeface="DejaVu Sans"/>
              </a:rPr>
              <a:t>Método Iterativo de Gauss-Seidel</a:t>
            </a:r>
            <a:endParaRPr b="0" lang="pt-BR" sz="2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Imagem 1" descr=""/>
          <p:cNvPicPr/>
          <p:nvPr/>
        </p:nvPicPr>
        <p:blipFill>
          <a:blip r:embed="rId1"/>
          <a:srcRect l="0" t="0" r="63580" b="48905"/>
          <a:stretch/>
        </p:blipFill>
        <p:spPr>
          <a:xfrm>
            <a:off x="1067400" y="847440"/>
            <a:ext cx="425880" cy="444960"/>
          </a:xfrm>
          <a:prstGeom prst="rect">
            <a:avLst/>
          </a:prstGeom>
          <a:ln>
            <a:noFill/>
          </a:ln>
        </p:spPr>
      </p:pic>
      <p:pic>
        <p:nvPicPr>
          <p:cNvPr id="125" name="Imagem 2" descr=""/>
          <p:cNvPicPr/>
          <p:nvPr/>
        </p:nvPicPr>
        <p:blipFill>
          <a:blip r:embed="rId2"/>
          <a:srcRect l="63334" t="51095" r="0" b="0"/>
          <a:stretch/>
        </p:blipFill>
        <p:spPr>
          <a:xfrm>
            <a:off x="9933840" y="1613880"/>
            <a:ext cx="428400" cy="425520"/>
          </a:xfrm>
          <a:prstGeom prst="rect">
            <a:avLst/>
          </a:prstGeom>
          <a:ln>
            <a:noFill/>
          </a:ln>
        </p:spPr>
      </p:pic>
      <p:sp>
        <p:nvSpPr>
          <p:cNvPr id="126" name="CustomShape 1"/>
          <p:cNvSpPr/>
          <p:nvPr/>
        </p:nvSpPr>
        <p:spPr>
          <a:xfrm>
            <a:off x="1721520" y="903600"/>
            <a:ext cx="840924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5400" spc="-1" strike="noStrike">
                <a:solidFill>
                  <a:srgbClr val="000000"/>
                </a:solidFill>
                <a:latin typeface="Eras Bold ITC"/>
                <a:ea typeface="DejaVu Sans"/>
              </a:rPr>
              <a:t>Fatoração de Cholesky</a:t>
            </a:r>
            <a:endParaRPr b="0" lang="pt-BR" sz="5400" spc="-1" strike="noStrike">
              <a:latin typeface="Arial"/>
            </a:endParaRPr>
          </a:p>
        </p:txBody>
      </p:sp>
      <p:sp>
        <p:nvSpPr>
          <p:cNvPr id="127" name="CustomShape 2"/>
          <p:cNvSpPr/>
          <p:nvPr/>
        </p:nvSpPr>
        <p:spPr>
          <a:xfrm>
            <a:off x="1721520" y="2485800"/>
            <a:ext cx="8641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A fatoração de Cholesky é definida para a resolução de sistemas lineares (n x n) cuja matriz do Sistema é Simétrica e Definida Positiva. </a:t>
            </a:r>
            <a:endParaRPr b="0" lang="pt-BR" sz="1800" spc="-1" strike="noStrike">
              <a:latin typeface="Arial"/>
            </a:endParaRPr>
          </a:p>
        </p:txBody>
      </p:sp>
      <p:sp>
        <p:nvSpPr>
          <p:cNvPr id="128" name="CustomShape 3"/>
          <p:cNvSpPr/>
          <p:nvPr/>
        </p:nvSpPr>
        <p:spPr>
          <a:xfrm>
            <a:off x="1721520" y="3208320"/>
            <a:ext cx="85467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A matriz pode ser fatorada na forma A = G X Gt.</a:t>
            </a:r>
            <a:endParaRPr b="0" lang="pt-BR" sz="1800" spc="-1" strike="noStrike">
              <a:latin typeface="Arial"/>
            </a:endParaRPr>
          </a:p>
        </p:txBody>
      </p:sp>
      <p:sp>
        <p:nvSpPr>
          <p:cNvPr id="129" name="CustomShape 4"/>
          <p:cNvSpPr/>
          <p:nvPr/>
        </p:nvSpPr>
        <p:spPr>
          <a:xfrm>
            <a:off x="1721520" y="3790800"/>
            <a:ext cx="8426520" cy="11872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pt-BR" sz="1800" spc="-1" strike="noStrike">
                <a:solidFill>
                  <a:srgbClr val="000000"/>
                </a:solidFill>
                <a:latin typeface="Calibri"/>
                <a:ea typeface="DejaVu Sans"/>
              </a:rPr>
              <a:t>G: n x n é uma matriz triangular inferior com elementos da diagonal estritamente positivos. (Obtido através da equação matricial.)</a:t>
            </a:r>
            <a:endParaRPr b="0" lang="pt-BR" sz="1800" spc="-1" strike="noStrike">
              <a:latin typeface="Arial"/>
            </a:endParaRPr>
          </a:p>
          <a:p>
            <a:pPr marL="285840" indent="-285120">
              <a:lnSpc>
                <a:spcPct val="100000"/>
              </a:lnSpc>
              <a:buClr>
                <a:srgbClr val="000000"/>
              </a:buClr>
              <a:buFont typeface="Arial"/>
              <a:buChar char="•"/>
            </a:pPr>
            <a:r>
              <a:rPr b="0" lang="pt-BR" sz="1800" spc="-1" strike="noStrike">
                <a:solidFill>
                  <a:srgbClr val="000000"/>
                </a:solidFill>
                <a:latin typeface="Calibri"/>
                <a:ea typeface="DejaVu Sans"/>
              </a:rPr>
              <a:t>A: n x n, matriz simétrica e definida positiva</a:t>
            </a:r>
            <a:endParaRPr b="0" lang="pt-BR" sz="1800" spc="-1" strike="noStrike">
              <a:latin typeface="Arial"/>
            </a:endParaRPr>
          </a:p>
          <a:p>
            <a:pPr>
              <a:lnSpc>
                <a:spcPct val="100000"/>
              </a:lnSpc>
            </a:pP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Imagem 4" descr=""/>
          <p:cNvPicPr/>
          <p:nvPr/>
        </p:nvPicPr>
        <p:blipFill>
          <a:blip r:embed="rId1"/>
          <a:srcRect l="0" t="0" r="63580" b="48905"/>
          <a:stretch/>
        </p:blipFill>
        <p:spPr>
          <a:xfrm>
            <a:off x="1067400" y="847440"/>
            <a:ext cx="425880" cy="444960"/>
          </a:xfrm>
          <a:prstGeom prst="rect">
            <a:avLst/>
          </a:prstGeom>
          <a:ln>
            <a:noFill/>
          </a:ln>
        </p:spPr>
      </p:pic>
      <p:pic>
        <p:nvPicPr>
          <p:cNvPr id="131" name="Imagem 5" descr=""/>
          <p:cNvPicPr/>
          <p:nvPr/>
        </p:nvPicPr>
        <p:blipFill>
          <a:blip r:embed="rId2"/>
          <a:srcRect l="63334" t="51095" r="0" b="0"/>
          <a:stretch/>
        </p:blipFill>
        <p:spPr>
          <a:xfrm>
            <a:off x="10131480" y="1613880"/>
            <a:ext cx="428400" cy="425520"/>
          </a:xfrm>
          <a:prstGeom prst="rect">
            <a:avLst/>
          </a:prstGeom>
          <a:ln>
            <a:noFill/>
          </a:ln>
        </p:spPr>
      </p:pic>
      <p:sp>
        <p:nvSpPr>
          <p:cNvPr id="132" name="CustomShape 1"/>
          <p:cNvSpPr/>
          <p:nvPr/>
        </p:nvSpPr>
        <p:spPr>
          <a:xfrm>
            <a:off x="1494000" y="893880"/>
            <a:ext cx="906588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5400" spc="-1" strike="noStrike">
                <a:solidFill>
                  <a:srgbClr val="000000"/>
                </a:solidFill>
                <a:latin typeface="Eras Bold ITC"/>
                <a:ea typeface="DejaVu Sans"/>
              </a:rPr>
              <a:t>Método de Gauss-Jacobi</a:t>
            </a:r>
            <a:endParaRPr b="0" lang="pt-BR" sz="5400" spc="-1" strike="noStrike">
              <a:latin typeface="Arial"/>
            </a:endParaRPr>
          </a:p>
        </p:txBody>
      </p:sp>
      <p:sp>
        <p:nvSpPr>
          <p:cNvPr id="133" name="CustomShape 2"/>
          <p:cNvSpPr/>
          <p:nvPr/>
        </p:nvSpPr>
        <p:spPr>
          <a:xfrm>
            <a:off x="1641240" y="2408400"/>
            <a:ext cx="84891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Este método busca melhorar a aproximação inicial por meio de repetidas iterações, até que se obtenha uma precisão mínima desejada.</a:t>
            </a:r>
            <a:endParaRPr b="0" lang="pt-BR" sz="1800" spc="-1" strike="noStrike">
              <a:latin typeface="Arial"/>
            </a:endParaRPr>
          </a:p>
        </p:txBody>
      </p:sp>
      <p:sp>
        <p:nvSpPr>
          <p:cNvPr id="134" name="CustomShape 3"/>
          <p:cNvSpPr/>
          <p:nvPr/>
        </p:nvSpPr>
        <p:spPr>
          <a:xfrm>
            <a:off x="1641240" y="3229200"/>
            <a:ext cx="844776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A resolução dos problemas se da pela transformação do sistema linear Ax = b em x = Cx + g . Para isso isola-se os vetores X1,X2...Xn mediante a separação das linhas do sistema inicial.</a:t>
            </a:r>
            <a:endParaRPr b="0" lang="pt-BR" sz="1800" spc="-1" strike="noStrike">
              <a:latin typeface="Arial"/>
            </a:endParaRPr>
          </a:p>
        </p:txBody>
      </p:sp>
      <p:sp>
        <p:nvSpPr>
          <p:cNvPr id="135" name="CustomShape 4"/>
          <p:cNvSpPr/>
          <p:nvPr/>
        </p:nvSpPr>
        <p:spPr>
          <a:xfrm>
            <a:off x="6374880" y="4262760"/>
            <a:ext cx="4185000" cy="912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0000"/>
                </a:solidFill>
                <a:latin typeface="Calibri"/>
                <a:ea typeface="DejaVu Sans"/>
              </a:rPr>
              <a:t>Obs.: </a:t>
            </a:r>
            <a:r>
              <a:rPr b="0" lang="pt-BR" sz="1800" spc="-1" strike="noStrike">
                <a:solidFill>
                  <a:srgbClr val="000000"/>
                </a:solidFill>
                <a:latin typeface="Calibri"/>
                <a:ea typeface="DejaVu Sans"/>
              </a:rPr>
              <a:t>Nos métodos iterativos os pivôs de cada coluna devem ser diferentes de zero.</a:t>
            </a:r>
            <a:endParaRPr b="0" lang="pt-BR" sz="1800" spc="-1" strike="noStrike">
              <a:latin typeface="Arial"/>
            </a:endParaRPr>
          </a:p>
        </p:txBody>
      </p:sp>
      <p:sp>
        <p:nvSpPr>
          <p:cNvPr id="136" name="CustomShape 5"/>
          <p:cNvSpPr/>
          <p:nvPr/>
        </p:nvSpPr>
        <p:spPr>
          <a:xfrm>
            <a:off x="1675080" y="5131800"/>
            <a:ext cx="888516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O método consiste em, dada aproximação inicial X(0), obter X(1)...X(k)... Através da relação X(k+1)=Cx(k)+g.</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Imagem 1" descr=""/>
          <p:cNvPicPr/>
          <p:nvPr/>
        </p:nvPicPr>
        <p:blipFill>
          <a:blip r:embed="rId1"/>
          <a:srcRect l="0" t="0" r="63580" b="48905"/>
          <a:stretch/>
        </p:blipFill>
        <p:spPr>
          <a:xfrm>
            <a:off x="1170720" y="919440"/>
            <a:ext cx="425880" cy="444960"/>
          </a:xfrm>
          <a:prstGeom prst="rect">
            <a:avLst/>
          </a:prstGeom>
          <a:ln>
            <a:noFill/>
          </a:ln>
        </p:spPr>
      </p:pic>
      <p:pic>
        <p:nvPicPr>
          <p:cNvPr id="138" name="Imagem 2" descr=""/>
          <p:cNvPicPr/>
          <p:nvPr/>
        </p:nvPicPr>
        <p:blipFill>
          <a:blip r:embed="rId2"/>
          <a:srcRect l="63334" t="51095" r="0" b="0"/>
          <a:stretch/>
        </p:blipFill>
        <p:spPr>
          <a:xfrm>
            <a:off x="10131480" y="1613880"/>
            <a:ext cx="428400" cy="425520"/>
          </a:xfrm>
          <a:prstGeom prst="rect">
            <a:avLst/>
          </a:prstGeom>
          <a:ln>
            <a:noFill/>
          </a:ln>
        </p:spPr>
      </p:pic>
      <p:sp>
        <p:nvSpPr>
          <p:cNvPr id="139" name="CustomShape 1"/>
          <p:cNvSpPr/>
          <p:nvPr/>
        </p:nvSpPr>
        <p:spPr>
          <a:xfrm>
            <a:off x="1596960" y="1013760"/>
            <a:ext cx="862812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5400" spc="-1" strike="noStrike">
                <a:solidFill>
                  <a:srgbClr val="000000"/>
                </a:solidFill>
                <a:latin typeface="Eras Bold ITC"/>
                <a:ea typeface="DejaVu Sans"/>
              </a:rPr>
              <a:t>Método de Gauss-Seidel</a:t>
            </a:r>
            <a:endParaRPr b="0" lang="pt-BR" sz="5400" spc="-1" strike="noStrike">
              <a:latin typeface="Arial"/>
            </a:endParaRPr>
          </a:p>
        </p:txBody>
      </p:sp>
      <p:sp>
        <p:nvSpPr>
          <p:cNvPr id="140" name="CustomShape 2"/>
          <p:cNvSpPr/>
          <p:nvPr/>
        </p:nvSpPr>
        <p:spPr>
          <a:xfrm>
            <a:off x="1442520" y="2640240"/>
            <a:ext cx="911736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Semelhante ao método de Gauss-Jaconi, obedece os mesmos critérios de convergência. Contudo, utiliza-se para o calculo de uma componente X(k+1) o valor mais recente das demais componentes.</a:t>
            </a:r>
            <a:endParaRPr b="0" lang="pt-BR" sz="1800" spc="-1" strike="noStrike">
              <a:latin typeface="Arial"/>
            </a:endParaRPr>
          </a:p>
        </p:txBody>
      </p:sp>
      <p:sp>
        <p:nvSpPr>
          <p:cNvPr id="141" name="CustomShape 3"/>
          <p:cNvSpPr/>
          <p:nvPr/>
        </p:nvSpPr>
        <p:spPr>
          <a:xfrm>
            <a:off x="1442520" y="3600720"/>
            <a:ext cx="878256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1800" spc="-1" strike="noStrike">
                <a:solidFill>
                  <a:srgbClr val="000000"/>
                </a:solidFill>
                <a:latin typeface="Calibri"/>
                <a:ea typeface="DejaVu Sans"/>
              </a:rPr>
              <a:t>Portanto, no método de Gauss - Seidel, quando calculamos x (k+1) j usamos todos os valores de x (k+1) 1, ... , x (k+1 ) j−1 que já foram calculados e os valores x (k ) j+1, . . . , x (k) n restantes.</a:t>
            </a:r>
            <a:endParaRPr b="0" lang="pt-BR" sz="1800" spc="-1" strike="noStrike">
              <a:latin typeface="Arial"/>
            </a:endParaRPr>
          </a:p>
          <a:p>
            <a:pPr>
              <a:lnSpc>
                <a:spcPct val="100000"/>
              </a:lnSpc>
            </a:pPr>
            <a:endParaRPr b="0" lang="pt-BR" sz="1800" spc="-1" strike="noStrike">
              <a:latin typeface="Arial"/>
            </a:endParaRPr>
          </a:p>
        </p:txBody>
      </p:sp>
      <p:sp>
        <p:nvSpPr>
          <p:cNvPr id="142" name="CustomShape 4"/>
          <p:cNvSpPr/>
          <p:nvPr/>
        </p:nvSpPr>
        <p:spPr>
          <a:xfrm>
            <a:off x="6482520" y="4658040"/>
            <a:ext cx="407772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pt-BR" sz="1800" spc="-1" strike="noStrike">
                <a:solidFill>
                  <a:srgbClr val="ff0000"/>
                </a:solidFill>
                <a:latin typeface="Calibri"/>
                <a:ea typeface="DejaVu Sans"/>
              </a:rPr>
              <a:t>Obs.: </a:t>
            </a:r>
            <a:r>
              <a:rPr b="0" lang="pt-BR" sz="1800" spc="-1" strike="noStrike">
                <a:solidFill>
                  <a:srgbClr val="000000"/>
                </a:solidFill>
                <a:latin typeface="Calibri"/>
                <a:ea typeface="DejaVu Sans"/>
              </a:rPr>
              <a:t>Apresenta convergência mais rápida do que o anterior.</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099160" y="515160"/>
            <a:ext cx="8744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4800" spc="-1" strike="noStrike">
                <a:solidFill>
                  <a:srgbClr val="000000"/>
                </a:solidFill>
                <a:latin typeface="Eras Bold ITC"/>
                <a:ea typeface="DejaVu Sans"/>
              </a:rPr>
              <a:t>Vantagens </a:t>
            </a:r>
            <a:r>
              <a:rPr b="0" lang="pt-BR" sz="6000" spc="-1" strike="noStrike">
                <a:solidFill>
                  <a:srgbClr val="ff0000"/>
                </a:solidFill>
                <a:latin typeface="Eras Bold ITC"/>
                <a:ea typeface="DejaVu Sans"/>
              </a:rPr>
              <a:t>X</a:t>
            </a:r>
            <a:r>
              <a:rPr b="0" lang="pt-BR" sz="4800" spc="-1" strike="noStrike">
                <a:solidFill>
                  <a:srgbClr val="000000"/>
                </a:solidFill>
                <a:latin typeface="Eras Bold ITC"/>
                <a:ea typeface="DejaVu Sans"/>
              </a:rPr>
              <a:t> Desvantagens</a:t>
            </a:r>
            <a:endParaRPr b="0" lang="pt-BR" sz="4800" spc="-1" strike="noStrike">
              <a:latin typeface="Arial"/>
            </a:endParaRPr>
          </a:p>
        </p:txBody>
      </p:sp>
      <p:sp>
        <p:nvSpPr>
          <p:cNvPr id="144" name="CustomShape 2"/>
          <p:cNvSpPr/>
          <p:nvPr/>
        </p:nvSpPr>
        <p:spPr>
          <a:xfrm>
            <a:off x="566640" y="2287800"/>
            <a:ext cx="520236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Menos suscetíveis ao acúmulo de erros de arredondamento do que o método de Eliminação de Gauss, por exemplo;</a:t>
            </a:r>
            <a:endParaRPr b="0" lang="pt-BR" sz="1800" spc="-1" strike="noStrike">
              <a:latin typeface="Arial"/>
            </a:endParaRPr>
          </a:p>
        </p:txBody>
      </p:sp>
      <p:sp>
        <p:nvSpPr>
          <p:cNvPr id="145" name="CustomShape 3"/>
          <p:cNvSpPr/>
          <p:nvPr/>
        </p:nvSpPr>
        <p:spPr>
          <a:xfrm>
            <a:off x="566640" y="3214800"/>
            <a:ext cx="4970520" cy="1735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Provavelmente mais eficientes para sistemas de grande porte, principalmente com a utilização de computação de alto desempenho (vetorial e paralela);</a:t>
            </a:r>
            <a:endParaRPr b="0" lang="pt-BR" sz="1800" spc="-1" strike="noStrike">
              <a:latin typeface="Arial"/>
            </a:endParaRPr>
          </a:p>
          <a:p>
            <a:pPr>
              <a:lnSpc>
                <a:spcPct val="100000"/>
              </a:lnSpc>
            </a:pPr>
            <a:endParaRPr b="0" lang="pt-BR" sz="1800" spc="-1" strike="noStrike">
              <a:latin typeface="Arial"/>
            </a:endParaRPr>
          </a:p>
        </p:txBody>
      </p:sp>
      <p:sp>
        <p:nvSpPr>
          <p:cNvPr id="146" name="CustomShape 4"/>
          <p:cNvSpPr/>
          <p:nvPr/>
        </p:nvSpPr>
        <p:spPr>
          <a:xfrm>
            <a:off x="6684120" y="2271240"/>
            <a:ext cx="444240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Têm convergência assegurada apenas sob certas condições;</a:t>
            </a:r>
            <a:endParaRPr b="0" lang="pt-BR" sz="1800" spc="-1" strike="noStrike">
              <a:latin typeface="Arial"/>
            </a:endParaRPr>
          </a:p>
          <a:p>
            <a:pPr>
              <a:lnSpc>
                <a:spcPct val="100000"/>
              </a:lnSpc>
            </a:pPr>
            <a:endParaRPr b="0" lang="pt-BR" sz="1800" spc="-1" strike="noStrike">
              <a:latin typeface="Arial"/>
            </a:endParaRPr>
          </a:p>
        </p:txBody>
      </p:sp>
      <p:sp>
        <p:nvSpPr>
          <p:cNvPr id="147" name="CustomShape 5"/>
          <p:cNvSpPr/>
          <p:nvPr/>
        </p:nvSpPr>
        <p:spPr>
          <a:xfrm>
            <a:off x="7920360" y="1530720"/>
            <a:ext cx="320616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2400" spc="-1" strike="noStrike">
                <a:solidFill>
                  <a:srgbClr val="000000"/>
                </a:solidFill>
                <a:latin typeface="Eras Bold ITC"/>
                <a:ea typeface="DejaVu Sans"/>
              </a:rPr>
              <a:t>Métodos iterativos</a:t>
            </a:r>
            <a:endParaRPr b="0" lang="pt-BR" sz="2400" spc="-1" strike="noStrike">
              <a:latin typeface="Arial"/>
            </a:endParaRPr>
          </a:p>
        </p:txBody>
      </p:sp>
      <p:sp>
        <p:nvSpPr>
          <p:cNvPr id="148" name="CustomShape 6"/>
          <p:cNvSpPr/>
          <p:nvPr/>
        </p:nvSpPr>
        <p:spPr>
          <a:xfrm>
            <a:off x="566640" y="4524840"/>
            <a:ext cx="4300920" cy="6386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São mais econômicos para a memória do computador.</a:t>
            </a:r>
            <a:endParaRPr b="0" lang="pt-BR" sz="1800" spc="-1" strike="noStrike">
              <a:latin typeface="Arial"/>
            </a:endParaRPr>
          </a:p>
        </p:txBody>
      </p:sp>
      <p:sp>
        <p:nvSpPr>
          <p:cNvPr id="149" name="CustomShape 7"/>
          <p:cNvSpPr/>
          <p:nvPr/>
        </p:nvSpPr>
        <p:spPr>
          <a:xfrm>
            <a:off x="6684120" y="3021840"/>
            <a:ext cx="4919040" cy="14612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Utiliza valores anteriores para o cálculo do valor posterior, esse fato pode influenciar na precisão dos resultados. </a:t>
            </a:r>
            <a:endParaRPr b="0" lang="pt-BR" sz="1800" spc="-1" strike="noStrike">
              <a:latin typeface="Arial"/>
            </a:endParaRPr>
          </a:p>
          <a:p>
            <a:pPr>
              <a:lnSpc>
                <a:spcPct val="100000"/>
              </a:lnSpc>
            </a:pP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099160" y="515160"/>
            <a:ext cx="8744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4800" spc="-1" strike="noStrike">
                <a:solidFill>
                  <a:srgbClr val="000000"/>
                </a:solidFill>
                <a:latin typeface="Eras Bold ITC"/>
                <a:ea typeface="DejaVu Sans"/>
              </a:rPr>
              <a:t>Vantagens </a:t>
            </a:r>
            <a:r>
              <a:rPr b="0" lang="pt-BR" sz="6000" spc="-1" strike="noStrike">
                <a:solidFill>
                  <a:srgbClr val="ff0000"/>
                </a:solidFill>
                <a:latin typeface="Eras Bold ITC"/>
                <a:ea typeface="DejaVu Sans"/>
              </a:rPr>
              <a:t>X</a:t>
            </a:r>
            <a:r>
              <a:rPr b="0" lang="pt-BR" sz="4800" spc="-1" strike="noStrike">
                <a:solidFill>
                  <a:srgbClr val="000000"/>
                </a:solidFill>
                <a:latin typeface="Eras Bold ITC"/>
                <a:ea typeface="DejaVu Sans"/>
              </a:rPr>
              <a:t> Desvantagens</a:t>
            </a:r>
            <a:endParaRPr b="0" lang="pt-BR" sz="4800" spc="-1" strike="noStrike">
              <a:latin typeface="Arial"/>
            </a:endParaRPr>
          </a:p>
        </p:txBody>
      </p:sp>
      <p:sp>
        <p:nvSpPr>
          <p:cNvPr id="151" name="CustomShape 2"/>
          <p:cNvSpPr/>
          <p:nvPr/>
        </p:nvSpPr>
        <p:spPr>
          <a:xfrm>
            <a:off x="566640" y="2287800"/>
            <a:ext cx="5202360" cy="6390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Oferecem respostas exatas, pois não dependem de margens de erro.</a:t>
            </a:r>
            <a:endParaRPr b="0" lang="pt-BR" sz="1800" spc="-1" strike="noStrike">
              <a:latin typeface="Arial"/>
            </a:endParaRPr>
          </a:p>
        </p:txBody>
      </p:sp>
      <p:sp>
        <p:nvSpPr>
          <p:cNvPr id="152" name="CustomShape 3"/>
          <p:cNvSpPr/>
          <p:nvPr/>
        </p:nvSpPr>
        <p:spPr>
          <a:xfrm>
            <a:off x="6684120" y="2271240"/>
            <a:ext cx="4442400" cy="11869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Para a geração de respostas os algoritmos devem ser executados até o fim (não existem margens para se estar satisfeito);</a:t>
            </a:r>
            <a:endParaRPr b="0" lang="pt-BR" sz="1800" spc="-1" strike="noStrike">
              <a:latin typeface="Arial"/>
            </a:endParaRPr>
          </a:p>
        </p:txBody>
      </p:sp>
      <p:sp>
        <p:nvSpPr>
          <p:cNvPr id="153" name="CustomShape 4"/>
          <p:cNvSpPr/>
          <p:nvPr/>
        </p:nvSpPr>
        <p:spPr>
          <a:xfrm>
            <a:off x="7920360" y="1530720"/>
            <a:ext cx="320616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pt-BR" sz="2400" spc="-1" strike="noStrike">
                <a:solidFill>
                  <a:srgbClr val="000000"/>
                </a:solidFill>
                <a:latin typeface="Eras Bold ITC"/>
                <a:ea typeface="DejaVu Sans"/>
              </a:rPr>
              <a:t>Métodos diretos</a:t>
            </a:r>
            <a:endParaRPr b="0" lang="pt-BR" sz="2400" spc="-1" strike="noStrike">
              <a:latin typeface="Arial"/>
            </a:endParaRPr>
          </a:p>
        </p:txBody>
      </p:sp>
      <p:sp>
        <p:nvSpPr>
          <p:cNvPr id="154" name="CustomShape 5"/>
          <p:cNvSpPr/>
          <p:nvPr/>
        </p:nvSpPr>
        <p:spPr>
          <a:xfrm>
            <a:off x="6599880" y="3501000"/>
            <a:ext cx="4919040" cy="28328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pt-BR" sz="1800" spc="-1" strike="noStrike">
                <a:solidFill>
                  <a:srgbClr val="000000"/>
                </a:solidFill>
                <a:latin typeface="Calibri"/>
                <a:ea typeface="DejaVu Sans"/>
              </a:rPr>
              <a:t>As matrizes a serem utilizadas nas operações devem ser armazenadas em sua integridade, uma vez que as operações são feitas sobre essas mesmas matrizes. Ao contrário dos métodos iterativos em que as matrizes utilizadas podem rapidamente serem computadas e transferidas para um vetor para usos posteriores. </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396</TotalTime>
  <Application>LibreOffice/6.1.6.3$Linux_X86_64 LibreOffice_project/10$Build-3</Application>
  <Words>586</Words>
  <Paragraphs>43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2019-05-27T16:23:37Z</dcterms:created>
  <dc:creator>Valeria Caroliny Ataides Da Costa , Enel</dc:creator>
  <dc:description/>
  <dc:language>pt-BR</dc:language>
  <cp:lastModifiedBy/>
  <dcterms:modified xsi:type="dcterms:W3CDTF">2019-05-29T11:43:35Z</dcterms:modified>
  <cp:revision>21</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