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Open Sans ExtraBold"/>
      <p:bold r:id="rId24"/>
      <p:boldItalic r:id="rId25"/>
    </p:embeddedFont>
    <p:embeddedFont>
      <p:font typeface="Rajdhani"/>
      <p:regular r:id="rId26"/>
      <p:bold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ExtraBold-bold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jdhani-regular.fntdata"/><Relationship Id="rId25" Type="http://schemas.openxmlformats.org/officeDocument/2006/relationships/font" Target="fonts/OpenSansExtraBold-boldItalic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Rajdhani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5cd1d1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5cd1d1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5cd1d1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5cd1d1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e1113f45a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e1113f45a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e1113f45a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e1113f45a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e1113f45a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e1113f45a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e1113f45a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e1113f45a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e1113f45a_1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e1113f45a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e1113f45a_1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e1113f45a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e1113f45a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e1113f45a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e1113f45a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e1113f45a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e1113f45a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e1113f45a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8551d24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8551d24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e1113f4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e1113f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1113f45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1113f45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1113f45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1113f45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1113f45a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1113f45a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5cd1d1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05cd1d1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9.xml"/><Relationship Id="rId6" Type="http://schemas.openxmlformats.org/officeDocument/2006/relationships/slide" Target="/ppt/slides/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946125" y="953900"/>
            <a:ext cx="3410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Introdução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 CSS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5"/>
          <p:cNvGrpSpPr/>
          <p:nvPr/>
        </p:nvGrpSpPr>
        <p:grpSpPr>
          <a:xfrm>
            <a:off x="733269" y="3079601"/>
            <a:ext cx="7689521" cy="530713"/>
            <a:chOff x="1122825" y="2552200"/>
            <a:chExt cx="6630612" cy="530713"/>
          </a:xfrm>
        </p:grpSpPr>
        <p:sp>
          <p:nvSpPr>
            <p:cNvPr id="145" name="Google Shape;145;p25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179999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font-family: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sans-serif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7" name="Google Shape;147;p25"/>
          <p:cNvSpPr/>
          <p:nvPr/>
        </p:nvSpPr>
        <p:spPr>
          <a:xfrm rot="-5400000">
            <a:off x="1791275" y="2673800"/>
            <a:ext cx="150600" cy="478800"/>
          </a:xfrm>
          <a:prstGeom prst="rightBrace">
            <a:avLst>
              <a:gd fmla="val 50000" name="adj1"/>
              <a:gd fmla="val 17529" name="adj2"/>
            </a:avLst>
          </a:prstGeom>
          <a:noFill/>
          <a:ln cap="flat" cmpd="sng" w="28575">
            <a:solidFill>
              <a:srgbClr val="E06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717750" y="3813550"/>
            <a:ext cx="30165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Propriedade</a:t>
            </a:r>
            <a:endParaRPr b="1" sz="16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Define qual propriedade do(s) elemento(s) vamos modificar.</a:t>
            </a:r>
            <a:endParaRPr sz="15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5"/>
          <p:cNvSpPr/>
          <p:nvPr/>
        </p:nvSpPr>
        <p:spPr>
          <a:xfrm rot="5400000">
            <a:off x="2990425" y="3150275"/>
            <a:ext cx="150900" cy="1252500"/>
          </a:xfrm>
          <a:prstGeom prst="rightBrace">
            <a:avLst>
              <a:gd fmla="val 50000" name="adj1"/>
              <a:gd fmla="val 77503" name="adj2"/>
            </a:avLst>
          </a:prstGeom>
          <a:noFill/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717750" y="35212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 que são as regras de CSS?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Uma regra de CSS é um conjunto de instruções que se aplicam a um determinado elemento para agregar estilos.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936275" y="1799975"/>
            <a:ext cx="2759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06C75"/>
                </a:solidFill>
                <a:latin typeface="Open Sans"/>
                <a:ea typeface="Open Sans"/>
                <a:cs typeface="Open Sans"/>
                <a:sym typeface="Open Sans"/>
              </a:rPr>
              <a:t>Seletor</a:t>
            </a:r>
            <a:endParaRPr b="1" sz="1600">
              <a:solidFill>
                <a:srgbClr val="E06C7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 sobre qual ou quais elementos aplicaremos a regra.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927125" y="3813550"/>
            <a:ext cx="29313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endParaRPr b="1" sz="1600">
              <a:solidFill>
                <a:srgbClr val="D19A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Especificará o comportamento que a propriedade vai ter.</a:t>
            </a:r>
            <a:endParaRPr sz="15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/>
          <p:nvPr/>
        </p:nvSpPr>
        <p:spPr>
          <a:xfrm rot="5400000">
            <a:off x="4438225" y="3150275"/>
            <a:ext cx="150900" cy="1252500"/>
          </a:xfrm>
          <a:prstGeom prst="rightBrace">
            <a:avLst>
              <a:gd fmla="val 50000" name="adj1"/>
              <a:gd fmla="val 77503" name="adj2"/>
            </a:avLst>
          </a:prstGeom>
          <a:noFill/>
          <a:ln cap="flat" cmpd="sng" w="28575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9A66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6"/>
          <p:cNvGrpSpPr/>
          <p:nvPr/>
        </p:nvGrpSpPr>
        <p:grpSpPr>
          <a:xfrm>
            <a:off x="733275" y="3198217"/>
            <a:ext cx="7689521" cy="1628067"/>
            <a:chOff x="1122825" y="2552200"/>
            <a:chExt cx="6630612" cy="530713"/>
          </a:xfrm>
        </p:grpSpPr>
        <p:sp>
          <p:nvSpPr>
            <p:cNvPr id="161" name="Google Shape;161;p26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background-color: 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purple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font-family: 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sans-serif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text-align: 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3" name="Google Shape;163;p26"/>
          <p:cNvSpPr txBox="1"/>
          <p:nvPr/>
        </p:nvSpPr>
        <p:spPr>
          <a:xfrm>
            <a:off x="717750" y="35212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se escrevem?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Primeiro escrevemos o seletor (ou seletores, caso haja mais de um), seguido de chaves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indicar onde começam as regras.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Cada regra é composta por uma propriedade e seu valor correspondente, separados por dois pontos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Finalmente, podemos adicionar outras regras para o mesmo elemento, basta separá-las com um ponto e vírgula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Os seletores de CSS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717750" y="352127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Seletores de ID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717750" y="1100475"/>
            <a:ext cx="77076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seletor irá selecionar o elemento HTML que é associado ao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atributo ID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Recomenda-se a utilização de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nomes únicos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cada id e não repetí-los ao longo do documento.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0" name="Google Shape;180;p28"/>
          <p:cNvGrpSpPr/>
          <p:nvPr/>
        </p:nvGrpSpPr>
        <p:grpSpPr>
          <a:xfrm>
            <a:off x="733269" y="2663876"/>
            <a:ext cx="7689521" cy="530713"/>
            <a:chOff x="1122825" y="2552200"/>
            <a:chExt cx="6630612" cy="530713"/>
          </a:xfrm>
        </p:grpSpPr>
        <p:sp>
          <p:nvSpPr>
            <p:cNvPr id="181" name="Google Shape;181;p2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"saudacao"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&gt;Olá!&lt;/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3" name="Google Shape;183;p28"/>
          <p:cNvSpPr txBox="1"/>
          <p:nvPr/>
        </p:nvSpPr>
        <p:spPr>
          <a:xfrm>
            <a:off x="733275" y="3233750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chamá-lo a partir do CSS, usamos 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seguido do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nome do ID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4" name="Google Shape;184;p28"/>
          <p:cNvGrpSpPr/>
          <p:nvPr/>
        </p:nvGrpSpPr>
        <p:grpSpPr>
          <a:xfrm>
            <a:off x="742306" y="3969501"/>
            <a:ext cx="7689521" cy="530713"/>
            <a:chOff x="1122825" y="2552200"/>
            <a:chExt cx="6630612" cy="530713"/>
          </a:xfrm>
        </p:grpSpPr>
        <p:sp>
          <p:nvSpPr>
            <p:cNvPr id="185" name="Google Shape;185;p2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#saudacao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 color: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blue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7" name="Google Shape;187;p2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717750" y="352127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Seletores de classe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seletor irá chamar o elemento HTML que é associado a um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atributo CLASS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Podemos atribuir o número de classes que queremos a um mesmo elemento. Para fazer isso, só precisamos separá-los com um espaço.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4" name="Google Shape;194;p29"/>
          <p:cNvGrpSpPr/>
          <p:nvPr/>
        </p:nvGrpSpPr>
        <p:grpSpPr>
          <a:xfrm>
            <a:off x="733269" y="2663876"/>
            <a:ext cx="7689521" cy="530713"/>
            <a:chOff x="1122825" y="2552200"/>
            <a:chExt cx="6630612" cy="530713"/>
          </a:xfrm>
        </p:grpSpPr>
        <p:sp>
          <p:nvSpPr>
            <p:cNvPr id="195" name="Google Shape;195;p29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"titulo noticias"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&gt;Notícias&lt;/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733275" y="3233750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chamá-lo a partir do CSS, usamos 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seguido do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nome da classe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8" name="Google Shape;198;p29"/>
          <p:cNvGrpSpPr/>
          <p:nvPr/>
        </p:nvGrpSpPr>
        <p:grpSpPr>
          <a:xfrm>
            <a:off x="742306" y="3969501"/>
            <a:ext cx="7689521" cy="530713"/>
            <a:chOff x="1122825" y="2552200"/>
            <a:chExt cx="6630612" cy="530713"/>
          </a:xfrm>
        </p:grpSpPr>
        <p:sp>
          <p:nvSpPr>
            <p:cNvPr id="199" name="Google Shape;199;p29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.titulo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font-size: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1" name="Google Shape;201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717750" y="352127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Seletores de tag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seletor vai chamar o elemento HTML com o mesmo nome da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chamamos do nosso CSS.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8" name="Google Shape;208;p30"/>
          <p:cNvGrpSpPr/>
          <p:nvPr/>
        </p:nvGrpSpPr>
        <p:grpSpPr>
          <a:xfrm>
            <a:off x="733269" y="2177626"/>
            <a:ext cx="7689521" cy="530713"/>
            <a:chOff x="1122825" y="2552200"/>
            <a:chExt cx="6630612" cy="530713"/>
          </a:xfrm>
        </p:grpSpPr>
        <p:sp>
          <p:nvSpPr>
            <p:cNvPr id="209" name="Google Shape;209;p30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&gt;Primeiro parágrafo&lt;/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1" name="Google Shape;211;p30"/>
          <p:cNvSpPr txBox="1"/>
          <p:nvPr/>
        </p:nvSpPr>
        <p:spPr>
          <a:xfrm>
            <a:off x="733275" y="2899900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chamá-lo a partir do CSS, usamos 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nome da tag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2" name="Google Shape;212;p30"/>
          <p:cNvGrpSpPr/>
          <p:nvPr/>
        </p:nvGrpSpPr>
        <p:grpSpPr>
          <a:xfrm>
            <a:off x="742306" y="3711851"/>
            <a:ext cx="7689521" cy="530713"/>
            <a:chOff x="1122825" y="2552200"/>
            <a:chExt cx="6630612" cy="530713"/>
          </a:xfrm>
        </p:grpSpPr>
        <p:sp>
          <p:nvSpPr>
            <p:cNvPr id="213" name="Google Shape;213;p30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color: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gray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5" name="Google Shape;215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717750" y="352127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Seletores combinados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seletor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afeta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o(s) elemento(s) que cumprem todas as condições estabelecidas. No exemplo a seguir, vamos chamar o elemento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h2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designado para a classe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subtítulo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2" name="Google Shape;222;p31"/>
          <p:cNvGrpSpPr/>
          <p:nvPr/>
        </p:nvGrpSpPr>
        <p:grpSpPr>
          <a:xfrm>
            <a:off x="733269" y="2406226"/>
            <a:ext cx="7689521" cy="530713"/>
            <a:chOff x="1122825" y="2552200"/>
            <a:chExt cx="6630612" cy="530713"/>
          </a:xfrm>
        </p:grpSpPr>
        <p:sp>
          <p:nvSpPr>
            <p:cNvPr id="223" name="Google Shape;223;p3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"subtitulo"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&gt;Subtítulo&lt;/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5" name="Google Shape;225;p31"/>
          <p:cNvSpPr txBox="1"/>
          <p:nvPr/>
        </p:nvSpPr>
        <p:spPr>
          <a:xfrm>
            <a:off x="733275" y="3052300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chamá-los a partir do CSS, você só precisa adicionar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 seletor ao lado do outro,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cada um com a sintaxe correspondente (id, classe ou tag).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6" name="Google Shape;226;p31"/>
          <p:cNvGrpSpPr/>
          <p:nvPr/>
        </p:nvGrpSpPr>
        <p:grpSpPr>
          <a:xfrm>
            <a:off x="742306" y="3977051"/>
            <a:ext cx="7689521" cy="530713"/>
            <a:chOff x="1122825" y="2552200"/>
            <a:chExt cx="6630612" cy="530713"/>
          </a:xfrm>
        </p:grpSpPr>
        <p:sp>
          <p:nvSpPr>
            <p:cNvPr id="227" name="Google Shape;227;p3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.subtitulo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color: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yellow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9" name="Google Shape;229;p3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/>
        </p:nvSpPr>
        <p:spPr>
          <a:xfrm>
            <a:off x="717750" y="352127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Seletores descendentes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717750" y="11004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Estes seletores servem para agregar especificidade. No exemplo a seguir, vamos chamar o elemento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está dentro da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com 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chamá-los a partir do CSS, escrevemos os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seletores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separados por um espaço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(o da direita sempre será o que está dentro da esquerda).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6" name="Google Shape;236;p32"/>
          <p:cNvGrpSpPr/>
          <p:nvPr/>
        </p:nvGrpSpPr>
        <p:grpSpPr>
          <a:xfrm>
            <a:off x="733272" y="2569532"/>
            <a:ext cx="7689521" cy="1249616"/>
            <a:chOff x="1122825" y="2552200"/>
            <a:chExt cx="6630612" cy="530713"/>
          </a:xfrm>
        </p:grpSpPr>
        <p:sp>
          <p:nvSpPr>
            <p:cNvPr id="237" name="Google Shape;237;p3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"lista"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&gt;Primeiro item&lt;/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9" name="Google Shape;239;p32"/>
          <p:cNvGrpSpPr/>
          <p:nvPr/>
        </p:nvGrpSpPr>
        <p:grpSpPr>
          <a:xfrm>
            <a:off x="736268" y="4054956"/>
            <a:ext cx="7695488" cy="530713"/>
            <a:chOff x="1122825" y="2552200"/>
            <a:chExt cx="6630612" cy="530713"/>
          </a:xfrm>
        </p:grpSpPr>
        <p:sp>
          <p:nvSpPr>
            <p:cNvPr id="240" name="Google Shape;240;p3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lang="es" sz="16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#lista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 text-align: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2" name="Google Shape;242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/>
        </p:nvSpPr>
        <p:spPr>
          <a:xfrm>
            <a:off x="1994200" y="1673450"/>
            <a:ext cx="42849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CSS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sempre vai priorizar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os seletores mais específicos para aplicar os estilos.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1447588" y="1443989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5084920" y="2590250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6487569" y="178669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Vinculação com HTML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As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 regras de CSS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Os seletores de CSS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9" name="Google Shape;69;p1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3609750" y="1495200"/>
            <a:ext cx="2851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Vinculação com HTML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/>
        </p:nvSpPr>
        <p:spPr>
          <a:xfrm>
            <a:off x="717750" y="35125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 que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CSS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significa?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717750" y="1723600"/>
            <a:ext cx="77076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500">
                <a:solidFill>
                  <a:srgbClr val="E50A3B"/>
                </a:solidFill>
                <a:latin typeface="Rajdhani"/>
                <a:ea typeface="Rajdhani"/>
                <a:cs typeface="Rajdhani"/>
                <a:sym typeface="Rajdhani"/>
              </a:rPr>
              <a:t>C</a:t>
            </a:r>
            <a:r>
              <a:rPr b="1" lang="es" sz="55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ascading </a:t>
            </a:r>
            <a:r>
              <a:rPr b="1" lang="es" sz="5500">
                <a:solidFill>
                  <a:srgbClr val="E50A3B"/>
                </a:solidFill>
                <a:latin typeface="Rajdhani"/>
                <a:ea typeface="Rajdhani"/>
                <a:cs typeface="Rajdhani"/>
                <a:sym typeface="Rajdhani"/>
              </a:rPr>
              <a:t>S</a:t>
            </a:r>
            <a:r>
              <a:rPr b="1" lang="es" sz="55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tyle </a:t>
            </a:r>
            <a:r>
              <a:rPr b="1" lang="es" sz="5500">
                <a:solidFill>
                  <a:srgbClr val="E50A3B"/>
                </a:solidFill>
                <a:latin typeface="Rajdhani"/>
                <a:ea typeface="Rajdhani"/>
                <a:cs typeface="Rajdhani"/>
                <a:sym typeface="Rajdhani"/>
              </a:rPr>
              <a:t>S</a:t>
            </a:r>
            <a:r>
              <a:rPr b="1" lang="es" sz="55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heets</a:t>
            </a:r>
            <a:endParaRPr b="1" sz="55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2681100" y="2800450"/>
            <a:ext cx="37818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Folhas de estilo em cascata</a:t>
            </a:r>
            <a:endParaRPr sz="20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717750" y="35711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Para que servem as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folhas de estilo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717750" y="1100475"/>
            <a:ext cx="76674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 folhas de estilo servem para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estilizar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 nosso conteúdo HTML. Com o CSS, podemos modificar as cores, o background,  as tipografias, larguras, alturas... Também podemos gerar animações e transições.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Contamos com </a:t>
            </a: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3 métodos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vincular nossos arquivos CSS com o documento HTML.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424" y="2771800"/>
            <a:ext cx="2403150" cy="18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1"/>
          <p:cNvGrpSpPr/>
          <p:nvPr/>
        </p:nvGrpSpPr>
        <p:grpSpPr>
          <a:xfrm>
            <a:off x="733269" y="3308201"/>
            <a:ext cx="7689521" cy="530713"/>
            <a:chOff x="1122825" y="2552200"/>
            <a:chExt cx="6630612" cy="530713"/>
          </a:xfrm>
        </p:grpSpPr>
        <p:sp>
          <p:nvSpPr>
            <p:cNvPr id="100" name="Google Shape;100;p2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link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css/estilos.css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rel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"stylesheet"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2" name="Google Shape;102;p21"/>
          <p:cNvSpPr/>
          <p:nvPr/>
        </p:nvSpPr>
        <p:spPr>
          <a:xfrm rot="-5400000">
            <a:off x="6313925" y="2265950"/>
            <a:ext cx="150600" cy="1751700"/>
          </a:xfrm>
          <a:prstGeom prst="rightBrace">
            <a:avLst>
              <a:gd fmla="val 50000" name="adj1"/>
              <a:gd fmla="val 17529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3012725" y="4042150"/>
            <a:ext cx="3648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CAF50"/>
                </a:solidFill>
                <a:latin typeface="Open Sans"/>
                <a:ea typeface="Open Sans"/>
                <a:cs typeface="Open Sans"/>
                <a:sym typeface="Open Sans"/>
              </a:rPr>
              <a:t>Atributo + valor</a:t>
            </a:r>
            <a:endParaRPr b="1" sz="1600">
              <a:solidFill>
                <a:srgbClr val="4CAF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Rota de localização da minha folha de estilo.</a:t>
            </a:r>
            <a:endParaRPr sz="15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1"/>
          <p:cNvSpPr/>
          <p:nvPr/>
        </p:nvSpPr>
        <p:spPr>
          <a:xfrm rot="5400000">
            <a:off x="4094525" y="2808275"/>
            <a:ext cx="150900" cy="2393700"/>
          </a:xfrm>
          <a:prstGeom prst="rightBrace">
            <a:avLst>
              <a:gd fmla="val 50000" name="adj1"/>
              <a:gd fmla="val 77503" name="adj2"/>
            </a:avLst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717750" y="35711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Vinculação externa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Essa é a mais utilizada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já que escrevemos todos os nossos estilos em um arquivo CSS.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Feito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isso, vinculamos esse arquivo usando a tag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&lt;link&gt;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dentro do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do nosso documento.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822475" y="2028575"/>
            <a:ext cx="39012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Atributo + valor</a:t>
            </a:r>
            <a:endParaRPr b="1" sz="16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 a relação entre os documentos a serem ligados. O valor é sempre o mesmo.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1"/>
          <p:cNvSpPr/>
          <p:nvPr/>
        </p:nvSpPr>
        <p:spPr>
          <a:xfrm rot="364066">
            <a:off x="5742599" y="502867"/>
            <a:ext cx="2173980" cy="494165"/>
          </a:xfrm>
          <a:prstGeom prst="roundRect">
            <a:avLst>
              <a:gd fmla="val 16667" name="adj"/>
            </a:avLst>
          </a:prstGeom>
          <a:solidFill>
            <a:srgbClr val="4CAF50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RECOMENDADA  🤓☝️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717750" y="35711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Vinculação interna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717750" y="1176675"/>
            <a:ext cx="5128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feita através da tag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&lt;style&gt;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dentro do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EC183F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6" name="Google Shape;116;p22"/>
          <p:cNvGrpSpPr/>
          <p:nvPr/>
        </p:nvGrpSpPr>
        <p:grpSpPr>
          <a:xfrm>
            <a:off x="733275" y="1990214"/>
            <a:ext cx="7689521" cy="2490899"/>
            <a:chOff x="1122825" y="2552200"/>
            <a:chExt cx="6630612" cy="530713"/>
          </a:xfrm>
        </p:grpSpPr>
        <p:sp>
          <p:nvSpPr>
            <p:cNvPr id="117" name="Google Shape;117;p2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head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meta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charset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"UTF-8"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style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{background: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blue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style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head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9" name="Google Shape;119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2"/>
          <p:cNvSpPr/>
          <p:nvPr/>
        </p:nvSpPr>
        <p:spPr>
          <a:xfrm rot="363729">
            <a:off x="5635574" y="551600"/>
            <a:ext cx="2539602" cy="49115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NÃO RECOMENDADA 😕👎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717750" y="352127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Vinculação em linha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717750" y="1176675"/>
            <a:ext cx="7707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Usando o atributo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em cada elemento do nosso HTML.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7" name="Google Shape;127;p23"/>
          <p:cNvGrpSpPr/>
          <p:nvPr/>
        </p:nvGrpSpPr>
        <p:grpSpPr>
          <a:xfrm>
            <a:off x="733269" y="2053126"/>
            <a:ext cx="7689521" cy="530713"/>
            <a:chOff x="1122825" y="2552200"/>
            <a:chExt cx="6630612" cy="530713"/>
          </a:xfrm>
        </p:grpSpPr>
        <p:sp>
          <p:nvSpPr>
            <p:cNvPr id="128" name="Google Shape;128;p23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style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"color: red"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&gt;...&lt;/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0" name="Google Shape;130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3"/>
          <p:cNvSpPr/>
          <p:nvPr/>
        </p:nvSpPr>
        <p:spPr>
          <a:xfrm rot="363729">
            <a:off x="5635574" y="551600"/>
            <a:ext cx="2539602" cy="49115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NÃO RECOMENDADA 😕👎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3609750" y="1495200"/>
            <a:ext cx="2445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As regras de CSS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CSS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