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jdhani"/>
      <p:regular r:id="rId15"/>
      <p:bold r:id="rId16"/>
    </p:embeddedFont>
    <p:embeddedFont>
      <p:font typeface="Open Sans Light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jdhani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Light-regular.fntdata"/><Relationship Id="rId16" Type="http://schemas.openxmlformats.org/officeDocument/2006/relationships/font" Target="fonts/Rajdhani-bold.fntdata"/><Relationship Id="rId5" Type="http://schemas.openxmlformats.org/officeDocument/2006/relationships/slide" Target="slides/slide1.xml"/><Relationship Id="rId19" Type="http://schemas.openxmlformats.org/officeDocument/2006/relationships/font" Target="fonts/OpenSansLight-italic.fntdata"/><Relationship Id="rId6" Type="http://schemas.openxmlformats.org/officeDocument/2006/relationships/slide" Target="slides/slide2.xml"/><Relationship Id="rId18" Type="http://schemas.openxmlformats.org/officeDocument/2006/relationships/font" Target="fonts/Open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e1113f4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e1113f4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e1113f45a_1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e1113f45a_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3ad0cce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3ad0cce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3ad0cce1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3ad0cce1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3ad0cce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3ad0cce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ad0cce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ad0cce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3ad0cce1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3ad0cce1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3ad0cce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3ad0cce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Propriedades tipográficas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Propriedades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tipográficas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/>
        </p:nvSpPr>
        <p:spPr>
          <a:xfrm>
            <a:off x="717750" y="25715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Propriedades tipográficas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717750" y="1100475"/>
            <a:ext cx="7707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Existem muitas propriedades de CSS que nos permitem manipular os elementos do HTML à vontade.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tivéssemos que agrupar essas propriedades, poderíamos fazer assim: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999" lvl="0" marL="881999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Fontes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999" lvl="0" marL="881999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Fundos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999" lvl="0" marL="881999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Tamanhos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999" lvl="0" marL="881999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Posicionamento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999" lvl="0" marL="881999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Visualização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999" lvl="0" marL="881999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Comportamento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999" lvl="0" marL="881999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Interface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999" lvl="0" marL="881999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Outros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/>
        </p:nvSpPr>
        <p:spPr>
          <a:xfrm>
            <a:off x="717750" y="260101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font-family</a:t>
            </a:r>
            <a:endParaRPr/>
          </a:p>
        </p:txBody>
      </p:sp>
      <p:sp>
        <p:nvSpPr>
          <p:cNvPr id="75" name="Google Shape;75;p18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escolher a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família tipográfica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queremos usar. Como valor, recebe o nome da fonte que queremos usar.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que funcione, a fonte deve existir no computador do usuário, ou devemos usar uma webfont.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Podemos colocar mais de uma fonte, separando a adicionais por vírgulas. No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aso da primeira não estar disponível, será carregada a segunda e assim sucessivamente.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6" name="Google Shape;76;p18"/>
          <p:cNvGrpSpPr/>
          <p:nvPr/>
        </p:nvGrpSpPr>
        <p:grpSpPr>
          <a:xfrm>
            <a:off x="742315" y="3472102"/>
            <a:ext cx="7689521" cy="1208539"/>
            <a:chOff x="1122825" y="2552200"/>
            <a:chExt cx="6630612" cy="530713"/>
          </a:xfrm>
        </p:grpSpPr>
        <p:sp>
          <p:nvSpPr>
            <p:cNvPr id="77" name="Google Shape;77;p18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font-family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Arial, sans-serif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/>
        </p:nvSpPr>
        <p:spPr>
          <a:xfrm>
            <a:off x="717750" y="260101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font-size</a:t>
            </a:r>
            <a:endParaRPr/>
          </a:p>
        </p:txBody>
      </p:sp>
      <p:sp>
        <p:nvSpPr>
          <p:cNvPr id="84" name="Google Shape;84;p19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definir o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tamanho tipográfico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Recebe um valor numérico acompanhado da unidade de medida. As unidades de medida mais habituais podem ser: px, em e rem.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5" name="Google Shape;85;p19"/>
          <p:cNvGrpSpPr/>
          <p:nvPr/>
        </p:nvGrpSpPr>
        <p:grpSpPr>
          <a:xfrm>
            <a:off x="742312" y="2457172"/>
            <a:ext cx="7689521" cy="1387442"/>
            <a:chOff x="1122825" y="2552200"/>
            <a:chExt cx="6630612" cy="530713"/>
          </a:xfrm>
        </p:grpSpPr>
        <p:sp>
          <p:nvSpPr>
            <p:cNvPr id="86" name="Google Shape;86;p19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font-size: 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px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717750" y="260101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font-style</a:t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Define o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estilo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fonte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Recebe os valores italic, normal e oblique.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alguns elementos, como </a:t>
            </a:r>
            <a:r>
              <a:rPr lang="pt-BR" sz="1600">
                <a:solidFill>
                  <a:srgbClr val="EC18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&lt;em&gt;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o valor padrão será italic.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4" name="Google Shape;94;p20"/>
          <p:cNvGrpSpPr/>
          <p:nvPr/>
        </p:nvGrpSpPr>
        <p:grpSpPr>
          <a:xfrm>
            <a:off x="742312" y="2150097"/>
            <a:ext cx="7689521" cy="1387442"/>
            <a:chOff x="1122825" y="2552200"/>
            <a:chExt cx="6630612" cy="530713"/>
          </a:xfrm>
        </p:grpSpPr>
        <p:sp>
          <p:nvSpPr>
            <p:cNvPr id="95" name="Google Shape;95;p20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font-style: 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normal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717750" y="260101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font-weight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Define o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da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fonte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Recebe os valores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bold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lighter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normal, entre outros. Também pode receber um valor numérico, que é incrementado de 100 em 100. Para algumas tags, o valor padrão será bold.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3" name="Google Shape;103;p21"/>
          <p:cNvGrpSpPr/>
          <p:nvPr/>
        </p:nvGrpSpPr>
        <p:grpSpPr>
          <a:xfrm>
            <a:off x="742312" y="2457172"/>
            <a:ext cx="7689521" cy="1387442"/>
            <a:chOff x="1122825" y="2552200"/>
            <a:chExt cx="6630612" cy="530713"/>
          </a:xfrm>
        </p:grpSpPr>
        <p:sp>
          <p:nvSpPr>
            <p:cNvPr id="104" name="Google Shape;104;p2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font-weight: 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500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717750" y="265083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text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-align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definir o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alinhamento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do texto. Os valores que recebe são center, left, right, inherit e justify. O valor padrão para todos os elementos é left.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>
            <a:off x="742312" y="2150097"/>
            <a:ext cx="7689521" cy="1387442"/>
            <a:chOff x="1122825" y="2552200"/>
            <a:chExt cx="6630612" cy="530713"/>
          </a:xfrm>
        </p:grpSpPr>
        <p:sp>
          <p:nvSpPr>
            <p:cNvPr id="113" name="Google Shape;113;p2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text-align: 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justify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717750" y="260101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text-decoration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escolher um tipo de decoração para o texto. Recebe os valores line-through, underline, overline e none.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alguns elementos, como os links, o valor padrão será </a:t>
            </a:r>
            <a:r>
              <a:rPr lang="pt-BR" sz="1600" u="sng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underline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742312" y="2457172"/>
            <a:ext cx="7689521" cy="1387442"/>
            <a:chOff x="1122825" y="2552200"/>
            <a:chExt cx="6630612" cy="530713"/>
          </a:xfrm>
        </p:grpSpPr>
        <p:sp>
          <p:nvSpPr>
            <p:cNvPr id="122" name="Google Shape;122;p23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text-decoration: 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underline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717750" y="260101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line-height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definir a altura de cada linha do textos. F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requentemente,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também é  chamado de espaçamento entre linhas.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Recebe um valor numérico, acompanhado da unidade de medida e, em geral, está relacionado com o tamanho da letra, o </a:t>
            </a:r>
            <a:r>
              <a:rPr lang="pt-BR" sz="1600">
                <a:solidFill>
                  <a:srgbClr val="EC18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0" name="Google Shape;130;p24"/>
          <p:cNvGrpSpPr/>
          <p:nvPr/>
        </p:nvGrpSpPr>
        <p:grpSpPr>
          <a:xfrm>
            <a:off x="742312" y="2761972"/>
            <a:ext cx="7689521" cy="1387533"/>
            <a:chOff x="742312" y="2533372"/>
            <a:chExt cx="7689521" cy="1387533"/>
          </a:xfrm>
        </p:grpSpPr>
        <p:sp>
          <p:nvSpPr>
            <p:cNvPr id="131" name="Google Shape;131;p24"/>
            <p:cNvSpPr/>
            <p:nvPr/>
          </p:nvSpPr>
          <p:spPr>
            <a:xfrm>
              <a:off x="1420402" y="2533372"/>
              <a:ext cx="7011430" cy="1387409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line-height: </a:t>
              </a:r>
              <a:r>
                <a:rPr lang="pt-BR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px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742312" y="2533404"/>
              <a:ext cx="678000" cy="13875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