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Open Sans ExtraBold"/>
      <p:bold r:id="rId19"/>
      <p:boldItalic r:id="rId20"/>
    </p:embeddedFont>
    <p:embeddedFont>
      <p:font typeface="Rajdhani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NGRjiJlN/CwDjGzLeRHcbKttV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penSansExtraBold-bold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75436f61b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75436f61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75436f61b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75436f61b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75436f61b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75436f61b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75436f61b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75436f61b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75436f61b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75436f61b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75436f61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75436f61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75436f61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75436f61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5436f61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5436f61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75436f61b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75436f61b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5436f61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75436f61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75436f61b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75436f61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75436f61b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75436f61b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75436f61b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75436f61b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75436f61b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75436f61b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fa1d798dc_0_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bfa1d798dc_0_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bfa1d798dc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fa1d798dc_0_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bfa1d798dc_0_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bfa1d798dc_0_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bfa1d798dc_0_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bfa1d798dc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fa1d798dc_0_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gbfa1d798dc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fa1d798dc_0_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bfa1d798dc_0_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bfa1d798dc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fa1d798dc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fa1d798dc_0_53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6" name="Google Shape;56;gbfa1d798dc_0_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bfa1d798dc_0_5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fa1d798dc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bfa1d798dc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bfa1d798dc_0_12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bfa1d798dc_0_1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bfa1d798dc_0_1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fa1d798dc_0_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bfa1d798dc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fa1d798dc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bfa1d798dc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bfa1d798dc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bfa1d798dc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fa1d798dc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bfa1d798dc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fa1d798dc_0_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gbfa1d798dc_0_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bfa1d798dc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fa1d798dc_0_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bfa1d798dc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fa1d798dc_0_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gbfa1d798dc_0_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gbfa1d798dc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75436f61b_0_150"/>
          <p:cNvSpPr txBox="1"/>
          <p:nvPr>
            <p:ph type="title"/>
          </p:nvPr>
        </p:nvSpPr>
        <p:spPr>
          <a:xfrm>
            <a:off x="4920325" y="1177825"/>
            <a:ext cx="3514500" cy="1405800"/>
          </a:xfrm>
          <a:prstGeom prst="rect">
            <a:avLst/>
          </a:prstGeom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Introdução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à semântica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75436f61b_0_945"/>
          <p:cNvSpPr txBox="1"/>
          <p:nvPr/>
        </p:nvSpPr>
        <p:spPr>
          <a:xfrm>
            <a:off x="717750" y="311182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Tag &lt;cite&gt;</a:t>
            </a:r>
            <a:endParaRPr/>
          </a:p>
        </p:txBody>
      </p:sp>
      <p:sp>
        <p:nvSpPr>
          <p:cNvPr id="156" name="Google Shape;156;gb75436f61b_0_945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tag indica o título ou parte de uma “obra”. Ex: um livro, uma pintura, uma música, um filme, uma série de TV, etc. 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7" name="Google Shape;157;gb75436f61b_0_945"/>
          <p:cNvGrpSpPr/>
          <p:nvPr/>
        </p:nvGrpSpPr>
        <p:grpSpPr>
          <a:xfrm>
            <a:off x="717744" y="2293001"/>
            <a:ext cx="7689521" cy="530713"/>
            <a:chOff x="1122825" y="2552200"/>
            <a:chExt cx="6630612" cy="530713"/>
          </a:xfrm>
        </p:grpSpPr>
        <p:sp>
          <p:nvSpPr>
            <p:cNvPr id="158" name="Google Shape;158;gb75436f61b_0_945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cite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&gt;Parte da obra a citar&lt;/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cite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59" name="Google Shape;159;gb75436f61b_0_945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0" name="Google Shape;160;gb75436f61b_0_9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75436f61b_0_961"/>
          <p:cNvSpPr txBox="1"/>
          <p:nvPr/>
        </p:nvSpPr>
        <p:spPr>
          <a:xfrm>
            <a:off x="717750" y="30464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Tag &lt;abbr&gt;</a:t>
            </a:r>
            <a:endParaRPr/>
          </a:p>
        </p:txBody>
      </p:sp>
      <p:sp>
        <p:nvSpPr>
          <p:cNvPr id="166" name="Google Shape;166;gb75436f61b_0_961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tag é usada para representar uma abreviação ou sigla.  Quando você passa o mouse por cima da sigla, aparece o significado dela, o qual definimos no atributo title.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7" name="Google Shape;167;gb75436f61b_0_961"/>
          <p:cNvGrpSpPr/>
          <p:nvPr/>
        </p:nvGrpSpPr>
        <p:grpSpPr>
          <a:xfrm>
            <a:off x="717744" y="2445401"/>
            <a:ext cx="7689521" cy="530713"/>
            <a:chOff x="1122825" y="2552200"/>
            <a:chExt cx="6630612" cy="530713"/>
          </a:xfrm>
        </p:grpSpPr>
        <p:sp>
          <p:nvSpPr>
            <p:cNvPr id="168" name="Google Shape;168;gb75436f61b_0_96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abbr </a:t>
              </a:r>
              <a:r>
                <a:rPr lang="en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title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“Digital House”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&gt;DH&lt;/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abbr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69" name="Google Shape;169;gb75436f61b_0_96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0" name="Google Shape;170;gb75436f61b_0_961"/>
          <p:cNvSpPr txBox="1"/>
          <p:nvPr/>
        </p:nvSpPr>
        <p:spPr>
          <a:xfrm>
            <a:off x="717750" y="3015275"/>
            <a:ext cx="7707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Ao passar o mouse em cima da sigla “DH” no navegador, aparecerá o texto “Digital House” para o usuário.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gb75436f61b_0_96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75436f61b_0_920"/>
          <p:cNvSpPr txBox="1"/>
          <p:nvPr/>
        </p:nvSpPr>
        <p:spPr>
          <a:xfrm>
            <a:off x="717750" y="312562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Outras tags semânticas</a:t>
            </a:r>
            <a:endParaRPr/>
          </a:p>
        </p:txBody>
      </p:sp>
      <p:grpSp>
        <p:nvGrpSpPr>
          <p:cNvPr id="177" name="Google Shape;177;gb75436f61b_0_920"/>
          <p:cNvGrpSpPr/>
          <p:nvPr/>
        </p:nvGrpSpPr>
        <p:grpSpPr>
          <a:xfrm>
            <a:off x="717744" y="1454801"/>
            <a:ext cx="7689521" cy="530713"/>
            <a:chOff x="1122825" y="2552200"/>
            <a:chExt cx="6630612" cy="530713"/>
          </a:xfrm>
        </p:grpSpPr>
        <p:sp>
          <p:nvSpPr>
            <p:cNvPr id="178" name="Google Shape;178;gb75436f61b_0_920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&gt;...&lt;/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79" name="Google Shape;179;gb75436f61b_0_920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0" name="Google Shape;180;gb75436f61b_0_920"/>
          <p:cNvSpPr txBox="1"/>
          <p:nvPr/>
        </p:nvSpPr>
        <p:spPr>
          <a:xfrm>
            <a:off x="717750" y="21008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tag define uma seção de conteúdo.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1" name="Google Shape;181;gb75436f61b_0_920"/>
          <p:cNvGrpSpPr/>
          <p:nvPr/>
        </p:nvGrpSpPr>
        <p:grpSpPr>
          <a:xfrm>
            <a:off x="708706" y="2904526"/>
            <a:ext cx="7689521" cy="530713"/>
            <a:chOff x="1122825" y="2552200"/>
            <a:chExt cx="6630612" cy="530713"/>
          </a:xfrm>
        </p:grpSpPr>
        <p:sp>
          <p:nvSpPr>
            <p:cNvPr id="182" name="Google Shape;182;gb75436f61b_0_920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&gt;...&lt;/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83" name="Google Shape;183;gb75436f61b_0_920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4" name="Google Shape;184;gb75436f61b_0_920"/>
          <p:cNvSpPr txBox="1"/>
          <p:nvPr/>
        </p:nvSpPr>
        <p:spPr>
          <a:xfrm>
            <a:off x="708713" y="3474400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tag define um fragmento de informação dentro de uma seção.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gb75436f61b_0_9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75436f61b_0_933"/>
          <p:cNvSpPr txBox="1"/>
          <p:nvPr/>
        </p:nvSpPr>
        <p:spPr>
          <a:xfrm>
            <a:off x="717750" y="30464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Outras tags semânticas</a:t>
            </a:r>
            <a:endParaRPr/>
          </a:p>
        </p:txBody>
      </p:sp>
      <p:grpSp>
        <p:nvGrpSpPr>
          <p:cNvPr id="191" name="Google Shape;191;gb75436f61b_0_933"/>
          <p:cNvGrpSpPr/>
          <p:nvPr/>
        </p:nvGrpSpPr>
        <p:grpSpPr>
          <a:xfrm>
            <a:off x="717744" y="1454801"/>
            <a:ext cx="7689521" cy="530713"/>
            <a:chOff x="1122825" y="2552200"/>
            <a:chExt cx="6630612" cy="530713"/>
          </a:xfrm>
        </p:grpSpPr>
        <p:sp>
          <p:nvSpPr>
            <p:cNvPr id="192" name="Google Shape;192;gb75436f61b_0_933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header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&gt;...&lt;/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header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93" name="Google Shape;193;gb75436f61b_0_933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4" name="Google Shape;194;gb75436f61b_0_933"/>
          <p:cNvSpPr txBox="1"/>
          <p:nvPr/>
        </p:nvSpPr>
        <p:spPr>
          <a:xfrm>
            <a:off x="717750" y="2097170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tag define o cabeçalho de um determinado conteúdo ou documento.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5" name="Google Shape;195;gb75436f61b_0_933"/>
          <p:cNvGrpSpPr/>
          <p:nvPr/>
        </p:nvGrpSpPr>
        <p:grpSpPr>
          <a:xfrm>
            <a:off x="708706" y="2904526"/>
            <a:ext cx="7689521" cy="530713"/>
            <a:chOff x="1122825" y="2552200"/>
            <a:chExt cx="6630612" cy="530713"/>
          </a:xfrm>
        </p:grpSpPr>
        <p:sp>
          <p:nvSpPr>
            <p:cNvPr id="196" name="Google Shape;196;gb75436f61b_0_933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footer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&gt;...&lt;/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footer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97" name="Google Shape;197;gb75436f61b_0_933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8" name="Google Shape;198;gb75436f61b_0_933"/>
          <p:cNvSpPr txBox="1"/>
          <p:nvPr/>
        </p:nvSpPr>
        <p:spPr>
          <a:xfrm>
            <a:off x="708713" y="3474400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tag define o rodapé de um determinado conteúdo ou documento.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gb75436f61b_0_9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75436f61b_0_472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HTML semântico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Tags semânticas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" name="Google Shape;68;gb75436f61b_0_472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69" name="Google Shape;69;gb75436f61b_0_472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gb75436f61b_0_47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5436f61b_0_342"/>
          <p:cNvSpPr txBox="1"/>
          <p:nvPr/>
        </p:nvSpPr>
        <p:spPr>
          <a:xfrm>
            <a:off x="3609750" y="1495200"/>
            <a:ext cx="2851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HTML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semântico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6" name="Google Shape;76;gb75436f61b_0_34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7" name="Google Shape;77;gb75436f61b_0_34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b75436f61b_0_34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5436f61b_0_667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b75436f61b_0_667"/>
          <p:cNvSpPr txBox="1"/>
          <p:nvPr/>
        </p:nvSpPr>
        <p:spPr>
          <a:xfrm>
            <a:off x="718200" y="3117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 que é a semântica?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gb75436f61b_0_667"/>
          <p:cNvSpPr txBox="1"/>
          <p:nvPr/>
        </p:nvSpPr>
        <p:spPr>
          <a:xfrm>
            <a:off x="717750" y="1176675"/>
            <a:ext cx="77076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uso correto de nossas tags, do ponto de vista semântico, permite reforçar o </a:t>
            </a:r>
            <a:r>
              <a:rPr b="1" lang="en" sz="1600">
                <a:solidFill>
                  <a:srgbClr val="E50A3B"/>
                </a:solidFill>
                <a:latin typeface="Open Sans"/>
                <a:ea typeface="Open Sans"/>
                <a:cs typeface="Open Sans"/>
                <a:sym typeface="Open Sans"/>
              </a:rPr>
              <a:t>significado do conteúdo</a:t>
            </a:r>
            <a:r>
              <a:rPr lang="en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do nosso site.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Dessa forma, podemos ser mais específicos ao incluir conteúdo entre as tags, e assim, criar um código mais amigável ao </a:t>
            </a:r>
            <a:r>
              <a:rPr b="1" lang="en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mecanismo de busca</a:t>
            </a:r>
            <a:r>
              <a:rPr lang="en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n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gb75436f61b_0_66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75436f61b_0_81"/>
          <p:cNvSpPr txBox="1"/>
          <p:nvPr/>
        </p:nvSpPr>
        <p:spPr>
          <a:xfrm>
            <a:off x="1778463" y="1579500"/>
            <a:ext cx="4720800" cy="19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Incorporar tags semânticas em nosso código ajuda muito ao </a:t>
            </a: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posicionamento de SEO</a:t>
            </a: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gb75436f61b_0_81"/>
          <p:cNvSpPr txBox="1"/>
          <p:nvPr/>
        </p:nvSpPr>
        <p:spPr>
          <a:xfrm>
            <a:off x="1243327" y="1325286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3" name="Google Shape;93;gb75436f61b_0_81"/>
          <p:cNvSpPr txBox="1"/>
          <p:nvPr/>
        </p:nvSpPr>
        <p:spPr>
          <a:xfrm>
            <a:off x="5518684" y="2523824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4" name="Google Shape;94;gb75436f61b_0_81"/>
          <p:cNvSpPr/>
          <p:nvPr/>
        </p:nvSpPr>
        <p:spPr>
          <a:xfrm>
            <a:off x="6691832" y="16927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b75436f61b_0_8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75436f61b_0_538"/>
          <p:cNvSpPr txBox="1"/>
          <p:nvPr/>
        </p:nvSpPr>
        <p:spPr>
          <a:xfrm>
            <a:off x="3606400" y="1495225"/>
            <a:ext cx="28026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Tags semânticas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gb75436f61b_0_53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" name="Google Shape;102;gb75436f61b_0_53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b75436f61b_0_53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75436f61b_0_809"/>
          <p:cNvSpPr txBox="1"/>
          <p:nvPr/>
        </p:nvSpPr>
        <p:spPr>
          <a:xfrm>
            <a:off x="717750" y="306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Tag &lt;strong&gt;</a:t>
            </a:r>
            <a:endParaRPr/>
          </a:p>
        </p:txBody>
      </p:sp>
      <p:sp>
        <p:nvSpPr>
          <p:cNvPr id="109" name="Google Shape;109;gb75436f61b_0_809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Através desta tag, estamos dizendo aos mecanismos de busca que o elemento é importante. Por padrão, o texto aparecerá em negrito.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" name="Google Shape;110;gb75436f61b_0_809"/>
          <p:cNvGrpSpPr/>
          <p:nvPr/>
        </p:nvGrpSpPr>
        <p:grpSpPr>
          <a:xfrm>
            <a:off x="717744" y="2140601"/>
            <a:ext cx="7689521" cy="530713"/>
            <a:chOff x="1122825" y="2552200"/>
            <a:chExt cx="6630612" cy="530713"/>
          </a:xfrm>
        </p:grpSpPr>
        <p:sp>
          <p:nvSpPr>
            <p:cNvPr id="111" name="Google Shape;111;gb75436f61b_0_809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&gt;Texto a destacar&lt;/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12" name="Google Shape;112;gb75436f61b_0_809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3" name="Google Shape;113;gb75436f61b_0_809"/>
          <p:cNvSpPr txBox="1"/>
          <p:nvPr/>
        </p:nvSpPr>
        <p:spPr>
          <a:xfrm>
            <a:off x="717750" y="2823301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tag converte o texto em negrito.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é semântica.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4" name="Google Shape;114;gb75436f61b_0_809"/>
          <p:cNvGrpSpPr/>
          <p:nvPr/>
        </p:nvGrpSpPr>
        <p:grpSpPr>
          <a:xfrm>
            <a:off x="708706" y="3437926"/>
            <a:ext cx="7689521" cy="530713"/>
            <a:chOff x="1122825" y="2552200"/>
            <a:chExt cx="6630612" cy="530713"/>
          </a:xfrm>
        </p:grpSpPr>
        <p:sp>
          <p:nvSpPr>
            <p:cNvPr id="115" name="Google Shape;115;gb75436f61b_0_809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strong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&gt;Texto a destacar&lt;/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strong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16" name="Google Shape;116;gb75436f61b_0_809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7" name="Google Shape;117;gb75436f61b_0_809"/>
          <p:cNvSpPr txBox="1"/>
          <p:nvPr/>
        </p:nvSpPr>
        <p:spPr>
          <a:xfrm>
            <a:off x="708713" y="4007800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tag converte o texto em negrito e diz ao mecanismo de busca que é importante.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semântica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b75436f61b_0_80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5436f61b_0_883"/>
          <p:cNvSpPr txBox="1"/>
          <p:nvPr/>
        </p:nvSpPr>
        <p:spPr>
          <a:xfrm>
            <a:off x="717750" y="30379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Tag &lt;em&gt;</a:t>
            </a:r>
            <a:endParaRPr/>
          </a:p>
        </p:txBody>
      </p:sp>
      <p:sp>
        <p:nvSpPr>
          <p:cNvPr id="124" name="Google Shape;124;gb75436f61b_0_883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esta tag, nós estamos dizendo ao mecanismo de busca que o elemento tem uma ênfase. Por padrão, o texto ficará em itálico.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5" name="Google Shape;125;gb75436f61b_0_883"/>
          <p:cNvGrpSpPr/>
          <p:nvPr/>
        </p:nvGrpSpPr>
        <p:grpSpPr>
          <a:xfrm>
            <a:off x="717744" y="2140601"/>
            <a:ext cx="7689521" cy="530713"/>
            <a:chOff x="1122825" y="2552200"/>
            <a:chExt cx="6630612" cy="530713"/>
          </a:xfrm>
        </p:grpSpPr>
        <p:sp>
          <p:nvSpPr>
            <p:cNvPr id="126" name="Google Shape;126;gb75436f61b_0_883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&gt;Palavra importante&lt;/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27" name="Google Shape;127;gb75436f61b_0_883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8" name="Google Shape;128;gb75436f61b_0_883"/>
          <p:cNvSpPr txBox="1"/>
          <p:nvPr/>
        </p:nvSpPr>
        <p:spPr>
          <a:xfrm>
            <a:off x="717750" y="2823288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tag converte o texto em itálico.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é semântica.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9" name="Google Shape;129;gb75436f61b_0_883"/>
          <p:cNvGrpSpPr/>
          <p:nvPr/>
        </p:nvGrpSpPr>
        <p:grpSpPr>
          <a:xfrm>
            <a:off x="708706" y="3437926"/>
            <a:ext cx="7689521" cy="530713"/>
            <a:chOff x="1122825" y="2552200"/>
            <a:chExt cx="6630612" cy="530713"/>
          </a:xfrm>
        </p:grpSpPr>
        <p:sp>
          <p:nvSpPr>
            <p:cNvPr id="130" name="Google Shape;130;gb75436f61b_0_883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em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&gt;Palavra importante&lt;/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em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31" name="Google Shape;131;gb75436f61b_0_883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2" name="Google Shape;132;gb75436f61b_0_883"/>
          <p:cNvSpPr txBox="1"/>
          <p:nvPr/>
        </p:nvSpPr>
        <p:spPr>
          <a:xfrm>
            <a:off x="708713" y="4007800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tag converte o texto em itálico e diz ao mecanismo de busca que ele leva mais ênfase do que o restante. 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 semântica. 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gb75436f61b_0_88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5436f61b_0_896"/>
          <p:cNvSpPr txBox="1"/>
          <p:nvPr/>
        </p:nvSpPr>
        <p:spPr>
          <a:xfrm>
            <a:off x="717750" y="311182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Tag &lt;mark&gt;</a:t>
            </a:r>
            <a:endParaRPr/>
          </a:p>
        </p:txBody>
      </p:sp>
      <p:sp>
        <p:nvSpPr>
          <p:cNvPr id="139" name="Google Shape;139;gb75436f61b_0_896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Esta tag semântica nos permite destacar uma parte do texto que seja relevante. Serve para chamar a atenção do leitor. Por padrão, ele será visto com um fundo amarelo.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0" name="Google Shape;140;gb75436f61b_0_896"/>
          <p:cNvGrpSpPr/>
          <p:nvPr/>
        </p:nvGrpSpPr>
        <p:grpSpPr>
          <a:xfrm>
            <a:off x="717744" y="2293001"/>
            <a:ext cx="7689521" cy="530713"/>
            <a:chOff x="1122825" y="2552200"/>
            <a:chExt cx="6630612" cy="530713"/>
          </a:xfrm>
        </p:grpSpPr>
        <p:sp>
          <p:nvSpPr>
            <p:cNvPr id="141" name="Google Shape;141;gb75436f61b_0_896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mark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&gt;parte do texto a ressaltar&lt;/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mark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42" name="Google Shape;142;gb75436f61b_0_896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3" name="Google Shape;143;gb75436f61b_0_896"/>
          <p:cNvSpPr/>
          <p:nvPr/>
        </p:nvSpPr>
        <p:spPr>
          <a:xfrm rot="10800000">
            <a:off x="946711" y="3710575"/>
            <a:ext cx="7245000" cy="8160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b75436f61b_0_896"/>
          <p:cNvSpPr txBox="1"/>
          <p:nvPr/>
        </p:nvSpPr>
        <p:spPr>
          <a:xfrm>
            <a:off x="1030480" y="3723350"/>
            <a:ext cx="74493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 navegador, a </a:t>
            </a:r>
            <a:r>
              <a:rPr lang="en">
                <a:solidFill>
                  <a:srgbClr val="43434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parte do texto a ressaltar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vai ficar visível assim :)</a:t>
            </a:r>
            <a:endParaRPr b="0" i="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gb75436f61b_0_896"/>
          <p:cNvSpPr/>
          <p:nvPr/>
        </p:nvSpPr>
        <p:spPr>
          <a:xfrm>
            <a:off x="946711" y="3249100"/>
            <a:ext cx="7245000" cy="47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b75436f61b_0_896"/>
          <p:cNvSpPr/>
          <p:nvPr/>
        </p:nvSpPr>
        <p:spPr>
          <a:xfrm>
            <a:off x="1230983" y="3419801"/>
            <a:ext cx="133500" cy="1335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b75436f61b_0_896"/>
          <p:cNvSpPr/>
          <p:nvPr/>
        </p:nvSpPr>
        <p:spPr>
          <a:xfrm>
            <a:off x="1429862" y="3419801"/>
            <a:ext cx="133500" cy="1335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b75436f61b_0_896"/>
          <p:cNvSpPr/>
          <p:nvPr/>
        </p:nvSpPr>
        <p:spPr>
          <a:xfrm>
            <a:off x="1628759" y="3419801"/>
            <a:ext cx="133500" cy="1335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b75436f61b_0_896"/>
          <p:cNvSpPr/>
          <p:nvPr/>
        </p:nvSpPr>
        <p:spPr>
          <a:xfrm>
            <a:off x="1974911" y="3380500"/>
            <a:ext cx="5956800" cy="212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b75436f61b_0_89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à semântica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