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910096b1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910096b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910096b1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910096b1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910096b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910096b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10096b1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10096b1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910096b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910096b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10096b1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10096b1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cf8b0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cf8b0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cf8b04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cf8b04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910096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910096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10096b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10096b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10096b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10096b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10096b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10096b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10096b1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10096b1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10096b1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10096b1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13.xm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466400" y="1173300"/>
            <a:ext cx="2873700" cy="10701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0">
                <a:solidFill>
                  <a:schemeClr val="lt1"/>
                </a:solidFill>
              </a:rPr>
              <a:t>Listas</a:t>
            </a:r>
            <a:endParaRPr sz="48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717750" y="11766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listas desordenadas também nos permitem listar itens. A diferença é que, por padrão, ela irá gerar uma marcação do tipo “círculo” para cada novo item que for adicionado.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17750" y="31169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853500" y="2473700"/>
            <a:ext cx="7437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&gt;Primeiro item&lt;/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&gt;Segundo item&lt;/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&gt;Terceiro 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tem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717750" y="11766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listas desordenadas aparecerão da seguinte forma no navegador: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6"/>
          <p:cNvSpPr/>
          <p:nvPr/>
        </p:nvSpPr>
        <p:spPr>
          <a:xfrm rot="10800000">
            <a:off x="1764575" y="2568125"/>
            <a:ext cx="5614800" cy="16707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764575" y="2567600"/>
            <a:ext cx="56148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•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Primeiro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Segundo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Terceiro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764581" y="205000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1912425" y="223630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2129477" y="223630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2346548" y="223630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2780675" y="219340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717750" y="31169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desordenadas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7"/>
          <p:cNvGrpSpPr/>
          <p:nvPr/>
        </p:nvGrpSpPr>
        <p:grpSpPr>
          <a:xfrm>
            <a:off x="1084013" y="1642775"/>
            <a:ext cx="6630612" cy="530713"/>
            <a:chOff x="1122825" y="2552200"/>
            <a:chExt cx="6630612" cy="530713"/>
          </a:xfrm>
        </p:grpSpPr>
        <p:sp>
          <p:nvSpPr>
            <p:cNvPr id="196" name="Google Shape;196;p2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323999" marR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u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r>
                <a:rPr lang="es" sz="20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2000">
                  <a:solidFill>
                    <a:srgbClr val="009688"/>
                  </a:solidFill>
                  <a:latin typeface="Consolas"/>
                  <a:ea typeface="Consolas"/>
                  <a:cs typeface="Consolas"/>
                  <a:sym typeface="Consolas"/>
                </a:rPr>
                <a:t>"disc"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&gt; ... &lt;/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000"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8" name="Google Shape;198;p27"/>
          <p:cNvSpPr/>
          <p:nvPr/>
        </p:nvSpPr>
        <p:spPr>
          <a:xfrm rot="5400000">
            <a:off x="4010375" y="2153850"/>
            <a:ext cx="150600" cy="372000"/>
          </a:xfrm>
          <a:prstGeom prst="rightBrace">
            <a:avLst>
              <a:gd fmla="val 50000" name="adj1"/>
              <a:gd fmla="val 6963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3813425" y="2376625"/>
            <a:ext cx="22965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 b="1" sz="1600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disc (●)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circle (○)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square (◼)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upper-roman (I) 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lower-alpha (a)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7"/>
          <p:cNvSpPr/>
          <p:nvPr/>
        </p:nvSpPr>
        <p:spPr>
          <a:xfrm rot="5400000">
            <a:off x="3123525" y="2077650"/>
            <a:ext cx="150600" cy="524400"/>
          </a:xfrm>
          <a:prstGeom prst="rightBrace">
            <a:avLst>
              <a:gd fmla="val 50000" name="adj1"/>
              <a:gd fmla="val 77755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668100" y="2415150"/>
            <a:ext cx="18396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Atributo → type</a:t>
            </a:r>
            <a:endParaRPr b="1" sz="16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Nos permite alterar  o tipo de marcação da lista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717750" y="31169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desordenadas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3609750" y="1495200"/>
            <a:ext cx="2838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Listas aninhadas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718200" y="303751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aninhadas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853500" y="2101275"/>
            <a:ext cx="74370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Lembrete para viagem: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&gt;Identidade&lt;/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&gt;Passagens&lt;/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&gt;Ligar para a Assist Card&lt;/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&gt;Adaptador para celular&lt;/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2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2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717750" y="1176675"/>
            <a:ext cx="7707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listas aninhadas nos permitem criar vários níveis de hierarquia e organização. Podemos aninhá-los como quisermos e gerar os níveis de que precisamos.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3" name="Google Shape;223;p29"/>
          <p:cNvGrpSpPr/>
          <p:nvPr/>
        </p:nvGrpSpPr>
        <p:grpSpPr>
          <a:xfrm>
            <a:off x="4501475" y="2509225"/>
            <a:ext cx="3832800" cy="1941300"/>
            <a:chOff x="3448450" y="2514625"/>
            <a:chExt cx="3832800" cy="1941300"/>
          </a:xfrm>
        </p:grpSpPr>
        <p:sp>
          <p:nvSpPr>
            <p:cNvPr id="224" name="Google Shape;224;p29"/>
            <p:cNvSpPr/>
            <p:nvPr/>
          </p:nvSpPr>
          <p:spPr>
            <a:xfrm flipH="1">
              <a:off x="3448450" y="2514625"/>
              <a:ext cx="3832800" cy="19413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00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Dentro de uma tag  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&lt;ol&gt;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ou 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&lt;ul&gt;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só podem haver elementos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&lt;li&gt;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As listas podem ser aninhadas adicionando um 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&lt;ul&gt;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ou 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&lt;ol&gt;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dentro de um </a:t>
              </a:r>
              <a:r>
                <a:rPr b="1"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&lt;li&gt;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813893" y="324925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804648" y="328716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028088" y="351738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717750" y="11766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listas aninhadas aparecerão da seguinte maneira no navegador: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0"/>
          <p:cNvSpPr/>
          <p:nvPr/>
        </p:nvSpPr>
        <p:spPr>
          <a:xfrm rot="10800000">
            <a:off x="1764575" y="2502500"/>
            <a:ext cx="5614800" cy="19917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1764575" y="2501950"/>
            <a:ext cx="56148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Char char="●"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Lembrete para viagem: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AutoNum type="arabicPeriod"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Identidade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AutoNum type="arabicPeriod"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Passagens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Char char="●"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Ligar para a Assist Card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Char char="●"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Adaptador para celular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764581" y="198435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1912425" y="217065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2129477" y="217065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2346548" y="217065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2780675" y="212775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" name="Google Shape;243;p3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718200" y="303751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aninhadas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Listas ordenadas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Listas desordenadas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Listas aninhadas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3609750" y="1495200"/>
            <a:ext cx="2901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Listas ordenadas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717750" y="11766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listas ordenadas nos permitem enumerar itens de maneira consecutiva. Por padrão, a numeração inicia em 1 e aumenta com cada novo item.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17750" y="3037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853500" y="2473700"/>
            <a:ext cx="7437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&gt;Primeiro item&lt;/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&gt;Segundo item&lt;/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&gt;Terceiro 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tem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600">
                <a:solidFill>
                  <a:srgbClr val="E45649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717750" y="11766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listas ordenadas aparecerão da seguinte forma no navegador: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0"/>
          <p:cNvSpPr/>
          <p:nvPr/>
        </p:nvSpPr>
        <p:spPr>
          <a:xfrm rot="10800000">
            <a:off x="1764575" y="2568125"/>
            <a:ext cx="5614800" cy="16707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764575" y="2567600"/>
            <a:ext cx="56148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1. Primeiro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2. Segundo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3. Terceiro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1764581" y="205000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912425" y="223630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129477" y="223630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346548" y="223630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2780675" y="219340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717750" y="3037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1"/>
          <p:cNvGrpSpPr/>
          <p:nvPr/>
        </p:nvGrpSpPr>
        <p:grpSpPr>
          <a:xfrm>
            <a:off x="1084013" y="1642775"/>
            <a:ext cx="6630612" cy="530713"/>
            <a:chOff x="1122825" y="2552200"/>
            <a:chExt cx="6630612" cy="530713"/>
          </a:xfrm>
        </p:grpSpPr>
        <p:sp>
          <p:nvSpPr>
            <p:cNvPr id="114" name="Google Shape;114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323999" marR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ol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20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2000">
                  <a:solidFill>
                    <a:srgbClr val="009688"/>
                  </a:solidFill>
                  <a:latin typeface="Consolas"/>
                  <a:ea typeface="Consolas"/>
                  <a:cs typeface="Consolas"/>
                  <a:sym typeface="Consolas"/>
                </a:rPr>
                <a:t>"1"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... &lt;/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ol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000"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6" name="Google Shape;116;p21"/>
          <p:cNvSpPr/>
          <p:nvPr/>
        </p:nvSpPr>
        <p:spPr>
          <a:xfrm rot="5400000">
            <a:off x="3776900" y="2153850"/>
            <a:ext cx="150600" cy="37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49250" y="2415150"/>
            <a:ext cx="22965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endParaRPr b="1" sz="1600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Numérico (1)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Alfabético (A)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Open Sans"/>
              <a:buChar char="●"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Numérico romano (I)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/>
          <p:nvPr/>
        </p:nvSpPr>
        <p:spPr>
          <a:xfrm rot="5400000">
            <a:off x="3123525" y="2077650"/>
            <a:ext cx="150600" cy="524400"/>
          </a:xfrm>
          <a:prstGeom prst="rightBrace">
            <a:avLst>
              <a:gd fmla="val 50000" name="adj1"/>
              <a:gd fmla="val 77755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683925" y="2415150"/>
            <a:ext cx="1816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permite alterar o tipo de marcação da lista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717750" y="3037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1084013" y="1642775"/>
            <a:ext cx="6630612" cy="530713"/>
            <a:chOff x="1122825" y="2552200"/>
            <a:chExt cx="6630612" cy="530713"/>
          </a:xfrm>
        </p:grpSpPr>
        <p:sp>
          <p:nvSpPr>
            <p:cNvPr id="129" name="Google Shape;129;p2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323999" marR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ol </a:t>
              </a:r>
              <a:r>
                <a:rPr lang="es" sz="20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2000">
                  <a:solidFill>
                    <a:srgbClr val="009688"/>
                  </a:solidFill>
                  <a:latin typeface="Consolas"/>
                  <a:ea typeface="Consolas"/>
                  <a:cs typeface="Consolas"/>
                  <a:sym typeface="Consolas"/>
                </a:rPr>
                <a:t>"20"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&gt; ... &lt;/</a:t>
              </a:r>
              <a:r>
                <a:rPr lang="es" sz="20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ol</a:t>
              </a:r>
              <a:r>
                <a:rPr lang="es" sz="2000">
                  <a:solidFill>
                    <a:srgbClr val="F3F3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000"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1" name="Google Shape;131;p22"/>
          <p:cNvSpPr/>
          <p:nvPr/>
        </p:nvSpPr>
        <p:spPr>
          <a:xfrm rot="5400000">
            <a:off x="4010375" y="2153850"/>
            <a:ext cx="150600" cy="372000"/>
          </a:xfrm>
          <a:prstGeom prst="rightBrace">
            <a:avLst>
              <a:gd fmla="val 50000" name="adj1"/>
              <a:gd fmla="val 6963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813425" y="2415150"/>
            <a:ext cx="22965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 b="1" sz="1600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 ser qualquer número positivo ou negativo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/>
          <p:nvPr/>
        </p:nvSpPr>
        <p:spPr>
          <a:xfrm rot="5400000">
            <a:off x="3123525" y="2077650"/>
            <a:ext cx="150600" cy="524400"/>
          </a:xfrm>
          <a:prstGeom prst="rightBrace">
            <a:avLst>
              <a:gd fmla="val 50000" name="adj1"/>
              <a:gd fmla="val 77755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691825" y="2415150"/>
            <a:ext cx="1852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Atributo → start</a:t>
            </a:r>
            <a:endParaRPr b="1" sz="16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Nos permite definir onde começa a contagem numérica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17750" y="3037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717750" y="11766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Usando o atributo “start”, nós modificamos o número pelo qual se iniciará a contagem da lista: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3"/>
          <p:cNvSpPr/>
          <p:nvPr/>
        </p:nvSpPr>
        <p:spPr>
          <a:xfrm rot="10800000">
            <a:off x="1764575" y="2568125"/>
            <a:ext cx="5614800" cy="16707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764575" y="2567600"/>
            <a:ext cx="56148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 Primeiro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21. Segundo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22. Terceiro item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764581" y="2050000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1912425" y="2236300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129477" y="2236300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2346548" y="2236300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2780675" y="2193400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717750" y="3037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Listas ordenadas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3609750" y="1495200"/>
            <a:ext cx="3535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Listas desordenadas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