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jdhani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jdhani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Rajdhani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324c39a0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8324c39a0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324c39a0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8324c39a0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8324c39a0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8324c39a0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8324c39a0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8324c39a0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8324c39a0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8324c39a0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8324c39a0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8324c39a0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324c39a0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324c39a0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8324c39a0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8324c39a0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8324c39a0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8324c39a0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8324c39a0_1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8324c39a0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cf8b0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cf8b0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8324c39a0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8324c39a0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8cf8b04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8cf8b04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9ecededd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9ecededd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8324c39a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8324c39a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324c39a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8324c39a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8324c39a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8324c39a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324c39a0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8324c39a0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8324c39a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8324c39a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Rotas, hiperlinks e imagens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g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user@server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0.xml"/><Relationship Id="rId5" Type="http://schemas.openxmlformats.org/officeDocument/2006/relationships/slide" Target="/ppt/slides/slide1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Rotas, hiperlinks e imagens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3609750" y="1495200"/>
            <a:ext cx="2990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Hiperlinks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6"/>
          <p:cNvGrpSpPr/>
          <p:nvPr/>
        </p:nvGrpSpPr>
        <p:grpSpPr>
          <a:xfrm>
            <a:off x="733269" y="2774801"/>
            <a:ext cx="7689521" cy="530713"/>
            <a:chOff x="1122825" y="2552200"/>
            <a:chExt cx="6630612" cy="530713"/>
          </a:xfrm>
        </p:grpSpPr>
        <p:sp>
          <p:nvSpPr>
            <p:cNvPr id="196" name="Google Shape;196;p26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s" sz="1600" u="sng">
                  <a:solidFill>
                    <a:schemeClr val="hlink"/>
                  </a:solidFill>
                  <a:latin typeface="Consolas"/>
                  <a:ea typeface="Consolas"/>
                  <a:cs typeface="Consolas"/>
                  <a:sym typeface="Consolas"/>
                  <a:hlinkClick r:id="rId3"/>
                </a:rPr>
                <a:t>https://www.google.com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&gt;Redirecionar ao Google&lt;/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8" name="Google Shape;198;p26"/>
          <p:cNvSpPr/>
          <p:nvPr/>
        </p:nvSpPr>
        <p:spPr>
          <a:xfrm rot="5406848">
            <a:off x="2096400" y="3266075"/>
            <a:ext cx="150600" cy="411300"/>
          </a:xfrm>
          <a:prstGeom prst="rightBrace">
            <a:avLst>
              <a:gd fmla="val 50000" name="adj1"/>
              <a:gd fmla="val 49009" name="adj2"/>
            </a:avLst>
          </a:prstGeom>
          <a:noFill/>
          <a:ln cap="flat" cmpd="sng" w="28575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669875" y="3504825"/>
            <a:ext cx="27552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Atributo → href</a:t>
            </a:r>
            <a:endParaRPr b="1" sz="1600">
              <a:solidFill>
                <a:srgbClr val="D19A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Utilizamos este atributo para indicar o destino do nosso link.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6"/>
          <p:cNvSpPr/>
          <p:nvPr/>
        </p:nvSpPr>
        <p:spPr>
          <a:xfrm rot="-5400000">
            <a:off x="3771075" y="1311350"/>
            <a:ext cx="150600" cy="259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8C3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048475" y="3508750"/>
            <a:ext cx="33768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Texto</a:t>
            </a:r>
            <a:endParaRPr b="1" sz="16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Aqui podemos escrever o texto que vai ser visto pelo usuário. Ou inserir outros elementos HTML, como imagens.</a:t>
            </a:r>
            <a:endParaRPr sz="15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6"/>
          <p:cNvSpPr/>
          <p:nvPr/>
        </p:nvSpPr>
        <p:spPr>
          <a:xfrm rot="5400000">
            <a:off x="6144575" y="2574575"/>
            <a:ext cx="150900" cy="1794300"/>
          </a:xfrm>
          <a:prstGeom prst="rightBrace">
            <a:avLst>
              <a:gd fmla="val 50000" name="adj1"/>
              <a:gd fmla="val 80807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17750" y="29966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Hiperlinks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71775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Através da tag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&lt;a&gt;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poderemos criar os nossos links.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2335400" y="1478575"/>
            <a:ext cx="39366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98C379"/>
                </a:solidFill>
                <a:latin typeface="Open Sans"/>
                <a:ea typeface="Open Sans"/>
                <a:cs typeface="Open Sans"/>
                <a:sym typeface="Open Sans"/>
              </a:rPr>
              <a:t>Rota</a:t>
            </a:r>
            <a:endParaRPr b="1" sz="1600">
              <a:solidFill>
                <a:srgbClr val="98C37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Aqui podemos especificar uma rota absoluta (como no exemplo abaixo) ou uma rota relativa.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links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103012" y="3757598"/>
            <a:ext cx="342446" cy="498015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71820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Externos</a:t>
            </a:r>
            <a:endParaRPr b="1" sz="2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Endereços que estão fora do nosso site devem sempre ser absolutos.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3" name="Google Shape;213;p27"/>
          <p:cNvGrpSpPr/>
          <p:nvPr/>
        </p:nvGrpSpPr>
        <p:grpSpPr>
          <a:xfrm>
            <a:off x="724880" y="2006540"/>
            <a:ext cx="7697477" cy="530713"/>
            <a:chOff x="1122825" y="2552200"/>
            <a:chExt cx="6630612" cy="530713"/>
          </a:xfrm>
        </p:grpSpPr>
        <p:sp>
          <p:nvSpPr>
            <p:cNvPr id="214" name="Google Shape;214;p2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s" sz="1600" u="sng">
                  <a:solidFill>
                    <a:schemeClr val="hlink"/>
                  </a:solidFill>
                  <a:latin typeface="Consolas"/>
                  <a:ea typeface="Consolas"/>
                  <a:cs typeface="Consolas"/>
                  <a:sym typeface="Consolas"/>
                  <a:hlinkClick r:id="rId3"/>
                </a:rPr>
                <a:t>https://www.youtube.com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&gt;Ir para o YouTube&lt;/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6" name="Google Shape;216;p27"/>
          <p:cNvSpPr txBox="1"/>
          <p:nvPr/>
        </p:nvSpPr>
        <p:spPr>
          <a:xfrm>
            <a:off x="719813" y="2885550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Locais</a:t>
            </a:r>
            <a:endParaRPr b="1" sz="2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recursos dentro do nosso site, recomenda-se o uso de rotas relativas.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724893" y="3885940"/>
            <a:ext cx="7697477" cy="530713"/>
            <a:chOff x="1122825" y="2552200"/>
            <a:chExt cx="6630612" cy="530713"/>
          </a:xfrm>
        </p:grpSpPr>
        <p:sp>
          <p:nvSpPr>
            <p:cNvPr id="218" name="Google Shape;218;p2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"inicio.html"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&gt;Início&lt;/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/>
          <p:nvPr/>
        </p:nvSpPr>
        <p:spPr>
          <a:xfrm>
            <a:off x="2103012" y="3757598"/>
            <a:ext cx="342446" cy="498015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71820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Âncoras</a:t>
            </a:r>
            <a:endParaRPr b="1" sz="2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Servem para fazer referência a uma determinada parte de uma página, como uma seção ou título, e podem estar combinadas com os links anteriores. Iniciam com o carácter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 #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 fazem referência à propriedade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 id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6" name="Google Shape;226;p28"/>
          <p:cNvGrpSpPr/>
          <p:nvPr/>
        </p:nvGrpSpPr>
        <p:grpSpPr>
          <a:xfrm>
            <a:off x="724880" y="2579528"/>
            <a:ext cx="7697477" cy="530713"/>
            <a:chOff x="1122825" y="2552200"/>
            <a:chExt cx="6630612" cy="530713"/>
          </a:xfrm>
        </p:grpSpPr>
        <p:sp>
          <p:nvSpPr>
            <p:cNvPr id="227" name="Google Shape;227;p2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"#biografia"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&gt;Biografia&lt;/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722818" y="3270228"/>
            <a:ext cx="7697477" cy="530713"/>
            <a:chOff x="1122825" y="2552200"/>
            <a:chExt cx="6630612" cy="530713"/>
          </a:xfrm>
        </p:grpSpPr>
        <p:sp>
          <p:nvSpPr>
            <p:cNvPr id="230" name="Google Shape;230;p2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https://www.site.com/#contato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&gt;Contato&lt;/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722805" y="3960928"/>
            <a:ext cx="7697477" cy="530713"/>
            <a:chOff x="1122825" y="2552200"/>
            <a:chExt cx="6630612" cy="530713"/>
          </a:xfrm>
        </p:grpSpPr>
        <p:sp>
          <p:nvSpPr>
            <p:cNvPr id="233" name="Google Shape;233;p2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"sobre.html#nossa-equipe"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&gt;Nossa equipe&lt;/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links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/>
          <p:nvPr/>
        </p:nvSpPr>
        <p:spPr>
          <a:xfrm>
            <a:off x="2103012" y="3681398"/>
            <a:ext cx="342446" cy="498015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71820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E-mail</a:t>
            </a:r>
            <a:endParaRPr b="1" sz="2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Ao clicar nele, será aberto um programa padrão de e-mail para enviar uma mensagem de e-mail ao endereço determinado.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2" name="Google Shape;242;p29"/>
          <p:cNvGrpSpPr/>
          <p:nvPr/>
        </p:nvGrpSpPr>
        <p:grpSpPr>
          <a:xfrm>
            <a:off x="724880" y="2215940"/>
            <a:ext cx="7697477" cy="530713"/>
            <a:chOff x="1122825" y="2552200"/>
            <a:chExt cx="6630612" cy="530713"/>
          </a:xfrm>
        </p:grpSpPr>
        <p:sp>
          <p:nvSpPr>
            <p:cNvPr id="243" name="Google Shape;243;p29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s" sz="1600" u="sng">
                  <a:solidFill>
                    <a:schemeClr val="hlink"/>
                  </a:solidFill>
                  <a:latin typeface="Consolas"/>
                  <a:ea typeface="Consolas"/>
                  <a:cs typeface="Consolas"/>
                  <a:sym typeface="Consolas"/>
                  <a:hlinkClick r:id="rId3"/>
                </a:rPr>
                <a:t>mailto:user@server.com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&gt;Enviar mensagem&lt;/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5" name="Google Shape;245;p29"/>
          <p:cNvSpPr txBox="1"/>
          <p:nvPr/>
        </p:nvSpPr>
        <p:spPr>
          <a:xfrm>
            <a:off x="719813" y="2888700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Telefone</a:t>
            </a:r>
            <a:endParaRPr b="1" sz="2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Parecido com o caso anterior, se estivermos usando nosso celular e clicarmos no link, será iniciada uma chamada para o número de telefone indicado.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6" name="Google Shape;246;p29"/>
          <p:cNvGrpSpPr/>
          <p:nvPr/>
        </p:nvGrpSpPr>
        <p:grpSpPr>
          <a:xfrm>
            <a:off x="724893" y="4108765"/>
            <a:ext cx="7697477" cy="530713"/>
            <a:chOff x="1122825" y="2552200"/>
            <a:chExt cx="6630612" cy="530713"/>
          </a:xfrm>
        </p:grpSpPr>
        <p:sp>
          <p:nvSpPr>
            <p:cNvPr id="247" name="Google Shape;247;p29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"tel:1145678899"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&gt;Atendimento por telefone!&lt;/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9" name="Google Shape;249;p29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links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Imagens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1"/>
          <p:cNvGrpSpPr/>
          <p:nvPr/>
        </p:nvGrpSpPr>
        <p:grpSpPr>
          <a:xfrm>
            <a:off x="733269" y="2380001"/>
            <a:ext cx="7689521" cy="530713"/>
            <a:chOff x="1122825" y="2552200"/>
            <a:chExt cx="6630612" cy="530713"/>
          </a:xfrm>
        </p:grpSpPr>
        <p:sp>
          <p:nvSpPr>
            <p:cNvPr id="262" name="Google Shape;262;p3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img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"img/fotoPerfil.jpg"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64" name="Google Shape;264;p31"/>
          <p:cNvSpPr/>
          <p:nvPr/>
        </p:nvSpPr>
        <p:spPr>
          <a:xfrm rot="5406848">
            <a:off x="3591600" y="2871275"/>
            <a:ext cx="150600" cy="411300"/>
          </a:xfrm>
          <a:prstGeom prst="rightBrace">
            <a:avLst>
              <a:gd fmla="val 50000" name="adj1"/>
              <a:gd fmla="val 70845" name="adj2"/>
            </a:avLst>
          </a:prstGeom>
          <a:noFill/>
          <a:ln cap="flat" cmpd="sng" w="28575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733275" y="3113950"/>
            <a:ext cx="3221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tributo → src</a:t>
            </a:r>
            <a:endParaRPr b="1" sz="1600">
              <a:solidFill>
                <a:srgbClr val="D19A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Utilizado para indicar onde a imagem está localizada.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4515525" y="3113950"/>
            <a:ext cx="39096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98C379"/>
                </a:solidFill>
                <a:latin typeface="Open Sans"/>
                <a:ea typeface="Open Sans"/>
                <a:cs typeface="Open Sans"/>
                <a:sym typeface="Open Sans"/>
              </a:rPr>
              <a:t>Rota</a:t>
            </a:r>
            <a:endParaRPr b="1" sz="1600">
              <a:solidFill>
                <a:srgbClr val="98C37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Aqui podemos especificar uma rota absoluta (como no exemplo acima) ou relativa.</a:t>
            </a:r>
            <a:endParaRPr sz="15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1"/>
          <p:cNvSpPr/>
          <p:nvPr/>
        </p:nvSpPr>
        <p:spPr>
          <a:xfrm rot="5400000">
            <a:off x="5004550" y="2063975"/>
            <a:ext cx="150900" cy="2025900"/>
          </a:xfrm>
          <a:prstGeom prst="rightBrace">
            <a:avLst>
              <a:gd fmla="val 50000" name="adj1"/>
              <a:gd fmla="val 61996" name="adj2"/>
            </a:avLst>
          </a:prstGeom>
          <a:noFill/>
          <a:ln cap="flat" cmpd="sng" w="28575">
            <a:solidFill>
              <a:srgbClr val="98C3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Fonte de uma imagem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71775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Dentro do nosso documento HTML, podemos adicionar imagens através da tag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Essa tag nos permite “chamar” as imagens, ou seja, fazer referência ao lugar onde estão alocadas para aparecer no browser.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733269" y="2684801"/>
            <a:ext cx="7689521" cy="530713"/>
            <a:chOff x="1122825" y="2552200"/>
            <a:chExt cx="6630612" cy="530713"/>
          </a:xfrm>
        </p:grpSpPr>
        <p:sp>
          <p:nvSpPr>
            <p:cNvPr id="275" name="Google Shape;275;p3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img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"img/fotoPerfil.jpg"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alt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"Sua imagem de perfil"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7" name="Google Shape;277;p32"/>
          <p:cNvSpPr/>
          <p:nvPr/>
        </p:nvSpPr>
        <p:spPr>
          <a:xfrm rot="5406848">
            <a:off x="5169025" y="3176075"/>
            <a:ext cx="150600" cy="411300"/>
          </a:xfrm>
          <a:prstGeom prst="rightBrace">
            <a:avLst>
              <a:gd fmla="val 50000" name="adj1"/>
              <a:gd fmla="val 70845" name="adj2"/>
            </a:avLst>
          </a:prstGeom>
          <a:noFill/>
          <a:ln cap="flat" cmpd="sng" w="28575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228725" y="3418750"/>
            <a:ext cx="3221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tributo → alt</a:t>
            </a:r>
            <a:endParaRPr b="1" sz="1600">
              <a:solidFill>
                <a:srgbClr val="D19A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Esse atributo nos permite</a:t>
            </a:r>
            <a:b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especificar o texto alternativo.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5509825" y="3418750"/>
            <a:ext cx="29931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Texto</a:t>
            </a:r>
            <a:endParaRPr b="1" sz="16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Deve conter uma breve descrição de até 125 caracteres sobre a imagem que deveria ser exibida.</a:t>
            </a:r>
            <a:endParaRPr sz="1500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2"/>
          <p:cNvSpPr/>
          <p:nvPr/>
        </p:nvSpPr>
        <p:spPr>
          <a:xfrm rot="5400000">
            <a:off x="6567050" y="2368775"/>
            <a:ext cx="150900" cy="2025900"/>
          </a:xfrm>
          <a:prstGeom prst="rightBrace">
            <a:avLst>
              <a:gd fmla="val 50000" name="adj1"/>
              <a:gd fmla="val 91148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Texto alternativo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71775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Nos permite adicionar uma descrição a uma imagem e também: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Ajudar os motores de busca a compreender a imagem;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Mostrar um texto caso a imagem não carregue;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Dar contexto para pessoas com deficiência visual.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/>
        </p:nvSpPr>
        <p:spPr>
          <a:xfrm>
            <a:off x="717750" y="1024275"/>
            <a:ext cx="7707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dissemos, se por alguma razão a imagem não carregar, o navegador poderá mostrar o texto alternativo.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visualização pode mudar de acordo com cada navegador.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Quando a imagem não carrega...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9" name="Google Shape;289;p33"/>
          <p:cNvSpPr/>
          <p:nvPr/>
        </p:nvSpPr>
        <p:spPr>
          <a:xfrm rot="10800000">
            <a:off x="1764575" y="2884900"/>
            <a:ext cx="5614800" cy="15153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1764575" y="2884475"/>
            <a:ext cx="56148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Sua imagem de perfil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1764581" y="2366875"/>
            <a:ext cx="5614800" cy="51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1912425" y="2553175"/>
            <a:ext cx="145800" cy="145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2129477" y="2553175"/>
            <a:ext cx="145800" cy="1458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2346548" y="2553175"/>
            <a:ext cx="145800" cy="1458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2780675" y="2510275"/>
            <a:ext cx="4410000" cy="23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763" y="3122000"/>
            <a:ext cx="293225" cy="3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4"/>
          <p:cNvGrpSpPr/>
          <p:nvPr/>
        </p:nvGrpSpPr>
        <p:grpSpPr>
          <a:xfrm>
            <a:off x="733269" y="2380001"/>
            <a:ext cx="7689521" cy="530713"/>
            <a:chOff x="1122825" y="2552200"/>
            <a:chExt cx="6630612" cy="530713"/>
          </a:xfrm>
        </p:grpSpPr>
        <p:sp>
          <p:nvSpPr>
            <p:cNvPr id="302" name="Google Shape;302;p34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img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width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"320"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"img/fotoPerfil.jpg"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4" name="Google Shape;304;p34"/>
          <p:cNvSpPr/>
          <p:nvPr/>
        </p:nvSpPr>
        <p:spPr>
          <a:xfrm rot="5406848">
            <a:off x="3124400" y="2792825"/>
            <a:ext cx="150600" cy="568200"/>
          </a:xfrm>
          <a:prstGeom prst="rightBrace">
            <a:avLst>
              <a:gd fmla="val 50000" name="adj1"/>
              <a:gd fmla="val 70845" name="adj2"/>
            </a:avLst>
          </a:prstGeom>
          <a:noFill/>
          <a:ln cap="flat" cmpd="sng" w="28575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2674050" y="3113950"/>
            <a:ext cx="5564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tributo → width</a:t>
            </a:r>
            <a:endParaRPr b="1" sz="1600">
              <a:solidFill>
                <a:srgbClr val="D19A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Esse atributo nos permite</a:t>
            </a:r>
            <a:b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especificar a largura da imagem.</a:t>
            </a:r>
            <a:endParaRPr sz="1600">
              <a:solidFill>
                <a:srgbClr val="D19A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717750" y="303751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Largura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71775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atributo </a:t>
            </a:r>
            <a:r>
              <a:rPr lang="es" sz="1600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width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nos permite indicar a largura da imagem (não é obrigatório).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valores podem ser tanto em pixels (escrevemos apenas o número) quanto em porcentagem (com o símbolo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final).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Rotas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Hiperlinks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Imagens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70" name="Google Shape;70;p1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5"/>
          <p:cNvGrpSpPr/>
          <p:nvPr/>
        </p:nvGrpSpPr>
        <p:grpSpPr>
          <a:xfrm>
            <a:off x="733269" y="2380001"/>
            <a:ext cx="7689521" cy="530713"/>
            <a:chOff x="1122825" y="2552200"/>
            <a:chExt cx="6630612" cy="530713"/>
          </a:xfrm>
        </p:grpSpPr>
        <p:sp>
          <p:nvSpPr>
            <p:cNvPr id="313" name="Google Shape;313;p35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&lt;</a:t>
              </a: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img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height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"560"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"img/fotoPerfil.jpg"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600"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15" name="Google Shape;315;p35"/>
          <p:cNvSpPr/>
          <p:nvPr/>
        </p:nvSpPr>
        <p:spPr>
          <a:xfrm rot="5406848">
            <a:off x="3195375" y="2721725"/>
            <a:ext cx="150600" cy="710400"/>
          </a:xfrm>
          <a:prstGeom prst="rightBrace">
            <a:avLst>
              <a:gd fmla="val 50000" name="adj1"/>
              <a:gd fmla="val 70845" name="adj2"/>
            </a:avLst>
          </a:prstGeom>
          <a:noFill/>
          <a:ln cap="flat" cmpd="sng" w="28575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2674050" y="3113950"/>
            <a:ext cx="5564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s" sz="1600">
                <a:solidFill>
                  <a:srgbClr val="D19A66"/>
                </a:solidFill>
                <a:latin typeface="Open Sans"/>
                <a:ea typeface="Open Sans"/>
                <a:cs typeface="Open Sans"/>
                <a:sym typeface="Open Sans"/>
              </a:rPr>
              <a:t>tributo → height</a:t>
            </a:r>
            <a:endParaRPr b="1" sz="1600">
              <a:solidFill>
                <a:srgbClr val="D19A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Esse atributo nos permite</a:t>
            </a:r>
            <a:b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especificar a altura da imagem.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Altura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71775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atributo </a:t>
            </a:r>
            <a:r>
              <a:rPr lang="es" sz="1600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height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nos permite indicar a altura da imagem (não é obrigatório).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valores podem ser tanto em pixels (escrevemos apenas o número) quanto em porcentagem (com o símbolo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 final).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Rotas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>
            <a:off x="717750" y="29966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 que é uma rota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717750" y="1024275"/>
            <a:ext cx="791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uma direção ou caminho (também conhecido como o termo em inglês “</a:t>
            </a:r>
            <a:r>
              <a:rPr i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path”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), que permitirá ao navegador encontrar um recurso. Esse recurso pode ser outra página web, uma imagem, um vídeo ou qualquer outro tipo de arquivo.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caso de links, a rota indica a direção para a qual o navegador deve nos levar quando clicamos nele.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717750" y="3841525"/>
            <a:ext cx="3503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https://www.google.com</a:t>
            </a:r>
            <a:endParaRPr b="1" sz="19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4921950" y="3841525"/>
            <a:ext cx="3503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../imagens/fotoPerfil.jpg</a:t>
            </a:r>
            <a:endParaRPr b="1" sz="19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717750" y="2859575"/>
            <a:ext cx="35034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Rota absoluta</a:t>
            </a:r>
            <a:endParaRPr b="1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Posso acessar esse recurso de onde quer que eu esteja.</a:t>
            </a:r>
            <a:endParaRPr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4921950" y="2859575"/>
            <a:ext cx="35034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Rota relativa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Depende de onde eu estou no momento, ou seja, é relativo à minha posição atual.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Exemplo de rota absoluta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71775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Uma imagem que está hospedada em uma url. Eu posso acessá-la independente de onde esteja navegando naquele momento.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rota, isso é, o acesso a essa imagem,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sempre será o mesmo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5" name="Google Shape;95;p20"/>
          <p:cNvGrpSpPr/>
          <p:nvPr/>
        </p:nvGrpSpPr>
        <p:grpSpPr>
          <a:xfrm>
            <a:off x="1722855" y="2599575"/>
            <a:ext cx="6105295" cy="974140"/>
            <a:chOff x="1062005" y="2655875"/>
            <a:chExt cx="6105295" cy="974140"/>
          </a:xfrm>
        </p:grpSpPr>
        <p:pic>
          <p:nvPicPr>
            <p:cNvPr id="96" name="Google Shape;9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62005" y="2655875"/>
              <a:ext cx="974145" cy="974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0"/>
            <p:cNvSpPr txBox="1"/>
            <p:nvPr/>
          </p:nvSpPr>
          <p:spPr>
            <a:xfrm>
              <a:off x="2202000" y="2805600"/>
              <a:ext cx="49653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1425" wrap="square" tIns="9000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https://umwebsite.com/imagens/imagem1.jpg</a:t>
              </a:r>
              <a:endParaRPr b="1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975" y="3046817"/>
            <a:ext cx="1324358" cy="132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Exemplo de rota relativa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717750" y="1024275"/>
            <a:ext cx="746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Uma imagem que está hospedada em uma determinada pasta pode ser acessada utilizando uma rota relativa.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Por exemplo, para acessar uma imagem que se encontra na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mesma pasta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o arquivo atual, a rota simplesmente deve fazer referência ao nome do arquivo da imagem, já que ambos estão no mesmo lugar.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063" y="3001975"/>
            <a:ext cx="293700" cy="293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1"/>
          <p:cNvGrpSpPr/>
          <p:nvPr/>
        </p:nvGrpSpPr>
        <p:grpSpPr>
          <a:xfrm>
            <a:off x="1540763" y="3346525"/>
            <a:ext cx="1787600" cy="487800"/>
            <a:chOff x="1519925" y="3025975"/>
            <a:chExt cx="1787600" cy="487800"/>
          </a:xfrm>
        </p:grpSpPr>
        <p:sp>
          <p:nvSpPr>
            <p:cNvPr id="107" name="Google Shape;107;p21"/>
            <p:cNvSpPr txBox="1"/>
            <p:nvPr/>
          </p:nvSpPr>
          <p:spPr>
            <a:xfrm>
              <a:off x="1905925" y="3025975"/>
              <a:ext cx="1401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umArquivo.js</a:t>
              </a:r>
              <a:endParaRPr b="1" sz="1300"/>
            </a:p>
          </p:txBody>
        </p:sp>
        <p:pic>
          <p:nvPicPr>
            <p:cNvPr id="108" name="Google Shape;10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9925" y="3123031"/>
              <a:ext cx="293700" cy="2936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0763" y="3908575"/>
            <a:ext cx="261600" cy="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926763" y="3795475"/>
            <a:ext cx="145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umaImagem.jpg</a:t>
            </a:r>
            <a:endParaRPr b="1" sz="1300"/>
          </a:p>
        </p:txBody>
      </p:sp>
      <p:cxnSp>
        <p:nvCxnSpPr>
          <p:cNvPr id="111" name="Google Shape;111;p21"/>
          <p:cNvCxnSpPr>
            <a:stCxn id="105" idx="2"/>
            <a:endCxn id="108" idx="1"/>
          </p:cNvCxnSpPr>
          <p:nvPr/>
        </p:nvCxnSpPr>
        <p:spPr>
          <a:xfrm flipH="1" rot="-5400000">
            <a:off x="1319962" y="3369618"/>
            <a:ext cx="294900" cy="147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1"/>
          <p:cNvCxnSpPr>
            <a:stCxn id="105" idx="2"/>
            <a:endCxn id="109" idx="1"/>
          </p:cNvCxnSpPr>
          <p:nvPr/>
        </p:nvCxnSpPr>
        <p:spPr>
          <a:xfrm flipH="1" rot="-5400000">
            <a:off x="1095562" y="3594018"/>
            <a:ext cx="743700" cy="147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1"/>
          <p:cNvSpPr txBox="1"/>
          <p:nvPr/>
        </p:nvSpPr>
        <p:spPr>
          <a:xfrm>
            <a:off x="1602913" y="2904925"/>
            <a:ext cx="1070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meuProjeto</a:t>
            </a:r>
            <a:endParaRPr sz="1300"/>
          </a:p>
        </p:txBody>
      </p:sp>
      <p:grpSp>
        <p:nvGrpSpPr>
          <p:cNvPr id="114" name="Google Shape;114;p21"/>
          <p:cNvGrpSpPr/>
          <p:nvPr/>
        </p:nvGrpSpPr>
        <p:grpSpPr>
          <a:xfrm>
            <a:off x="4022821" y="3030625"/>
            <a:ext cx="3591703" cy="1252885"/>
            <a:chOff x="4443725" y="2707099"/>
            <a:chExt cx="3646029" cy="1046076"/>
          </a:xfrm>
        </p:grpSpPr>
        <p:sp>
          <p:nvSpPr>
            <p:cNvPr id="115" name="Google Shape;115;p21"/>
            <p:cNvSpPr txBox="1"/>
            <p:nvPr/>
          </p:nvSpPr>
          <p:spPr>
            <a:xfrm>
              <a:off x="4443725" y="3265375"/>
              <a:ext cx="35034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umaImagem.jpg</a:t>
              </a:r>
              <a:endParaRPr b="1" sz="1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21"/>
            <p:cNvSpPr txBox="1"/>
            <p:nvPr/>
          </p:nvSpPr>
          <p:spPr>
            <a:xfrm flipH="1">
              <a:off x="4443854" y="2707099"/>
              <a:ext cx="3645900" cy="1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O caminho relativo de </a:t>
              </a:r>
              <a:r>
                <a:rPr b="1"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umArquivo.js</a:t>
              </a:r>
              <a:r>
                <a:rPr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para </a:t>
              </a:r>
              <a:r>
                <a:rPr b="1"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umaI</a:t>
              </a:r>
              <a:r>
                <a:rPr b="1"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magem.jpg </a:t>
              </a:r>
              <a:r>
                <a:rPr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ficaria da seguinte forma</a:t>
              </a:r>
              <a:r>
                <a:rPr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Exemplo de rota relativa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71775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acessar uma imagem que se encontra numa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pasta inferior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 do arquivo atual, devemos escrever o nome da pasta onde está a imagem, seguido de barra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 o nome do arquivo da imagem que queremos.</a:t>
            </a:r>
            <a:endParaRPr sz="1600">
              <a:solidFill>
                <a:srgbClr val="3F3F3F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25" y="2491650"/>
            <a:ext cx="293700" cy="293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2"/>
          <p:cNvGrpSpPr/>
          <p:nvPr/>
        </p:nvGrpSpPr>
        <p:grpSpPr>
          <a:xfrm>
            <a:off x="1519925" y="2836200"/>
            <a:ext cx="1780700" cy="487800"/>
            <a:chOff x="1519925" y="3025975"/>
            <a:chExt cx="1780700" cy="487800"/>
          </a:xfrm>
        </p:grpSpPr>
        <p:sp>
          <p:nvSpPr>
            <p:cNvPr id="125" name="Google Shape;125;p22"/>
            <p:cNvSpPr txBox="1"/>
            <p:nvPr/>
          </p:nvSpPr>
          <p:spPr>
            <a:xfrm>
              <a:off x="1905925" y="3025975"/>
              <a:ext cx="13947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umArquivo.js</a:t>
              </a:r>
              <a:endParaRPr b="1" sz="1300"/>
            </a:p>
          </p:txBody>
        </p:sp>
        <p:pic>
          <p:nvPicPr>
            <p:cNvPr id="126" name="Google Shape;12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9925" y="3123031"/>
              <a:ext cx="293700" cy="2936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926" y="3878025"/>
            <a:ext cx="261600" cy="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291925" y="3764925"/>
            <a:ext cx="1418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umaImagem.jpg</a:t>
            </a:r>
            <a:endParaRPr b="1" sz="1300"/>
          </a:p>
        </p:txBody>
      </p:sp>
      <p:cxnSp>
        <p:nvCxnSpPr>
          <p:cNvPr id="129" name="Google Shape;129;p22"/>
          <p:cNvCxnSpPr>
            <a:stCxn id="123" idx="2"/>
            <a:endCxn id="126" idx="1"/>
          </p:cNvCxnSpPr>
          <p:nvPr/>
        </p:nvCxnSpPr>
        <p:spPr>
          <a:xfrm flipH="1" rot="-5400000">
            <a:off x="1299125" y="2859293"/>
            <a:ext cx="294900" cy="147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2"/>
          <p:cNvSpPr txBox="1"/>
          <p:nvPr/>
        </p:nvSpPr>
        <p:spPr>
          <a:xfrm>
            <a:off x="1582075" y="2394600"/>
            <a:ext cx="1070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meuProjeto</a:t>
            </a:r>
            <a:endParaRPr sz="1300"/>
          </a:p>
        </p:txBody>
      </p:sp>
      <p:grpSp>
        <p:nvGrpSpPr>
          <p:cNvPr id="131" name="Google Shape;131;p22"/>
          <p:cNvGrpSpPr/>
          <p:nvPr/>
        </p:nvGrpSpPr>
        <p:grpSpPr>
          <a:xfrm>
            <a:off x="4272907" y="2785211"/>
            <a:ext cx="4152581" cy="1223486"/>
            <a:chOff x="4775090" y="2933094"/>
            <a:chExt cx="4424700" cy="820086"/>
          </a:xfrm>
        </p:grpSpPr>
        <p:sp>
          <p:nvSpPr>
            <p:cNvPr id="132" name="Google Shape;132;p22"/>
            <p:cNvSpPr txBox="1"/>
            <p:nvPr/>
          </p:nvSpPr>
          <p:spPr>
            <a:xfrm>
              <a:off x="4775090" y="3265380"/>
              <a:ext cx="35034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imagens/</a:t>
              </a:r>
              <a:r>
                <a:rPr b="1" lang="es" sz="19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umaImagem.jpg</a:t>
              </a:r>
              <a:endParaRPr b="1" sz="1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22"/>
            <p:cNvSpPr txBox="1"/>
            <p:nvPr/>
          </p:nvSpPr>
          <p:spPr>
            <a:xfrm>
              <a:off x="4775091" y="2933094"/>
              <a:ext cx="44247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Caminho relativo</a:t>
              </a: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de </a:t>
              </a:r>
              <a:r>
                <a:rPr b="1"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umArquivo.js</a:t>
              </a: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até </a:t>
              </a:r>
              <a:r>
                <a:rPr b="1"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umaImagem.jpg</a:t>
              </a: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sz="1200"/>
            </a:p>
          </p:txBody>
        </p:sp>
      </p:grp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925" y="3374850"/>
            <a:ext cx="293700" cy="29369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905925" y="3277800"/>
            <a:ext cx="1070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imagens</a:t>
            </a:r>
            <a:endParaRPr sz="1300"/>
          </a:p>
        </p:txBody>
      </p:sp>
      <p:cxnSp>
        <p:nvCxnSpPr>
          <p:cNvPr id="136" name="Google Shape;136;p22"/>
          <p:cNvCxnSpPr>
            <a:stCxn id="123" idx="2"/>
            <a:endCxn id="134" idx="1"/>
          </p:cNvCxnSpPr>
          <p:nvPr/>
        </p:nvCxnSpPr>
        <p:spPr>
          <a:xfrm flipH="1" rot="-5400000">
            <a:off x="1078325" y="3080093"/>
            <a:ext cx="736500" cy="147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>
            <a:stCxn id="134" idx="2"/>
            <a:endCxn id="127" idx="1"/>
          </p:cNvCxnSpPr>
          <p:nvPr/>
        </p:nvCxnSpPr>
        <p:spPr>
          <a:xfrm flipH="1" rot="-5400000">
            <a:off x="1616225" y="3719093"/>
            <a:ext cx="340200" cy="239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71775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houver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mais pastas inferiores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devemos escrever o nome das pastas uma a uma separando-as por barra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até chegar no arquivo da imagem.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25" y="2087950"/>
            <a:ext cx="293700" cy="293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3"/>
          <p:cNvGrpSpPr/>
          <p:nvPr/>
        </p:nvGrpSpPr>
        <p:grpSpPr>
          <a:xfrm>
            <a:off x="1519925" y="2432500"/>
            <a:ext cx="1697300" cy="487800"/>
            <a:chOff x="1519925" y="3025975"/>
            <a:chExt cx="1697300" cy="487800"/>
          </a:xfrm>
        </p:grpSpPr>
        <p:sp>
          <p:nvSpPr>
            <p:cNvPr id="145" name="Google Shape;145;p23"/>
            <p:cNvSpPr txBox="1"/>
            <p:nvPr/>
          </p:nvSpPr>
          <p:spPr>
            <a:xfrm>
              <a:off x="1905925" y="3025975"/>
              <a:ext cx="13113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umArquivo.js</a:t>
              </a:r>
              <a:endParaRPr b="1" sz="1300"/>
            </a:p>
          </p:txBody>
        </p:sp>
        <p:pic>
          <p:nvPicPr>
            <p:cNvPr id="146" name="Google Shape;14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9925" y="3123031"/>
              <a:ext cx="293700" cy="2936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1926" y="4025000"/>
            <a:ext cx="261600" cy="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2677925" y="3911900"/>
            <a:ext cx="1418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umaImagem.jpg</a:t>
            </a:r>
            <a:endParaRPr b="1" sz="1300"/>
          </a:p>
        </p:txBody>
      </p:sp>
      <p:cxnSp>
        <p:nvCxnSpPr>
          <p:cNvPr id="149" name="Google Shape;149;p23"/>
          <p:cNvCxnSpPr>
            <a:stCxn id="143" idx="2"/>
            <a:endCxn id="146" idx="1"/>
          </p:cNvCxnSpPr>
          <p:nvPr/>
        </p:nvCxnSpPr>
        <p:spPr>
          <a:xfrm flipH="1" rot="-5400000">
            <a:off x="1299125" y="2455593"/>
            <a:ext cx="294900" cy="147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3"/>
          <p:cNvSpPr txBox="1"/>
          <p:nvPr/>
        </p:nvSpPr>
        <p:spPr>
          <a:xfrm>
            <a:off x="1582075" y="1990900"/>
            <a:ext cx="1070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meuProjeto</a:t>
            </a:r>
            <a:endParaRPr sz="130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3989051" y="2467875"/>
            <a:ext cx="4360426" cy="796908"/>
            <a:chOff x="4360005" y="2769228"/>
            <a:chExt cx="4724700" cy="1304055"/>
          </a:xfrm>
        </p:grpSpPr>
        <p:sp>
          <p:nvSpPr>
            <p:cNvPr id="152" name="Google Shape;152;p23"/>
            <p:cNvSpPr txBox="1"/>
            <p:nvPr/>
          </p:nvSpPr>
          <p:spPr>
            <a:xfrm>
              <a:off x="4360008" y="3585484"/>
              <a:ext cx="43875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imagens</a:t>
              </a:r>
              <a:r>
                <a:rPr b="1" lang="es" sz="19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/icones/umaImagem.jpg</a:t>
              </a:r>
              <a:endParaRPr b="1" sz="1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4360005" y="2769228"/>
              <a:ext cx="47247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Caminho relativo de</a:t>
              </a: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umArquivo.js</a:t>
              </a: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até </a:t>
              </a:r>
              <a:r>
                <a:rPr b="1"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umaImagem.jpg</a:t>
              </a: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sz="1200"/>
            </a:p>
          </p:txBody>
        </p:sp>
      </p:grp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925" y="2971150"/>
            <a:ext cx="293700" cy="29369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1905925" y="2874100"/>
            <a:ext cx="1070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imagens</a:t>
            </a:r>
            <a:endParaRPr sz="1300"/>
          </a:p>
        </p:txBody>
      </p:sp>
      <p:cxnSp>
        <p:nvCxnSpPr>
          <p:cNvPr id="156" name="Google Shape;156;p23"/>
          <p:cNvCxnSpPr>
            <a:stCxn id="143" idx="2"/>
            <a:endCxn id="154" idx="1"/>
          </p:cNvCxnSpPr>
          <p:nvPr/>
        </p:nvCxnSpPr>
        <p:spPr>
          <a:xfrm flipH="1" rot="-5400000">
            <a:off x="1078325" y="2676393"/>
            <a:ext cx="736500" cy="147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925" y="3490050"/>
            <a:ext cx="293700" cy="29369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2291925" y="3393000"/>
            <a:ext cx="1311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icones</a:t>
            </a:r>
            <a:endParaRPr sz="1300"/>
          </a:p>
        </p:txBody>
      </p:sp>
      <p:cxnSp>
        <p:nvCxnSpPr>
          <p:cNvPr id="159" name="Google Shape;159;p23"/>
          <p:cNvCxnSpPr>
            <a:stCxn id="154" idx="2"/>
            <a:endCxn id="157" idx="1"/>
          </p:cNvCxnSpPr>
          <p:nvPr/>
        </p:nvCxnSpPr>
        <p:spPr>
          <a:xfrm flipH="1" rot="-5400000">
            <a:off x="1600325" y="3331293"/>
            <a:ext cx="372000" cy="239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3"/>
          <p:cNvCxnSpPr>
            <a:stCxn id="157" idx="2"/>
            <a:endCxn id="147" idx="1"/>
          </p:cNvCxnSpPr>
          <p:nvPr/>
        </p:nvCxnSpPr>
        <p:spPr>
          <a:xfrm flipH="1" rot="-5400000">
            <a:off x="1986325" y="3850193"/>
            <a:ext cx="372000" cy="239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3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Exemplo de rota relativa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717750" y="1024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acessar uma imagem que se encontra numa pasta no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mesmo nível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o arquivo atual, devemos sair da pasta em que estamos e depois entrar na correspondente. Para voltar um nível atrás, usamos dois pontos seguidos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 ..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25" y="2491650"/>
            <a:ext cx="293700" cy="293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24"/>
          <p:cNvGrpSpPr/>
          <p:nvPr/>
        </p:nvGrpSpPr>
        <p:grpSpPr>
          <a:xfrm>
            <a:off x="1519925" y="2836200"/>
            <a:ext cx="1774100" cy="487800"/>
            <a:chOff x="1519925" y="3025975"/>
            <a:chExt cx="1774100" cy="487800"/>
          </a:xfrm>
        </p:grpSpPr>
        <p:sp>
          <p:nvSpPr>
            <p:cNvPr id="169" name="Google Shape;169;p24"/>
            <p:cNvSpPr txBox="1"/>
            <p:nvPr/>
          </p:nvSpPr>
          <p:spPr>
            <a:xfrm>
              <a:off x="1905925" y="3025975"/>
              <a:ext cx="13881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3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umArquivo.js</a:t>
              </a:r>
              <a:endParaRPr b="1" sz="1300"/>
            </a:p>
          </p:txBody>
        </p:sp>
        <p:pic>
          <p:nvPicPr>
            <p:cNvPr id="170" name="Google Shape;17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9925" y="3123031"/>
              <a:ext cx="293700" cy="2936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25" y="3416163"/>
            <a:ext cx="293700" cy="293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9926" y="3937025"/>
            <a:ext cx="261600" cy="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1905925" y="3823925"/>
            <a:ext cx="1388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b="1"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Imagem</a:t>
            </a:r>
            <a:r>
              <a:rPr b="1"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.jpg</a:t>
            </a:r>
            <a:endParaRPr b="1" sz="1300"/>
          </a:p>
        </p:txBody>
      </p:sp>
      <p:cxnSp>
        <p:nvCxnSpPr>
          <p:cNvPr id="174" name="Google Shape;174;p24"/>
          <p:cNvCxnSpPr>
            <a:stCxn id="167" idx="2"/>
            <a:endCxn id="170" idx="1"/>
          </p:cNvCxnSpPr>
          <p:nvPr/>
        </p:nvCxnSpPr>
        <p:spPr>
          <a:xfrm flipH="1" rot="-5400000">
            <a:off x="1299125" y="2859293"/>
            <a:ext cx="294900" cy="147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4"/>
          <p:cNvCxnSpPr>
            <a:stCxn id="171" idx="2"/>
            <a:endCxn id="172" idx="1"/>
          </p:cNvCxnSpPr>
          <p:nvPr/>
        </p:nvCxnSpPr>
        <p:spPr>
          <a:xfrm flipH="1" rot="-5400000">
            <a:off x="1267625" y="3815306"/>
            <a:ext cx="357900" cy="147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4"/>
          <p:cNvSpPr txBox="1"/>
          <p:nvPr/>
        </p:nvSpPr>
        <p:spPr>
          <a:xfrm>
            <a:off x="1582075" y="2394600"/>
            <a:ext cx="1070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sz="1300"/>
          </a:p>
        </p:txBody>
      </p:sp>
      <p:sp>
        <p:nvSpPr>
          <p:cNvPr id="177" name="Google Shape;177;p24"/>
          <p:cNvSpPr txBox="1"/>
          <p:nvPr/>
        </p:nvSpPr>
        <p:spPr>
          <a:xfrm>
            <a:off x="1582075" y="3319113"/>
            <a:ext cx="1070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imagens</a:t>
            </a:r>
            <a:endParaRPr sz="1300"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3710525" y="2631950"/>
            <a:ext cx="4303800" cy="820075"/>
            <a:chOff x="4443725" y="2933100"/>
            <a:chExt cx="4303800" cy="820075"/>
          </a:xfrm>
        </p:grpSpPr>
        <p:sp>
          <p:nvSpPr>
            <p:cNvPr id="179" name="Google Shape;179;p24"/>
            <p:cNvSpPr txBox="1"/>
            <p:nvPr/>
          </p:nvSpPr>
          <p:spPr>
            <a:xfrm>
              <a:off x="4443725" y="3265375"/>
              <a:ext cx="43038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../imagens</a:t>
              </a:r>
              <a:r>
                <a:rPr b="1" lang="es" sz="19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/umaImagem.jpg</a:t>
              </a:r>
              <a:endParaRPr b="1" sz="1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24"/>
            <p:cNvSpPr txBox="1"/>
            <p:nvPr/>
          </p:nvSpPr>
          <p:spPr>
            <a:xfrm>
              <a:off x="4443725" y="2933100"/>
              <a:ext cx="43038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Caminho relativo de </a:t>
              </a:r>
              <a:r>
                <a:rPr b="1"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umArquivo.js</a:t>
              </a: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até </a:t>
              </a:r>
              <a:r>
                <a:rPr b="1"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umaImagem.jpg</a:t>
              </a:r>
              <a:r>
                <a:rPr lang="es" sz="120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sz="1200"/>
            </a:p>
          </p:txBody>
        </p:sp>
      </p:grpSp>
      <p:cxnSp>
        <p:nvCxnSpPr>
          <p:cNvPr id="181" name="Google Shape;181;p24"/>
          <p:cNvCxnSpPr/>
          <p:nvPr/>
        </p:nvCxnSpPr>
        <p:spPr>
          <a:xfrm flipH="1" rot="-5400000">
            <a:off x="631100" y="3029275"/>
            <a:ext cx="918600" cy="147300"/>
          </a:xfrm>
          <a:prstGeom prst="bentConnector3">
            <a:avLst>
              <a:gd fmla="val 10091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 flipH="1" rot="-5400000">
            <a:off x="911625" y="2379506"/>
            <a:ext cx="357900" cy="147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4"/>
          <p:cNvSpPr txBox="1"/>
          <p:nvPr/>
        </p:nvSpPr>
        <p:spPr>
          <a:xfrm>
            <a:off x="717750" y="30464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Exemplo de rota relativa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