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Open Sans ExtraBold"/>
      <p:bold r:id="rId19"/>
      <p:boldItalic r:id="rId20"/>
    </p:embeddedFont>
    <p:embeddedFont>
      <p:font typeface="Rajdhani"/>
      <p:regular r:id="rId21"/>
      <p:bold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ExtraBold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OpenSansExtraBold-bold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9ecededd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9ecededd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9ecededd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9ecededd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9ecededd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9ecededd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9ecededd0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9ecededd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8cf8b0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8cf8b0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8cf8b04d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8cf8b04d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9ecede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9ecede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9ecededd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9ecededd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9ecededd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9ecededd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9ecededd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9ecededd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9ecededd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9ecededd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8551d4a2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8551d4a2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Tags de configuração e texto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Relationship Id="rId5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4714625" y="988550"/>
            <a:ext cx="3720000" cy="2070900"/>
          </a:xfrm>
          <a:prstGeom prst="rect">
            <a:avLst/>
          </a:prstGeom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Tags de configuração e texto</a:t>
            </a:r>
            <a:endParaRPr sz="36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1049986" y="36496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717750" y="220536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Estrutura de cabeçalhos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717750" y="1176675"/>
            <a:ext cx="77076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Os elementos de cabeçalhos implementam seis níveis de cabeçalho no documento, </a:t>
            </a:r>
            <a:r>
              <a:rPr b="1" lang="pt-BR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&lt;h1&gt;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sendo o mais importante, e </a:t>
            </a:r>
            <a:r>
              <a:rPr b="1" lang="pt-BR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&lt;h6&gt;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o menos importante. Um elemento de cabeçalho descreve brevemente o tópico da seção que apresenta: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8" name="Google Shape;138;p25"/>
          <p:cNvGrpSpPr/>
          <p:nvPr/>
        </p:nvGrpSpPr>
        <p:grpSpPr>
          <a:xfrm>
            <a:off x="734825" y="2368161"/>
            <a:ext cx="7675800" cy="2228207"/>
            <a:chOff x="697125" y="1521450"/>
            <a:chExt cx="7675800" cy="530702"/>
          </a:xfrm>
        </p:grpSpPr>
        <p:sp>
          <p:nvSpPr>
            <p:cNvPr id="139" name="Google Shape;139;p25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80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h1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&gt;Título Principal&lt;/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h1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h2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&gt;Título 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Secundário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h2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h3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&gt;Cabeçalho nível 3&lt;/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h3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h4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&gt;Cabeçalho nível 4&lt;/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h4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h5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&gt;Cabeçalho nível 5&lt;/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h5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h6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&gt;Cabeçalho nível 6&lt;/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h6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717750" y="220536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Estrutura de cabeçalho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Assim são visualizados cada nível de cabeçalho no navegador: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6"/>
          <p:cNvSpPr/>
          <p:nvPr/>
        </p:nvSpPr>
        <p:spPr>
          <a:xfrm rot="10800000">
            <a:off x="1764575" y="2331725"/>
            <a:ext cx="5614800" cy="23727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1764600" y="2116350"/>
            <a:ext cx="56148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Cabeçalho nivel 1</a:t>
            </a:r>
            <a:endParaRPr sz="3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Cabeçalho</a:t>
            </a:r>
            <a:r>
              <a:rPr lang="pt-BR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nivel 2</a:t>
            </a:r>
            <a:endParaRPr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Cabeçalho nivel 3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Cabeçalho nivel 4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Cabeçalho nivel 5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Cabeçalho nivel 6</a:t>
            </a:r>
            <a:endParaRPr sz="105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1764581" y="1813325"/>
            <a:ext cx="5614800" cy="51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</a:t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1912425" y="1999625"/>
            <a:ext cx="145800" cy="1458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2129477" y="1999625"/>
            <a:ext cx="145800" cy="14580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/>
          <p:nvPr/>
        </p:nvSpPr>
        <p:spPr>
          <a:xfrm>
            <a:off x="2346548" y="1999625"/>
            <a:ext cx="145800" cy="14580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2780675" y="1956725"/>
            <a:ext cx="4410000" cy="23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1962000" y="1673450"/>
            <a:ext cx="4317300" cy="19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 elemento</a:t>
            </a:r>
            <a:r>
              <a:rPr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&lt;h1&gt;</a:t>
            </a:r>
            <a:r>
              <a:rPr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por recomendação da</a:t>
            </a:r>
            <a:r>
              <a:rPr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W3C,</a:t>
            </a:r>
            <a:r>
              <a:rPr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só deve ser utilizado</a:t>
            </a:r>
            <a:r>
              <a:rPr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uma vez</a:t>
            </a:r>
            <a:r>
              <a:rPr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por documento HTML.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431782" y="1241186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5227355" y="2788028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6503394" y="178669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717750" y="220536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Elementos de parágrafo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Os elementos de parágrafo </a:t>
            </a:r>
            <a:r>
              <a:rPr b="1" lang="pt-BR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&lt;p&gt;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permitem-nos distribuir o texto em parágrafos. Podemos usar quantos precisarmos.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9" name="Google Shape;169;p28"/>
          <p:cNvGrpSpPr/>
          <p:nvPr/>
        </p:nvGrpSpPr>
        <p:grpSpPr>
          <a:xfrm>
            <a:off x="734825" y="2200665"/>
            <a:ext cx="7675800" cy="1753759"/>
            <a:chOff x="697125" y="1521450"/>
            <a:chExt cx="7675800" cy="530702"/>
          </a:xfrm>
        </p:grpSpPr>
        <p:sp>
          <p:nvSpPr>
            <p:cNvPr id="170" name="Google Shape;170;p28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80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&gt;Este é um parágrafo, ele pode ter todo o texto que precisamos.&lt;/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&gt;O navegador irá adicionar espaço vertical entre cada um dos 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parágrafos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que escrevemos.&lt;/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pt-BR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pt-BR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Configuração de caracteres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pt-BR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Tags</a:t>
            </a:r>
            <a:r>
              <a:rPr b="1" lang="pt-BR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 de texto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9" name="Google Shape;69;p17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70" name="Google Shape;70;p17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Configuração </a:t>
            </a:r>
            <a:br>
              <a:rPr b="1" lang="pt-B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</a:br>
            <a:r>
              <a:rPr b="1" lang="pt-B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caracteres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5629450" y="1700725"/>
            <a:ext cx="2799600" cy="1006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251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Configuração da página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735175" y="1700725"/>
            <a:ext cx="4977300" cy="1006800"/>
          </a:xfrm>
          <a:prstGeom prst="rightArrow">
            <a:avLst>
              <a:gd fmla="val 100000" name="adj1"/>
              <a:gd fmla="val 3048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84" name="Google Shape;84;p19"/>
          <p:cNvSpPr txBox="1"/>
          <p:nvPr/>
        </p:nvSpPr>
        <p:spPr>
          <a:xfrm>
            <a:off x="853500" y="1146700"/>
            <a:ext cx="47205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pt-BR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pt-BR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pt-BR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&gt;Hello world&lt;/</a:t>
            </a:r>
            <a:r>
              <a:rPr lang="pt-BR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pt-BR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84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&gt;Lorem ipsum dolor sit amet, consectetur adipisicing elit. Tenetur deserunt molestiae numquam veritatis ea ut praesentium explicabo atque maxime a eaque, aut id consequuntur. Et nemo non perspiciatis eum!&lt;/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735175" y="440273"/>
            <a:ext cx="729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Configuração de caracteres</a:t>
            </a:r>
            <a:endParaRPr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5629450" y="1879575"/>
            <a:ext cx="2799600" cy="409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251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Configuração de caracteres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735175" y="1948275"/>
            <a:ext cx="4977300" cy="2721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92" name="Google Shape;92;p20"/>
          <p:cNvSpPr txBox="1"/>
          <p:nvPr/>
        </p:nvSpPr>
        <p:spPr>
          <a:xfrm>
            <a:off x="853500" y="1146700"/>
            <a:ext cx="47205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pt-BR"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pt-BR"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&gt;Hello world&lt;/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84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&gt;Lorem ipsum dolor sit amet, consectetur adipisicing elit. Tenetur deserunt molestiae numquam veritatis ea ut praesentium explicabo atque maxime a eaque, aut id consequuntur. Et nemo non perspiciatis eum!&lt;/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735175" y="440273"/>
            <a:ext cx="729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Configuração de caracteres</a:t>
            </a:r>
            <a:endParaRPr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1"/>
          <p:cNvGrpSpPr/>
          <p:nvPr/>
        </p:nvGrpSpPr>
        <p:grpSpPr>
          <a:xfrm>
            <a:off x="1084013" y="2395050"/>
            <a:ext cx="6630612" cy="530713"/>
            <a:chOff x="1122825" y="2552200"/>
            <a:chExt cx="6630612" cy="530713"/>
          </a:xfrm>
        </p:grpSpPr>
        <p:sp>
          <p:nvSpPr>
            <p:cNvPr id="99" name="Google Shape;99;p21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457200" lvl="0" marL="91440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20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pt-BR" sz="20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meta</a:t>
              </a:r>
              <a:r>
                <a:rPr lang="pt-BR" sz="20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20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charset</a:t>
              </a:r>
              <a:r>
                <a:rPr lang="pt-BR" sz="20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20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"utf-8"</a:t>
              </a:r>
              <a:r>
                <a:rPr lang="pt-BR" sz="20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2000"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1" name="Google Shape;101;p21"/>
          <p:cNvSpPr/>
          <p:nvPr/>
        </p:nvSpPr>
        <p:spPr>
          <a:xfrm rot="5406848">
            <a:off x="3436454" y="2790835"/>
            <a:ext cx="150600" cy="602100"/>
          </a:xfrm>
          <a:prstGeom prst="rightBrace">
            <a:avLst>
              <a:gd fmla="val 50000" name="adj1"/>
              <a:gd fmla="val 26647" name="adj2"/>
            </a:avLst>
          </a:prstGeom>
          <a:noFill/>
          <a:ln cap="flat" cmpd="sng" w="28575">
            <a:solidFill>
              <a:srgbClr val="E06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1084025" y="3048775"/>
            <a:ext cx="36756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E06C75"/>
                </a:solidFill>
                <a:latin typeface="Open Sans"/>
                <a:ea typeface="Open Sans"/>
                <a:cs typeface="Open Sans"/>
                <a:sym typeface="Open Sans"/>
              </a:rPr>
              <a:t>Etiqueta → meta</a:t>
            </a:r>
            <a:endParaRPr b="1" sz="1600">
              <a:solidFill>
                <a:srgbClr val="E06C7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Permite definir propriedades da página que não podem ser definidas em outras etiquetas como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lang="pt-BR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b="1" lang="pt-BR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&lt;link&gt;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lang="pt-BR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&lt;style&gt;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3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São geralmente dados sobre o conteúdo, sua descrição, autor, caracteres, etc.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1"/>
          <p:cNvSpPr/>
          <p:nvPr/>
        </p:nvSpPr>
        <p:spPr>
          <a:xfrm rot="-5400000">
            <a:off x="4387800" y="1767900"/>
            <a:ext cx="150600" cy="92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D19A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5178400" y="3128900"/>
            <a:ext cx="32475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98C379"/>
                </a:solidFill>
                <a:latin typeface="Open Sans"/>
                <a:ea typeface="Open Sans"/>
                <a:cs typeface="Open Sans"/>
                <a:sym typeface="Open Sans"/>
              </a:rPr>
              <a:t>Valor → utf-8</a:t>
            </a:r>
            <a:endParaRPr b="1" sz="1600">
              <a:solidFill>
                <a:srgbClr val="98C37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padrão Unicode (UTF-8) foi projetado para permitir a exibição correta dos caracteres usados pela maioria dos idiomas e disciplinas técnicas no mundo moderno.</a:t>
            </a:r>
            <a:endParaRPr sz="1500">
              <a:solidFill>
                <a:srgbClr val="FF57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21"/>
          <p:cNvSpPr/>
          <p:nvPr/>
        </p:nvSpPr>
        <p:spPr>
          <a:xfrm rot="5400000">
            <a:off x="5597056" y="2639776"/>
            <a:ext cx="150900" cy="904200"/>
          </a:xfrm>
          <a:prstGeom prst="rightBrace">
            <a:avLst>
              <a:gd fmla="val 50000" name="adj1"/>
              <a:gd fmla="val 57178" name="adj2"/>
            </a:avLst>
          </a:prstGeom>
          <a:noFill/>
          <a:ln cap="flat" cmpd="sng" w="28575">
            <a:solidFill>
              <a:srgbClr val="98C3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2693875" y="890100"/>
            <a:ext cx="5227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D19A66"/>
                </a:solidFill>
                <a:latin typeface="Open Sans"/>
                <a:ea typeface="Open Sans"/>
                <a:cs typeface="Open Sans"/>
                <a:sym typeface="Open Sans"/>
              </a:rPr>
              <a:t>Atributo → charset</a:t>
            </a:r>
            <a:endParaRPr b="1" sz="1600">
              <a:solidFill>
                <a:srgbClr val="D19A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Permite definir a codificação de caracteres a utilizar. HTML funciona por ‘default’ em inglês, quando queremos utilizar caracteres de outros idiomas, devemos especificá-los.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718200" y="226301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Estrutura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do código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717750" y="223467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Exemplo de HTML com charset UTF-8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717750" y="1176675"/>
            <a:ext cx="77076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é um parágrafo que possui muitos acentos: á, é, í, ó, ú. Deu tudo certo? </a:t>
            </a:r>
            <a:b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Você vê algum caractere estranho?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Temos outro parágrafo de teste. O hipopótamo é um ávido consumidor de sabão.  Sou fã do órgão alemão.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Outra vez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O hipopótamo é um ávido consumidor de sabão.  Sou fã do órgão alemão.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6406950" y="3304375"/>
            <a:ext cx="1727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Open Sans"/>
                <a:ea typeface="Open Sans"/>
                <a:cs typeface="Open Sans"/>
                <a:sym typeface="Open Sans"/>
              </a:rPr>
              <a:t>😊👌</a:t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718200" y="21838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Exemplo de HTML sem charset UTF-8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717750" y="1176675"/>
            <a:ext cx="77076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Ã©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um par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Ã¡gra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 que possui muitos acentos: Ã¡, Ã©, Ã­, Ã³, Ãº.  Deu tudo certo? Você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vÃ¡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algum caractere estranho?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Temos outro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parÃ¡grafo de teste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hipopÃ³tamo Ã© um Ã¡vido consumidor de sabÂ±o.  Sou fÂ± do Â³rgÂ±o alemÂ±o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Outra vez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O hipopÃ³tamo Ã© um Ã¡vido consumidor de sabÂ±o.  Sou fÂ± do Â³rgÂ±o alemÂ±o.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3"/>
          <p:cNvSpPr/>
          <p:nvPr/>
        </p:nvSpPr>
        <p:spPr>
          <a:xfrm rot="652">
            <a:off x="6282753" y="3300998"/>
            <a:ext cx="15807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Open Sans"/>
                <a:ea typeface="Open Sans"/>
                <a:cs typeface="Open Sans"/>
                <a:sym typeface="Open Sans"/>
              </a:rPr>
              <a:t>💥</a:t>
            </a:r>
            <a:r>
              <a:rPr lang="pt-BR" sz="4800">
                <a:latin typeface="Open Sans"/>
                <a:ea typeface="Open Sans"/>
                <a:cs typeface="Open Sans"/>
                <a:sym typeface="Open Sans"/>
              </a:rPr>
              <a:t>😱</a:t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3609750" y="1495200"/>
            <a:ext cx="2445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Etiquetas de texto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