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jdhani"/>
      <p:regular r:id="rId17"/>
      <p:bold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PAoAGBI3DM/KqlsZK+m4xuSEK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jdhani-regular.fntdata"/><Relationship Id="rId16" Type="http://schemas.openxmlformats.org/officeDocument/2006/relationships/slide" Target="slides/slide12.xml"/><Relationship Id="rId19" Type="http://schemas.openxmlformats.org/officeDocument/2006/relationships/font" Target="fonts/OpenSansLight-regular.fntdata"/><Relationship Id="rId18" Type="http://schemas.openxmlformats.org/officeDocument/2006/relationships/font" Target="fonts/Rajdhan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f9fc9c45a_0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f9fc9c45a_0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f9fc9c45a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f9fc9c45a_0_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bf9fc9c45a_0_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f9fc9c45a_0_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bf9fc9c45a_0_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bf9fc9c45a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f9fc9c45a_0_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8" name="Google Shape;48;gbf9fc9c45a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f9fc9c45a_0_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gbf9fc9c45a_0_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gbf9fc9c45a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f9fc9c45a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f9fc9c45a_0_53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7" name="Google Shape;57;gbf9fc9c45a_0_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bf9fc9c45a_0_5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f9fc9c45a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bf9fc9c45a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bf9fc9c45a_0_12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gbf9fc9c45a_0_12"/>
          <p:cNvSpPr txBox="1"/>
          <p:nvPr/>
        </p:nvSpPr>
        <p:spPr>
          <a:xfrm>
            <a:off x="49600" y="4898313"/>
            <a:ext cx="18609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Estrutura de um site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f9fc9c45a_0_1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bf9fc9c45a_0_1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bf9fc9c45a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bf9fc9c45a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bf9fc9c45a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bf9fc9c45a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bf9fc9c45a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gbf9fc9c45a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f9fc9c45a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bf9fc9c45a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bf9fc9c45a_0_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bf9fc9c45a_0_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bf9fc9c45a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f9fc9c45a_0_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bf9fc9c45a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f9fc9c45a_0_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gbf9fc9c45a_0_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bf9fc9c45a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title"/>
          </p:nvPr>
        </p:nvSpPr>
        <p:spPr>
          <a:xfrm>
            <a:off x="5094400" y="1185725"/>
            <a:ext cx="33486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Estrutura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de um site</a:t>
            </a:r>
            <a:endParaRPr sz="3600">
              <a:solidFill>
                <a:srgbClr val="EC183F"/>
              </a:solidFill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9600" y="4922675"/>
            <a:ext cx="1860900" cy="2208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Estrutura de um site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717750" y="35126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 rodapé da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página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rodapé da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página,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teremos novamente a imagem do logotipo e, em seguida, vários grupos ou seções de links.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5" name="Google Shape;165;p10"/>
          <p:cNvGrpSpPr/>
          <p:nvPr/>
        </p:nvGrpSpPr>
        <p:grpSpPr>
          <a:xfrm>
            <a:off x="734825" y="1827782"/>
            <a:ext cx="7675800" cy="2992416"/>
            <a:chOff x="697125" y="1521450"/>
            <a:chExt cx="7675800" cy="530702"/>
          </a:xfrm>
        </p:grpSpPr>
        <p:sp>
          <p:nvSpPr>
            <p:cNvPr id="166" name="Google Shape;166;p10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8000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footer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div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img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0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0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"/img/logo.jpg"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0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alt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0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"Logo da empresa"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div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&gt;Produtos&lt;/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h2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0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0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"#"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0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Link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1&lt;/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0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0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"#"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0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Link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2&lt;/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0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0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"#"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0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Link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3&lt;/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1" lang="es" sz="10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&lt;!-- Conte</a:t>
              </a:r>
              <a:r>
                <a:rPr i="1" lang="es" sz="10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ú</a:t>
              </a:r>
              <a:r>
                <a:rPr b="0" i="1" lang="es" sz="10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do de </a:t>
              </a:r>
              <a:r>
                <a:rPr i="1" lang="es" sz="10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“S</a:t>
              </a:r>
              <a:r>
                <a:rPr b="0" i="1" lang="es" sz="10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ervi</a:t>
              </a:r>
              <a:r>
                <a:rPr i="1" lang="es" sz="10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ç</a:t>
              </a:r>
              <a:r>
                <a:rPr b="0" i="1" lang="es" sz="10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os</a:t>
              </a:r>
              <a:r>
                <a:rPr i="1" lang="es" sz="10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”</a:t>
              </a:r>
              <a:r>
                <a:rPr b="0" i="1" lang="es" sz="10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--&gt;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1" lang="es" sz="10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&lt;!-- </a:t>
              </a:r>
              <a:r>
                <a:rPr i="1" lang="es" sz="10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Conteúdo de “Sobre”</a:t>
              </a:r>
              <a:r>
                <a:rPr b="0" i="1" lang="es" sz="10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--&gt;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1" lang="es" sz="10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&lt;!-- </a:t>
              </a:r>
              <a:r>
                <a:rPr i="1" lang="es" sz="10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Conteúdo de “Redes Sociais”</a:t>
              </a:r>
              <a:r>
                <a:rPr b="0" i="1" lang="es" sz="10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--&gt;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0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footer</a:t>
              </a:r>
              <a:r>
                <a:rPr b="0" i="0" lang="es" sz="10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0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1740" l="21367" r="21361" t="74765"/>
          <a:stretch/>
        </p:blipFill>
        <p:spPr>
          <a:xfrm>
            <a:off x="5106125" y="2877652"/>
            <a:ext cx="3207199" cy="7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/>
        </p:nvSpPr>
        <p:spPr>
          <a:xfrm>
            <a:off x="1354063" y="1749650"/>
            <a:ext cx="5354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Existem diversas maneiras de montar a estrutura de um site. O importante é que o código final esteja organizado e seja evidente o que cada elemento que escolhemos faz.</a:t>
            </a:r>
            <a:endParaRPr b="0" i="0" sz="11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6961931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11"/>
          <p:cNvGrpSpPr/>
          <p:nvPr/>
        </p:nvGrpSpPr>
        <p:grpSpPr>
          <a:xfrm>
            <a:off x="973248" y="1577248"/>
            <a:ext cx="344969" cy="308595"/>
            <a:chOff x="3016921" y="2408750"/>
            <a:chExt cx="793215" cy="709740"/>
          </a:xfrm>
        </p:grpSpPr>
        <p:sp>
          <p:nvSpPr>
            <p:cNvPr id="176" name="Google Shape;176;p1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1"/>
          <p:cNvGrpSpPr/>
          <p:nvPr/>
        </p:nvGrpSpPr>
        <p:grpSpPr>
          <a:xfrm rot="10800000">
            <a:off x="4350553" y="3588398"/>
            <a:ext cx="344970" cy="308595"/>
            <a:chOff x="2965350" y="2408750"/>
            <a:chExt cx="793216" cy="709740"/>
          </a:xfrm>
        </p:grpSpPr>
        <p:sp>
          <p:nvSpPr>
            <p:cNvPr id="179" name="Google Shape;179;p1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1833138" y="1490900"/>
            <a:ext cx="4274100" cy="25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hecer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as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ags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 suas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combinações</a:t>
            </a:r>
            <a:r>
              <a:rPr b="0"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vão nos ajudar a transformar um desenho gráfico em um código organizado e compreensível de maneira simples.</a:t>
            </a:r>
            <a:endParaRPr b="0" i="0" sz="11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502406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1432758" y="1353023"/>
            <a:ext cx="344969" cy="308595"/>
            <a:chOff x="3016921" y="2408750"/>
            <a:chExt cx="793215" cy="709740"/>
          </a:xfrm>
        </p:grpSpPr>
        <p:sp>
          <p:nvSpPr>
            <p:cNvPr id="72" name="Google Shape;72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10800000">
            <a:off x="4824778" y="3802073"/>
            <a:ext cx="344970" cy="308595"/>
            <a:chOff x="2965350" y="2408750"/>
            <a:chExt cx="793216" cy="709740"/>
          </a:xfrm>
        </p:grpSpPr>
        <p:sp>
          <p:nvSpPr>
            <p:cNvPr id="75" name="Google Shape;75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717750" y="35812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 ponto de partida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Normalmente,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quando vamos começar a desenvolver o código de um site, nós temos como ponto de partida um desenho ou wireframe dele.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179" l="0" r="0" t="169"/>
          <a:stretch/>
        </p:blipFill>
        <p:spPr>
          <a:xfrm>
            <a:off x="1543225" y="1807959"/>
            <a:ext cx="5643074" cy="30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718200" y="35812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Os blocos principais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ossa primeira tarefa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será definir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quais são os blocos principais do site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 Geralmente, são eles: a header, a navegação, as seções e o rodapé.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22130" t="0"/>
          <a:stretch/>
        </p:blipFill>
        <p:spPr>
          <a:xfrm>
            <a:off x="1543225" y="1807950"/>
            <a:ext cx="4379150" cy="3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>
            <a:off x="6053725" y="1897075"/>
            <a:ext cx="150600" cy="23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6386700" y="1845050"/>
            <a:ext cx="2001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2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Header</a:t>
            </a:r>
            <a:endParaRPr b="0" i="0" sz="13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6053725" y="4098201"/>
            <a:ext cx="150600" cy="627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6386700" y="4098225"/>
            <a:ext cx="2001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2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Footer</a:t>
            </a:r>
            <a:endParaRPr b="0" i="0" sz="13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053725" y="2190676"/>
            <a:ext cx="150600" cy="69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6386700" y="2181750"/>
            <a:ext cx="20013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2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Section</a:t>
            </a:r>
            <a:endParaRPr b="0" i="0" sz="13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6053725" y="3032549"/>
            <a:ext cx="150600" cy="98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6386700" y="3019950"/>
            <a:ext cx="20013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2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Section</a:t>
            </a:r>
            <a:endParaRPr b="0" i="0" sz="13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17750" y="351263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Os blocos principais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Definido os blocos principais, podemos então começar a estrutura do nosso site. Todo o conteúdo do site ficará dentro da tag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Google Shape;107;p5"/>
          <p:cNvGrpSpPr/>
          <p:nvPr/>
        </p:nvGrpSpPr>
        <p:grpSpPr>
          <a:xfrm>
            <a:off x="734825" y="1837579"/>
            <a:ext cx="7675800" cy="2981590"/>
            <a:chOff x="697125" y="1521450"/>
            <a:chExt cx="7675800" cy="530702"/>
          </a:xfrm>
        </p:grpSpPr>
        <p:sp>
          <p:nvSpPr>
            <p:cNvPr id="108" name="Google Shape;108;p5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8000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header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&lt;!-- Conte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údo da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header --&gt;</a:t>
              </a:r>
              <a:endParaRPr b="0" i="1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header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&lt;!-- Conte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údo do carrossel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--&gt;</a:t>
              </a:r>
              <a:endParaRPr b="0" i="1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&lt;!-- Conte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údo dos produtos destaques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--&gt;</a:t>
              </a:r>
              <a:endParaRPr b="0" i="1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footer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&lt;!-- Conte</a:t>
              </a:r>
              <a:r>
                <a:rPr i="1" lang="es" sz="1200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údo do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 footer --&gt;</a:t>
              </a:r>
              <a:endParaRPr b="0" i="1" sz="1200" u="none" cap="none" strike="noStrike">
                <a:solidFill>
                  <a:srgbClr val="7F848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footer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717750" y="35123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 conteúdo de cada bloco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ossa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segunda tarefa será definir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elementos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que ser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ão necessários dentro da divisão de cada bloco.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88008" l="23057" r="23057" t="1459"/>
          <a:stretch/>
        </p:blipFill>
        <p:spPr>
          <a:xfrm>
            <a:off x="1205099" y="2312755"/>
            <a:ext cx="3207199" cy="33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61230" l="21566" r="21560" t="11480"/>
          <a:stretch/>
        </p:blipFill>
        <p:spPr>
          <a:xfrm>
            <a:off x="1205100" y="3461448"/>
            <a:ext cx="3207199" cy="82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 b="24330" l="21389" r="21389" t="37219"/>
          <a:stretch/>
        </p:blipFill>
        <p:spPr>
          <a:xfrm>
            <a:off x="5209050" y="1904455"/>
            <a:ext cx="3207199" cy="115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6">
            <a:alphaModFix/>
          </a:blip>
          <a:srcRect b="1703" l="21946" r="21952" t="75283"/>
          <a:stretch/>
        </p:blipFill>
        <p:spPr>
          <a:xfrm>
            <a:off x="5209050" y="3521110"/>
            <a:ext cx="3207199" cy="7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/>
          <p:nvPr/>
        </p:nvSpPr>
        <p:spPr>
          <a:xfrm>
            <a:off x="717750" y="2279693"/>
            <a:ext cx="401100" cy="4011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24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717750" y="3672072"/>
            <a:ext cx="401100" cy="4011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24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4730675" y="2279693"/>
            <a:ext cx="401100" cy="4011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24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730675" y="3672072"/>
            <a:ext cx="401100" cy="401100"/>
          </a:xfrm>
          <a:prstGeom prst="ellipse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24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8925" y="35124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 cabeçalho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Neste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caso, haverá uma divisão para o logotipo e para a navegação do site.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Tamb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ém podíamos ter usado outra </a:t>
            </a:r>
            <a:r>
              <a:rPr b="0"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&lt;nav&gt;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para separar 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cadastro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do resto.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734825" y="1874989"/>
            <a:ext cx="7675800" cy="2951499"/>
            <a:chOff x="697125" y="1521450"/>
            <a:chExt cx="7675800" cy="530702"/>
          </a:xfrm>
        </p:grpSpPr>
        <p:sp>
          <p:nvSpPr>
            <p:cNvPr id="133" name="Google Shape;133;p7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8000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header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div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s" sz="1050" u="none" cap="none" strike="noStrike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0" i="0" lang="es" sz="1050" u="none" cap="none" strike="noStrike">
                  <a:solidFill>
                    <a:srgbClr val="E06C75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img</a:t>
              </a:r>
              <a:r>
                <a:rPr b="0" i="0" lang="es" sz="1050" u="none" cap="none" strike="noStrike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s" sz="1050" u="none" cap="none" strike="noStrike">
                  <a:solidFill>
                    <a:srgbClr val="D19A66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src</a:t>
              </a:r>
              <a:r>
                <a:rPr b="0" i="0" lang="es" sz="1050" u="none" cap="none" strike="noStrike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s" sz="1050" u="none" cap="none" strike="noStrike">
                  <a:solidFill>
                    <a:srgbClr val="98C379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"/img/logo.jpg"</a:t>
              </a:r>
              <a:r>
                <a:rPr b="0" i="0" lang="es" sz="1050" u="none" cap="none" strike="noStrike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s" sz="1050" u="none" cap="none" strike="noStrike">
                  <a:solidFill>
                    <a:srgbClr val="D19A66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alt</a:t>
              </a:r>
              <a:r>
                <a:rPr b="0" i="0" lang="es" sz="1050" u="none" cap="none" strike="noStrike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0" i="0" lang="es" sz="1050" u="none" cap="none" strike="noStrike">
                  <a:solidFill>
                    <a:srgbClr val="98C379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"Logo da empresa"</a:t>
              </a:r>
              <a:r>
                <a:rPr b="0" i="0" lang="es" sz="1050" u="none" cap="none" strike="noStrike">
                  <a:solidFill>
                    <a:srgbClr val="ABB2BF"/>
                  </a:solidFill>
                  <a:highlight>
                    <a:srgbClr val="282C34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div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nav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&gt;Produtos&lt;/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&gt;Servi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ç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os&lt;/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Sobre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&gt;Contato&lt;/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Criar conta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li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ul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nav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header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87497" l="21908" r="21914" t="1522"/>
          <a:stretch/>
        </p:blipFill>
        <p:spPr>
          <a:xfrm>
            <a:off x="5106124" y="4386773"/>
            <a:ext cx="3207199" cy="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8925" y="351236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 carrossel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de produtos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Aqui nós podemos imaginar cada produto do carrossel como se fosse um artigo. Dentro dele, teremos uma imagem, um título e uma descrição.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3" name="Google Shape;143;p8"/>
          <p:cNvGrpSpPr/>
          <p:nvPr/>
        </p:nvGrpSpPr>
        <p:grpSpPr>
          <a:xfrm>
            <a:off x="734825" y="1837625"/>
            <a:ext cx="7675800" cy="2984243"/>
            <a:chOff x="697125" y="1521450"/>
            <a:chExt cx="7675800" cy="530702"/>
          </a:xfrm>
        </p:grpSpPr>
        <p:sp>
          <p:nvSpPr>
            <p:cNvPr id="144" name="Google Shape;144;p8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8000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img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"/img/prod-1.jpg"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alt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"Título d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 produto"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&gt;Título 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prod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u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to&lt;/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Descrição do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produto&lt;/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img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"/img/prod-2.jpg"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alt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"Título d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 produto"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&gt;Título 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produto&lt;/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Descrição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produto&lt;/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61609" l="21574" r="21574" t="11112"/>
          <a:stretch/>
        </p:blipFill>
        <p:spPr>
          <a:xfrm>
            <a:off x="5106125" y="3878948"/>
            <a:ext cx="3207199" cy="82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1049986" y="38782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7750" y="35123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Os</a:t>
            </a:r>
            <a:r>
              <a:rPr b="1" i="0" lang="es" sz="30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 produtos destacados</a:t>
            </a:r>
            <a:endParaRPr b="1" i="0" sz="30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7750" y="11004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Por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mais que sejam diferentes, esta seção é muito parecida com a anterior.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Cada produto será u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 artigo e dentro teremos a imagem, o título, a descrição e, nesse caso, um link para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ver m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  <a:r>
              <a:rPr b="1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0" i="0" lang="es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4" name="Google Shape;154;p9"/>
          <p:cNvGrpSpPr/>
          <p:nvPr/>
        </p:nvGrpSpPr>
        <p:grpSpPr>
          <a:xfrm>
            <a:off x="734825" y="2296552"/>
            <a:ext cx="7675800" cy="2530387"/>
            <a:chOff x="697125" y="1521450"/>
            <a:chExt cx="7675800" cy="530702"/>
          </a:xfrm>
        </p:grpSpPr>
        <p:sp>
          <p:nvSpPr>
            <p:cNvPr id="155" name="Google Shape;155;p9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80000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img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src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"/img/prod-1.jpg"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alt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"Título d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 produto"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&gt;Título 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produto&lt;/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h3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Descrição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o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produto&lt;/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200" u="none" cap="none" strike="noStrike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href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2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"#"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&gt;ver 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ai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s&lt;/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&lt;!-- Produto 2 --&gt;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&lt;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1" lang="es" sz="1200" u="none" cap="none" strike="noStrike">
                  <a:solidFill>
                    <a:srgbClr val="7F848E"/>
                  </a:solidFill>
                  <a:latin typeface="Consolas"/>
                  <a:ea typeface="Consolas"/>
                  <a:cs typeface="Consolas"/>
                  <a:sym typeface="Consolas"/>
                </a:rPr>
                <a:t>&lt;!-- Produto 3 --&gt;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article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&lt;/</a:t>
              </a:r>
              <a:r>
                <a:rPr b="0" i="0" lang="es" sz="1200" u="none" cap="none" strike="noStrike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section</a:t>
              </a:r>
              <a:r>
                <a:rPr b="0" i="0" lang="es" sz="12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endParaRPr b="0" i="0" sz="1200" u="none" cap="none" strike="noStrike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25518" l="22214" r="22220" t="37147"/>
          <a:stretch/>
        </p:blipFill>
        <p:spPr>
          <a:xfrm>
            <a:off x="5106125" y="3572105"/>
            <a:ext cx="3207199" cy="115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