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9" r:id="rId4"/>
    <p:sldMasterId id="2147483700" r:id="rId5"/>
    <p:sldMasterId id="2147483701" r:id="rId6"/>
    <p:sldMasterId id="214748370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Rajdhani"/>
      <p:regular r:id="rId25"/>
      <p:bold r:id="rId26"/>
    </p:embeddedFont>
    <p:embeddedFont>
      <p:font typeface="Open Sans Light"/>
      <p:regular r:id="rId27"/>
      <p:bold r:id="rId28"/>
      <p:italic r:id="rId29"/>
      <p:boldItalic r:id="rId30"/>
    </p:embeddedFont>
    <p:embeddedFont>
      <p:font typeface="Karla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font" Target="fonts/Rajdhani-bold.fntdata"/><Relationship Id="rId25" Type="http://schemas.openxmlformats.org/officeDocument/2006/relationships/font" Target="fonts/Rajdhani-regular.fntdata"/><Relationship Id="rId28" Type="http://schemas.openxmlformats.org/officeDocument/2006/relationships/font" Target="fonts/OpenSansLight-bold.fntdata"/><Relationship Id="rId27" Type="http://schemas.openxmlformats.org/officeDocument/2006/relationships/font" Target="fonts/OpenSansLight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OpenSansLight-italic.fntdata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Karla-regular.fntdata"/><Relationship Id="rId30" Type="http://schemas.openxmlformats.org/officeDocument/2006/relationships/font" Target="fonts/OpenSansLight-boldItalic.fntdata"/><Relationship Id="rId11" Type="http://schemas.openxmlformats.org/officeDocument/2006/relationships/slide" Target="slides/slide3.xml"/><Relationship Id="rId33" Type="http://schemas.openxmlformats.org/officeDocument/2006/relationships/font" Target="fonts/Karla-italic.fntdata"/><Relationship Id="rId10" Type="http://schemas.openxmlformats.org/officeDocument/2006/relationships/slide" Target="slides/slide2.xml"/><Relationship Id="rId32" Type="http://schemas.openxmlformats.org/officeDocument/2006/relationships/font" Target="fonts/Karla-bold.fntdata"/><Relationship Id="rId13" Type="http://schemas.openxmlformats.org/officeDocument/2006/relationships/slide" Target="slides/slide5.xml"/><Relationship Id="rId35" Type="http://schemas.openxmlformats.org/officeDocument/2006/relationships/font" Target="fonts/OpenSans-regular.fntdata"/><Relationship Id="rId12" Type="http://schemas.openxmlformats.org/officeDocument/2006/relationships/slide" Target="slides/slide4.xml"/><Relationship Id="rId34" Type="http://schemas.openxmlformats.org/officeDocument/2006/relationships/font" Target="fonts/Karla-boldItalic.fntdata"/><Relationship Id="rId15" Type="http://schemas.openxmlformats.org/officeDocument/2006/relationships/slide" Target="slides/slide7.xml"/><Relationship Id="rId37" Type="http://schemas.openxmlformats.org/officeDocument/2006/relationships/font" Target="fonts/OpenSans-italic.fntdata"/><Relationship Id="rId14" Type="http://schemas.openxmlformats.org/officeDocument/2006/relationships/slide" Target="slides/slide6.xml"/><Relationship Id="rId36" Type="http://schemas.openxmlformats.org/officeDocument/2006/relationships/font" Target="fonts/OpenSans-bold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ded9bd7a2_0_2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9ded9bd7a2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9ded9bd7a2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9ded9bd7a2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9ded9bd7a2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9ded9bd7a2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a9a1fe6be0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a9a1fe6be0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ded9bd7a2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9ded9bd7a2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9a1fe6be0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a9a1fe6be0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ded9bd7a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9ded9bd7a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c8f71592e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c8f71592e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9ded9bd7a2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9ded9bd7a2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9ded9bd7a2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9ded9bd7a2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9a1fe6be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a9a1fe6be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9ded9bd7a2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9ded9bd7a2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9" name="Google Shape;89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104" name="Google Shape;104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5" name="Google Shape;105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109" name="Google Shape;10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112" name="Google Shape;112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7" name="Google Shape;127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8" name="Google Shape;12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131" name="Google Shape;13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9" name="Google Shape;139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0" name="Google Shape;14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46" name="Google Shape;146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" name="Google Shape;14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150" name="Google Shape;15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154" name="Google Shape;154;p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5" name="Google Shape;155;p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6" name="Google Shape;15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159" name="Google Shape;15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162" name="Google Shape;162;p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3" name="Google Shape;16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1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71" name="Google Shape;171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2" name="Google Shape;17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3" name="Google Shape;173;p43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43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4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Rutas, hipervínculos e imágenes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6" name="Google Shape;176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ig image">
  <p:cSld name="TITLE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179" name="Google Shape;17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0" name="Google Shape;180;p44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4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4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Rutas, hipervínculos e imágenes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3" name="Google Shape;18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6" name="Google Shape;186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45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8" name="Google Shape;188;p45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45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4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Rutas, hipervínculos e imágenes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1" name="Google Shape;191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4" name="Google Shape;194;p4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5" name="Google Shape;195;p4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6" name="Google Shape;19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9" name="Google Shape;199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02" name="Google Shape;202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3" name="Google Shape;203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206" name="Google Shape;206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210" name="Google Shape;210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1" name="Google Shape;211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2" name="Google Shape;212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15" name="Google Shape;21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218" name="Google Shape;218;p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9" name="Google Shape;21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4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5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FF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22" name="Google Shape;122;p29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29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29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8.xml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6"/>
          <p:cNvSpPr txBox="1"/>
          <p:nvPr>
            <p:ph type="title"/>
          </p:nvPr>
        </p:nvSpPr>
        <p:spPr>
          <a:xfrm>
            <a:off x="4289805" y="1256945"/>
            <a:ext cx="4058100" cy="2860200"/>
          </a:xfrm>
          <a:prstGeom prst="rect">
            <a:avLst/>
          </a:prstGeom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Introdução a HTML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5"/>
          <p:cNvSpPr txBox="1"/>
          <p:nvPr/>
        </p:nvSpPr>
        <p:spPr>
          <a:xfrm>
            <a:off x="688600" y="1275300"/>
            <a:ext cx="7707600" cy="9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Alguns elementos que vamos incorporar em nossos sites já ocupam 100% da largura de nossa tela, é por isso que veremos que quase todos os elementos são colocados um abaixo do outro.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5" name="Google Shape;355;p65"/>
          <p:cNvSpPr/>
          <p:nvPr/>
        </p:nvSpPr>
        <p:spPr>
          <a:xfrm>
            <a:off x="717750" y="2914700"/>
            <a:ext cx="7458600" cy="893100"/>
          </a:xfrm>
          <a:prstGeom prst="snip1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56" name="Google Shape;356;p65"/>
          <p:cNvSpPr/>
          <p:nvPr/>
        </p:nvSpPr>
        <p:spPr>
          <a:xfrm>
            <a:off x="6203975" y="2172200"/>
            <a:ext cx="2026500" cy="227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65"/>
          <p:cNvSpPr/>
          <p:nvPr/>
        </p:nvSpPr>
        <p:spPr>
          <a:xfrm>
            <a:off x="6247425" y="2237050"/>
            <a:ext cx="1947600" cy="455400"/>
          </a:xfrm>
          <a:prstGeom prst="roundRect">
            <a:avLst>
              <a:gd fmla="val 16667" name="adj"/>
            </a:avLst>
          </a:prstGeom>
          <a:solidFill>
            <a:srgbClr val="8BC34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100%</a:t>
            </a:r>
            <a:endParaRPr b="1" sz="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58" name="Google Shape;358;p65"/>
          <p:cNvSpPr/>
          <p:nvPr/>
        </p:nvSpPr>
        <p:spPr>
          <a:xfrm>
            <a:off x="6247425" y="2778100"/>
            <a:ext cx="899400" cy="503400"/>
          </a:xfrm>
          <a:prstGeom prst="roundRect">
            <a:avLst>
              <a:gd fmla="val 16667" name="adj"/>
            </a:avLst>
          </a:prstGeom>
          <a:solidFill>
            <a:srgbClr val="9C27B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65"/>
          <p:cNvSpPr/>
          <p:nvPr/>
        </p:nvSpPr>
        <p:spPr>
          <a:xfrm>
            <a:off x="6247425" y="3351450"/>
            <a:ext cx="1947600" cy="455400"/>
          </a:xfrm>
          <a:prstGeom prst="roundRect">
            <a:avLst>
              <a:gd fmla="val 16667" name="adj"/>
            </a:avLst>
          </a:prstGeom>
          <a:solidFill>
            <a:srgbClr val="8BC34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100%</a:t>
            </a:r>
            <a:endParaRPr b="1" sz="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60" name="Google Shape;360;p65"/>
          <p:cNvSpPr/>
          <p:nvPr/>
        </p:nvSpPr>
        <p:spPr>
          <a:xfrm>
            <a:off x="6247425" y="3924800"/>
            <a:ext cx="1947600" cy="455400"/>
          </a:xfrm>
          <a:prstGeom prst="roundRect">
            <a:avLst>
              <a:gd fmla="val 16667" name="adj"/>
            </a:avLst>
          </a:prstGeom>
          <a:solidFill>
            <a:srgbClr val="8BC34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100%</a:t>
            </a:r>
            <a:endParaRPr b="1" sz="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61" name="Google Shape;361;p65"/>
          <p:cNvSpPr txBox="1"/>
          <p:nvPr/>
        </p:nvSpPr>
        <p:spPr>
          <a:xfrm>
            <a:off x="847650" y="2914700"/>
            <a:ext cx="33420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Alguns elementos, por padrão, vão ocupar apenas seu conteúdo (como o elemento roxo). Entraremos em mais detalhes sobre eles mais tarde.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62" name="Google Shape;362;p65"/>
          <p:cNvSpPr txBox="1"/>
          <p:nvPr/>
        </p:nvSpPr>
        <p:spPr>
          <a:xfrm>
            <a:off x="6278125" y="2936125"/>
            <a:ext cx="8337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conteúdo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63" name="Google Shape;363;p65"/>
          <p:cNvSpPr txBox="1"/>
          <p:nvPr/>
        </p:nvSpPr>
        <p:spPr>
          <a:xfrm>
            <a:off x="77675" y="4856100"/>
            <a:ext cx="19824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Introducción a HTML</a:t>
            </a:r>
            <a:endParaRPr sz="13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4" name="Google Shape;364;p65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5" name="Google Shape;365;p65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65"/>
          <p:cNvSpPr txBox="1"/>
          <p:nvPr/>
        </p:nvSpPr>
        <p:spPr>
          <a:xfrm>
            <a:off x="111650" y="4953600"/>
            <a:ext cx="21879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Introdução a HTML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67" name="Google Shape;36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65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Fluxo de um website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6"/>
          <p:cNvSpPr txBox="1"/>
          <p:nvPr/>
        </p:nvSpPr>
        <p:spPr>
          <a:xfrm>
            <a:off x="688600" y="1351500"/>
            <a:ext cx="4911600" cy="9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Nos próximos tópicos, fornecemos uma ajuda de memória para que tenhamos uma referência de quanto espaço cada elemento ocupa na tela. O lembrete estará localizado no canto superior direito, como neste slide.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74" name="Google Shape;37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0875" y="308925"/>
            <a:ext cx="2430025" cy="168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66"/>
          <p:cNvSpPr/>
          <p:nvPr/>
        </p:nvSpPr>
        <p:spPr>
          <a:xfrm>
            <a:off x="6613537" y="519465"/>
            <a:ext cx="2328000" cy="143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66"/>
          <p:cNvSpPr/>
          <p:nvPr/>
        </p:nvSpPr>
        <p:spPr>
          <a:xfrm>
            <a:off x="6613531" y="527637"/>
            <a:ext cx="2328000" cy="202800"/>
          </a:xfrm>
          <a:prstGeom prst="roundRect">
            <a:avLst>
              <a:gd fmla="val 16667" name="adj"/>
            </a:avLst>
          </a:prstGeom>
          <a:solidFill>
            <a:srgbClr val="9C27B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66"/>
          <p:cNvSpPr txBox="1"/>
          <p:nvPr/>
        </p:nvSpPr>
        <p:spPr>
          <a:xfrm>
            <a:off x="7503053" y="497989"/>
            <a:ext cx="549000" cy="2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100%</a:t>
            </a:r>
            <a:endParaRPr sz="7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78" name="Google Shape;378;p66"/>
          <p:cNvSpPr txBox="1"/>
          <p:nvPr/>
        </p:nvSpPr>
        <p:spPr>
          <a:xfrm>
            <a:off x="77675" y="4856100"/>
            <a:ext cx="19824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Introducción a HTML</a:t>
            </a:r>
            <a:endParaRPr sz="13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9" name="Google Shape;379;p66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p66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66"/>
          <p:cNvSpPr txBox="1"/>
          <p:nvPr/>
        </p:nvSpPr>
        <p:spPr>
          <a:xfrm>
            <a:off x="111650" y="4953600"/>
            <a:ext cx="21879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Introdução a HTML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82" name="Google Shape;382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66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Fluxo de um website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7"/>
          <p:cNvSpPr txBox="1"/>
          <p:nvPr/>
        </p:nvSpPr>
        <p:spPr>
          <a:xfrm>
            <a:off x="3897550" y="1375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Analisar um website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4"/>
              </a:rPr>
              <a:t>Fluxo de um website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6" name="Google Shape;236;p57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237" name="Google Shape;237;p57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57"/>
          <p:cNvSpPr txBox="1"/>
          <p:nvPr/>
        </p:nvSpPr>
        <p:spPr>
          <a:xfrm>
            <a:off x="77675" y="4856100"/>
            <a:ext cx="19824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Introducción a HTML</a:t>
            </a:r>
            <a:endParaRPr sz="13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57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57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57"/>
          <p:cNvSpPr txBox="1"/>
          <p:nvPr/>
        </p:nvSpPr>
        <p:spPr>
          <a:xfrm>
            <a:off x="111650" y="4953600"/>
            <a:ext cx="21879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Introducción a HTML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2" name="Google Shape;242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8"/>
          <p:cNvSpPr txBox="1"/>
          <p:nvPr/>
        </p:nvSpPr>
        <p:spPr>
          <a:xfrm>
            <a:off x="3609750" y="1495200"/>
            <a:ext cx="2927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Analisar um website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8" name="Google Shape;248;p58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9" name="Google Shape;249;p58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58"/>
          <p:cNvSpPr txBox="1"/>
          <p:nvPr/>
        </p:nvSpPr>
        <p:spPr>
          <a:xfrm>
            <a:off x="77675" y="4856100"/>
            <a:ext cx="19824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Introducción a HTML</a:t>
            </a:r>
            <a:endParaRPr sz="13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58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" name="Google Shape;252;p58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58"/>
          <p:cNvSpPr txBox="1"/>
          <p:nvPr/>
        </p:nvSpPr>
        <p:spPr>
          <a:xfrm>
            <a:off x="111650" y="4953600"/>
            <a:ext cx="21879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Introducción a HTML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4" name="Google Shape;25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9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Analisar um website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60" name="Google Shape;260;p59"/>
          <p:cNvSpPr txBox="1"/>
          <p:nvPr/>
        </p:nvSpPr>
        <p:spPr>
          <a:xfrm>
            <a:off x="688600" y="1122900"/>
            <a:ext cx="78927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Antes de começarmos a analisar a linguagem, vamos iniciar com uma análise de um website.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4433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" name="Google Shape;261;p59"/>
          <p:cNvSpPr txBox="1"/>
          <p:nvPr/>
        </p:nvSpPr>
        <p:spPr>
          <a:xfrm>
            <a:off x="77675" y="4856100"/>
            <a:ext cx="19824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Introducción a HTML</a:t>
            </a:r>
            <a:endParaRPr sz="13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" name="Google Shape;262;p59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3" name="Google Shape;263;p59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59"/>
          <p:cNvSpPr txBox="1"/>
          <p:nvPr/>
        </p:nvSpPr>
        <p:spPr>
          <a:xfrm>
            <a:off x="111650" y="4953600"/>
            <a:ext cx="21879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Introdução </a:t>
            </a: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 HTML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5" name="Google Shape;26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1200" y="1923650"/>
            <a:ext cx="5958869" cy="2800801"/>
          </a:xfrm>
          <a:prstGeom prst="rect">
            <a:avLst/>
          </a:prstGeom>
          <a:noFill/>
          <a:ln cap="flat" cmpd="sng" w="19050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0"/>
          <p:cNvSpPr txBox="1"/>
          <p:nvPr/>
        </p:nvSpPr>
        <p:spPr>
          <a:xfrm>
            <a:off x="688600" y="1122900"/>
            <a:ext cx="78927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 imaginássemos e destacássemos as caixas que fazem parte deste site, veríamos algo assim (3 grandes divisões):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Google Shape;272;p60"/>
          <p:cNvSpPr txBox="1"/>
          <p:nvPr/>
        </p:nvSpPr>
        <p:spPr>
          <a:xfrm>
            <a:off x="77675" y="4856100"/>
            <a:ext cx="19824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Introducción a HTML</a:t>
            </a:r>
            <a:endParaRPr sz="13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3" name="Google Shape;273;p60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4" name="Google Shape;274;p60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60"/>
          <p:cNvSpPr txBox="1"/>
          <p:nvPr/>
        </p:nvSpPr>
        <p:spPr>
          <a:xfrm>
            <a:off x="111650" y="4953600"/>
            <a:ext cx="21879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Introdução a HTML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6" name="Google Shape;27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60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Analisar um website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278" name="Google Shape;278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9125" y="1902900"/>
            <a:ext cx="5958869" cy="280080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60"/>
          <p:cNvSpPr/>
          <p:nvPr/>
        </p:nvSpPr>
        <p:spPr>
          <a:xfrm>
            <a:off x="1752600" y="2167825"/>
            <a:ext cx="5958900" cy="186900"/>
          </a:xfrm>
          <a:prstGeom prst="rect">
            <a:avLst/>
          </a:prstGeom>
          <a:noFill/>
          <a:ln cap="flat" cmpd="sng" w="28575">
            <a:solidFill>
              <a:srgbClr val="3338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60"/>
          <p:cNvSpPr/>
          <p:nvPr/>
        </p:nvSpPr>
        <p:spPr>
          <a:xfrm>
            <a:off x="1752600" y="1891525"/>
            <a:ext cx="5958900" cy="234600"/>
          </a:xfrm>
          <a:prstGeom prst="rect">
            <a:avLst/>
          </a:prstGeom>
          <a:noFill/>
          <a:ln cap="flat" cmpd="sng" w="28575">
            <a:solidFill>
              <a:srgbClr val="3338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60"/>
          <p:cNvSpPr/>
          <p:nvPr/>
        </p:nvSpPr>
        <p:spPr>
          <a:xfrm>
            <a:off x="1752600" y="2396425"/>
            <a:ext cx="5958900" cy="2307300"/>
          </a:xfrm>
          <a:prstGeom prst="rect">
            <a:avLst/>
          </a:prstGeom>
          <a:noFill/>
          <a:ln cap="flat" cmpd="sng" w="28575">
            <a:solidFill>
              <a:srgbClr val="3338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1"/>
          <p:cNvSpPr txBox="1"/>
          <p:nvPr/>
        </p:nvSpPr>
        <p:spPr>
          <a:xfrm>
            <a:off x="688600" y="1122900"/>
            <a:ext cx="78927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 fizermos o mesmo com as informações dentro dessas 3 grandes caixas, provavelmente teremos algo parecido com isto: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7" name="Google Shape;287;p61"/>
          <p:cNvSpPr txBox="1"/>
          <p:nvPr/>
        </p:nvSpPr>
        <p:spPr>
          <a:xfrm>
            <a:off x="77675" y="4856100"/>
            <a:ext cx="19824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Introducción a HTML</a:t>
            </a:r>
            <a:endParaRPr sz="13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8" name="Google Shape;288;p61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9" name="Google Shape;289;p6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61"/>
          <p:cNvSpPr txBox="1"/>
          <p:nvPr/>
        </p:nvSpPr>
        <p:spPr>
          <a:xfrm>
            <a:off x="111650" y="4953600"/>
            <a:ext cx="21879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Introdução a HTML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1" name="Google Shape;29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61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Analisar um website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293" name="Google Shape;29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9125" y="1902900"/>
            <a:ext cx="5958869" cy="2800801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61"/>
          <p:cNvSpPr/>
          <p:nvPr/>
        </p:nvSpPr>
        <p:spPr>
          <a:xfrm>
            <a:off x="1752600" y="2167825"/>
            <a:ext cx="5958900" cy="186900"/>
          </a:xfrm>
          <a:prstGeom prst="rect">
            <a:avLst/>
          </a:prstGeom>
          <a:noFill/>
          <a:ln cap="flat" cmpd="sng" w="28575">
            <a:solidFill>
              <a:srgbClr val="3338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61"/>
          <p:cNvSpPr/>
          <p:nvPr/>
        </p:nvSpPr>
        <p:spPr>
          <a:xfrm>
            <a:off x="1752600" y="1891525"/>
            <a:ext cx="949800" cy="234600"/>
          </a:xfrm>
          <a:prstGeom prst="rect">
            <a:avLst/>
          </a:prstGeom>
          <a:noFill/>
          <a:ln cap="flat" cmpd="sng" w="28575">
            <a:solidFill>
              <a:srgbClr val="3338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61"/>
          <p:cNvSpPr/>
          <p:nvPr/>
        </p:nvSpPr>
        <p:spPr>
          <a:xfrm>
            <a:off x="1752600" y="2396425"/>
            <a:ext cx="5958900" cy="2307300"/>
          </a:xfrm>
          <a:prstGeom prst="rect">
            <a:avLst/>
          </a:prstGeom>
          <a:noFill/>
          <a:ln cap="flat" cmpd="sng" w="28575">
            <a:solidFill>
              <a:srgbClr val="3338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61"/>
          <p:cNvSpPr/>
          <p:nvPr/>
        </p:nvSpPr>
        <p:spPr>
          <a:xfrm>
            <a:off x="2743200" y="1891525"/>
            <a:ext cx="442800" cy="234600"/>
          </a:xfrm>
          <a:prstGeom prst="rect">
            <a:avLst/>
          </a:prstGeom>
          <a:noFill/>
          <a:ln cap="flat" cmpd="sng" w="28575">
            <a:solidFill>
              <a:srgbClr val="3338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61"/>
          <p:cNvSpPr/>
          <p:nvPr/>
        </p:nvSpPr>
        <p:spPr>
          <a:xfrm>
            <a:off x="3200400" y="1891525"/>
            <a:ext cx="442800" cy="234600"/>
          </a:xfrm>
          <a:prstGeom prst="rect">
            <a:avLst/>
          </a:prstGeom>
          <a:noFill/>
          <a:ln cap="flat" cmpd="sng" w="28575">
            <a:solidFill>
              <a:srgbClr val="3338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61"/>
          <p:cNvSpPr/>
          <p:nvPr/>
        </p:nvSpPr>
        <p:spPr>
          <a:xfrm>
            <a:off x="3657600" y="1891525"/>
            <a:ext cx="442800" cy="234600"/>
          </a:xfrm>
          <a:prstGeom prst="rect">
            <a:avLst/>
          </a:prstGeom>
          <a:noFill/>
          <a:ln cap="flat" cmpd="sng" w="28575">
            <a:solidFill>
              <a:srgbClr val="3338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61"/>
          <p:cNvSpPr/>
          <p:nvPr/>
        </p:nvSpPr>
        <p:spPr>
          <a:xfrm>
            <a:off x="4114800" y="1891525"/>
            <a:ext cx="354600" cy="234600"/>
          </a:xfrm>
          <a:prstGeom prst="rect">
            <a:avLst/>
          </a:prstGeom>
          <a:noFill/>
          <a:ln cap="flat" cmpd="sng" w="28575">
            <a:solidFill>
              <a:srgbClr val="3338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61"/>
          <p:cNvSpPr/>
          <p:nvPr/>
        </p:nvSpPr>
        <p:spPr>
          <a:xfrm>
            <a:off x="4438050" y="1891525"/>
            <a:ext cx="354600" cy="234600"/>
          </a:xfrm>
          <a:prstGeom prst="rect">
            <a:avLst/>
          </a:prstGeom>
          <a:noFill/>
          <a:ln cap="flat" cmpd="sng" w="28575">
            <a:solidFill>
              <a:srgbClr val="3338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61"/>
          <p:cNvSpPr/>
          <p:nvPr/>
        </p:nvSpPr>
        <p:spPr>
          <a:xfrm>
            <a:off x="1752600" y="1891525"/>
            <a:ext cx="5958900" cy="234600"/>
          </a:xfrm>
          <a:prstGeom prst="rect">
            <a:avLst/>
          </a:prstGeom>
          <a:noFill/>
          <a:ln cap="flat" cmpd="sng" w="28575">
            <a:solidFill>
              <a:srgbClr val="3338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61"/>
          <p:cNvSpPr/>
          <p:nvPr/>
        </p:nvSpPr>
        <p:spPr>
          <a:xfrm>
            <a:off x="2667000" y="2167825"/>
            <a:ext cx="4190100" cy="186900"/>
          </a:xfrm>
          <a:prstGeom prst="rect">
            <a:avLst/>
          </a:prstGeom>
          <a:noFill/>
          <a:ln cap="flat" cmpd="sng" w="28575">
            <a:solidFill>
              <a:srgbClr val="3338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61"/>
          <p:cNvSpPr/>
          <p:nvPr/>
        </p:nvSpPr>
        <p:spPr>
          <a:xfrm>
            <a:off x="1752600" y="3027061"/>
            <a:ext cx="5958900" cy="870000"/>
          </a:xfrm>
          <a:prstGeom prst="rect">
            <a:avLst/>
          </a:prstGeom>
          <a:noFill/>
          <a:ln cap="flat" cmpd="sng" w="28575">
            <a:solidFill>
              <a:srgbClr val="3338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61"/>
          <p:cNvSpPr/>
          <p:nvPr/>
        </p:nvSpPr>
        <p:spPr>
          <a:xfrm>
            <a:off x="1752600" y="3897050"/>
            <a:ext cx="5958900" cy="332100"/>
          </a:xfrm>
          <a:prstGeom prst="rect">
            <a:avLst/>
          </a:prstGeom>
          <a:noFill/>
          <a:ln cap="flat" cmpd="sng" w="28575">
            <a:solidFill>
              <a:srgbClr val="3338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61"/>
          <p:cNvSpPr/>
          <p:nvPr/>
        </p:nvSpPr>
        <p:spPr>
          <a:xfrm>
            <a:off x="1752600" y="4229150"/>
            <a:ext cx="5958900" cy="234600"/>
          </a:xfrm>
          <a:prstGeom prst="rect">
            <a:avLst/>
          </a:prstGeom>
          <a:noFill/>
          <a:ln cap="flat" cmpd="sng" w="28575">
            <a:solidFill>
              <a:srgbClr val="3338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2"/>
          <p:cNvSpPr txBox="1"/>
          <p:nvPr/>
        </p:nvSpPr>
        <p:spPr>
          <a:xfrm>
            <a:off x="1006375" y="1902050"/>
            <a:ext cx="55290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Isto nos leva à conclusão de que </a:t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cada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elemento </a:t>
            </a: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HTML produz </a:t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um componente visual no </a:t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navegador. </a:t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12" name="Google Shape;312;p62"/>
          <p:cNvSpPr/>
          <p:nvPr/>
        </p:nvSpPr>
        <p:spPr>
          <a:xfrm>
            <a:off x="6946594" y="1885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3" name="Google Shape;313;p62"/>
          <p:cNvGrpSpPr/>
          <p:nvPr/>
        </p:nvGrpSpPr>
        <p:grpSpPr>
          <a:xfrm>
            <a:off x="938993" y="1408423"/>
            <a:ext cx="344969" cy="308595"/>
            <a:chOff x="3016921" y="2408750"/>
            <a:chExt cx="793216" cy="709740"/>
          </a:xfrm>
        </p:grpSpPr>
        <p:sp>
          <p:nvSpPr>
            <p:cNvPr id="314" name="Google Shape;314;p62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62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62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317" name="Google Shape;317;p62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62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3"/>
          <p:cNvSpPr txBox="1"/>
          <p:nvPr/>
        </p:nvSpPr>
        <p:spPr>
          <a:xfrm>
            <a:off x="3609750" y="1495200"/>
            <a:ext cx="36048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Fluxo de um website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24" name="Google Shape;324;p6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25" name="Google Shape;325;p6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63"/>
          <p:cNvSpPr txBox="1"/>
          <p:nvPr/>
        </p:nvSpPr>
        <p:spPr>
          <a:xfrm>
            <a:off x="77675" y="4856100"/>
            <a:ext cx="19824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Introducción a HTML</a:t>
            </a:r>
            <a:endParaRPr sz="13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7" name="Google Shape;327;p63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8" name="Google Shape;328;p63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63"/>
          <p:cNvSpPr txBox="1"/>
          <p:nvPr/>
        </p:nvSpPr>
        <p:spPr>
          <a:xfrm>
            <a:off x="111650" y="4953600"/>
            <a:ext cx="21879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Introducción a HTML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30" name="Google Shape;33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4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Fluxo de um website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36" name="Google Shape;336;p64"/>
          <p:cNvSpPr txBox="1"/>
          <p:nvPr/>
        </p:nvSpPr>
        <p:spPr>
          <a:xfrm>
            <a:off x="688600" y="1275300"/>
            <a:ext cx="7707600" cy="13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Uma das finalidades deste módulo é que possamos entender como os elementos HTML interagem uns com os outros.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 para fazer isso, precisaremos da ajuda de algumas ferramentas que aprenderemos logo nas próximas aulas, por enquanto vamos seguir a seguinte regra: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7" name="Google Shape;337;p64"/>
          <p:cNvSpPr/>
          <p:nvPr/>
        </p:nvSpPr>
        <p:spPr>
          <a:xfrm>
            <a:off x="717750" y="2930775"/>
            <a:ext cx="7515300" cy="1792200"/>
          </a:xfrm>
          <a:prstGeom prst="snip1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64"/>
          <p:cNvSpPr/>
          <p:nvPr/>
        </p:nvSpPr>
        <p:spPr>
          <a:xfrm>
            <a:off x="6250775" y="2924500"/>
            <a:ext cx="1982400" cy="179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64"/>
          <p:cNvSpPr/>
          <p:nvPr/>
        </p:nvSpPr>
        <p:spPr>
          <a:xfrm>
            <a:off x="6250775" y="3204250"/>
            <a:ext cx="1982400" cy="455400"/>
          </a:xfrm>
          <a:prstGeom prst="roundRect">
            <a:avLst>
              <a:gd fmla="val 16667" name="adj"/>
            </a:avLst>
          </a:prstGeom>
          <a:solidFill>
            <a:srgbClr val="8BC34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100%</a:t>
            </a:r>
            <a:endParaRPr b="1" sz="10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40" name="Google Shape;340;p64"/>
          <p:cNvSpPr/>
          <p:nvPr/>
        </p:nvSpPr>
        <p:spPr>
          <a:xfrm>
            <a:off x="7468775" y="3211650"/>
            <a:ext cx="764400" cy="455400"/>
          </a:xfrm>
          <a:prstGeom prst="roundRect">
            <a:avLst>
              <a:gd fmla="val 16667" name="adj"/>
            </a:avLst>
          </a:prstGeom>
          <a:solidFill>
            <a:srgbClr val="9C27B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64"/>
          <p:cNvSpPr txBox="1"/>
          <p:nvPr/>
        </p:nvSpPr>
        <p:spPr>
          <a:xfrm>
            <a:off x="850325" y="2930775"/>
            <a:ext cx="4576200" cy="17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Karla"/>
                <a:ea typeface="Karla"/>
                <a:cs typeface="Karla"/>
                <a:sym typeface="Karla"/>
              </a:rPr>
              <a:t>Se um item ocupar toda a tela (de ponta a ponta), o próximo item no código cairá para o primeiro lugar disponível. Precisamos nos atentar a tais dimensões e outras regras de posicionamento para reproduzirmos exatamente o resultado esperado no site.</a:t>
            </a:r>
            <a:endParaRPr sz="12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latin typeface="Karla"/>
                <a:ea typeface="Karla"/>
                <a:cs typeface="Karla"/>
                <a:sym typeface="Karla"/>
              </a:rPr>
              <a:t>No exemplo ao lado, o bloco verde, por natureza, ocupa 100% da largura da página, e assim o elemento cinza ao invés de ficar ao seu lado, “cai</a:t>
            </a:r>
            <a:r>
              <a:rPr lang="es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”</a:t>
            </a:r>
            <a:r>
              <a:rPr lang="es" sz="1200">
                <a:latin typeface="Karla"/>
                <a:ea typeface="Karla"/>
                <a:cs typeface="Karla"/>
                <a:sym typeface="Karla"/>
              </a:rPr>
              <a:t> para a linha de baixo.</a:t>
            </a:r>
            <a:endParaRPr sz="12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42" name="Google Shape;342;p64"/>
          <p:cNvSpPr txBox="1"/>
          <p:nvPr/>
        </p:nvSpPr>
        <p:spPr>
          <a:xfrm>
            <a:off x="77675" y="4856100"/>
            <a:ext cx="19824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Introducción a HTML</a:t>
            </a:r>
            <a:endParaRPr sz="13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64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Google Shape;344;p64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64"/>
          <p:cNvSpPr txBox="1"/>
          <p:nvPr/>
        </p:nvSpPr>
        <p:spPr>
          <a:xfrm>
            <a:off x="111650" y="4953600"/>
            <a:ext cx="21879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Introdução a HTML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46" name="Google Shape;34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64"/>
          <p:cNvSpPr/>
          <p:nvPr/>
        </p:nvSpPr>
        <p:spPr>
          <a:xfrm>
            <a:off x="6250775" y="4030175"/>
            <a:ext cx="764400" cy="455400"/>
          </a:xfrm>
          <a:prstGeom prst="roundRect">
            <a:avLst>
              <a:gd fmla="val 16667" name="adj"/>
            </a:avLst>
          </a:prstGeom>
          <a:solidFill>
            <a:srgbClr val="9C27B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8" name="Google Shape;348;p64"/>
          <p:cNvCxnSpPr>
            <a:stCxn id="340" idx="2"/>
            <a:endCxn id="347" idx="3"/>
          </p:cNvCxnSpPr>
          <p:nvPr/>
        </p:nvCxnSpPr>
        <p:spPr>
          <a:xfrm rot="5400000">
            <a:off x="7137725" y="3544500"/>
            <a:ext cx="590700" cy="835800"/>
          </a:xfrm>
          <a:prstGeom prst="bentConnector2">
            <a:avLst/>
          </a:prstGeom>
          <a:noFill/>
          <a:ln cap="flat" cmpd="sng" w="9525">
            <a:solidFill>
              <a:srgbClr val="33383C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64"/>
          <p:cNvCxnSpPr/>
          <p:nvPr/>
        </p:nvCxnSpPr>
        <p:spPr>
          <a:xfrm rot="10800000">
            <a:off x="7038875" y="4257825"/>
            <a:ext cx="7884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