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jdhani SemiBold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SemiBold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regular.fnt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33" Type="http://schemas.openxmlformats.org/officeDocument/2006/relationships/font" Target="fonts/Karla-italic.fntdata"/><Relationship Id="rId10" Type="http://schemas.openxmlformats.org/officeDocument/2006/relationships/slide" Target="slides/slide6.xml"/><Relationship Id="rId32" Type="http://schemas.openxmlformats.org/officeDocument/2006/relationships/font" Target="fonts/Karl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jdhani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f93f141c3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f93f141c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93f141c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bf93f141c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f93f141c3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bf93f141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f93f141c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f93f141c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93f141c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bf93f141c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f93f141c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bf93f141c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0" name="Google Shape;60;p1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6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4" name="Google Shape;64;p1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7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69" name="Google Shape;69;p18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7.xml"/><Relationship Id="rId6" Type="http://schemas.openxmlformats.org/officeDocument/2006/relationships/slide" Target="/ppt/slides/slide11.xml"/><Relationship Id="rId7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862000" y="1185625"/>
            <a:ext cx="45573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Tags, atributos e estrutura básica</a:t>
            </a:r>
            <a:endParaRPr sz="7000">
              <a:solidFill>
                <a:srgbClr val="FFFFFF"/>
              </a:solidFill>
            </a:endParaRPr>
          </a:p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5353300" y="2292275"/>
            <a:ext cx="3066000" cy="13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Módulo: HTML &amp; CSS</a:t>
            </a:r>
            <a:r>
              <a:rPr b="0" lang="en" sz="2000">
                <a:solidFill>
                  <a:srgbClr val="EC18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714375" y="1112325"/>
            <a:ext cx="5671500" cy="1850700"/>
          </a:xfrm>
          <a:prstGeom prst="roundRect">
            <a:avLst>
              <a:gd fmla="val 4036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ELEMENTO</a:t>
            </a:r>
            <a:endParaRPr b="1" i="0" sz="1400" u="none" cap="none" strike="noStrike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906831" y="1984350"/>
            <a:ext cx="5298900" cy="393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CONTEÚDO</a:t>
            </a:r>
            <a:endParaRPr b="1" i="0" sz="1400" u="none" cap="none" strike="noStrike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906831" y="2416925"/>
            <a:ext cx="5298900" cy="393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ENCERRAMENTO</a:t>
            </a:r>
            <a:endParaRPr b="1" i="0" sz="1400" u="none" cap="none" strike="noStrike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906831" y="1571250"/>
            <a:ext cx="5298900" cy="375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ABERTURA</a:t>
            </a:r>
            <a:endParaRPr b="1" i="0" sz="1400" u="none" cap="none" strike="noStrike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4375" y="2965684"/>
            <a:ext cx="58623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Como é composto um elemento?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50A3B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Uma tag de </a:t>
            </a: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abertura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Open Sans"/>
              <a:buAutoNum type="alphaLcPeriod"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Opcionalmente 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 ou mais atributos</a:t>
            </a:r>
            <a:endParaRPr i="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50A3B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conteúdo</a:t>
            </a:r>
            <a:endParaRPr b="1" i="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50A3B"/>
              </a:buClr>
              <a:buSzPts val="1400"/>
              <a:buFont typeface="Open Sans"/>
              <a:buAutoNum type="arabicPeriod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Uma tag de </a:t>
            </a: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fechamento</a:t>
            </a: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Alguns itens não o têm.</a:t>
            </a:r>
            <a:endParaRPr i="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885100" y="1392225"/>
            <a:ext cx="34515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&lt;h1 align="center"&gt;</a:t>
            </a:r>
            <a:endParaRPr b="0" i="0" sz="24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Olá </a:t>
            </a:r>
            <a:r>
              <a:rPr b="0" i="0" lang="en" sz="24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Mundo</a:t>
            </a:r>
            <a:endParaRPr b="0" i="0" sz="24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 i="0" sz="24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714375" y="441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Revis</a:t>
            </a: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ão:</a:t>
            </a:r>
            <a:endParaRPr b="1" i="0" sz="3000" u="none" cap="none" strike="noStrike">
              <a:solidFill>
                <a:srgbClr val="9C27B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Estrutura básica de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um documento HTML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722075" y="271238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html&gt;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7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eum!&lt;/p&gt;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3000" y="1560087"/>
            <a:ext cx="1869450" cy="195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77" name="Google Shape;177;p30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1557450" y="20560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7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1557450" y="443891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FINAL DA PÁGINA</a:t>
            </a:r>
            <a:endParaRPr b="1" i="0" sz="1200" u="none" cap="none" strike="noStrike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1557450" y="1855139"/>
            <a:ext cx="6029100" cy="2562000"/>
          </a:xfrm>
          <a:prstGeom prst="roundRect">
            <a:avLst>
              <a:gd fmla="val 1961" name="adj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CONTEÚDO</a:t>
            </a:r>
            <a:endParaRPr b="1" sz="1200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DA PÁGINA</a:t>
            </a:r>
            <a:endParaRPr b="1" sz="1200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557450" y="843636"/>
            <a:ext cx="6029100" cy="998100"/>
          </a:xfrm>
          <a:prstGeom prst="roundRect">
            <a:avLst>
              <a:gd fmla="val 3641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CONFIGURAÇÃO</a:t>
            </a:r>
            <a:endParaRPr b="1" sz="1200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DA PÁGINA</a:t>
            </a:r>
            <a:endParaRPr b="1" sz="1200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1557450" y="58055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TOPO DA PÁGINA</a:t>
            </a:r>
            <a:endParaRPr b="1" i="0" sz="1200" u="none" cap="none" strike="noStrike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1557450" y="31751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C107"/>
                </a:solidFill>
                <a:latin typeface="Open Sans"/>
                <a:ea typeface="Open Sans"/>
                <a:cs typeface="Open Sans"/>
                <a:sym typeface="Open Sans"/>
              </a:rPr>
              <a:t>VERSÃO HTML</a:t>
            </a:r>
            <a:endParaRPr b="1" i="0" sz="1200" u="none" cap="none" strike="noStrike">
              <a:solidFill>
                <a:srgbClr val="FFC10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1557450" y="20560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&lt;meta charset="utf-8"&gt;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&lt;title&gt;Hello world&lt;/title&gt;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&lt;p&gt;Lorem ipsum dolor sit amet, consectetur adipisicing elit. Tenetur deserunt molestiae numquam veritatis ea ut praesentium explicabo atque  maxime a eaque, aut id consequuntur. Et nemo non perspiciatis eum!&lt;/p&gt;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96F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E</a:t>
            </a: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strutura de uma página</a:t>
            </a:r>
            <a:endParaRPr b="1" i="0" sz="2000" u="sng" cap="none" strike="noStrike">
              <a:solidFill>
                <a:schemeClr val="accent5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Sintaxe Elementar</a:t>
            </a:r>
            <a:endParaRPr b="1" i="0" sz="2000" u="sng" cap="none" strike="noStrike">
              <a:solidFill>
                <a:schemeClr val="accent5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Estrutura básica de um </a:t>
            </a:r>
            <a:endParaRPr b="1" sz="2000" u="sng">
              <a:solidFill>
                <a:schemeClr val="accent5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7"/>
              </a:rPr>
              <a:t>documento HTML</a:t>
            </a:r>
            <a:endParaRPr b="1" i="0" sz="2000" u="sng" cap="none" strike="noStrike">
              <a:solidFill>
                <a:schemeClr val="accent5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84" name="Google Shape;84;p2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0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Estrutura de uma página web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ctrTitle"/>
          </p:nvPr>
        </p:nvSpPr>
        <p:spPr>
          <a:xfrm>
            <a:off x="267300" y="3731125"/>
            <a:ext cx="24549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lang="en" sz="21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Como é que normalmente vemos um website?</a:t>
            </a:r>
            <a:endParaRPr b="1" i="0" sz="21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33810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267300" y="3873550"/>
            <a:ext cx="22914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b="1" lang="en" sz="21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 o que está por trás do que vemos no navegador?</a:t>
            </a:r>
            <a:endParaRPr b="1" i="0" sz="21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775" y="2646020"/>
            <a:ext cx="1869450" cy="19514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07" name="Google Shape;107;p2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33810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/>
          <p:nvPr/>
        </p:nvSpPr>
        <p:spPr>
          <a:xfrm>
            <a:off x="4216075" y="1800700"/>
            <a:ext cx="4399800" cy="1709400"/>
          </a:xfrm>
          <a:prstGeom prst="roundRect">
            <a:avLst>
              <a:gd fmla="val 16667" name="adj"/>
            </a:avLst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 txBox="1"/>
          <p:nvPr>
            <p:ph type="ctrTitle"/>
          </p:nvPr>
        </p:nvSpPr>
        <p:spPr>
          <a:xfrm>
            <a:off x="949075" y="890200"/>
            <a:ext cx="35223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80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HTML</a:t>
            </a:r>
            <a:endParaRPr sz="32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4532675" y="1943150"/>
            <a:ext cx="39012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Linguagem de marcação de hipertexto.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Composto por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ELEMENTOS </a:t>
            </a:r>
            <a:endParaRPr b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formado por </a:t>
            </a: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LABELS e ATRIBUTOS</a:t>
            </a: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4"/>
          <p:cNvSpPr txBox="1"/>
          <p:nvPr>
            <p:ph idx="2" type="ctrTitle"/>
          </p:nvPr>
        </p:nvSpPr>
        <p:spPr>
          <a:xfrm>
            <a:off x="1724550" y="2038100"/>
            <a:ext cx="35223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6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H</a:t>
            </a:r>
            <a:r>
              <a:rPr lang="en" sz="2600">
                <a:solidFill>
                  <a:srgbClr val="434343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yper</a:t>
            </a:r>
            <a:endParaRPr sz="26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6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T</a:t>
            </a:r>
            <a:r>
              <a:rPr lang="en" sz="2600">
                <a:solidFill>
                  <a:srgbClr val="434343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ext</a:t>
            </a:r>
            <a:endParaRPr sz="26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6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lang="en" sz="2600">
                <a:solidFill>
                  <a:srgbClr val="434343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arkup</a:t>
            </a:r>
            <a:endParaRPr sz="2600">
              <a:solidFill>
                <a:srgbClr val="434343"/>
              </a:solidFill>
              <a:latin typeface="Rajdhani SemiBold"/>
              <a:ea typeface="Rajdhani SemiBold"/>
              <a:cs typeface="Rajdhani SemiBold"/>
              <a:sym typeface="Rajdhani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600">
                <a:solidFill>
                  <a:srgbClr val="E50A3B"/>
                </a:solidFill>
                <a:latin typeface="Rajdhani"/>
                <a:ea typeface="Rajdhani"/>
                <a:cs typeface="Rajdhani"/>
                <a:sym typeface="Rajdhani"/>
              </a:rPr>
              <a:t>L</a:t>
            </a:r>
            <a:r>
              <a:rPr lang="en" sz="2600">
                <a:solidFill>
                  <a:srgbClr val="434343"/>
                </a:solidFill>
                <a:latin typeface="Rajdhani SemiBold"/>
                <a:ea typeface="Rajdhani SemiBold"/>
                <a:cs typeface="Rajdhani SemiBold"/>
                <a:sym typeface="Rajdhani SemiBold"/>
              </a:rPr>
              <a:t>anguage</a:t>
            </a:r>
            <a:endParaRPr b="1" sz="7400">
              <a:solidFill>
                <a:srgbClr val="E50A3B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Sintaxe Elementar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714375" y="1049925"/>
            <a:ext cx="2671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4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4800" u="none" cap="none" strike="noStrike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Tag de abertura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o início de um elemento, ele deve sempre começar com o sinal menor &lt; e terminar com o sinal maior &gt;.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nome da etiqueta deve estar dentro.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3547225" y="1050025"/>
            <a:ext cx="2671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4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Tag de fechamento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 o fim de um elemento, ele deve sempre começar com o símbolo menor seguido da barra &lt;/ e terminar com o sinal maior &gt;.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nome</a:t>
            </a:r>
            <a:r>
              <a:rPr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vai dentro.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714375" y="441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Sintaxe</a:t>
            </a: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</a:t>
            </a: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um</a:t>
            </a: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elemento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841000" y="22765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Atributos</a:t>
            </a:r>
            <a:endParaRPr b="1" i="0" sz="1600" u="none" cap="none" strike="noStrike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Estas são configurações de elementos adicionais que ajustam o seu comportamento de várias maneiras.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3044926" y="2276525"/>
            <a:ext cx="21882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endParaRPr b="1" i="0" sz="1600" u="none" cap="none" strike="noStrike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Eles nos permitem definir as configurações.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Serão sempre escritas entre aspas " " e depois um sinal de igual =.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841000" y="12838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2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en" sz="2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align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26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"center"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... &lt;/</a:t>
            </a:r>
            <a:r>
              <a:rPr b="0" i="0" lang="en" sz="2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 flipH="1">
            <a:off x="1573825" y="18896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27"/>
          <p:cNvCxnSpPr/>
          <p:nvPr/>
        </p:nvCxnSpPr>
        <p:spPr>
          <a:xfrm>
            <a:off x="3478825" y="18896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27"/>
          <p:cNvSpPr txBox="1"/>
          <p:nvPr/>
        </p:nvSpPr>
        <p:spPr>
          <a:xfrm>
            <a:off x="5297743" y="22765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673AB7"/>
                </a:solidFill>
                <a:latin typeface="Open Sans"/>
                <a:ea typeface="Open Sans"/>
                <a:cs typeface="Open Sans"/>
                <a:sym typeface="Open Sans"/>
              </a:rPr>
              <a:t>Conteúdo</a:t>
            </a:r>
            <a:endParaRPr b="1" i="0" sz="1600" u="none" cap="none" strike="noStrike">
              <a:solidFill>
                <a:srgbClr val="673A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Tudo o que escrevemos entre as etiquetas de abertura e fechamento de um elemento irá compor o seu conteúdo.</a:t>
            </a:r>
            <a:endParaRPr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27"/>
          <p:cNvCxnSpPr/>
          <p:nvPr/>
        </p:nvCxnSpPr>
        <p:spPr>
          <a:xfrm>
            <a:off x="4926625" y="18896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27"/>
          <p:cNvSpPr txBox="1"/>
          <p:nvPr/>
        </p:nvSpPr>
        <p:spPr>
          <a:xfrm>
            <a:off x="714375" y="441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Sintaxe</a:t>
            </a: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</a:t>
            </a: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um</a:t>
            </a:r>
            <a:r>
              <a:rPr b="1" i="0" lang="en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elemento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9600" y="4898936"/>
            <a:ext cx="21882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Tags, atributos e estrutura básica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