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  <p:embeddedFont>
      <p:font typeface="Karl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SmwibN3YoGgz0F8gWJ59/V08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7.xml"/><Relationship Id="rId33" Type="http://schemas.openxmlformats.org/officeDocument/2006/relationships/font" Target="fonts/Karla-boldItalic.fntdata"/><Relationship Id="rId10" Type="http://schemas.openxmlformats.org/officeDocument/2006/relationships/slide" Target="slides/slide6.xml"/><Relationship Id="rId32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fdbb321c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cfdbb321c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cfdbb321c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cfdbb321c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bcfdbb321c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cfdbb321c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cfdbb321c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cfdbb321c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cfdbb321c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gbcfdbb321c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cfdbb321c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bcfdbb321c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bcfdbb321c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cfdbb321c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cfdbb321c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6" name="Google Shape;56;gbcfdbb321c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bcfdbb321c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cfdbb321c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cfdbb321c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bcfdbb321c_0_12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bcfdbb321c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cfdbb321c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cfdbb321c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bcfdbb321c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cfdbb321c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cfdbb321c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cfdbb321c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bcfdbb321c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cfdbb321c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bcfdbb321c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cfdbb321c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cfdbb321c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bcfdbb321c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cfdbb321c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bcfdbb321c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cfdbb321c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cfdbb321c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cfdbb321c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5147075" y="1182500"/>
            <a:ext cx="32955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Introdução a HTTP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717750" y="1129300"/>
            <a:ext cx="74544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5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PUT</a:t>
            </a:r>
            <a:endParaRPr b="1" i="0" sz="25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ito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parecido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POST.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substituir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toda a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atual de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existente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5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PATCH</a:t>
            </a:r>
            <a:endParaRPr b="1" i="0" sz="25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Similar ao PUT.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utilizado para aplicar modifica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parcia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a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876900" y="3694000"/>
            <a:ext cx="7390200" cy="9693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PUT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PATCH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geralmente 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m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smo. E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scolher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entre u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outro vai depender d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contexto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o que quer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mos implementar 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ossa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aplica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. A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editar u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post ou u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perfil, estamos usando u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dest</a:t>
            </a:r>
            <a:r>
              <a:rPr lang="pt-BR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 dois métodos.</a:t>
            </a:r>
            <a:endParaRPr b="0" i="0" sz="14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1146732" y="3838375"/>
            <a:ext cx="467439" cy="679790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Métodos de request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718200" y="1055296"/>
            <a:ext cx="7707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Resumidamente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temos 5 métodos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cada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propósito.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2" name="Google Shape;172;p11"/>
          <p:cNvCxnSpPr/>
          <p:nvPr/>
        </p:nvCxnSpPr>
        <p:spPr>
          <a:xfrm>
            <a:off x="5439325" y="3163888"/>
            <a:ext cx="596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1"/>
          <p:cNvCxnSpPr/>
          <p:nvPr/>
        </p:nvCxnSpPr>
        <p:spPr>
          <a:xfrm>
            <a:off x="5439325" y="2661932"/>
            <a:ext cx="596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11"/>
          <p:cNvCxnSpPr/>
          <p:nvPr/>
        </p:nvCxnSpPr>
        <p:spPr>
          <a:xfrm>
            <a:off x="5439325" y="2159976"/>
            <a:ext cx="596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1"/>
          <p:cNvCxnSpPr/>
          <p:nvPr/>
        </p:nvCxnSpPr>
        <p:spPr>
          <a:xfrm>
            <a:off x="5439325" y="3665800"/>
            <a:ext cx="596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1"/>
          <p:cNvCxnSpPr/>
          <p:nvPr/>
        </p:nvCxnSpPr>
        <p:spPr>
          <a:xfrm>
            <a:off x="5439325" y="4167800"/>
            <a:ext cx="596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1"/>
          <p:cNvSpPr/>
          <p:nvPr/>
        </p:nvSpPr>
        <p:spPr>
          <a:xfrm>
            <a:off x="4156225" y="2479682"/>
            <a:ext cx="1435500" cy="36570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POST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4156225" y="2981638"/>
            <a:ext cx="1435500" cy="36570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PUT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4156225" y="3483594"/>
            <a:ext cx="1435500" cy="36570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PATCH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437038" y="2643100"/>
            <a:ext cx="1123200" cy="1042800"/>
          </a:xfrm>
          <a:prstGeom prst="roundRect">
            <a:avLst>
              <a:gd fmla="val 16667" name="adj"/>
            </a:avLst>
          </a:prstGeom>
          <a:solidFill>
            <a:srgbClr val="CB1E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1" name="Google Shape;181;p11"/>
          <p:cNvCxnSpPr>
            <a:stCxn id="180" idx="3"/>
            <a:endCxn id="177" idx="1"/>
          </p:cNvCxnSpPr>
          <p:nvPr/>
        </p:nvCxnSpPr>
        <p:spPr>
          <a:xfrm flipH="1" rot="10800000">
            <a:off x="3560238" y="2662600"/>
            <a:ext cx="596100" cy="5019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CB1E4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11"/>
          <p:cNvCxnSpPr>
            <a:stCxn id="180" idx="3"/>
            <a:endCxn id="178" idx="1"/>
          </p:cNvCxnSpPr>
          <p:nvPr/>
        </p:nvCxnSpPr>
        <p:spPr>
          <a:xfrm>
            <a:off x="3560238" y="3164500"/>
            <a:ext cx="596100" cy="6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CB1E4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11"/>
          <p:cNvCxnSpPr>
            <a:stCxn id="180" idx="3"/>
            <a:endCxn id="179" idx="1"/>
          </p:cNvCxnSpPr>
          <p:nvPr/>
        </p:nvCxnSpPr>
        <p:spPr>
          <a:xfrm>
            <a:off x="3560238" y="3164500"/>
            <a:ext cx="596100" cy="5019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CB1E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11"/>
          <p:cNvSpPr/>
          <p:nvPr/>
        </p:nvSpPr>
        <p:spPr>
          <a:xfrm>
            <a:off x="6111625" y="2981638"/>
            <a:ext cx="22302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Substituir 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da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4156225" y="1977726"/>
            <a:ext cx="1435500" cy="36570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GET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6" name="Google Shape;186;p11"/>
          <p:cNvCxnSpPr>
            <a:stCxn id="180" idx="3"/>
            <a:endCxn id="185" idx="1"/>
          </p:cNvCxnSpPr>
          <p:nvPr/>
        </p:nvCxnSpPr>
        <p:spPr>
          <a:xfrm flipH="1" rot="10800000">
            <a:off x="3560238" y="2160700"/>
            <a:ext cx="596100" cy="10038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CB1E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1"/>
          <p:cNvSpPr/>
          <p:nvPr/>
        </p:nvSpPr>
        <p:spPr>
          <a:xfrm>
            <a:off x="4156225" y="3985551"/>
            <a:ext cx="1435500" cy="365700"/>
          </a:xfrm>
          <a:prstGeom prst="roundRect">
            <a:avLst>
              <a:gd fmla="val 16667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DELETE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11"/>
          <p:cNvCxnSpPr>
            <a:stCxn id="180" idx="3"/>
            <a:endCxn id="187" idx="1"/>
          </p:cNvCxnSpPr>
          <p:nvPr/>
        </p:nvCxnSpPr>
        <p:spPr>
          <a:xfrm>
            <a:off x="3560238" y="3164500"/>
            <a:ext cx="596100" cy="1003800"/>
          </a:xfrm>
          <a:prstGeom prst="curvedConnector3">
            <a:avLst>
              <a:gd fmla="val 49991" name="adj1"/>
            </a:avLst>
          </a:prstGeom>
          <a:noFill/>
          <a:ln cap="flat" cmpd="sng" w="19050">
            <a:solidFill>
              <a:srgbClr val="CB1E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1"/>
          <p:cNvSpPr/>
          <p:nvPr/>
        </p:nvSpPr>
        <p:spPr>
          <a:xfrm>
            <a:off x="870138" y="2642800"/>
            <a:ext cx="1123200" cy="1042800"/>
          </a:xfrm>
          <a:prstGeom prst="roundRect">
            <a:avLst>
              <a:gd fmla="val 1666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endParaRPr b="1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11"/>
          <p:cNvCxnSpPr>
            <a:stCxn id="189" idx="3"/>
            <a:endCxn id="180" idx="1"/>
          </p:cNvCxnSpPr>
          <p:nvPr/>
        </p:nvCxnSpPr>
        <p:spPr>
          <a:xfrm>
            <a:off x="1993338" y="3164200"/>
            <a:ext cx="4437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3383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1"/>
          <p:cNvSpPr/>
          <p:nvPr/>
        </p:nvSpPr>
        <p:spPr>
          <a:xfrm>
            <a:off x="6111625" y="2479682"/>
            <a:ext cx="22302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Enviar/cr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ar u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da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6111625" y="1977726"/>
            <a:ext cx="22302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Solicitar da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6111625" y="3483550"/>
            <a:ext cx="22302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Modificar parcialmente 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da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6111625" y="3985550"/>
            <a:ext cx="22302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Apagar 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da</a:t>
            </a:r>
            <a:r>
              <a:rPr b="1" lang="pt-B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i="0" lang="pt-BR" sz="10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endParaRPr b="1" i="0" sz="1000" u="none" cap="none" strike="noStrike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Métodos de request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/>
        </p:nvSpPr>
        <p:spPr>
          <a:xfrm>
            <a:off x="717750" y="264578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Códigos de estado HTTP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717750" y="1176675"/>
            <a:ext cx="77076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vez que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eb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ou </a:t>
            </a:r>
            <a:r>
              <a:rPr b="1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este emite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código de estado que indica, de forma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resumida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da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 HTTP.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código 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dígitos.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primeiro representa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dos 5 tipos de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 poss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íveis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_ _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stas informativas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 _ _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sucesso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 _ _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Redirec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ionamentos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 _ _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Erros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cliente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 _ _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Erros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717750" y="263071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Códigos de estado HTTP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7750" y="1176675"/>
            <a:ext cx="77703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Alguns dos códigos m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usados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200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OK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foi concluído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xito.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301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Moved Permanently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movido.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302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Found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f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encontrado.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304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Not Modified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mudou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rá carregado 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cach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400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Bad Request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pedido foi mal-feito.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401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Unauthorized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Não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autorizado, seguramente de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 se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autenticar.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403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Forbidden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pedido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proibido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não de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ve ser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repeti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404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Not Found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não f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encontrado.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500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Internal Server Error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H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ouve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erro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503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Service Unavailable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solicitado não está dispon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ível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●"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550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Permission denied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→ Permissão negad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/>
        </p:nvSpPr>
        <p:spPr>
          <a:xfrm>
            <a:off x="1946525" y="1570500"/>
            <a:ext cx="4290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HTTPS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protocolo me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lh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orado 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Usando este protocolo,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servidor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codifica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ses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são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certificado digital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6372969" y="170669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4"/>
          <p:cNvGrpSpPr/>
          <p:nvPr/>
        </p:nvGrpSpPr>
        <p:grpSpPr>
          <a:xfrm>
            <a:off x="1562195" y="1398098"/>
            <a:ext cx="344969" cy="308595"/>
            <a:chOff x="3016921" y="2408750"/>
            <a:chExt cx="793215" cy="709740"/>
          </a:xfrm>
        </p:grpSpPr>
        <p:sp>
          <p:nvSpPr>
            <p:cNvPr id="218" name="Google Shape;218;p1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14"/>
          <p:cNvGrpSpPr/>
          <p:nvPr/>
        </p:nvGrpSpPr>
        <p:grpSpPr>
          <a:xfrm rot="10800000">
            <a:off x="4953840" y="3436798"/>
            <a:ext cx="344970" cy="308595"/>
            <a:chOff x="2965350" y="2408750"/>
            <a:chExt cx="793216" cy="709740"/>
          </a:xfrm>
        </p:grpSpPr>
        <p:sp>
          <p:nvSpPr>
            <p:cNvPr id="221" name="Google Shape;221;p1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395300" y="1692650"/>
            <a:ext cx="4871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</a:t>
            </a:r>
            <a:r>
              <a:rPr i="1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Hyper Text Transfer Protocol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 </a:t>
            </a:r>
            <a:b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protocolo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ge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rencia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as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transa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web entre clientes </a:t>
            </a:r>
            <a:b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servidores.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53986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1023245" y="1760348"/>
            <a:ext cx="344969" cy="308595"/>
            <a:chOff x="3016921" y="2408750"/>
            <a:chExt cx="793215" cy="709740"/>
          </a:xfrm>
        </p:grpSpPr>
        <p:sp>
          <p:nvSpPr>
            <p:cNvPr id="70" name="Google Shape;70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10800000">
            <a:off x="3362840" y="3342348"/>
            <a:ext cx="344970" cy="308595"/>
            <a:chOff x="2965350" y="2408750"/>
            <a:chExt cx="793216" cy="709740"/>
          </a:xfrm>
        </p:grpSpPr>
        <p:sp>
          <p:nvSpPr>
            <p:cNvPr id="73" name="Google Shape;73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17750" y="264822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é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URI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17750" y="1176675"/>
            <a:ext cx="77076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protocolo HTTP permite a transferência de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na web através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endereços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web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cnicamente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amadas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(identificador de recursos uniformes)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blo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texto que </a:t>
            </a:r>
            <a:b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 escr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na barra de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navegador web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sto por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partes: a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URN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332786" y="3916509"/>
            <a:ext cx="1517400" cy="651000"/>
          </a:xfrm>
          <a:prstGeom prst="roundRect">
            <a:avLst>
              <a:gd fmla="val 16667" name="adj"/>
            </a:avLst>
          </a:prstGeom>
          <a:solidFill>
            <a:srgbClr val="FF0000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292913" y="3916509"/>
            <a:ext cx="1517400" cy="651000"/>
          </a:xfrm>
          <a:prstGeom prst="roundRect">
            <a:avLst>
              <a:gd fmla="val 16667" name="adj"/>
            </a:avLst>
          </a:prstGeom>
          <a:solidFill>
            <a:srgbClr val="FF0000">
              <a:alpha val="3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294524" y="3656221"/>
            <a:ext cx="2554012" cy="216939"/>
          </a:xfrm>
          <a:custGeom>
            <a:rect b="b" l="l" r="r" t="t"/>
            <a:pathLst>
              <a:path extrusionOk="0" h="7853" w="93708">
                <a:moveTo>
                  <a:pt x="0" y="6282"/>
                </a:moveTo>
                <a:lnTo>
                  <a:pt x="0" y="0"/>
                </a:lnTo>
                <a:lnTo>
                  <a:pt x="93708" y="0"/>
                </a:lnTo>
                <a:lnTo>
                  <a:pt x="93708" y="7853"/>
                </a:lnTo>
              </a:path>
            </a:pathLst>
          </a:custGeom>
          <a:noFill/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"/>
          <p:cNvSpPr txBox="1"/>
          <p:nvPr/>
        </p:nvSpPr>
        <p:spPr>
          <a:xfrm>
            <a:off x="3991539" y="3206575"/>
            <a:ext cx="969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EC183F"/>
                </a:solidFill>
                <a:latin typeface="Karla"/>
                <a:ea typeface="Karla"/>
                <a:cs typeface="Karla"/>
                <a:sym typeface="Karla"/>
              </a:rPr>
              <a:t>URI</a:t>
            </a:r>
            <a:endParaRPr b="1" i="0" sz="1800" u="none" cap="none" strike="noStrike">
              <a:solidFill>
                <a:srgbClr val="EC18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292913" y="3916509"/>
            <a:ext cx="2553300" cy="65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  URL                   URN</a:t>
            </a:r>
            <a:endParaRPr b="1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718200" y="263064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Componentes de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URI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18200" y="2507200"/>
            <a:ext cx="7707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pt-BR" sz="22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http://</a:t>
            </a:r>
            <a:r>
              <a:rPr i="0" lang="pt-BR" sz="22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22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br/perguntas-frequentes</a:t>
            </a:r>
            <a:endParaRPr i="0" sz="2200" u="none" cap="none" strike="noStrike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/>
          <p:nvPr/>
        </p:nvSpPr>
        <p:spPr>
          <a:xfrm rot="-5400000">
            <a:off x="1261025" y="2051750"/>
            <a:ext cx="150600" cy="87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57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762475" y="1197400"/>
            <a:ext cx="3557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26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FF5722"/>
                </a:solidFill>
                <a:latin typeface="Open Sans"/>
                <a:ea typeface="Open Sans"/>
                <a:cs typeface="Open Sans"/>
                <a:sym typeface="Open Sans"/>
              </a:rPr>
              <a:t>URL</a:t>
            </a:r>
            <a:endParaRPr b="1" i="0" sz="1600" u="none" cap="none" strike="noStrike">
              <a:solidFill>
                <a:srgbClr val="FF572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 </a:t>
            </a: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nde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 enc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ntra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recurso que dese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amos obter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sempre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começa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protocolo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caso, HTTP.</a:t>
            </a:r>
            <a:endParaRPr b="0" i="0" sz="1300" u="none" cap="none" strike="noStrike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4"/>
          <p:cNvSpPr/>
          <p:nvPr/>
        </p:nvSpPr>
        <p:spPr>
          <a:xfrm rot="5400000">
            <a:off x="4947375" y="-154800"/>
            <a:ext cx="150600" cy="6416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810575" y="3128600"/>
            <a:ext cx="31860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URN</a:t>
            </a:r>
            <a:endParaRPr b="1" i="0" sz="1600" u="none" cap="none" strike="noStrike">
              <a:solidFill>
                <a:srgbClr val="00968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É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1" lang="pt-BR" sz="13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13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 exato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recurso uniforme.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 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nome d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dom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í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nio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algumas vezes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nome d</a:t>
            </a:r>
            <a:r>
              <a:rPr lang="pt-BR" sz="1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b="0" i="0" lang="pt-BR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recurso.</a:t>
            </a:r>
            <a:endParaRPr b="0" i="0" sz="1500" u="none" cap="none" strike="noStrike">
              <a:solidFill>
                <a:srgbClr val="FF572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1395975" y="1365950"/>
            <a:ext cx="52380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des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estrutura de comunica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ção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falamos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i="1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cada vez que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cliente solicita u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recurso 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servidor,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</a:t>
            </a:r>
            <a:r>
              <a:rPr b="0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</a:t>
            </a:r>
            <a:r>
              <a:rPr i="1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cada vez que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servidor  dev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lve u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resp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para 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cliente.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692476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1010395" y="1365948"/>
            <a:ext cx="344969" cy="308595"/>
            <a:chOff x="3016921" y="2408750"/>
            <a:chExt cx="793215" cy="709740"/>
          </a:xfrm>
        </p:grpSpPr>
        <p:sp>
          <p:nvSpPr>
            <p:cNvPr id="106" name="Google Shape;106;p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 rot="10800000">
            <a:off x="5524040" y="3741148"/>
            <a:ext cx="344970" cy="308595"/>
            <a:chOff x="2965350" y="2408750"/>
            <a:chExt cx="793216" cy="709740"/>
          </a:xfrm>
        </p:grpSpPr>
        <p:sp>
          <p:nvSpPr>
            <p:cNvPr id="109" name="Google Shape;109;p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 viaja a informa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ção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717750" y="1176675"/>
            <a:ext cx="77076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vez que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fazemos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pedido ou rec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ebe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mos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 utilizando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protocolo HTTP,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env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iadas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importantes sobre el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viaja através dos </a:t>
            </a:r>
            <a:r>
              <a:rPr b="1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headers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cabe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çalhos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que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artes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texto</a:t>
            </a:r>
            <a:r>
              <a:rPr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contendo a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requerida pelo cliente ou pelo servidor.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300" y="3150343"/>
            <a:ext cx="3804041" cy="144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110" y="3165290"/>
            <a:ext cx="3804039" cy="128154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814875" y="2761900"/>
            <a:ext cx="1899000" cy="3261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PEDIDO / </a:t>
            </a:r>
            <a:r>
              <a:rPr b="1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UEST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4684625" y="2761900"/>
            <a:ext cx="2013900" cy="3261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</a:t>
            </a:r>
            <a:r>
              <a:rPr lang="pt-BR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 / </a:t>
            </a:r>
            <a:r>
              <a:rPr b="1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PONSE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717750" y="1059868"/>
            <a:ext cx="77076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ém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cabe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çalhos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temos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rpo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em, que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onde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estará a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pedido ou sua resp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sta.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caso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pedido, 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ser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conte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ú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do de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formul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rio.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caso </a:t>
            </a:r>
            <a:b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resposta, 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ser o código da página que solicitamos.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055663" y="2833108"/>
            <a:ext cx="1326900" cy="26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8BC34A"/>
                </a:solidFill>
                <a:latin typeface="Open Sans"/>
                <a:ea typeface="Open Sans"/>
                <a:cs typeface="Open Sans"/>
                <a:sym typeface="Open Sans"/>
              </a:rPr>
              <a:t>REQ</a:t>
            </a:r>
            <a:r>
              <a:rPr b="0" i="0" lang="pt-BR" sz="1400" u="none" cap="none" strike="noStrike">
                <a:solidFill>
                  <a:srgbClr val="8BC34A"/>
                </a:solidFill>
                <a:latin typeface="Open Sans"/>
                <a:ea typeface="Open Sans"/>
                <a:cs typeface="Open Sans"/>
                <a:sym typeface="Open Sans"/>
              </a:rPr>
              <a:t>UEST</a:t>
            </a:r>
            <a:endParaRPr b="0" i="0" sz="1400" u="none" cap="none" strike="noStrike">
              <a:solidFill>
                <a:srgbClr val="8BC3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710225" y="3099925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" name="Google Shape;130;p7"/>
          <p:cNvCxnSpPr/>
          <p:nvPr/>
        </p:nvCxnSpPr>
        <p:spPr>
          <a:xfrm>
            <a:off x="3244600" y="3544783"/>
            <a:ext cx="2938200" cy="0"/>
          </a:xfrm>
          <a:prstGeom prst="straightConnector1">
            <a:avLst/>
          </a:prstGeom>
          <a:noFill/>
          <a:ln cap="flat" cmpd="sng" w="28575">
            <a:solidFill>
              <a:srgbClr val="8BC34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7"/>
          <p:cNvSpPr/>
          <p:nvPr/>
        </p:nvSpPr>
        <p:spPr>
          <a:xfrm>
            <a:off x="6402975" y="2927790"/>
            <a:ext cx="10299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4055663" y="3097379"/>
            <a:ext cx="1326900" cy="242100"/>
          </a:xfrm>
          <a:prstGeom prst="roundRect">
            <a:avLst>
              <a:gd fmla="val 27406" name="adj"/>
            </a:avLst>
          </a:prstGeom>
          <a:solidFill>
            <a:srgbClr val="8BC34A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 rot="10800000">
            <a:off x="3244600" y="4230583"/>
            <a:ext cx="2938200" cy="0"/>
          </a:xfrm>
          <a:prstGeom prst="straightConnector1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7"/>
          <p:cNvSpPr/>
          <p:nvPr/>
        </p:nvSpPr>
        <p:spPr>
          <a:xfrm>
            <a:off x="4055663" y="3351540"/>
            <a:ext cx="1326900" cy="395400"/>
          </a:xfrm>
          <a:prstGeom prst="roundRect">
            <a:avLst>
              <a:gd fmla="val 16667" name="adj"/>
            </a:avLst>
          </a:prstGeom>
          <a:solidFill>
            <a:srgbClr val="8BC34A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4055663" y="3823708"/>
            <a:ext cx="1326900" cy="26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FFAB40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b="0" i="0" lang="pt-BR" sz="1400" u="none" cap="none" strike="noStrike">
                <a:solidFill>
                  <a:srgbClr val="FFAB40"/>
                </a:solidFill>
                <a:latin typeface="Open Sans"/>
                <a:ea typeface="Open Sans"/>
                <a:cs typeface="Open Sans"/>
                <a:sym typeface="Open Sans"/>
              </a:rPr>
              <a:t>PONSE</a:t>
            </a:r>
            <a:endParaRPr b="0" i="0" sz="1400" u="none" cap="none" strike="noStrike">
              <a:solidFill>
                <a:srgbClr val="FFAB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4055663" y="4087979"/>
            <a:ext cx="1326900" cy="242100"/>
          </a:xfrm>
          <a:prstGeom prst="roundRect">
            <a:avLst>
              <a:gd fmla="val 27406" name="adj"/>
            </a:avLst>
          </a:prstGeom>
          <a:solidFill>
            <a:srgbClr val="FFAB4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HEADER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055663" y="4342140"/>
            <a:ext cx="1326900" cy="3954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350" y="3330212"/>
            <a:ext cx="1254899" cy="12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1811625" y="3585250"/>
            <a:ext cx="805800" cy="502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0525" y="3673935"/>
            <a:ext cx="789297" cy="29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2100" y="3359432"/>
            <a:ext cx="1044049" cy="104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 viaja a informa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ção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717750" y="1176675"/>
            <a:ext cx="77076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protocolo HTTP define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métodos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pedido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Cada método representa </a:t>
            </a:r>
            <a:b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embora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compart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ilhem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algu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características, implementa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funcionalidades diferentes entre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métodos m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utilizados por este protocolo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GET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usado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pedir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 de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específico. Cada vez que escr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mos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navegador ou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clicamos em um link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estamos utilizando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método GET.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caso de querer enviar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 usando este método,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viajará através da URL.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Métodos de request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717750" y="1176675"/>
            <a:ext cx="77076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5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POST</a:t>
            </a:r>
            <a:endParaRPr b="1" i="0" sz="25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Usada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enviar da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 pa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ra 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 Este método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 seguro que o GET,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a informa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não viaja através da URL.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500" u="none" cap="none" strike="noStrike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DELETE</a:t>
            </a:r>
            <a:endParaRPr b="1" i="0" sz="2500" u="none" cap="none" strike="noStrike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Apaga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recurso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existente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servidor.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uando eliminamos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post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Facebook, por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emplo, estamos utilizando este método.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8200" y="264839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Métodos de request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 HTTP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