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0qoiBfguRDsuTei+OlAmLMidT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jdhani-bold.fntdata"/><Relationship Id="rId18" Type="http://schemas.openxmlformats.org/officeDocument/2006/relationships/font" Target="fonts/Rajdhan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b4b6dae7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b4b6dae7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b4b6dae7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b4b6dae7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cfde838fd_0_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bcfde838fd_0_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bcfde838fd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cfde838fd_0_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bcfde838fd_0_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bcfde838fd_0_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bcfde838fd_0_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bcfde838fd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cfde838fd_0_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8" name="Google Shape;48;gbcfde838fd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cfde838fd_0_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gbcfde838fd_0_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bcfde838fd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cfde838fd_0_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cfde838fd_0_53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7" name="Google Shape;57;gbcfde838fd_0_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bcfde838fd_0_5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cfde838fd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bcfde838fd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bcfde838fd_0_12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gbcfde838fd_0_1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bcfde838fd_0_1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bcfde838fd_0_1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bcfde838fd_0_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bcfde838fd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bcfde838fd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bcfde838fd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bcfde838fd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bcfde838fd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cfde838fd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bcfde838fd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cfde838fd_0_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bcfde838fd_0_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bcfde838fd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cfde838fd_0_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bcfde838fd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cfde838fd_0_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gbcfde838fd_0_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gbcfde838fd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7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title"/>
          </p:nvPr>
        </p:nvSpPr>
        <p:spPr>
          <a:xfrm>
            <a:off x="4037150" y="1189275"/>
            <a:ext cx="43854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Arquitetura cliente-servidor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-3490" l="-6981" r="-17255" t="-20747"/>
          <a:stretch/>
        </p:blipFill>
        <p:spPr>
          <a:xfrm>
            <a:off x="2693250" y="2333475"/>
            <a:ext cx="2552851" cy="255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717750" y="26457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front-end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717750" y="1122533"/>
            <a:ext cx="77076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 tudo o que acontece no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lado do cliente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(no navegador).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Iss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inclui todos os elementos gráficos que compõem a interface do site e também parte de sua funcionalidade.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 linguagens utilizadas são: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a estrutura,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os estilos visuais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a interação dentro do site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1056213" y="3685952"/>
            <a:ext cx="1326900" cy="519900"/>
          </a:xfrm>
          <a:prstGeom prst="roundRect">
            <a:avLst>
              <a:gd fmla="val 16667" name="adj"/>
            </a:avLst>
          </a:prstGeom>
          <a:solidFill>
            <a:srgbClr val="8BC34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FRONT-END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2461" y="3502608"/>
            <a:ext cx="2340528" cy="8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/>
        </p:nvSpPr>
        <p:spPr>
          <a:xfrm>
            <a:off x="717750" y="26457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back-end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8200" y="1114725"/>
            <a:ext cx="77076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 tudo o que acontece no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lado do servidor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Isso inclui todo o funcionamento interno e a lógica do site. É o que permite que todas as solicitações requisitadas pelo cliente sejam carregadas.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encontrar: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ncos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como MySQL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MongoDB,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linguage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como PHP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JavaScript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sites dinâmicos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frameworks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estruturas de trabalho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 como Express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Laravel.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1833" y="3870936"/>
            <a:ext cx="622925" cy="38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376" y="4301873"/>
            <a:ext cx="780245" cy="323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9233" y="4310685"/>
            <a:ext cx="848137" cy="30611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1329660" y="3625654"/>
            <a:ext cx="1280100" cy="501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8933" y="3388815"/>
            <a:ext cx="707651" cy="38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10209" y="3365880"/>
            <a:ext cx="744445" cy="3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74736" y="4293021"/>
            <a:ext cx="848115" cy="323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9">
            <a:alphaModFix/>
          </a:blip>
          <a:srcRect b="14309" l="0" r="0" t="17160"/>
          <a:stretch/>
        </p:blipFill>
        <p:spPr>
          <a:xfrm>
            <a:off x="6033336" y="3837462"/>
            <a:ext cx="905424" cy="41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94027" y="3389733"/>
            <a:ext cx="379749" cy="37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11">
            <a:alphaModFix/>
          </a:blip>
          <a:srcRect b="36742" l="10036" r="9731" t="35499"/>
          <a:stretch/>
        </p:blipFill>
        <p:spPr>
          <a:xfrm>
            <a:off x="7030922" y="3869845"/>
            <a:ext cx="935742" cy="323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86662" y="3428417"/>
            <a:ext cx="1232854" cy="123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383213" y="1486750"/>
            <a:ext cx="53199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Hoje existe a possibilidade de executar o </a:t>
            </a:r>
            <a:r>
              <a:rPr b="1" lang="pt-BR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pt-BR"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no lado do </a:t>
            </a:r>
            <a:r>
              <a:rPr b="1" lang="pt-BR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pt-BR"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permitindo programar na mesma linguagem tanto no front-end como no back-end, tornando o</a:t>
            </a:r>
            <a:r>
              <a:rPr b="1" lang="pt-BR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processo</a:t>
            </a:r>
            <a:r>
              <a:rPr lang="pt-BR"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</a:t>
            </a:r>
            <a:r>
              <a:rPr b="1" lang="pt-BR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desenvolvimento</a:t>
            </a:r>
            <a:r>
              <a:rPr lang="pt-BR"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mais </a:t>
            </a:r>
            <a:r>
              <a:rPr b="1" lang="pt-BR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fluido</a:t>
            </a:r>
            <a:r>
              <a:rPr lang="pt-BR"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b="0" i="0" sz="23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6896931" y="2081922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10"/>
          <p:cNvGrpSpPr/>
          <p:nvPr/>
        </p:nvGrpSpPr>
        <p:grpSpPr>
          <a:xfrm>
            <a:off x="1038233" y="1550173"/>
            <a:ext cx="344969" cy="308595"/>
            <a:chOff x="3016921" y="2408750"/>
            <a:chExt cx="793215" cy="709740"/>
          </a:xfrm>
        </p:grpSpPr>
        <p:sp>
          <p:nvSpPr>
            <p:cNvPr id="184" name="Google Shape;184;p10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0"/>
          <p:cNvGrpSpPr/>
          <p:nvPr/>
        </p:nvGrpSpPr>
        <p:grpSpPr>
          <a:xfrm rot="10800000">
            <a:off x="5790203" y="3839923"/>
            <a:ext cx="344970" cy="308595"/>
            <a:chOff x="2965350" y="2408750"/>
            <a:chExt cx="793216" cy="709740"/>
          </a:xfrm>
        </p:grpSpPr>
        <p:sp>
          <p:nvSpPr>
            <p:cNvPr id="187" name="Google Shape;187;p10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1741750" y="1725800"/>
            <a:ext cx="45672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Dentro do contexto do desenvolvimento web, esta arquitetura se refere a um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modelo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comunica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liga vários dispositivos a um servidor através da 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Internet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</a:t>
            </a:r>
            <a:endParaRPr b="0" i="0" sz="2400" u="none" cap="none" strike="noStrike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657884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1356320" y="1503173"/>
            <a:ext cx="344969" cy="308595"/>
            <a:chOff x="3016921" y="2408750"/>
            <a:chExt cx="793215" cy="709740"/>
          </a:xfrm>
        </p:grpSpPr>
        <p:sp>
          <p:nvSpPr>
            <p:cNvPr id="71" name="Google Shape;71;p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 rot="10800000">
            <a:off x="6074440" y="3685773"/>
            <a:ext cx="344970" cy="308595"/>
            <a:chOff x="2965350" y="2408750"/>
            <a:chExt cx="793216" cy="709740"/>
          </a:xfrm>
        </p:grpSpPr>
        <p:sp>
          <p:nvSpPr>
            <p:cNvPr id="74" name="Google Shape;74;p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450" y="1374025"/>
            <a:ext cx="2712677" cy="271267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717750" y="264832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 que chamamos de </a:t>
            </a: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cliente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717750" y="1176675"/>
            <a:ext cx="4713600" cy="31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os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dispositivos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que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fazem solicitações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serviços ou recursos a um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 ser: um computador, um telefone celular, um tablet, um console de videogame, ou qualquer outro dispositivo que possa se conectar a uma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rede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Dentro da Internet, o cliente costuma acessar estes serviços e recursos através de um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navegador web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6346925" y="3703825"/>
            <a:ext cx="17643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Dispositivos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717750" y="1171636"/>
            <a:ext cx="47541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 o que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fornece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os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serviços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recursos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que os clientes acessam. Em outras palavras, é aquele que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responde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aos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pedidos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dos clientes.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 importante notar que o mesmo computador pode ser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simultaneamente.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verdade, é a coisa mais comum no ambiente de desenvolvimento de um website ou aplicação web.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6550" y="1614636"/>
            <a:ext cx="1837726" cy="18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/>
        </p:nvSpPr>
        <p:spPr>
          <a:xfrm>
            <a:off x="717750" y="264832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 que chamamos de </a:t>
            </a: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servidor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425" y="3172198"/>
            <a:ext cx="1254899" cy="12548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/>
          <p:nvPr/>
        </p:nvSpPr>
        <p:spPr>
          <a:xfrm>
            <a:off x="717750" y="263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pedidos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b="1" i="1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requests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)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717750" y="1176675"/>
            <a:ext cx="7874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São as solicitações que fazemos através do navegador (o cliente) para um servidor. Por exemplo, a página do Facebook é armazenada em seus servidores. 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2423325" y="2337211"/>
            <a:ext cx="4358710" cy="519883"/>
          </a:xfrm>
          <a:custGeom>
            <a:rect b="b" l="l" r="r" t="t"/>
            <a:pathLst>
              <a:path extrusionOk="0" h="21987" w="172759">
                <a:moveTo>
                  <a:pt x="0" y="21987"/>
                </a:moveTo>
                <a:lnTo>
                  <a:pt x="0" y="0"/>
                </a:lnTo>
                <a:lnTo>
                  <a:pt x="172759" y="0"/>
                </a:lnTo>
                <a:lnTo>
                  <a:pt x="172759" y="15182"/>
                </a:ln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9" name="Google Shape;99;p5"/>
          <p:cNvSpPr/>
          <p:nvPr/>
        </p:nvSpPr>
        <p:spPr>
          <a:xfrm>
            <a:off x="4015250" y="2096275"/>
            <a:ext cx="1326900" cy="475200"/>
          </a:xfrm>
          <a:prstGeom prst="roundRect">
            <a:avLst>
              <a:gd fmla="val 16667" name="adj"/>
            </a:avLst>
          </a:prstGeom>
          <a:solidFill>
            <a:srgbClr val="8BC34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PEDIDO / </a:t>
            </a:r>
            <a:r>
              <a:rPr b="1" i="0" lang="pt-B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</a:t>
            </a:r>
            <a:r>
              <a:rPr b="0" i="0" lang="pt-B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UEST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976725" y="3452311"/>
            <a:ext cx="806100" cy="432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1495425" y="4372961"/>
            <a:ext cx="17643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www.facebook.com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1862625" y="2936111"/>
            <a:ext cx="10299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6250575" y="2763976"/>
            <a:ext cx="10299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5883375" y="4465536"/>
            <a:ext cx="17643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www.facebook.com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436" y="2955123"/>
            <a:ext cx="1941350" cy="12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/>
          <p:nvPr/>
        </p:nvSpPr>
        <p:spPr>
          <a:xfrm>
            <a:off x="4122925" y="3592663"/>
            <a:ext cx="10299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INTERNET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7088" y="3067385"/>
            <a:ext cx="1336876" cy="13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4b6dae7b_0_61"/>
          <p:cNvSpPr txBox="1"/>
          <p:nvPr/>
        </p:nvSpPr>
        <p:spPr>
          <a:xfrm>
            <a:off x="671450" y="296893"/>
            <a:ext cx="6318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 que vai dentro do </a:t>
            </a: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request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/>
          </a:p>
        </p:txBody>
      </p:sp>
      <p:sp>
        <p:nvSpPr>
          <p:cNvPr id="113" name="Google Shape;113;gbb4b6dae7b_0_61"/>
          <p:cNvSpPr txBox="1"/>
          <p:nvPr/>
        </p:nvSpPr>
        <p:spPr>
          <a:xfrm>
            <a:off x="773575" y="1254925"/>
            <a:ext cx="761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000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São muitas informações, mas vamos listar algumas que são importantes: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gbb4b6dae7b_0_61"/>
          <p:cNvSpPr txBox="1"/>
          <p:nvPr/>
        </p:nvSpPr>
        <p:spPr>
          <a:xfrm>
            <a:off x="726200" y="1765050"/>
            <a:ext cx="76146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000" spcFirstLastPara="1" rIns="91425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URL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Essa provavelmente você conhece, os famosos endereços do site. Dessa forma que iremos dizer quem é o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destinatário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  da nossa requisição.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Navegador que está fazendo a requisição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Seu IP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Uma identificação do seu computador na internet.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8375" y="2532612"/>
            <a:ext cx="1254899" cy="125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717750" y="26457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resp</a:t>
            </a: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stas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(</a:t>
            </a:r>
            <a:r>
              <a:rPr b="1" i="1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responses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)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717750" y="1176675"/>
            <a:ext cx="76170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servidor recebe nosso pedido, processa-o e envia como resultado uma resposta ao cliente (navegador). Neste exemplo, ele devolverá a página inicial do site.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1303675" y="3721000"/>
            <a:ext cx="17643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www.facebook.com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1670875" y="2360350"/>
            <a:ext cx="10299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6058825" y="2360778"/>
            <a:ext cx="10299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2179225" y="4037075"/>
            <a:ext cx="4435725" cy="475350"/>
          </a:xfrm>
          <a:custGeom>
            <a:rect b="b" l="l" r="r" t="t"/>
            <a:pathLst>
              <a:path extrusionOk="0" h="19014" w="177429">
                <a:moveTo>
                  <a:pt x="177429" y="8544"/>
                </a:moveTo>
                <a:lnTo>
                  <a:pt x="177429" y="19014"/>
                </a:lnTo>
                <a:lnTo>
                  <a:pt x="0" y="19014"/>
                </a:lnTo>
                <a:lnTo>
                  <a:pt x="160" y="0"/>
                </a:lnTo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6" name="Google Shape;126;p6"/>
          <p:cNvSpPr/>
          <p:nvPr/>
        </p:nvSpPr>
        <p:spPr>
          <a:xfrm>
            <a:off x="3831200" y="4253527"/>
            <a:ext cx="1326900" cy="519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</a:t>
            </a: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 / </a:t>
            </a:r>
            <a:r>
              <a:rPr b="1" i="0" lang="pt-B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</a:t>
            </a:r>
            <a:r>
              <a:rPr b="0" i="0" lang="pt-B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PONSE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5691625" y="3889775"/>
            <a:ext cx="17643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www.facebook.com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686" y="2379362"/>
            <a:ext cx="1941350" cy="12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3931175" y="3016902"/>
            <a:ext cx="10299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INTERNET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5">
            <a:alphaModFix/>
          </a:blip>
          <a:srcRect b="38002" l="8766" r="18169" t="13387"/>
          <a:stretch/>
        </p:blipFill>
        <p:spPr>
          <a:xfrm>
            <a:off x="1730475" y="2771150"/>
            <a:ext cx="902595" cy="5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8963" y="2623009"/>
            <a:ext cx="1029900" cy="102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b4b6dae7b_0_120"/>
          <p:cNvSpPr txBox="1"/>
          <p:nvPr/>
        </p:nvSpPr>
        <p:spPr>
          <a:xfrm>
            <a:off x="671450" y="296636"/>
            <a:ext cx="6318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 que vai dentro do </a:t>
            </a: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response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/>
          </a:p>
        </p:txBody>
      </p:sp>
      <p:sp>
        <p:nvSpPr>
          <p:cNvPr id="137" name="Google Shape;137;gbb4b6dae7b_0_120"/>
          <p:cNvSpPr txBox="1"/>
          <p:nvPr/>
        </p:nvSpPr>
        <p:spPr>
          <a:xfrm>
            <a:off x="773575" y="1268461"/>
            <a:ext cx="7614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000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Aqui as informações são parecidas com a da request. Então também teremos URL, Data e afins. Porém com uma exceção: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gbb4b6dae7b_0_120"/>
          <p:cNvSpPr txBox="1"/>
          <p:nvPr/>
        </p:nvSpPr>
        <p:spPr>
          <a:xfrm>
            <a:off x="773575" y="2155025"/>
            <a:ext cx="7256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000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Body (Conteúdo):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Aqui vai o conteúdo da página que o cliente havia solicitado. É aqui que tem o vídeo, as imagens e textos que aparece nos sites.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/>
        </p:nvSpPr>
        <p:spPr>
          <a:xfrm>
            <a:off x="1529113" y="1426900"/>
            <a:ext cx="4958700" cy="25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Por que é 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importante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saber este fluxo de </a:t>
            </a:r>
            <a:r>
              <a:rPr i="1"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Request-Response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? Porque no mundo do desenvolvimento web, a maioria das aplicações tem duas pontas: o 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front-end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 o 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back-end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6798431" y="1873772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7"/>
          <p:cNvGrpSpPr/>
          <p:nvPr/>
        </p:nvGrpSpPr>
        <p:grpSpPr>
          <a:xfrm>
            <a:off x="1136733" y="1453973"/>
            <a:ext cx="344969" cy="308595"/>
            <a:chOff x="3016921" y="2408750"/>
            <a:chExt cx="793215" cy="709740"/>
          </a:xfrm>
        </p:grpSpPr>
        <p:sp>
          <p:nvSpPr>
            <p:cNvPr id="146" name="Google Shape;146;p7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7"/>
          <p:cNvGrpSpPr/>
          <p:nvPr/>
        </p:nvGrpSpPr>
        <p:grpSpPr>
          <a:xfrm rot="10800000">
            <a:off x="3207928" y="3631773"/>
            <a:ext cx="344970" cy="308595"/>
            <a:chOff x="2965350" y="2408750"/>
            <a:chExt cx="793216" cy="709740"/>
          </a:xfrm>
        </p:grpSpPr>
        <p:sp>
          <p:nvSpPr>
            <p:cNvPr id="149" name="Google Shape;149;p7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