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pen Sans ExtraBold"/>
      <p:bold r:id="rId20"/>
      <p:boldItalic r:id="rId21"/>
    </p:embeddedFont>
    <p:embeddedFont>
      <p:font typeface="Rajdhani"/>
      <p:regular r:id="rId22"/>
      <p:bold r:id="rId23"/>
    </p:embeddedFont>
    <p:embeddedFont>
      <p:font typeface="Open Sans Light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ExtraBold-bold.fntdata"/><Relationship Id="rId22" Type="http://schemas.openxmlformats.org/officeDocument/2006/relationships/font" Target="fonts/Rajdhani-regular.fntdata"/><Relationship Id="rId21" Type="http://schemas.openxmlformats.org/officeDocument/2006/relationships/font" Target="fonts/OpenSansExtraBold-boldItalic.fntdata"/><Relationship Id="rId24" Type="http://schemas.openxmlformats.org/officeDocument/2006/relationships/font" Target="fonts/OpenSansLight-regular.fntdata"/><Relationship Id="rId23" Type="http://schemas.openxmlformats.org/officeDocument/2006/relationships/font" Target="fonts/Rajdhani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italic.fntdata"/><Relationship Id="rId25" Type="http://schemas.openxmlformats.org/officeDocument/2006/relationships/font" Target="fonts/OpenSansLight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Open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14c4289e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14c4289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14c4289ec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14c4289ec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14c4289ec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14c4289ec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14c4289ec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14c4289ec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14c4289ec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14c4289ec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14c4289e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14c4289e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14c4289e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14c4289e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4c4289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4c4289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14c4289e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14c4289e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14c4289e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14c4289e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4c4289ec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14c4289e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14c4289ec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14c4289ec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14c4289ec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14c4289ec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14c4289ec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14c4289ec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Callback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" name="Google Shape;7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" name="Google Shape;8;p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5009125" y="1166550"/>
            <a:ext cx="2428500" cy="6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pt-BR"/>
              <a:t>Callback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5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5"/>
          <p:cNvSpPr txBox="1"/>
          <p:nvPr/>
        </p:nvSpPr>
        <p:spPr>
          <a:xfrm>
            <a:off x="735175" y="1235050"/>
            <a:ext cx="57204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nomeCompleto(nome, sobrenome) {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return nome + ' ' + sobrenome;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saudar(nome, sobrenome, callback) {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return 'Olá ' + callback(nome, sobrenome)+'!';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6021025" y="1919025"/>
            <a:ext cx="2286900" cy="2492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Executamos a função  </a:t>
            </a:r>
            <a:r>
              <a:rPr b="1"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saudar</a:t>
            </a: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passamos a ela como parâmetros um nome, um sobrenome e a função </a:t>
            </a:r>
            <a:r>
              <a:rPr b="1"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nomeCompleto</a:t>
            </a: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Primeiro</a:t>
            </a: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se executará o </a:t>
            </a:r>
            <a:r>
              <a:rPr b="1"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callback</a:t>
            </a: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que vai retornar o nome completo. Em seguida se executará a função saudar que irá retornar a saudação completa.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735175" y="3559500"/>
            <a:ext cx="5376300" cy="4851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saudar('João', 'Neves', nomeCompleto);</a:t>
            </a:r>
            <a:endParaRPr sz="15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738849" y="376850"/>
            <a:ext cx="1491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2084550" y="1209300"/>
            <a:ext cx="38421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função saudar só funciona se passarmos um callback à função nomeCompleto?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Não!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Podemos passar a ela qualquer função que retorne uma string,  já que na estrutura interna de saudar, definimos que ela opere com esse tipo de dados.</a:t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1491048" y="589372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661884" y="3205761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6500600" y="1795301"/>
            <a:ext cx="582592" cy="1552902"/>
          </a:xfrm>
          <a:custGeom>
            <a:rect b="b" l="l" r="r" t="t"/>
            <a:pathLst>
              <a:path extrusionOk="0" h="498124" w="186878">
                <a:moveTo>
                  <a:pt x="19487" y="412622"/>
                </a:moveTo>
                <a:lnTo>
                  <a:pt x="38974" y="412622"/>
                </a:lnTo>
                <a:lnTo>
                  <a:pt x="38974" y="272162"/>
                </a:lnTo>
                <a:lnTo>
                  <a:pt x="19487" y="272162"/>
                </a:lnTo>
                <a:cubicBezTo>
                  <a:pt x="8758" y="272162"/>
                  <a:pt x="0" y="263513"/>
                  <a:pt x="0" y="252675"/>
                </a:cubicBezTo>
                <a:lnTo>
                  <a:pt x="0" y="206256"/>
                </a:lnTo>
                <a:cubicBezTo>
                  <a:pt x="0" y="195528"/>
                  <a:pt x="8758" y="186769"/>
                  <a:pt x="19487" y="186769"/>
                </a:cubicBezTo>
                <a:lnTo>
                  <a:pt x="128418" y="186769"/>
                </a:lnTo>
                <a:cubicBezTo>
                  <a:pt x="139147" y="186769"/>
                  <a:pt x="147905" y="195528"/>
                  <a:pt x="147905" y="206256"/>
                </a:cubicBezTo>
                <a:lnTo>
                  <a:pt x="147905" y="412732"/>
                </a:lnTo>
                <a:lnTo>
                  <a:pt x="167392" y="412732"/>
                </a:lnTo>
                <a:cubicBezTo>
                  <a:pt x="178121" y="412732"/>
                  <a:pt x="186879" y="421490"/>
                  <a:pt x="186879" y="432219"/>
                </a:cubicBezTo>
                <a:lnTo>
                  <a:pt x="186879" y="478637"/>
                </a:lnTo>
                <a:cubicBezTo>
                  <a:pt x="186879" y="489366"/>
                  <a:pt x="178121" y="498124"/>
                  <a:pt x="167392" y="498124"/>
                </a:cubicBezTo>
                <a:lnTo>
                  <a:pt x="19597" y="498124"/>
                </a:lnTo>
                <a:cubicBezTo>
                  <a:pt x="8868" y="498124"/>
                  <a:pt x="110" y="489366"/>
                  <a:pt x="110" y="478637"/>
                </a:cubicBezTo>
                <a:lnTo>
                  <a:pt x="110" y="432219"/>
                </a:lnTo>
                <a:cubicBezTo>
                  <a:pt x="110" y="421381"/>
                  <a:pt x="8758" y="412622"/>
                  <a:pt x="19487" y="412622"/>
                </a:cubicBezTo>
                <a:moveTo>
                  <a:pt x="93495" y="0"/>
                </a:moveTo>
                <a:cubicBezTo>
                  <a:pt x="54849" y="0"/>
                  <a:pt x="23428" y="31311"/>
                  <a:pt x="23428" y="70066"/>
                </a:cubicBezTo>
                <a:cubicBezTo>
                  <a:pt x="23428" y="108711"/>
                  <a:pt x="54739" y="140132"/>
                  <a:pt x="93495" y="140132"/>
                </a:cubicBezTo>
                <a:cubicBezTo>
                  <a:pt x="132140" y="140132"/>
                  <a:pt x="163560" y="108821"/>
                  <a:pt x="163560" y="70066"/>
                </a:cubicBezTo>
                <a:cubicBezTo>
                  <a:pt x="163450" y="31311"/>
                  <a:pt x="132140" y="0"/>
                  <a:pt x="93495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7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7"/>
          <p:cNvSpPr txBox="1"/>
          <p:nvPr/>
        </p:nvSpPr>
        <p:spPr>
          <a:xfrm>
            <a:off x="735175" y="1235050"/>
            <a:ext cx="57204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saudar(nome, sobrenome, callback) {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return 'Olá ' + callback(nome, sobrenome) +'!';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saudar('João', 'Neves', nomeCompleto);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6129700" y="1244050"/>
            <a:ext cx="2354400" cy="1576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251999" marR="251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Poderíamos definir outra função que se encarregue de retornar as iniciais do nome e sobrenome de uma pessoa.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735175" y="1243950"/>
            <a:ext cx="5611800" cy="11967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function iniciais(nome, sobrenome) {</a:t>
            </a:r>
            <a:endParaRPr sz="15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return nome[0] + sobrenome[0];</a:t>
            </a:r>
            <a:endParaRPr sz="15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738849" y="376850"/>
            <a:ext cx="1491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8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8"/>
          <p:cNvSpPr txBox="1"/>
          <p:nvPr/>
        </p:nvSpPr>
        <p:spPr>
          <a:xfrm>
            <a:off x="735175" y="1235050"/>
            <a:ext cx="57204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function iniciais(nome, sobrenome) {</a:t>
            </a:r>
            <a:endParaRPr sz="15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return nome[0] + sobrenome[0];</a:t>
            </a:r>
            <a:endParaRPr sz="15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function saudar(nome, sobrenome, callback) {</a:t>
            </a:r>
            <a:endParaRPr sz="15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return 'Olá ' + callback(nome, sobrenome) + '!';</a:t>
            </a:r>
            <a:endParaRPr sz="15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saudar('João', 'Neves', iniciais);</a:t>
            </a:r>
            <a:endParaRPr sz="15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// Retornará 'Olá JN!'</a:t>
            </a:r>
            <a:endParaRPr sz="15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6021025" y="1285975"/>
            <a:ext cx="2112900" cy="2967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251999" marR="251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Desta vez, quando executarmos a função </a:t>
            </a:r>
            <a:r>
              <a:rPr b="1"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saudar</a:t>
            </a: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passamos a ela a função iniciais como </a:t>
            </a:r>
            <a:r>
              <a:rPr b="1"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callback</a:t>
            </a: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51999" marR="251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Novamente se executará o callback que dessa vez retornará as iniciais do nome. Em seguida, a função saudar será executada que, por fim, retornará a saudação completa.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735175" y="3559500"/>
            <a:ext cx="5376300" cy="4851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saudar('João', 'Neves', iniciais);</a:t>
            </a:r>
            <a:endParaRPr sz="15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738849" y="376850"/>
            <a:ext cx="1491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3884875" y="2222050"/>
            <a:ext cx="2841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 que é callback?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1687900" y="2259250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71" name="Google Shape;71;p17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7"/>
          <p:cNvSpPr txBox="1"/>
          <p:nvPr/>
        </p:nvSpPr>
        <p:spPr>
          <a:xfrm>
            <a:off x="3884875" y="2595850"/>
            <a:ext cx="3829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Callback com função anônima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3884875" y="2969650"/>
            <a:ext cx="3784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Callback com função definida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/>
        </p:nvSpPr>
        <p:spPr>
          <a:xfrm>
            <a:off x="1787850" y="1191300"/>
            <a:ext cx="42294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Callback </a:t>
            </a:r>
            <a:r>
              <a:rPr lang="pt-BR" sz="2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é uma</a:t>
            </a:r>
            <a:r>
              <a:rPr lang="pt-BR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função </a:t>
            </a:r>
            <a:r>
              <a:rPr lang="pt-BR" sz="2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se passa como</a:t>
            </a:r>
            <a:r>
              <a:rPr lang="pt-BR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parâmetro </a:t>
            </a:r>
            <a:r>
              <a:rPr lang="pt-BR" sz="2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outra</a:t>
            </a:r>
            <a:r>
              <a:rPr lang="pt-BR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função</a:t>
            </a:r>
            <a:r>
              <a:rPr lang="pt-BR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função que recebe é que se encarrega de</a:t>
            </a:r>
            <a:r>
              <a:rPr lang="pt-BR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executá-lo</a:t>
            </a:r>
            <a:r>
              <a:rPr lang="pt-BR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2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quando for necessário.</a:t>
            </a:r>
            <a:endParaRPr sz="22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190350" y="645650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818950" y="2981233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6325844" y="16927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9"/>
          <p:cNvGrpSpPr/>
          <p:nvPr/>
        </p:nvGrpSpPr>
        <p:grpSpPr>
          <a:xfrm>
            <a:off x="839725" y="3270453"/>
            <a:ext cx="6846900" cy="1107221"/>
            <a:chOff x="697125" y="2191940"/>
            <a:chExt cx="6846900" cy="530710"/>
          </a:xfrm>
        </p:grpSpPr>
        <p:sp>
          <p:nvSpPr>
            <p:cNvPr id="87" name="Google Shape;87;p19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setTimeout</a:t>
              </a:r>
              <a:r>
                <a:rPr lang="pt-BR" sz="16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 (function(){</a:t>
              </a:r>
              <a:endParaRPr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  console.log('Olá, Mundo!');</a:t>
              </a:r>
              <a:endParaRPr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} , 1000)</a:t>
              </a:r>
              <a:endParaRPr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9" name="Google Shape;89;p19"/>
          <p:cNvSpPr txBox="1"/>
          <p:nvPr/>
        </p:nvSpPr>
        <p:spPr>
          <a:xfrm>
            <a:off x="773575" y="1254925"/>
            <a:ext cx="75648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Anônima</a:t>
            </a:r>
            <a:endParaRPr b="1" sz="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Neste caso, a função que passamos como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callback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não tem nome, ou seja, uma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função anônima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Como as funções anônimas não podem ser chamadas por seu nome, precisamos escrevê-la dentro da chamada da função callback.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738848" y="376850"/>
            <a:ext cx="3666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</a:t>
            </a:r>
            <a:r>
              <a:rPr b="1" lang="pt-B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callback</a:t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0"/>
          <p:cNvGrpSpPr/>
          <p:nvPr/>
        </p:nvGrpSpPr>
        <p:grpSpPr>
          <a:xfrm>
            <a:off x="839725" y="2449168"/>
            <a:ext cx="6846900" cy="1107221"/>
            <a:chOff x="697125" y="2191940"/>
            <a:chExt cx="6846900" cy="530710"/>
          </a:xfrm>
        </p:grpSpPr>
        <p:sp>
          <p:nvSpPr>
            <p:cNvPr id="96" name="Google Shape;96;p20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let meuCallback = () =&gt; console.log('Olá, mundo!');</a:t>
              </a:r>
              <a:endParaRPr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setTimeout (meuCallback, 1000);</a:t>
              </a:r>
              <a:endParaRPr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8" name="Google Shape;98;p20"/>
          <p:cNvSpPr txBox="1"/>
          <p:nvPr/>
        </p:nvSpPr>
        <p:spPr>
          <a:xfrm>
            <a:off x="734208" y="1187848"/>
            <a:ext cx="75648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Definida</a:t>
            </a:r>
            <a:endParaRPr b="1" sz="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função que passamos como callback pode ser definida previamente. No momento em que a passarmos para outra função como parâmetro, nos referimos a ela pelo seu nome.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655050" y="3697400"/>
            <a:ext cx="71307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Quando enviamos uma função como parâmetro, a escrevemos sem os parênteses, já que não queremos que se execute neste momento.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Será a função que a recebe que se encarregará de executá-la.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738848" y="376850"/>
            <a:ext cx="3666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callback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1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21"/>
          <p:cNvSpPr txBox="1"/>
          <p:nvPr/>
        </p:nvSpPr>
        <p:spPr>
          <a:xfrm>
            <a:off x="735175" y="1235050"/>
            <a:ext cx="57204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pt-BR" sz="15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nomeCompleto</a:t>
            </a:r>
            <a:r>
              <a:rPr lang="pt-BR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(nome, sobrenome) {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5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pt-BR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nome + </a:t>
            </a:r>
            <a:r>
              <a:rPr lang="pt-BR" sz="15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pt-BR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+ sobrenome;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pt-BR" sz="15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saudar</a:t>
            </a:r>
            <a:r>
              <a:rPr lang="pt-BR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(nome, sobrenome, callback) {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5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pt-BR" sz="15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'Olá '</a:t>
            </a:r>
            <a:r>
              <a:rPr lang="pt-BR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lang="pt-BR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(nome, sobrenome) + </a:t>
            </a:r>
            <a:r>
              <a:rPr lang="pt-BR" sz="15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'!'</a:t>
            </a:r>
            <a:r>
              <a:rPr lang="pt-BR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saudar</a:t>
            </a:r>
            <a:r>
              <a:rPr lang="pt-BR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5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'João'</a:t>
            </a:r>
            <a:r>
              <a:rPr lang="pt-BR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5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'Neves'</a:t>
            </a:r>
            <a:r>
              <a:rPr lang="pt-BR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, nomeCompleto);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738849" y="376850"/>
            <a:ext cx="1491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2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2"/>
          <p:cNvSpPr txBox="1"/>
          <p:nvPr/>
        </p:nvSpPr>
        <p:spPr>
          <a:xfrm>
            <a:off x="735175" y="1235050"/>
            <a:ext cx="57204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saudar(nome, sobrenome, callback) {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return 'Olá ' + callback(nome, sobrenome) +'!';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saudar('João', 'Neves', nomeCompleto);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6129700" y="1244050"/>
            <a:ext cx="2354400" cy="1782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Definimos a função </a:t>
            </a:r>
            <a:r>
              <a:rPr b="1"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nomeCompleto()</a:t>
            </a: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51999" marR="251999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mesma se encarrega de unir o nome com o sobrenome, pondo um espaço entre eles. 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51999" marR="251999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Nos  </a:t>
            </a:r>
            <a:r>
              <a:rPr b="1"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retorna </a:t>
            </a: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uma </a:t>
            </a:r>
            <a:r>
              <a:rPr b="1"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735175" y="1243950"/>
            <a:ext cx="5611800" cy="11967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function nomeCompleto(nome, sobrenome) {</a:t>
            </a:r>
            <a:endParaRPr sz="15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return nome + ' ' + sobrenome;</a:t>
            </a:r>
            <a:endParaRPr sz="15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738849" y="376850"/>
            <a:ext cx="1491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23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3"/>
          <p:cNvSpPr txBox="1"/>
          <p:nvPr/>
        </p:nvSpPr>
        <p:spPr>
          <a:xfrm>
            <a:off x="735175" y="1235050"/>
            <a:ext cx="57204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nomeCompleto(nome, sobrenome) {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return nome + ' ' + sobrenome;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saudar('João', 'Neves', nomeCompleto);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6062550" y="1518100"/>
            <a:ext cx="2182200" cy="2424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251999" marR="251999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735175" y="2449625"/>
            <a:ext cx="5566500" cy="12840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function saudar(nome, sobrenome, callback) {</a:t>
            </a:r>
            <a:endParaRPr sz="15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return 'Olá ' + callback(nome, sobrenome) +'!';</a:t>
            </a:r>
            <a:endParaRPr sz="15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738849" y="376850"/>
            <a:ext cx="1491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6394125" y="1660400"/>
            <a:ext cx="18981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Definimos a função </a:t>
            </a:r>
            <a:r>
              <a:rPr b="1"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saudar()</a:t>
            </a: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251999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mesma recebe um nome, um sobrenome e um </a:t>
            </a:r>
            <a:r>
              <a:rPr b="1"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callback</a:t>
            </a: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parâmetros.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251999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Este último será função que vamos querer executar internamente.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4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4"/>
          <p:cNvSpPr txBox="1"/>
          <p:nvPr/>
        </p:nvSpPr>
        <p:spPr>
          <a:xfrm>
            <a:off x="735175" y="1235050"/>
            <a:ext cx="57204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nomeCompleto(nome, sobrenome) {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return nome + ' ' + sobrenome;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saudar(nome, sobrenome, callback) {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saudar('João', 'Neves', nomeCompleto);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6062550" y="1602500"/>
            <a:ext cx="2008200" cy="2310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que queremos devolver é uma string completa.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51999" marR="251999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Na primeira parte temos o return ‘Olá’.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51999" marR="251999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restante da string virá do retorno do </a:t>
            </a:r>
            <a:r>
              <a:rPr b="1"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callback </a:t>
            </a: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momento em que ele seja executado.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735175" y="2797500"/>
            <a:ext cx="5430600" cy="4851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return 'Olá ' + callback(nome, sobrenome) +'!';</a:t>
            </a:r>
            <a:endParaRPr sz="15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738849" y="376850"/>
            <a:ext cx="1491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