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57" r:id="rId2"/>
    <p:sldId id="279" r:id="rId3"/>
    <p:sldId id="278" r:id="rId4"/>
    <p:sldId id="272" r:id="rId5"/>
    <p:sldId id="273" r:id="rId6"/>
    <p:sldId id="274" r:id="rId7"/>
    <p:sldId id="276" r:id="rId8"/>
    <p:sldId id="27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BF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5758FB7-9AC5-4552-8A53-C91805E547FA}" styleName="Estilo com Tema 1 - Ênfase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27F97BB-C833-4FB7-BDE5-3F7075034690}" styleName="Estilo com Tema 2 - Ênfase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4" d="100"/>
          <a:sy n="74" d="100"/>
        </p:scale>
        <p:origin x="522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2469E-AF98-4E1A-8EC4-06DE8FE0D8DF}" type="datetimeFigureOut">
              <a:rPr lang="pt-BR" smtClean="0"/>
              <a:t>11/10/2023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216A1-6EF5-4ADC-93EC-B40498BF11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4467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2469E-AF98-4E1A-8EC4-06DE8FE0D8DF}" type="datetimeFigureOut">
              <a:rPr lang="pt-BR" smtClean="0"/>
              <a:t>11/10/2023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216A1-6EF5-4ADC-93EC-B40498BF11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5963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2469E-AF98-4E1A-8EC4-06DE8FE0D8DF}" type="datetimeFigureOut">
              <a:rPr lang="pt-BR" smtClean="0"/>
              <a:t>11/10/2023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216A1-6EF5-4ADC-93EC-B40498BF1140}" type="slidenum">
              <a:rPr lang="pt-BR" smtClean="0"/>
              <a:t>‹nº›</a:t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270085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2469E-AF98-4E1A-8EC4-06DE8FE0D8DF}" type="datetimeFigureOut">
              <a:rPr lang="pt-BR" smtClean="0"/>
              <a:t>11/10/2023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216A1-6EF5-4ADC-93EC-B40498BF11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02629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2469E-AF98-4E1A-8EC4-06DE8FE0D8DF}" type="datetimeFigureOut">
              <a:rPr lang="pt-BR" smtClean="0"/>
              <a:t>11/10/2023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216A1-6EF5-4ADC-93EC-B40498BF1140}" type="slidenum">
              <a:rPr lang="pt-BR" smtClean="0"/>
              <a:t>‹nº›</a:t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012662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2469E-AF98-4E1A-8EC4-06DE8FE0D8DF}" type="datetimeFigureOut">
              <a:rPr lang="pt-BR" smtClean="0"/>
              <a:t>11/10/2023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216A1-6EF5-4ADC-93EC-B40498BF11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28682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2469E-AF98-4E1A-8EC4-06DE8FE0D8DF}" type="datetimeFigureOut">
              <a:rPr lang="pt-BR" smtClean="0"/>
              <a:t>11/10/2023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216A1-6EF5-4ADC-93EC-B40498BF11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55042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2469E-AF98-4E1A-8EC4-06DE8FE0D8DF}" type="datetimeFigureOut">
              <a:rPr lang="pt-BR" smtClean="0"/>
              <a:t>11/10/2023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216A1-6EF5-4ADC-93EC-B40498BF11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1738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2469E-AF98-4E1A-8EC4-06DE8FE0D8DF}" type="datetimeFigureOut">
              <a:rPr lang="pt-BR" smtClean="0"/>
              <a:t>11/10/2023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216A1-6EF5-4ADC-93EC-B40498BF11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6017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2469E-AF98-4E1A-8EC4-06DE8FE0D8DF}" type="datetimeFigureOut">
              <a:rPr lang="pt-BR" smtClean="0"/>
              <a:t>11/10/2023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216A1-6EF5-4ADC-93EC-B40498BF11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4303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2469E-AF98-4E1A-8EC4-06DE8FE0D8DF}" type="datetimeFigureOut">
              <a:rPr lang="pt-BR" smtClean="0"/>
              <a:t>11/10/2023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216A1-6EF5-4ADC-93EC-B40498BF11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383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2469E-AF98-4E1A-8EC4-06DE8FE0D8DF}" type="datetimeFigureOut">
              <a:rPr lang="pt-BR" smtClean="0"/>
              <a:t>11/10/2023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216A1-6EF5-4ADC-93EC-B40498BF11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4139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2469E-AF98-4E1A-8EC4-06DE8FE0D8DF}" type="datetimeFigureOut">
              <a:rPr lang="pt-BR" smtClean="0"/>
              <a:t>11/10/2023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216A1-6EF5-4ADC-93EC-B40498BF11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3335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2469E-AF98-4E1A-8EC4-06DE8FE0D8DF}" type="datetimeFigureOut">
              <a:rPr lang="pt-BR" smtClean="0"/>
              <a:t>11/10/2023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216A1-6EF5-4ADC-93EC-B40498BF11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1604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2469E-AF98-4E1A-8EC4-06DE8FE0D8DF}" type="datetimeFigureOut">
              <a:rPr lang="pt-BR" smtClean="0"/>
              <a:t>11/10/2023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216A1-6EF5-4ADC-93EC-B40498BF11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374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2469E-AF98-4E1A-8EC4-06DE8FE0D8DF}" type="datetimeFigureOut">
              <a:rPr lang="pt-BR" smtClean="0"/>
              <a:t>11/10/2023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216A1-6EF5-4ADC-93EC-B40498BF11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1293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22469E-AF98-4E1A-8EC4-06DE8FE0D8DF}" type="datetimeFigureOut">
              <a:rPr lang="pt-BR" smtClean="0"/>
              <a:t>11/10/2023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A78216A1-6EF5-4ADC-93EC-B40498BF11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731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7" Type="http://schemas.openxmlformats.org/officeDocument/2006/relationships/image" Target="../media/image12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xmlns="" id="{9E5BA345-4A75-447A-A9F2-82AA77B895C3}"/>
              </a:ext>
            </a:extLst>
          </p:cNvPr>
          <p:cNvSpPr/>
          <p:nvPr/>
        </p:nvSpPr>
        <p:spPr>
          <a:xfrm>
            <a:off x="113048" y="30722"/>
            <a:ext cx="11481067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0000" b="1" dirty="0">
                <a:ln w="0"/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Edwardian Script ITC" panose="030303020407070D0804" pitchFamily="66" charset="0"/>
                <a:cs typeface="Arial" panose="020B0604020202020204" pitchFamily="34" charset="0"/>
              </a:rPr>
              <a:t>Creative Solutions </a:t>
            </a:r>
            <a:endParaRPr lang="pt-BR" sz="9600" dirty="0"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  <a:p>
            <a:pPr algn="ctr"/>
            <a:r>
              <a:rPr lang="pt-BR" sz="10000" b="1" dirty="0">
                <a:ln w="0"/>
                <a:latin typeface="Edwardian Script ITC" panose="030303020407070D0804" pitchFamily="66" charset="0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xmlns="" id="{F6E678B0-7532-41AB-85FF-7ADA7375A6E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859" y="4642339"/>
            <a:ext cx="1232918" cy="1228451"/>
          </a:xfrm>
          <a:prstGeom prst="ellipse">
            <a:avLst/>
          </a:prstGeom>
          <a:ln w="6350" cap="rnd">
            <a:solidFill>
              <a:schemeClr val="tx1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xmlns="" id="{25D244CC-10E2-4E10-B1FC-109F2D13DB9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907" y="4706620"/>
            <a:ext cx="1245653" cy="1227600"/>
          </a:xfrm>
          <a:prstGeom prst="ellipse">
            <a:avLst/>
          </a:prstGeom>
          <a:ln w="6350" cap="rnd">
            <a:solidFill>
              <a:schemeClr val="tx1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xmlns="" id="{503BF7A6-6D60-46F9-8181-20981BD62C7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8691" y="4661383"/>
            <a:ext cx="1247520" cy="1220400"/>
          </a:xfrm>
          <a:prstGeom prst="ellipse">
            <a:avLst/>
          </a:prstGeom>
          <a:ln w="6350" cap="rnd">
            <a:solidFill>
              <a:schemeClr val="tx1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xmlns="" id="{0B854329-4735-4B23-8229-D6E31BC12EB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9396" y="4737744"/>
            <a:ext cx="1227600" cy="1227600"/>
          </a:xfrm>
          <a:prstGeom prst="ellipse">
            <a:avLst/>
          </a:prstGeom>
          <a:ln w="6350" cap="rnd">
            <a:solidFill>
              <a:schemeClr val="tx1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xmlns="" id="{D5443186-816D-4569-BF54-7D9CB1E308AF}"/>
              </a:ext>
            </a:extLst>
          </p:cNvPr>
          <p:cNvSpPr txBox="1"/>
          <p:nvPr/>
        </p:nvSpPr>
        <p:spPr>
          <a:xfrm>
            <a:off x="418702" y="6036300"/>
            <a:ext cx="2173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Agar Grazielle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xmlns="" id="{F8952275-D941-4792-B8A6-C38DB615EC71}"/>
              </a:ext>
            </a:extLst>
          </p:cNvPr>
          <p:cNvSpPr txBox="1"/>
          <p:nvPr/>
        </p:nvSpPr>
        <p:spPr>
          <a:xfrm>
            <a:off x="2502770" y="6017827"/>
            <a:ext cx="2173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Allysson Santos 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xmlns="" id="{412A187F-327F-4780-B5B9-9D6BF713E83C}"/>
              </a:ext>
            </a:extLst>
          </p:cNvPr>
          <p:cNvSpPr txBox="1"/>
          <p:nvPr/>
        </p:nvSpPr>
        <p:spPr>
          <a:xfrm>
            <a:off x="5094508" y="6012828"/>
            <a:ext cx="2173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João Otávio 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xmlns="" id="{31F5AEC8-6E15-49C1-96A5-392F616EA53F}"/>
              </a:ext>
            </a:extLst>
          </p:cNvPr>
          <p:cNvSpPr txBox="1"/>
          <p:nvPr/>
        </p:nvSpPr>
        <p:spPr>
          <a:xfrm>
            <a:off x="10083908" y="6035750"/>
            <a:ext cx="2173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Thais Eloane 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xmlns="" id="{B82AC097-8621-4F6B-ACDD-DB64A761578B}"/>
              </a:ext>
            </a:extLst>
          </p:cNvPr>
          <p:cNvSpPr txBox="1"/>
          <p:nvPr/>
        </p:nvSpPr>
        <p:spPr>
          <a:xfrm>
            <a:off x="7431633" y="6012828"/>
            <a:ext cx="2173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Lucas Marques </a:t>
            </a:r>
          </a:p>
        </p:txBody>
      </p:sp>
      <p:pic>
        <p:nvPicPr>
          <p:cNvPr id="3" name="Imagem 2"/>
          <p:cNvPicPr>
            <a:picLocks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8316" y="4692684"/>
            <a:ext cx="1267200" cy="1227600"/>
          </a:xfrm>
          <a:prstGeom prst="ellipse">
            <a:avLst/>
          </a:prstGeom>
          <a:ln w="6350" cap="rnd">
            <a:solidFill>
              <a:schemeClr val="tx1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xmlns="" id="{C5497DC0-B305-46D5-B2B4-DDD4EF94050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grayscl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1455" b="64727" l="30556" r="69324">
                        <a14:foregroundMark x1="57850" y1="15091" x2="57850" y2="15091"/>
                        <a14:foregroundMark x1="43237" y1="12909" x2="43237" y2="12909"/>
                        <a14:foregroundMark x1="30676" y1="34909" x2="30676" y2="34909"/>
                        <a14:foregroundMark x1="39372" y1="62364" x2="39372" y2="62364"/>
                        <a14:foregroundMark x1="58937" y1="61818" x2="58937" y2="61818"/>
                        <a14:foregroundMark x1="42874" y1="64364" x2="42874" y2="64364"/>
                        <a14:foregroundMark x1="43841" y1="12545" x2="43841" y2="12545"/>
                        <a14:foregroundMark x1="54469" y1="64364" x2="54469" y2="64364"/>
                        <a14:foregroundMark x1="52295" y1="11455" x2="52295" y2="11455"/>
                        <a14:foregroundMark x1="50845" y1="64727" x2="50845" y2="64727"/>
                      </a14:backgroundRemoval>
                    </a14:imgEffect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6352" t="6969" r="25514" b="31901"/>
          <a:stretch/>
        </p:blipFill>
        <p:spPr>
          <a:xfrm>
            <a:off x="4256179" y="1533536"/>
            <a:ext cx="3427851" cy="2891686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xmlns="" id="{75E2E548-6E45-4FD0-A6D7-DE5A3CF8ACD4}"/>
              </a:ext>
            </a:extLst>
          </p:cNvPr>
          <p:cNvSpPr/>
          <p:nvPr/>
        </p:nvSpPr>
        <p:spPr>
          <a:xfrm>
            <a:off x="2796356" y="6316639"/>
            <a:ext cx="129875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Scrum Master</a:t>
            </a: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xmlns="" id="{413F576B-402B-49E1-998E-6BC8F9E838B5}"/>
              </a:ext>
            </a:extLst>
          </p:cNvPr>
          <p:cNvSpPr/>
          <p:nvPr/>
        </p:nvSpPr>
        <p:spPr>
          <a:xfrm>
            <a:off x="5159532" y="6320083"/>
            <a:ext cx="118583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Scrum Team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xmlns="" id="{1FA657A7-FAFA-44A5-BB23-2A0B2D795A4A}"/>
              </a:ext>
            </a:extLst>
          </p:cNvPr>
          <p:cNvSpPr/>
          <p:nvPr/>
        </p:nvSpPr>
        <p:spPr>
          <a:xfrm>
            <a:off x="7575751" y="6320083"/>
            <a:ext cx="137890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Product</a:t>
            </a:r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Owner</a:t>
            </a:r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xmlns="" id="{96040964-ECE4-4C53-BF58-75AA61C6DEF7}"/>
              </a:ext>
            </a:extLst>
          </p:cNvPr>
          <p:cNvSpPr/>
          <p:nvPr/>
        </p:nvSpPr>
        <p:spPr>
          <a:xfrm>
            <a:off x="10160277" y="6320083"/>
            <a:ext cx="118583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Scrum Team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xmlns="" id="{ECD89DC1-6B46-4F87-BA0C-D665253263DA}"/>
              </a:ext>
            </a:extLst>
          </p:cNvPr>
          <p:cNvSpPr/>
          <p:nvPr/>
        </p:nvSpPr>
        <p:spPr>
          <a:xfrm>
            <a:off x="551824" y="6316639"/>
            <a:ext cx="118583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Scrum Team</a:t>
            </a:r>
          </a:p>
        </p:txBody>
      </p:sp>
    </p:spTree>
    <p:extLst>
      <p:ext uri="{BB962C8B-B14F-4D97-AF65-F5344CB8AC3E}">
        <p14:creationId xmlns:p14="http://schemas.microsoft.com/office/powerpoint/2010/main" val="3668819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xmlns="" id="{915E113F-ABEE-4AD3-A924-8842FA09195C}"/>
              </a:ext>
            </a:extLst>
          </p:cNvPr>
          <p:cNvSpPr/>
          <p:nvPr/>
        </p:nvSpPr>
        <p:spPr>
          <a:xfrm>
            <a:off x="6272418" y="0"/>
            <a:ext cx="612993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200" b="1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GESTÃO</a:t>
            </a:r>
            <a:r>
              <a:rPr lang="pt-BR" sz="4800" b="1" dirty="0">
                <a:ln w="28575">
                  <a:noFill/>
                  <a:prstDash val="solid"/>
                </a:ln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200" b="1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DE</a:t>
            </a:r>
            <a:r>
              <a:rPr lang="pt-BR" sz="4800" b="1" dirty="0">
                <a:ln w="28575">
                  <a:noFill/>
                  <a:prstDash val="solid"/>
                </a:ln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200" b="1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ESTOQUES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1262130" y="1184856"/>
            <a:ext cx="477787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O que é Gestão de Estoque ?</a:t>
            </a:r>
          </a:p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Gestão de estoque é o processo de organização dos fluxos a serem seguidos pelos bens dentro do ciclo de pedidos, armazenamento, produção, venda e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estocagem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da empresa.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5947893" y="3758484"/>
            <a:ext cx="47778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Qual sua importância?</a:t>
            </a:r>
          </a:p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É um pilar importante para manter a Organização e Saúde Financeira da empresa. Saber o que se tem, a quantidade e melhor forma de estocagem é primordial, visando sempre a otimização de espaço e armazenamento.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100729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10000">
        <p15:prstTrans prst="peelOff"/>
      </p:transition>
    </mc:Choice>
    <mc:Fallback xmlns="">
      <p:transition spd="slow" advClick="0" advTm="10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xmlns="" id="{34A424C1-5522-4E96-943E-7F831917F8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250469" y="895350"/>
            <a:ext cx="3318933" cy="248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xmlns="" id="{122F5516-7743-4CED-B689-04EF060D91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2605" y="850900"/>
            <a:ext cx="3437467" cy="2578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xmlns="" id="{33716229-A52D-4710-AFDA-7281909A3A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7270" y="850900"/>
            <a:ext cx="3437467" cy="2578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xmlns="" id="{B46C5080-E54E-4636-9BFA-E9D4F242B7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8209" y="3748616"/>
            <a:ext cx="3606801" cy="2705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8" name="Picture 16">
            <a:extLst>
              <a:ext uri="{FF2B5EF4-FFF2-40B4-BE49-F238E27FC236}">
                <a16:creationId xmlns:a16="http://schemas.microsoft.com/office/drawing/2014/main" xmlns="" id="{FBDBD732-2075-4ACC-804E-707CAF8A6D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469" y="3748616"/>
            <a:ext cx="3606801" cy="2705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0" name="Picture 18">
            <a:extLst>
              <a:ext uri="{FF2B5EF4-FFF2-40B4-BE49-F238E27FC236}">
                <a16:creationId xmlns:a16="http://schemas.microsoft.com/office/drawing/2014/main" xmlns="" id="{30320D4B-9277-4EEB-ACF8-45C3433A40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6164" y="3644901"/>
            <a:ext cx="2343150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/>
          <p:cNvSpPr txBox="1"/>
          <p:nvPr/>
        </p:nvSpPr>
        <p:spPr>
          <a:xfrm>
            <a:off x="6268332" y="158174"/>
            <a:ext cx="59065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Local com Organização Atual</a:t>
            </a:r>
            <a:endParaRPr lang="pt-BR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0543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B72A2F6C-3F51-48AF-8204-76BAF22D0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3524" y="162223"/>
            <a:ext cx="4203828" cy="57187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Matriz de </a:t>
            </a:r>
            <a:r>
              <a:rPr lang="pt-BR" sz="32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Criticidade  </a:t>
            </a:r>
            <a:endParaRPr lang="pt-BR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xmlns="" id="{DC3409B3-9561-491B-B9DB-7DE85A87CEA4}"/>
              </a:ext>
            </a:extLst>
          </p:cNvPr>
          <p:cNvSpPr txBox="1"/>
          <p:nvPr/>
        </p:nvSpPr>
        <p:spPr>
          <a:xfrm>
            <a:off x="651933" y="1566333"/>
            <a:ext cx="849841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É</a:t>
            </a:r>
            <a:r>
              <a:rPr lang="pt-BR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um método que separa os itens de maior importância ou impacto, que são normalmente em menor número. Trata-se de classificação estatística de materiais, baseada no princípio de Pareto, o qual considera a importância dos materiais, baseada nas quantidades utilizadas e no seu valor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xmlns="" id="{E5948175-0119-4026-A5C5-416302DF24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1028" y="2938414"/>
            <a:ext cx="5152496" cy="3183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839823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10000">
        <p15:prstTrans prst="peelOff"/>
      </p:transition>
    </mc:Choice>
    <mc:Fallback xmlns="">
      <p:transition spd="slow" advClick="0" advTm="10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91D4E902-1E45-470E-A889-BE4A84D86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3084" y="139652"/>
            <a:ext cx="4660026" cy="581565"/>
          </a:xfrm>
        </p:spPr>
        <p:txBody>
          <a:bodyPr>
            <a:normAutofit/>
          </a:bodyPr>
          <a:lstStyle/>
          <a:p>
            <a:pPr algn="ctr"/>
            <a:r>
              <a:rPr lang="pt-BR" sz="32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Tabela de Criticidade </a:t>
            </a:r>
            <a:endParaRPr lang="pt-BR" sz="3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xmlns="" id="{EA53960A-87D9-4344-8654-B7EE4D51CC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078" y="1206452"/>
            <a:ext cx="10038215" cy="5298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70979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10000">
        <p15:prstTrans prst="peelOff"/>
      </p:transition>
    </mc:Choice>
    <mc:Fallback xmlns="">
      <p:transition spd="slow" advClick="0" advTm="1000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xmlns="" id="{3F7C2E3F-EE8A-4092-BDB4-E573860E9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1276" y="112641"/>
            <a:ext cx="4261834" cy="755126"/>
          </a:xfrm>
        </p:spPr>
        <p:txBody>
          <a:bodyPr>
            <a:normAutofit/>
          </a:bodyPr>
          <a:lstStyle/>
          <a:p>
            <a:pPr algn="ctr"/>
            <a:r>
              <a:rPr lang="pt-BR" sz="32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Gráfico de Pareto</a:t>
            </a:r>
            <a:endParaRPr lang="pt-BR" sz="3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xmlns="" id="{A971F5DE-3E3E-4E2F-A310-391CE854C249}"/>
              </a:ext>
            </a:extLst>
          </p:cNvPr>
          <p:cNvSpPr txBox="1"/>
          <p:nvPr/>
        </p:nvSpPr>
        <p:spPr>
          <a:xfrm>
            <a:off x="838200" y="1270000"/>
            <a:ext cx="816821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>
                <a:latin typeface="Google Sans"/>
              </a:defRPr>
            </a:lvl1pPr>
          </a:lstStyle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O Princípio de Pareto, ou regra 80/20, é uma tendência que prevê que 80% dos efeitos surgem a partir de apenas 20% das causas, podendo ser aplicado em várias outras relações de causa e efeito.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xmlns="" id="{E929F00E-EDB0-4411-A2B4-B374C41809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4532" y="2595563"/>
            <a:ext cx="5653617" cy="3230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99754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10000">
        <p15:prstTrans prst="peelOff"/>
      </p:transition>
    </mc:Choice>
    <mc:Fallback xmlns="">
      <p:transition spd="slow" advClick="0" advTm="1000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xmlns="" id="{B2E17EEF-4150-4E2E-8BF1-0222D415B4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533" y="1152890"/>
            <a:ext cx="9800019" cy="3346706"/>
          </a:xfrm>
          <a:prstGeom prst="rect">
            <a:avLst/>
          </a:prstGeom>
        </p:spPr>
      </p:pic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xmlns="" id="{11A441D6-8983-411B-A545-FB0F9A5E5A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27551" y="239750"/>
            <a:ext cx="4249801" cy="55278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sz="32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Utilização x Estoque</a:t>
            </a:r>
            <a:endParaRPr lang="pt-BR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xmlns="" id="{7743074B-A25D-4F76-82C4-193528FF04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200" y="4368977"/>
            <a:ext cx="4370678" cy="2337640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xmlns="" id="{A49923B0-D443-4DB4-81EA-4AC202F3AB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7521" y="4667518"/>
            <a:ext cx="4370678" cy="2075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96651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10000">
        <p15:prstTrans prst="peelOff"/>
      </p:transition>
    </mc:Choice>
    <mc:Fallback xmlns="">
      <p:transition spd="slow" advClick="0" advTm="1000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>
            <a:extLst>
              <a:ext uri="{FF2B5EF4-FFF2-40B4-BE49-F238E27FC236}">
                <a16:creationId xmlns:a16="http://schemas.microsoft.com/office/drawing/2014/main" xmlns="" id="{D27E3F12-6247-474A-B569-8B699C7CECF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3961" y="5507990"/>
            <a:ext cx="1574105" cy="1325563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xmlns="" id="{6D7BE07A-6065-42EE-8526-03E0E738FCB4}"/>
              </a:ext>
            </a:extLst>
          </p:cNvPr>
          <p:cNvSpPr/>
          <p:nvPr/>
        </p:nvSpPr>
        <p:spPr>
          <a:xfrm>
            <a:off x="9149442" y="5507990"/>
            <a:ext cx="3063794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b="1" dirty="0">
                <a:ln w="28575">
                  <a:noFill/>
                  <a:prstDash val="solid"/>
                </a:ln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TEAM</a:t>
            </a:r>
          </a:p>
          <a:p>
            <a:r>
              <a:rPr lang="pt-BR" sz="4000" b="1" dirty="0">
                <a:ln w="28575">
                  <a:noFill/>
                  <a:prstDash val="solid"/>
                </a:ln>
                <a:solidFill>
                  <a:sysClr val="windowText" lastClr="000000"/>
                </a:solidFill>
                <a:latin typeface="Edwardian Script ITC" panose="030303020407070D0804" pitchFamily="66" charset="0"/>
                <a:cs typeface="Arial" panose="020B0604020202020204" pitchFamily="34" charset="0"/>
              </a:rPr>
              <a:t>Creative Solutions </a:t>
            </a:r>
            <a:endParaRPr lang="pt-BR" sz="4000" dirty="0">
              <a:latin typeface="Edwardian Script ITC" panose="030303020407070D0804" pitchFamily="66" charset="0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xmlns="" id="{516FFACD-E794-4443-A8F8-DF9092958405}"/>
              </a:ext>
            </a:extLst>
          </p:cNvPr>
          <p:cNvSpPr/>
          <p:nvPr/>
        </p:nvSpPr>
        <p:spPr>
          <a:xfrm>
            <a:off x="10957811" y="6323598"/>
            <a:ext cx="163919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>
                <a:ln w="28575">
                  <a:noFill/>
                  <a:prstDash val="solid"/>
                </a:ln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Consultoria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xmlns="" id="{E21BD13A-2446-4A67-8998-C12675CEA80E}"/>
              </a:ext>
            </a:extLst>
          </p:cNvPr>
          <p:cNvSpPr/>
          <p:nvPr/>
        </p:nvSpPr>
        <p:spPr>
          <a:xfrm>
            <a:off x="6792750" y="4874924"/>
            <a:ext cx="325121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Atenciosamente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endParaRPr lang="pt-BR" dirty="0"/>
          </a:p>
        </p:txBody>
      </p:sp>
      <p:sp>
        <p:nvSpPr>
          <p:cNvPr id="8" name="Título 7">
            <a:extLst>
              <a:ext uri="{FF2B5EF4-FFF2-40B4-BE49-F238E27FC236}">
                <a16:creationId xmlns:a16="http://schemas.microsoft.com/office/drawing/2014/main" xmlns="" id="{3D31ACB7-D31B-4A71-B7D1-E2AD825A7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9965" y="184597"/>
            <a:ext cx="2967387" cy="678287"/>
          </a:xfrm>
        </p:spPr>
        <p:txBody>
          <a:bodyPr>
            <a:normAutofit/>
          </a:bodyPr>
          <a:lstStyle/>
          <a:p>
            <a:r>
              <a:rPr lang="pt-BR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CONCLUSÃO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1058869" y="1885542"/>
            <a:ext cx="809057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Com base nos estudos apresentados acima, podemos concluir que as peças importantes para o uso diário e recorrente deverão estar em evidência e de fácil acesso, observamos que o espaço é mal utilizado e com peças de menor importância tomando espaço de peças mais criticas, sendo assim montaremos um novo Layout de Organização das Prateleiras conforme a Matriz de Criticidade e o Gráfico de Pareto apresentados, afim de organizar visivelmente o ambiente de trabalho, otimizar o mesmo e com isso agilizar o processo de troca dos componentes.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225349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5000">
        <p15:prstTrans prst="peelOff"/>
      </p:transition>
    </mc:Choice>
    <mc:Fallback xmlns=""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theme/theme1.xml><?xml version="1.0" encoding="utf-8"?>
<a:theme xmlns:a="http://schemas.openxmlformats.org/drawingml/2006/main" name="Facetado">
  <a:themeElements>
    <a:clrScheme name="Escala de Cinza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Facetad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1410</TotalTime>
  <Words>313</Words>
  <Application>Microsoft Office PowerPoint</Application>
  <PresentationFormat>Widescreen</PresentationFormat>
  <Paragraphs>32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3" baseType="lpstr">
      <vt:lpstr>Arial</vt:lpstr>
      <vt:lpstr>Edwardian Script ITC</vt:lpstr>
      <vt:lpstr>Trebuchet MS</vt:lpstr>
      <vt:lpstr>Wingdings 3</vt:lpstr>
      <vt:lpstr>Facetado</vt:lpstr>
      <vt:lpstr>Apresentação do PowerPoint</vt:lpstr>
      <vt:lpstr>Apresentação do PowerPoint</vt:lpstr>
      <vt:lpstr>Apresentação do PowerPoint</vt:lpstr>
      <vt:lpstr>Apresentação do PowerPoint</vt:lpstr>
      <vt:lpstr>Tabela de Criticidade </vt:lpstr>
      <vt:lpstr>Gráfico de Pareto</vt:lpstr>
      <vt:lpstr>Apresentação do PowerPoint</vt:lpstr>
      <vt:lpstr>CONCLUSÃO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DEBORA TAIRA NOVAES</dc:creator>
  <cp:lastModifiedBy>Allysson Vinicius dos Santos</cp:lastModifiedBy>
  <cp:revision>107</cp:revision>
  <dcterms:created xsi:type="dcterms:W3CDTF">2023-03-28T22:23:11Z</dcterms:created>
  <dcterms:modified xsi:type="dcterms:W3CDTF">2023-10-11T12:31:09Z</dcterms:modified>
</cp:coreProperties>
</file>