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1"/>
  </p:sldMasterIdLst>
  <p:notesMasterIdLst>
    <p:notesMasterId r:id="rId17"/>
  </p:notesMasterIdLst>
  <p:sldIdLst>
    <p:sldId id="256" r:id="rId2"/>
    <p:sldId id="268" r:id="rId3"/>
    <p:sldId id="274" r:id="rId4"/>
    <p:sldId id="271" r:id="rId5"/>
    <p:sldId id="269" r:id="rId6"/>
    <p:sldId id="26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FF6FC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EDA52-7DF3-864B-873F-A1CE34528635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AEC72-0848-4849-9898-97E8A4A8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8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AEC72-0848-4849-9898-97E8A4A8AF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5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03CEC41E-48BD-4881-B6FF-D82EEBBCD904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03CEC41E-48BD-4881-B6FF-D82EEBBCD904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03CEC41E-48BD-4881-B6FF-D82EEBBCD904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03CEC41E-48BD-4881-B6FF-D82EEBBCD904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>
                <a:latin typeface="Helvetica Neue"/>
                <a:cs typeface="Helvetica Neue"/>
              </a:rPr>
              <a:t>GOALS AND GOAL SETTING</a:t>
            </a:r>
            <a:endParaRPr lang="en-US" sz="5400" b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42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Helvetica Neue"/>
                <a:cs typeface="Helvetica Neue"/>
              </a:rPr>
              <a:t>ACTION-ORIENTED</a:t>
            </a:r>
            <a:endParaRPr lang="en-US" sz="4000" b="1" dirty="0">
              <a:latin typeface="Helvetica Neue"/>
              <a:cs typeface="Helvetica Neue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rgbClr val="66FFCC"/>
                </a:solidFill>
                <a:latin typeface="Century Gothic"/>
                <a:cs typeface="Century Gothic"/>
              </a:rPr>
              <a:t>If an athlete has contributed towards the goal-setting exercise, they will be more likely to work towards achieving those goals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latin typeface="Century Gothic"/>
                <a:cs typeface="Century Gothic"/>
              </a:rPr>
              <a:t> </a:t>
            </a:r>
            <a:r>
              <a:rPr lang="en-US" sz="2000" i="1" dirty="0" smtClean="0">
                <a:latin typeface="Century Gothic"/>
                <a:cs typeface="Century Gothic"/>
              </a:rPr>
              <a:t>Goals should not be based on the end result but be focused on patterns of play or skill execution tailored to individual athlete needs</a:t>
            </a:r>
            <a:endParaRPr lang="en-US" sz="2000" i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3075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Helvetica Neue"/>
                <a:cs typeface="Helvetica Neue"/>
              </a:rPr>
              <a:t>REALISTIC</a:t>
            </a:r>
            <a:endParaRPr lang="en-US" sz="4000" b="1" dirty="0">
              <a:latin typeface="Helvetica Neue"/>
              <a:cs typeface="Helvetica Neue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rgbClr val="66FFCC"/>
                </a:solidFill>
                <a:latin typeface="Century Gothic"/>
                <a:cs typeface="Century Gothic"/>
              </a:rPr>
              <a:t>Goals should be challenging but they should also be achievable.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Century Gothic"/>
                <a:cs typeface="Century Gothic"/>
              </a:rPr>
              <a:t>There is no point targeting something that is way beyond the capabilities of the athlete who will eventually lose motivation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lang="en-US" sz="20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For example, an athlete wishes to lose 10kgs in a week healthily and legally</a:t>
            </a:r>
            <a:endParaRPr lang="en-US" sz="2000" i="1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791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Helvetica Neue"/>
                <a:cs typeface="Helvetica Neue"/>
              </a:rPr>
              <a:t>TIME BOUND</a:t>
            </a:r>
            <a:endParaRPr lang="en-US" sz="4000" b="1" dirty="0">
              <a:latin typeface="Helvetica Neue"/>
              <a:cs typeface="Helvetica Neue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rgbClr val="66FFCC"/>
                </a:solidFill>
                <a:latin typeface="Century Gothic"/>
                <a:cs typeface="Century Gothic"/>
              </a:rPr>
              <a:t>Deadlines are important. They cannot be too close, or progress will be hard to judge or minimal; but they cannot be too far away or a loss of motivation could occur.</a:t>
            </a:r>
          </a:p>
          <a:p>
            <a:pPr lvl="1">
              <a:buFont typeface="Arial"/>
              <a:buChar char="•"/>
            </a:pPr>
            <a:r>
              <a:rPr lang="en-US" sz="20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For example, a severely injured athlete is not able to compete in the Olympics two months away however, creates a  long-term goal of competing in the next Olympic with medium and short-term goals in between to maintain motivation.</a:t>
            </a:r>
            <a:endParaRPr lang="en-US" sz="2000" i="1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596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Helvetica Neue"/>
                <a:cs typeface="Helvetica Neue"/>
              </a:rPr>
              <a:t>EVALUATE</a:t>
            </a:r>
            <a:endParaRPr lang="en-US" sz="4000" b="1" dirty="0">
              <a:latin typeface="Helvetica Neue"/>
              <a:cs typeface="Helvetica Neue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rgbClr val="66FFCC"/>
                </a:solidFill>
                <a:latin typeface="Century Gothic"/>
                <a:cs typeface="Century Gothic"/>
              </a:rPr>
              <a:t>It is important to monitor progress seeing as circumstances can change and tweaks may be required along the way.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Century Gothic"/>
                <a:cs typeface="Century Gothic"/>
              </a:rPr>
              <a:t>The planned improvements could come more slowly, or more quickly, than expected. However, it is not advisable to chop and change too much because this can lead to demotivation.</a:t>
            </a:r>
          </a:p>
          <a:p>
            <a:pPr lvl="1">
              <a:buFont typeface="Arial"/>
              <a:buChar char="•"/>
            </a:pPr>
            <a:r>
              <a:rPr lang="en-US" sz="2100" i="1" dirty="0" smtClean="0">
                <a:solidFill>
                  <a:srgbClr val="FFFFFF"/>
                </a:solidFill>
                <a:latin typeface="Century Gothic"/>
                <a:cs typeface="Century Gothic"/>
              </a:rPr>
              <a:t>For example, an athlete’s set goal of increasing their disposal rate within a season may not be working and so changes may need to be made to training and skill execution.</a:t>
            </a:r>
            <a:endParaRPr lang="en-US" sz="2100" i="1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87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Helvetica Neue"/>
                <a:cs typeface="Helvetica Neue"/>
              </a:rPr>
              <a:t>RECORDABLE</a:t>
            </a:r>
            <a:endParaRPr lang="en-US" sz="4000" b="1" dirty="0">
              <a:latin typeface="Helvetica Neue"/>
              <a:cs typeface="Helvetica Neue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rgbClr val="66FFCC"/>
                </a:solidFill>
                <a:latin typeface="Century Gothic"/>
                <a:cs typeface="Century Gothic"/>
              </a:rPr>
              <a:t>Keep notes. This way, the athlete can then be reminded of how far they have come – and how far they hope to go.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Century Gothic"/>
                <a:cs typeface="Century Gothic"/>
              </a:rPr>
              <a:t>This helps with motivation and focus</a:t>
            </a:r>
          </a:p>
        </p:txBody>
      </p:sp>
    </p:spTree>
    <p:extLst>
      <p:ext uri="{BB962C8B-B14F-4D97-AF65-F5344CB8AC3E}">
        <p14:creationId xmlns:p14="http://schemas.microsoft.com/office/powerpoint/2010/main" val="3014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Helvetica Neue"/>
                <a:cs typeface="Helvetica Neue"/>
              </a:rPr>
              <a:t>S.C.C.A.M.P GOALS</a:t>
            </a:r>
            <a:endParaRPr lang="en-US" sz="4000" b="1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rgbClr val="66FFCC"/>
                </a:solidFill>
                <a:latin typeface="Century Gothic"/>
                <a:cs typeface="Century Gothic"/>
              </a:rPr>
              <a:t>SPECIFIC – </a:t>
            </a:r>
            <a:r>
              <a:rPr lang="en-US" i="1" dirty="0" smtClean="0">
                <a:latin typeface="Century Gothic"/>
                <a:cs typeface="Century Gothic"/>
              </a:rPr>
              <a:t>not general or too broad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66FFCC"/>
                </a:solidFill>
                <a:latin typeface="Century Gothic"/>
                <a:cs typeface="Century Gothic"/>
              </a:rPr>
              <a:t>CONTROLLABLE – </a:t>
            </a:r>
            <a:r>
              <a:rPr lang="en-US" i="1" dirty="0" smtClean="0">
                <a:latin typeface="Century Gothic"/>
                <a:cs typeface="Century Gothic"/>
              </a:rPr>
              <a:t>not dependent on others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66FFCC"/>
                </a:solidFill>
                <a:latin typeface="Century Gothic"/>
                <a:cs typeface="Century Gothic"/>
              </a:rPr>
              <a:t>CHALLENGING – </a:t>
            </a:r>
            <a:r>
              <a:rPr lang="en-US" i="1" dirty="0" smtClean="0">
                <a:latin typeface="Century Gothic"/>
                <a:cs typeface="Century Gothic"/>
              </a:rPr>
              <a:t>not too easy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66FFCC"/>
                </a:solidFill>
                <a:latin typeface="Century Gothic"/>
                <a:cs typeface="Century Gothic"/>
              </a:rPr>
              <a:t>ATTAINABLE – </a:t>
            </a:r>
            <a:r>
              <a:rPr lang="en-US" i="1" dirty="0" smtClean="0">
                <a:latin typeface="Century Gothic"/>
                <a:cs typeface="Century Gothic"/>
              </a:rPr>
              <a:t>not too hard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66FFCC"/>
                </a:solidFill>
                <a:latin typeface="Century Gothic"/>
                <a:cs typeface="Century Gothic"/>
              </a:rPr>
              <a:t>MEASURABLE – </a:t>
            </a:r>
            <a:r>
              <a:rPr lang="en-US" i="1" dirty="0" smtClean="0">
                <a:latin typeface="Century Gothic"/>
                <a:cs typeface="Century Gothic"/>
              </a:rPr>
              <a:t>so you know when you have achieved it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66FFCC"/>
                </a:solidFill>
                <a:latin typeface="Century Gothic"/>
                <a:cs typeface="Century Gothic"/>
              </a:rPr>
              <a:t>PERSONAL – </a:t>
            </a:r>
            <a:r>
              <a:rPr lang="en-US" i="1" dirty="0" smtClean="0">
                <a:latin typeface="Century Gothic"/>
                <a:cs typeface="Century Gothic"/>
              </a:rPr>
              <a:t>self-driven so you are committed</a:t>
            </a:r>
          </a:p>
        </p:txBody>
      </p:sp>
    </p:spTree>
    <p:extLst>
      <p:ext uri="{BB962C8B-B14F-4D97-AF65-F5344CB8AC3E}">
        <p14:creationId xmlns:p14="http://schemas.microsoft.com/office/powerpoint/2010/main" val="177666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Helvetica Neue"/>
                <a:cs typeface="Helvetica Neue"/>
              </a:rPr>
              <a:t>GOALS</a:t>
            </a:r>
            <a:endParaRPr lang="en-US" sz="4000" b="1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521086" y="640257"/>
            <a:ext cx="4658735" cy="54026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A goal can be defined as </a:t>
            </a:r>
            <a:r>
              <a:rPr lang="en-US" i="1" dirty="0" smtClean="0">
                <a:solidFill>
                  <a:srgbClr val="66FFCC"/>
                </a:solidFill>
                <a:latin typeface="Century Gothic"/>
                <a:cs typeface="Century Gothic"/>
              </a:rPr>
              <a:t>“An observable and measurable end result having one or more objectives to be achieved within a more or less fixed timeframe” </a:t>
            </a:r>
            <a:r>
              <a:rPr lang="en-US" sz="900" i="1" dirty="0" smtClean="0">
                <a:latin typeface="Century Gothic"/>
                <a:cs typeface="Century Gothic"/>
              </a:rPr>
              <a:t>(</a:t>
            </a:r>
            <a:r>
              <a:rPr lang="en-US" sz="900" i="1" dirty="0" err="1" smtClean="0">
                <a:latin typeface="Century Gothic"/>
                <a:cs typeface="Century Gothic"/>
              </a:rPr>
              <a:t>businessdictionary.com</a:t>
            </a:r>
            <a:r>
              <a:rPr lang="en-US" sz="900" i="1" dirty="0" smtClean="0">
                <a:latin typeface="Century Gothic"/>
                <a:cs typeface="Century Gothic"/>
              </a:rPr>
              <a:t> 2016)</a:t>
            </a:r>
          </a:p>
          <a:p>
            <a:pPr marL="0" indent="0">
              <a:buNone/>
            </a:pPr>
            <a:endParaRPr lang="en-US" i="1" dirty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Goals can relate to any aspect of performance; that is, mental, fitness, skill development or tactical.</a:t>
            </a:r>
          </a:p>
        </p:txBody>
      </p:sp>
    </p:spTree>
    <p:extLst>
      <p:ext uri="{BB962C8B-B14F-4D97-AF65-F5344CB8AC3E}">
        <p14:creationId xmlns:p14="http://schemas.microsoft.com/office/powerpoint/2010/main" val="183358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Helvetica Neue"/>
                <a:cs typeface="Helvetica Neue"/>
              </a:rPr>
              <a:t>TYPES OF GOALS</a:t>
            </a:r>
            <a:endParaRPr lang="en-US" sz="4000" b="1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10868" y="950742"/>
            <a:ext cx="4658735" cy="56043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There are three types of goals: process, performance and outcome (product) goals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66FFCC"/>
                </a:solidFill>
                <a:latin typeface="Century Gothic"/>
                <a:cs typeface="Century Gothic"/>
              </a:rPr>
              <a:t>Process goals – </a:t>
            </a:r>
            <a:r>
              <a:rPr lang="en-US" dirty="0" smtClean="0">
                <a:latin typeface="Century Gothic"/>
                <a:cs typeface="Century Gothic"/>
              </a:rPr>
              <a:t>focus on the activities and processes that are required for a successful performance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66FFCC"/>
                </a:solidFill>
                <a:latin typeface="Century Gothic"/>
                <a:cs typeface="Century Gothic"/>
              </a:rPr>
              <a:t>Performance goals – </a:t>
            </a:r>
            <a:r>
              <a:rPr lang="en-US" dirty="0" smtClean="0">
                <a:latin typeface="Century Gothic"/>
                <a:cs typeface="Century Gothic"/>
              </a:rPr>
              <a:t>are desired achievements </a:t>
            </a:r>
            <a:r>
              <a:rPr lang="en-US" sz="2200" i="1" dirty="0" smtClean="0">
                <a:latin typeface="Century Gothic"/>
                <a:cs typeface="Century Gothic"/>
              </a:rPr>
              <a:t>(for example, to have 20 or more possessions in a game of football)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66FFCC"/>
                </a:solidFill>
                <a:latin typeface="Century Gothic"/>
                <a:cs typeface="Century Gothic"/>
              </a:rPr>
              <a:t>Outcome [product] goals – </a:t>
            </a:r>
            <a:r>
              <a:rPr lang="en-US" dirty="0" smtClean="0">
                <a:latin typeface="Century Gothic"/>
                <a:cs typeface="Century Gothic"/>
              </a:rPr>
              <a:t>focus on the outcome of a competition </a:t>
            </a:r>
            <a:r>
              <a:rPr lang="en-US" sz="2200" i="1" dirty="0" smtClean="0">
                <a:latin typeface="Century Gothic"/>
                <a:cs typeface="Century Gothic"/>
              </a:rPr>
              <a:t>(outcome goals have other influencing variables such as the opposition, media and sponsors. For these reasons, they can often be problematic and unrealistic) </a:t>
            </a:r>
          </a:p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Outcome goals focus on the end result, which is usually winning. Process goals focus on the methods of getting there. Good process should lead to a good outcome and help maintain long-term motivation.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8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Helvetica Neue"/>
                <a:cs typeface="Helvetica Neue"/>
              </a:rPr>
              <a:t>GOAL TIMEFRAMES</a:t>
            </a:r>
            <a:endParaRPr lang="en-US" sz="4000" b="1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08977" y="950493"/>
            <a:ext cx="4658735" cy="56189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Typically, goals will be short-term, medium-term and/or long-term: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66FFCC"/>
                </a:solidFill>
                <a:latin typeface="Century Gothic"/>
                <a:cs typeface="Century Gothic"/>
              </a:rPr>
              <a:t>Short-term goals: </a:t>
            </a:r>
            <a:r>
              <a:rPr lang="en-US" dirty="0" smtClean="0">
                <a:latin typeface="Century Gothic"/>
                <a:cs typeface="Century Gothic"/>
              </a:rPr>
              <a:t>can be for a training session, a competition or a few days. </a:t>
            </a:r>
          </a:p>
          <a:p>
            <a:pPr lvl="1">
              <a:buFont typeface="Arial"/>
              <a:buChar char="•"/>
            </a:pPr>
            <a:r>
              <a:rPr lang="en-US" sz="2200" i="1" dirty="0" smtClean="0">
                <a:latin typeface="Century Gothic"/>
                <a:cs typeface="Century Gothic"/>
              </a:rPr>
              <a:t>Examples include incorporating relaxation into your swing when driving in golf or applying a particular defensive technique in basketball. 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66FFCC"/>
                </a:solidFill>
                <a:latin typeface="Century Gothic"/>
                <a:cs typeface="Century Gothic"/>
              </a:rPr>
              <a:t>Medium-term goals: </a:t>
            </a:r>
            <a:r>
              <a:rPr lang="en-US" dirty="0" smtClean="0">
                <a:latin typeface="Century Gothic"/>
                <a:cs typeface="Century Gothic"/>
              </a:rPr>
              <a:t>last for a few weeks to six months. </a:t>
            </a:r>
          </a:p>
          <a:p>
            <a:pPr lvl="1">
              <a:buFont typeface="Arial"/>
              <a:buChar char="•"/>
            </a:pPr>
            <a:r>
              <a:rPr lang="en-US" sz="2200" i="1" dirty="0" smtClean="0">
                <a:latin typeface="Century Gothic"/>
                <a:cs typeface="Century Gothic"/>
              </a:rPr>
              <a:t>Examples include improving concentration skills during competition, reducing your handicap or increasing upper-body strength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66FFCC"/>
                </a:solidFill>
                <a:latin typeface="Century Gothic"/>
                <a:cs typeface="Century Gothic"/>
              </a:rPr>
              <a:t>Long-term goals: </a:t>
            </a:r>
            <a:r>
              <a:rPr lang="en-US" dirty="0" smtClean="0">
                <a:latin typeface="Century Gothic"/>
                <a:cs typeface="Century Gothic"/>
              </a:rPr>
              <a:t>can be from a few months to several years. </a:t>
            </a:r>
          </a:p>
          <a:p>
            <a:pPr lvl="1">
              <a:buFont typeface="Arial"/>
              <a:buChar char="•"/>
            </a:pPr>
            <a:r>
              <a:rPr lang="en-US" sz="2200" i="1" dirty="0" smtClean="0">
                <a:latin typeface="Century Gothic"/>
                <a:cs typeface="Century Gothic"/>
              </a:rPr>
              <a:t>Examples include representing Australia in a world event or being selected in a first-grade team.  </a:t>
            </a:r>
            <a:endParaRPr lang="en-US" sz="2200" i="1" dirty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Breaking a major goal into smaller goals will allow you to monitor, achieve and reassess. </a:t>
            </a:r>
          </a:p>
        </p:txBody>
      </p:sp>
    </p:spTree>
    <p:extLst>
      <p:ext uri="{BB962C8B-B14F-4D97-AF65-F5344CB8AC3E}">
        <p14:creationId xmlns:p14="http://schemas.microsoft.com/office/powerpoint/2010/main" val="37667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Helvetica Neue"/>
                <a:cs typeface="Helvetica Neue"/>
              </a:rPr>
              <a:t>WHAT IS GOAL SETTING?</a:t>
            </a:r>
            <a:endParaRPr lang="en-US" sz="4000" b="1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17012" y="951551"/>
            <a:ext cx="4658735" cy="55568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Goal setting is defined as a </a:t>
            </a:r>
            <a:r>
              <a:rPr lang="en-US" i="1" dirty="0" smtClean="0">
                <a:solidFill>
                  <a:srgbClr val="66FFCC"/>
                </a:solidFill>
                <a:latin typeface="Century Gothic"/>
                <a:cs typeface="Century Gothic"/>
              </a:rPr>
              <a:t>“motivational technique based on the concept that the practice of setting specific goals enhances performance, and that setting difficult goals results in higher performance than setting easier goals”</a:t>
            </a:r>
            <a:r>
              <a:rPr lang="en-US" i="1" dirty="0" smtClean="0">
                <a:latin typeface="Century Gothic"/>
                <a:cs typeface="Century Gothic"/>
              </a:rPr>
              <a:t> </a:t>
            </a:r>
            <a:r>
              <a:rPr lang="en-US" sz="1000" i="1" dirty="0" smtClean="0">
                <a:latin typeface="Century Gothic"/>
                <a:cs typeface="Century Gothic"/>
              </a:rPr>
              <a:t>(</a:t>
            </a:r>
            <a:r>
              <a:rPr lang="en-US" sz="1000" i="1" dirty="0" err="1" smtClean="0">
                <a:latin typeface="Century Gothic"/>
                <a:cs typeface="Century Gothic"/>
              </a:rPr>
              <a:t>businessdictionary.com</a:t>
            </a:r>
            <a:r>
              <a:rPr lang="en-US" sz="1000" i="1" dirty="0" smtClean="0">
                <a:latin typeface="Century Gothic"/>
                <a:cs typeface="Century Gothic"/>
              </a:rPr>
              <a:t> 2016)</a:t>
            </a:r>
          </a:p>
          <a:p>
            <a:endParaRPr lang="en-US" i="1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Goals can  be guided by goal-setting criteria such as </a:t>
            </a:r>
            <a:r>
              <a:rPr lang="en-US" dirty="0" smtClean="0">
                <a:solidFill>
                  <a:srgbClr val="66FFCC"/>
                </a:solidFill>
                <a:latin typeface="Century Gothic"/>
                <a:cs typeface="Century Gothic"/>
              </a:rPr>
              <a:t>S.M.A.R.T.E.R</a:t>
            </a:r>
            <a:r>
              <a:rPr lang="en-US" dirty="0" smtClean="0">
                <a:latin typeface="Century Gothic"/>
                <a:cs typeface="Century Gothic"/>
              </a:rPr>
              <a:t> and/or </a:t>
            </a:r>
            <a:r>
              <a:rPr lang="en-US" dirty="0" smtClean="0">
                <a:solidFill>
                  <a:srgbClr val="66FFCC"/>
                </a:solidFill>
                <a:latin typeface="Century Gothic"/>
                <a:cs typeface="Century Gothic"/>
              </a:rPr>
              <a:t>S.C.C.A.M.P</a:t>
            </a:r>
            <a:endParaRPr lang="en-US" dirty="0">
              <a:solidFill>
                <a:srgbClr val="66FFCC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592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Helvetica Neue"/>
                <a:cs typeface="Helvetica Neue"/>
              </a:rPr>
              <a:t>PURPOSE OF GOAL SETTING</a:t>
            </a:r>
            <a:endParaRPr lang="en-US" sz="4000" b="1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59129" y="849467"/>
            <a:ext cx="4658735" cy="544664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 smtClean="0">
                <a:latin typeface="Century Gothic"/>
                <a:cs typeface="Century Gothic"/>
              </a:rPr>
              <a:t>The purpose of goal setting is to improve performance by creating a focus. It can help athletes to:</a:t>
            </a:r>
          </a:p>
          <a:p>
            <a:pPr lvl="1">
              <a:buFont typeface="Arial"/>
              <a:buChar char="•"/>
            </a:pPr>
            <a:r>
              <a:rPr lang="en-US" i="1" dirty="0" smtClean="0">
                <a:solidFill>
                  <a:srgbClr val="66FFCC"/>
                </a:solidFill>
                <a:latin typeface="Century Gothic"/>
                <a:cs typeface="Century Gothic"/>
              </a:rPr>
              <a:t>Organize and maximize training time</a:t>
            </a:r>
          </a:p>
          <a:p>
            <a:pPr lvl="1">
              <a:buFont typeface="Arial"/>
              <a:buChar char="•"/>
            </a:pPr>
            <a:r>
              <a:rPr lang="en-US" i="1" dirty="0" smtClean="0">
                <a:solidFill>
                  <a:srgbClr val="66FFCC"/>
                </a:solidFill>
                <a:latin typeface="Century Gothic"/>
                <a:cs typeface="Century Gothic"/>
              </a:rPr>
              <a:t>Improve performance by identifying weaknesses</a:t>
            </a:r>
          </a:p>
          <a:p>
            <a:pPr lvl="1">
              <a:buFont typeface="Arial"/>
              <a:buChar char="•"/>
            </a:pPr>
            <a:r>
              <a:rPr lang="en-US" i="1" dirty="0" smtClean="0">
                <a:solidFill>
                  <a:srgbClr val="66FFCC"/>
                </a:solidFill>
                <a:latin typeface="Century Gothic"/>
                <a:cs typeface="Century Gothic"/>
              </a:rPr>
              <a:t>Improve a number of mental skills; for example, enhancing and maintaining motivation by monitoring improvement. </a:t>
            </a:r>
            <a:endParaRPr lang="en-US" i="1" dirty="0">
              <a:solidFill>
                <a:srgbClr val="66FFCC"/>
              </a:solidFill>
              <a:latin typeface="Century Gothic"/>
              <a:cs typeface="Century Gothic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Century Gothic"/>
                <a:cs typeface="Century Gothic"/>
              </a:rPr>
              <a:t>Goal setting can be a powerful tool for the sports psychologist or coach but it has to be applied correctly.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Century Gothic"/>
                <a:cs typeface="Century Gothic"/>
              </a:rPr>
              <a:t>It can be used to help motivate performers but the setting of wrong, or unrealistic goals can have a detrimental effect,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smtClean="0">
                <a:latin typeface="Century Gothic"/>
                <a:cs typeface="Century Gothic"/>
              </a:rPr>
              <a:t>even adding to stress and anxiety.</a:t>
            </a:r>
            <a:endParaRPr lang="en-US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0227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Helvetica Neue"/>
                <a:cs typeface="Helvetica Neue"/>
              </a:rPr>
              <a:t>S.M.A.R.T.E.R GOALS</a:t>
            </a:r>
            <a:endParaRPr lang="en-US" sz="4000" b="1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b="1" dirty="0" smtClean="0">
                <a:solidFill>
                  <a:srgbClr val="66FFCC"/>
                </a:solidFill>
                <a:latin typeface="Century Gothic"/>
                <a:cs typeface="Century Gothic"/>
              </a:rPr>
              <a:t>S</a:t>
            </a:r>
            <a:r>
              <a:rPr lang="en-US" dirty="0" smtClean="0">
                <a:latin typeface="Century Gothic"/>
                <a:cs typeface="Century Gothic"/>
              </a:rPr>
              <a:t>pecific</a:t>
            </a:r>
            <a:endParaRPr lang="en-US" b="1" dirty="0">
              <a:latin typeface="Century Gothic"/>
              <a:cs typeface="Century Gothic"/>
            </a:endParaRPr>
          </a:p>
          <a:p>
            <a:pPr>
              <a:buFont typeface="Arial"/>
              <a:buChar char="•"/>
            </a:pPr>
            <a:r>
              <a:rPr lang="en-US" b="1" dirty="0" smtClean="0">
                <a:solidFill>
                  <a:srgbClr val="66FFCC"/>
                </a:solidFill>
                <a:latin typeface="Century Gothic"/>
                <a:cs typeface="Century Gothic"/>
              </a:rPr>
              <a:t>M</a:t>
            </a:r>
            <a:r>
              <a:rPr lang="en-US" dirty="0" smtClean="0">
                <a:latin typeface="Century Gothic"/>
                <a:cs typeface="Century Gothic"/>
              </a:rPr>
              <a:t>easurable</a:t>
            </a:r>
            <a:endParaRPr lang="en-US" b="1" dirty="0" smtClean="0">
              <a:latin typeface="Century Gothic"/>
              <a:cs typeface="Century Gothic"/>
            </a:endParaRPr>
          </a:p>
          <a:p>
            <a:pPr>
              <a:buFont typeface="Arial"/>
              <a:buChar char="•"/>
            </a:pPr>
            <a:r>
              <a:rPr lang="en-US" b="1" dirty="0" smtClean="0">
                <a:solidFill>
                  <a:srgbClr val="66FFCC"/>
                </a:solidFill>
                <a:latin typeface="Century Gothic"/>
                <a:cs typeface="Century Gothic"/>
              </a:rPr>
              <a:t>A</a:t>
            </a:r>
            <a:r>
              <a:rPr lang="en-US" dirty="0" smtClean="0">
                <a:solidFill>
                  <a:srgbClr val="FFFFFF"/>
                </a:solidFill>
                <a:latin typeface="Century Gothic"/>
                <a:cs typeface="Century Gothic"/>
              </a:rPr>
              <a:t>ction-oriented</a:t>
            </a:r>
            <a:endParaRPr lang="en-US" b="1" dirty="0" smtClean="0">
              <a:latin typeface="Century Gothic"/>
              <a:cs typeface="Century Gothic"/>
            </a:endParaRPr>
          </a:p>
          <a:p>
            <a:pPr>
              <a:buFont typeface="Arial"/>
              <a:buChar char="•"/>
            </a:pPr>
            <a:r>
              <a:rPr lang="en-US" b="1" dirty="0" smtClean="0">
                <a:solidFill>
                  <a:srgbClr val="66FFCC"/>
                </a:solidFill>
                <a:latin typeface="Century Gothic"/>
                <a:cs typeface="Century Gothic"/>
              </a:rPr>
              <a:t>R</a:t>
            </a:r>
            <a:r>
              <a:rPr lang="en-US" dirty="0" smtClean="0">
                <a:latin typeface="Century Gothic"/>
                <a:cs typeface="Century Gothic"/>
              </a:rPr>
              <a:t>ealistic</a:t>
            </a:r>
            <a:endParaRPr lang="en-US" b="1" dirty="0" smtClean="0">
              <a:latin typeface="Century Gothic"/>
              <a:cs typeface="Century Gothic"/>
            </a:endParaRPr>
          </a:p>
          <a:p>
            <a:pPr>
              <a:buFont typeface="Arial"/>
              <a:buChar char="•"/>
            </a:pPr>
            <a:r>
              <a:rPr lang="en-US" b="1" dirty="0" smtClean="0">
                <a:solidFill>
                  <a:srgbClr val="66FFCC"/>
                </a:solidFill>
                <a:latin typeface="Century Gothic"/>
                <a:cs typeface="Century Gothic"/>
              </a:rPr>
              <a:t>T</a:t>
            </a:r>
            <a:r>
              <a:rPr lang="en-US" dirty="0" smtClean="0">
                <a:latin typeface="Century Gothic"/>
                <a:cs typeface="Century Gothic"/>
              </a:rPr>
              <a:t>ime-bound</a:t>
            </a:r>
            <a:endParaRPr lang="en-US" b="1" dirty="0" smtClean="0">
              <a:latin typeface="Century Gothic"/>
              <a:cs typeface="Century Gothic"/>
            </a:endParaRPr>
          </a:p>
          <a:p>
            <a:pPr>
              <a:buFont typeface="Arial"/>
              <a:buChar char="•"/>
            </a:pPr>
            <a:r>
              <a:rPr lang="en-US" b="1" dirty="0" smtClean="0">
                <a:solidFill>
                  <a:srgbClr val="66FFCC"/>
                </a:solidFill>
                <a:latin typeface="Century Gothic"/>
                <a:cs typeface="Century Gothic"/>
              </a:rPr>
              <a:t>E</a:t>
            </a:r>
            <a:r>
              <a:rPr lang="en-US" dirty="0" smtClean="0">
                <a:latin typeface="Century Gothic"/>
                <a:cs typeface="Century Gothic"/>
              </a:rPr>
              <a:t>valuate</a:t>
            </a:r>
            <a:endParaRPr lang="en-US" b="1" dirty="0" smtClean="0">
              <a:latin typeface="Century Gothic"/>
              <a:cs typeface="Century Gothic"/>
            </a:endParaRPr>
          </a:p>
          <a:p>
            <a:pPr>
              <a:buFont typeface="Arial"/>
              <a:buChar char="•"/>
            </a:pPr>
            <a:r>
              <a:rPr lang="en-US" b="1" dirty="0" smtClean="0">
                <a:solidFill>
                  <a:srgbClr val="66FFCC"/>
                </a:solidFill>
                <a:latin typeface="Century Gothic"/>
                <a:cs typeface="Century Gothic"/>
              </a:rPr>
              <a:t>R</a:t>
            </a:r>
            <a:r>
              <a:rPr lang="en-US" dirty="0" smtClean="0">
                <a:latin typeface="Century Gothic"/>
                <a:cs typeface="Century Gothic"/>
              </a:rPr>
              <a:t>ecordable</a:t>
            </a:r>
            <a:endParaRPr lang="en-US" b="1" dirty="0" smtClean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69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Helvetica Neue"/>
                <a:cs typeface="Helvetica Neue"/>
              </a:rPr>
              <a:t>SPECIFIC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rgbClr val="66FFCC"/>
                </a:solidFill>
                <a:latin typeface="Century Gothic"/>
                <a:cs typeface="Century Gothic"/>
              </a:rPr>
              <a:t>Any goals must be targeted to the individual competitor and must not be vague</a:t>
            </a:r>
          </a:p>
          <a:p>
            <a:pPr lvl="1">
              <a:buFont typeface="Arial"/>
              <a:buChar char="•"/>
            </a:pPr>
            <a:r>
              <a:rPr lang="en-US" sz="2000" i="1" dirty="0" smtClean="0">
                <a:latin typeface="Century Gothic"/>
                <a:cs typeface="Century Gothic"/>
              </a:rPr>
              <a:t>‘Improve passing’ is not specific enough for a netballer. More useful would be ‘aim for 80% completion rate’</a:t>
            </a:r>
            <a:endParaRPr lang="en-US" sz="2000" i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0410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Helvetica Neue"/>
                <a:cs typeface="Helvetica Neue"/>
              </a:rPr>
              <a:t>MEASURABLE</a:t>
            </a:r>
            <a:endParaRPr lang="en-US" sz="4000" b="1" dirty="0">
              <a:latin typeface="Helvetica Neue"/>
              <a:cs typeface="Helvetica Neue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rgbClr val="66FFCC"/>
                </a:solidFill>
                <a:latin typeface="Century Gothic"/>
                <a:cs typeface="Century Gothic"/>
              </a:rPr>
              <a:t>A goal’s progress must be able to be tracked so as to measure the progress of the goal.</a:t>
            </a:r>
          </a:p>
          <a:p>
            <a:pPr lvl="1">
              <a:buFont typeface="Arial"/>
              <a:buChar char="•"/>
            </a:pPr>
            <a:r>
              <a:rPr lang="en-US" sz="2200" i="1" dirty="0" smtClean="0">
                <a:latin typeface="Century Gothic"/>
                <a:cs typeface="Century Gothic"/>
              </a:rPr>
              <a:t>For example, if </a:t>
            </a:r>
            <a:r>
              <a:rPr lang="en-US" sz="2200" i="1" dirty="0" err="1" smtClean="0">
                <a:latin typeface="Century Gothic"/>
                <a:cs typeface="Century Gothic"/>
              </a:rPr>
              <a:t>Lleyton</a:t>
            </a:r>
            <a:r>
              <a:rPr lang="en-US" sz="2200" i="1" dirty="0" smtClean="0">
                <a:latin typeface="Century Gothic"/>
                <a:cs typeface="Century Gothic"/>
              </a:rPr>
              <a:t> Hewitt wanted to beat Roger Federer but his first serve percentage was only 50%, it is unlikely he would achieve his goal. So he would continue to try and improve his first serve percentage and have it measured to see if it increases.  </a:t>
            </a:r>
            <a:endParaRPr lang="en-US" sz="2200" i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94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Kil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Kilter.thmx</Template>
  <TotalTime>335</TotalTime>
  <Words>974</Words>
  <Application>Microsoft Macintosh PowerPoint</Application>
  <PresentationFormat>On-screen Show (4:3)</PresentationFormat>
  <Paragraphs>70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Kilter</vt:lpstr>
      <vt:lpstr>GOALS AND GOAL SETTING</vt:lpstr>
      <vt:lpstr>GOALS</vt:lpstr>
      <vt:lpstr>TYPES OF GOALS</vt:lpstr>
      <vt:lpstr>GOAL TIMEFRAMES</vt:lpstr>
      <vt:lpstr>WHAT IS GOAL SETTING?</vt:lpstr>
      <vt:lpstr>PURPOSE OF GOAL SETTING</vt:lpstr>
      <vt:lpstr>S.M.A.R.T.E.R GOALS</vt:lpstr>
      <vt:lpstr>SPECIFIC</vt:lpstr>
      <vt:lpstr>MEASURABLE</vt:lpstr>
      <vt:lpstr>ACTION-ORIENTED</vt:lpstr>
      <vt:lpstr>REALISTIC</vt:lpstr>
      <vt:lpstr>TIME BOUND</vt:lpstr>
      <vt:lpstr>EVALUATE</vt:lpstr>
      <vt:lpstr>RECORDABLE</vt:lpstr>
      <vt:lpstr>S.C.C.A.M.P GOALS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SETTING </dc:title>
  <dc:creator>Jess Sabot</dc:creator>
  <cp:lastModifiedBy>Kristina Njegovanovic</cp:lastModifiedBy>
  <cp:revision>43</cp:revision>
  <dcterms:created xsi:type="dcterms:W3CDTF">2016-06-07T06:08:55Z</dcterms:created>
  <dcterms:modified xsi:type="dcterms:W3CDTF">2016-06-15T02:08:09Z</dcterms:modified>
</cp:coreProperties>
</file>