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80178C-947D-4C1E-9B89-B3C1E7F458AC}">
  <a:tblStyle styleId="{BB80178C-947D-4C1E-9B89-B3C1E7F458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5F84E85-B144-4AE4-BBAA-2BA8CD5E6C8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887579fe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887579fe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887579fe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887579fe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65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1. I fit gaussian distribution profile.</a:t>
            </a:r>
            <a:endParaRPr sz="900">
              <a:solidFill>
                <a:schemeClr val="dk1"/>
              </a:solidFill>
            </a:endParaRPr>
          </a:p>
          <a:p>
            <a:pPr indent="165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2. to verify the TOPAS generates the correct beam profile. </a:t>
            </a:r>
            <a:endParaRPr sz="900">
              <a:solidFill>
                <a:schemeClr val="dk1"/>
              </a:solidFill>
            </a:endParaRPr>
          </a:p>
          <a:p>
            <a:pPr indent="165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3. this allows me to check quantitatively beam characteristics after each interacrion. </a:t>
            </a:r>
            <a:endParaRPr sz="900">
              <a:solidFill>
                <a:schemeClr val="dk1"/>
              </a:solidFill>
            </a:endParaRPr>
          </a:p>
          <a:p>
            <a:pPr indent="165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4. quantitive data is presented below (ppt notes)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In order to verify the correctness of TOPAS code for the proton beam 2D Gaussian model is created and compared with the obtained data from the simulation. The comparison presents a good match.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[[Fit Statistics]]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# fitting method   = leastsq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# function evals   = 25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# data points      = 2500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# variables        = 5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chi-square         = 1062124.82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reduced chi-square = 425.701332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Akaike info crit   = 15139.3400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Bayesian info crit = 15168.4602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[[Variables]]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height:      1007774.48 +/- 738.398942 (0.07%) (init = 1000000)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centroid_x:  0.00466023 +/- 0.00109611 (23.52%) (init = 0.001)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centroid_y: -0.00693949 +/- 0.00139449 (20.09%) (init = 0.001)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sigma_x:     1.49610051 +/- 0.00109643 (0.07%) (init = 1.2)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sigma_y:     1.90340642 +/- 0.00139454 (0.07%) (init = 2)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[[Correlations]] (unreported correlations are &lt; 0.100)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C(height, sigma_x) =  0.500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    C(height, sigma_y) =  0.500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None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887579fe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887579fe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887579fe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887579fe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[[Fit Statistics]]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# fitting method   = leastsq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# function evals   = 25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# data points      = 2500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# variables        = 5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chi-square         = 1062124.82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reduced chi-square = 425.701332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Akaike info crit   = 15139.3400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Bayesian info crit = 15168.4602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[[Variables]]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height:      1007774.48 +/- 738.398942 (0.07%) (init = 1000000)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centroid_x:  0.00466023 +/- 0.00109611 (23.52%) (init = 0.001)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centroid_y: -0.00693949 +/- 0.00139449 (20.09%) (init = 0.001)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sigma_x:     1.49610051 +/- 0.00109643 (0.07%) (init = 1.2)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sigma_y:     1.90340642 +/- 0.00139454 (0.07%) (init = 2)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[[Correlations]] (unreported correlations are &lt; 0.100)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C(height, sigma_x) =  0.500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    C(height, sigma_y) =  0.500</a:t>
            </a:r>
            <a:endParaRPr sz="9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33A44"/>
                </a:solidFill>
              </a:rPr>
              <a:t>None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887579fe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887579fe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887579fe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887579fe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887579fe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887579fe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887579fe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887579fe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887579fe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887579fe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887579fe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887579fe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Scorer: PhSp1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Header   has been written to file: PhSp1.header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Contents has been written to file: PhSp1.phsp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Scored on surface: Layer3DEt1/ZMinusSurface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Number of Original Histories: 1000000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Number of Original Histories that Reached Phase Space: 4071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Number of Scored Particles: 40860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Number of e-: 150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Number of proton: 40710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Minimum Kinetic Energy of e-: 0.00148492 MeV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Minimum Kinetic Energy of proton: 0.469449 MeV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Maximum Kinetic Energy of e-: 0.0356116 MeV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Maximum Kinetic Energy of proton: 18.3904 MeV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Scorer: PhSp2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Header   has been written to file: PhSp2.header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Contents has been written to file: PhSp2.phsp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Scored on surface: Layer3Det2/ZMinusSurface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Number of Original Histories: 1000000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Number of Original Histories that Reached Phase Space: 4033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Number of Scored Particles: 40447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Number of e-: 123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Number of proton: 40324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Minimum Kinetic Energy of e-: 0.00168685 MeV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Minimum Kinetic Energy of proton: 0.0100869 MeV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Maximum Kinetic Energy of e-: 0.0307371 MeV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Maximum Kinetic Energy of proton: 15.7174 MeV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Scorer: PhSp3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Header   has been written to file: PhSp3.header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Contents has been written to file: PhSp3.phsp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Scored on surface: Layer3DEt3/ZMinusSurface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Number of Original Histories: 1000000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Number of Original Histories that Reached Phase Space: 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ru" sz="850">
                <a:solidFill>
                  <a:schemeClr val="dk1"/>
                </a:solidFill>
              </a:rPr>
              <a:t>Number of Scored Particles: 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87579fe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87579fe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887579fe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887579fe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887579fe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887579fe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887579fe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887579fe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887579fe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d887579fe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86caf1e9b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86caf1e9b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87579fed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87579f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887579fe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887579fe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887579fed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887579fe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887579fe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887579fe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Preliminary simulation of SiC prototype detector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Alma KURMANOVA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Beam</a:t>
            </a:r>
            <a:endParaRPr/>
          </a:p>
        </p:txBody>
      </p:sp>
      <p:sp>
        <p:nvSpPr>
          <p:cNvPr id="249" name="Google Shape;249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ru"/>
              <a:t>Energy  - 18 MeV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ru"/>
              <a:t>Energy spread - 0.14 MeV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ru"/>
              <a:t>Transverse</a:t>
            </a:r>
            <a:r>
              <a:rPr lang="ru"/>
              <a:t> profile - Gaussian elliptical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ru"/>
              <a:t>Standard deviation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ru"/>
              <a:t>σ</a:t>
            </a:r>
            <a:r>
              <a:rPr baseline="-25000" lang="ru"/>
              <a:t>x</a:t>
            </a:r>
            <a:r>
              <a:rPr lang="ru"/>
              <a:t> = 12 mm and σ</a:t>
            </a:r>
            <a:r>
              <a:rPr baseline="-25000" lang="ru"/>
              <a:t>y</a:t>
            </a:r>
            <a:r>
              <a:rPr lang="ru"/>
              <a:t>= 20 mm</a:t>
            </a:r>
            <a:endParaRPr baseline="-25000"/>
          </a:p>
        </p:txBody>
      </p:sp>
      <p:sp>
        <p:nvSpPr>
          <p:cNvPr id="250" name="Google Shape;250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Energy and spatial distribution</a:t>
            </a:r>
            <a:endParaRPr/>
          </a:p>
        </p:txBody>
      </p:sp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7" name="Google Shape;2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075" y="1505175"/>
            <a:ext cx="3966744" cy="303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825" y="1639163"/>
            <a:ext cx="3655849" cy="27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Phase space distribution</a:t>
            </a:r>
            <a:endParaRPr/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5" name="Google Shape;2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25" y="1601814"/>
            <a:ext cx="4038976" cy="295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750" y="1550375"/>
            <a:ext cx="4038963" cy="300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Verification of TOPAS code</a:t>
            </a:r>
            <a:endParaRPr/>
          </a:p>
        </p:txBody>
      </p:sp>
      <p:sp>
        <p:nvSpPr>
          <p:cNvPr id="272" name="Google Shape;272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3" name="Google Shape;2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95400"/>
            <a:ext cx="3259964" cy="281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575" y="4001524"/>
            <a:ext cx="605477" cy="31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/>
          <p:nvPr/>
        </p:nvSpPr>
        <p:spPr>
          <a:xfrm>
            <a:off x="819150" y="4365125"/>
            <a:ext cx="364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Open Sans"/>
                <a:ea typeface="Open Sans"/>
                <a:cs typeface="Open Sans"/>
                <a:sym typeface="Open Sans"/>
              </a:rPr>
              <a:t>Simulation data and 2D Gaussian model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6" name="Google Shape;276;p25"/>
          <p:cNvPicPr preferRelativeResize="0"/>
          <p:nvPr/>
        </p:nvPicPr>
        <p:blipFill rotWithShape="1">
          <a:blip r:embed="rId5">
            <a:alphaModFix/>
          </a:blip>
          <a:srcRect b="13434" l="17660" r="9691" t="17600"/>
          <a:stretch/>
        </p:blipFill>
        <p:spPr>
          <a:xfrm>
            <a:off x="4627331" y="1559150"/>
            <a:ext cx="3806920" cy="27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 txBox="1"/>
          <p:nvPr/>
        </p:nvSpPr>
        <p:spPr>
          <a:xfrm>
            <a:off x="5493300" y="4335500"/>
            <a:ext cx="185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Open Sans"/>
                <a:ea typeface="Open Sans"/>
                <a:cs typeface="Open Sans"/>
                <a:sym typeface="Open Sans"/>
              </a:rPr>
              <a:t>Simulation data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Prototype detector design</a:t>
            </a:r>
            <a:endParaRPr/>
          </a:p>
        </p:txBody>
      </p:sp>
      <p:sp>
        <p:nvSpPr>
          <p:cNvPr id="283" name="Google Shape;283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4" name="Google Shape;2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00" y="1580425"/>
            <a:ext cx="6880403" cy="28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Characteristics  </a:t>
            </a:r>
            <a:endParaRPr/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Ni</a:t>
            </a:r>
            <a:r>
              <a:rPr baseline="-25000" lang="ru"/>
              <a:t>2</a:t>
            </a:r>
            <a:r>
              <a:rPr lang="ru"/>
              <a:t>Si </a:t>
            </a:r>
            <a:r>
              <a:rPr lang="ru"/>
              <a:t>with a thickness of 0.1 μm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SiC </a:t>
            </a:r>
            <a:r>
              <a:rPr lang="ru"/>
              <a:t>with a thickness of 0.2 μm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AutoNum type="arabicPeriod"/>
            </a:pPr>
            <a:r>
              <a:rPr lang="ru">
                <a:solidFill>
                  <a:srgbClr val="FF0000"/>
                </a:solidFill>
              </a:rPr>
              <a:t>SiC with a thickness of 10 μm 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ru">
                <a:solidFill>
                  <a:srgbClr val="000000"/>
                </a:solidFill>
              </a:rPr>
              <a:t>SiC wi</a:t>
            </a:r>
            <a:r>
              <a:rPr lang="ru"/>
              <a:t>th a thickness of 350 μm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Al with a thickness of 0.1 μm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2" name="Google Shape;292;p2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Ni</a:t>
            </a:r>
            <a:r>
              <a:rPr baseline="-25000" lang="ru"/>
              <a:t>2</a:t>
            </a:r>
            <a:r>
              <a:rPr lang="ru"/>
              <a:t>Si with a thickness of 0.1 μm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SiC with a thickness of 0.2 μm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AutoNum type="arabicPeriod"/>
            </a:pPr>
            <a:r>
              <a:rPr lang="ru">
                <a:solidFill>
                  <a:srgbClr val="FF0000"/>
                </a:solidFill>
              </a:rPr>
              <a:t>SiC with a thickness of 10 μm 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ru">
                <a:solidFill>
                  <a:srgbClr val="000000"/>
                </a:solidFill>
              </a:rPr>
              <a:t>SiC wi</a:t>
            </a:r>
            <a:r>
              <a:rPr lang="ru"/>
              <a:t>th a thickness of 350 μm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Al with a thickness of 0.1 μm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Cu with a thickness of 53.34 μm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FR4 with a thickness of 1016 μm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Cu with a thickness of 53.34 μm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 txBox="1"/>
          <p:nvPr/>
        </p:nvSpPr>
        <p:spPr>
          <a:xfrm>
            <a:off x="827575" y="1623700"/>
            <a:ext cx="3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Type 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4637575" y="1623700"/>
            <a:ext cx="3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Type B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709650" y="97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Detector arrangement</a:t>
            </a:r>
            <a:endParaRPr/>
          </a:p>
        </p:txBody>
      </p:sp>
      <p:sp>
        <p:nvSpPr>
          <p:cNvPr id="300" name="Google Shape;30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01" name="Google Shape;3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075" y="2024775"/>
            <a:ext cx="3903100" cy="22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25" y="2024775"/>
            <a:ext cx="4786768" cy="22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 txBox="1"/>
          <p:nvPr/>
        </p:nvSpPr>
        <p:spPr>
          <a:xfrm>
            <a:off x="921300" y="4259300"/>
            <a:ext cx="32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Y and Z view of SiC  detectors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5326025" y="4259300"/>
            <a:ext cx="33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Perspective  view of SiC  detectors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1182425" y="3141275"/>
            <a:ext cx="1271100" cy="73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2676850" y="3141275"/>
            <a:ext cx="1271100" cy="73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 txBox="1"/>
          <p:nvPr/>
        </p:nvSpPr>
        <p:spPr>
          <a:xfrm>
            <a:off x="1321925" y="2741075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!1 </a:t>
            </a:r>
            <a:r>
              <a:rPr lang="ru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 cm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2816350" y="2741075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!1 </a:t>
            </a:r>
            <a:r>
              <a:rPr lang="ru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 cm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820475" y="3835950"/>
            <a:ext cx="3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 1                    Det 2                         Det 3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2559275" y="2030475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PCB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28"/>
          <p:cNvSpPr/>
          <p:nvPr/>
        </p:nvSpPr>
        <p:spPr>
          <a:xfrm rot="-9695022">
            <a:off x="3587744" y="2378427"/>
            <a:ext cx="583061" cy="652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 rot="-1796541">
            <a:off x="2597047" y="2378389"/>
            <a:ext cx="583016" cy="651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Preliminary simulation</a:t>
            </a:r>
            <a:endParaRPr/>
          </a:p>
        </p:txBody>
      </p:sp>
      <p:sp>
        <p:nvSpPr>
          <p:cNvPr id="318" name="Google Shape;318;p29"/>
          <p:cNvSpPr txBox="1"/>
          <p:nvPr/>
        </p:nvSpPr>
        <p:spPr>
          <a:xfrm>
            <a:off x="8396258" y="4587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9" name="Google Shape;3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0" y="1266338"/>
            <a:ext cx="8347907" cy="34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9"/>
          <p:cNvSpPr txBox="1"/>
          <p:nvPr/>
        </p:nvSpPr>
        <p:spPr>
          <a:xfrm>
            <a:off x="1780338" y="4279442"/>
            <a:ext cx="4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 SiC  detectors with the beam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6849550" y="2571750"/>
            <a:ext cx="99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Open Sans"/>
                <a:ea typeface="Open Sans"/>
                <a:cs typeface="Open Sans"/>
                <a:sym typeface="Open Sans"/>
              </a:rPr>
              <a:t>!1 </a:t>
            </a:r>
            <a:r>
              <a:rPr lang="ru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 cm 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4957550" y="3643750"/>
            <a:ext cx="34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 1                  Det 2                      Det 3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6849550" y="1770575"/>
            <a:ext cx="10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PCB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29"/>
          <p:cNvSpPr/>
          <p:nvPr/>
        </p:nvSpPr>
        <p:spPr>
          <a:xfrm rot="-1796541">
            <a:off x="6623497" y="2188314"/>
            <a:ext cx="583016" cy="651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865000" y="2833550"/>
            <a:ext cx="318300" cy="3315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 txBox="1"/>
          <p:nvPr/>
        </p:nvSpPr>
        <p:spPr>
          <a:xfrm>
            <a:off x="4572000" y="2571750"/>
            <a:ext cx="7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0.5 cm 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471400" y="3310275"/>
            <a:ext cx="11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Beamline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2426250" y="2538938"/>
            <a:ext cx="99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2 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29"/>
          <p:cNvSpPr/>
          <p:nvPr/>
        </p:nvSpPr>
        <p:spPr>
          <a:xfrm flipH="1">
            <a:off x="4756375" y="2941431"/>
            <a:ext cx="537300" cy="73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30" name="Google Shape;330;p29"/>
          <p:cNvSpPr/>
          <p:nvPr/>
        </p:nvSpPr>
        <p:spPr>
          <a:xfrm>
            <a:off x="1256800" y="2943725"/>
            <a:ext cx="3315300" cy="73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5325550" y="2941425"/>
            <a:ext cx="1179900" cy="73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 txBox="1"/>
          <p:nvPr/>
        </p:nvSpPr>
        <p:spPr>
          <a:xfrm>
            <a:off x="5495650" y="2515838"/>
            <a:ext cx="99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Open Sans"/>
                <a:ea typeface="Open Sans"/>
                <a:cs typeface="Open Sans"/>
                <a:sym typeface="Open Sans"/>
              </a:rPr>
              <a:t>!1 </a:t>
            </a:r>
            <a:r>
              <a:rPr lang="ru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 cm 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29"/>
          <p:cNvSpPr/>
          <p:nvPr/>
        </p:nvSpPr>
        <p:spPr>
          <a:xfrm>
            <a:off x="6773350" y="2941425"/>
            <a:ext cx="1179900" cy="73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 rot="-8688305">
            <a:off x="7545417" y="2188184"/>
            <a:ext cx="582969" cy="6535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3A77D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 txBox="1"/>
          <p:nvPr/>
        </p:nvSpPr>
        <p:spPr>
          <a:xfrm>
            <a:off x="1972100" y="41756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Vacuum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6496650" y="4233275"/>
            <a:ext cx="6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Air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4105700" y="41756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Collimator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Outcome - Spatial distribution</a:t>
            </a:r>
            <a:endParaRPr/>
          </a:p>
        </p:txBody>
      </p:sp>
      <p:sp>
        <p:nvSpPr>
          <p:cNvPr id="343" name="Google Shape;343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44" name="Google Shape;3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47775"/>
            <a:ext cx="3691574" cy="27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150" y="1495394"/>
            <a:ext cx="3691574" cy="276868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0"/>
          <p:cNvSpPr txBox="1"/>
          <p:nvPr/>
        </p:nvSpPr>
        <p:spPr>
          <a:xfrm>
            <a:off x="1424675" y="4354950"/>
            <a:ext cx="25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Detector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5463275" y="4354950"/>
            <a:ext cx="25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Detector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Outcome - Energy distribution</a:t>
            </a:r>
            <a:endParaRPr/>
          </a:p>
        </p:txBody>
      </p:sp>
      <p:sp>
        <p:nvSpPr>
          <p:cNvPr id="353" name="Google Shape;353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54" name="Google Shape;3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47775"/>
            <a:ext cx="3691574" cy="27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/>
          <p:cNvSpPr txBox="1"/>
          <p:nvPr/>
        </p:nvSpPr>
        <p:spPr>
          <a:xfrm>
            <a:off x="1424675" y="4354950"/>
            <a:ext cx="25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Detector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5463275" y="4354950"/>
            <a:ext cx="25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Detector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637" y="1510069"/>
            <a:ext cx="3691574" cy="2768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9158" y="1547775"/>
            <a:ext cx="3691566" cy="27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Aim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Design, realization and characterization of </a:t>
            </a:r>
            <a:r>
              <a:rPr lang="ru" sz="1500" u="sng">
                <a:solidFill>
                  <a:srgbClr val="000000"/>
                </a:solidFill>
              </a:rPr>
              <a:t>a real-time depth-dose distribution detector system based on thin SiC multilayers</a:t>
            </a:r>
            <a:r>
              <a:rPr lang="ru" sz="1500">
                <a:solidFill>
                  <a:srgbClr val="000000"/>
                </a:solidFill>
              </a:rPr>
              <a:t> for conventional and laser-accelerated proton beam in the energy range between 30 MeV and 150 MeV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Outcome - Dose to water </a:t>
            </a:r>
            <a:endParaRPr/>
          </a:p>
        </p:txBody>
      </p:sp>
      <p:sp>
        <p:nvSpPr>
          <p:cNvPr id="364" name="Google Shape;364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65" name="Google Shape;365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Detector 1 - 2.031*10</a:t>
            </a:r>
            <a:r>
              <a:rPr baseline="30000" lang="ru"/>
              <a:t>-5</a:t>
            </a:r>
            <a:r>
              <a:rPr lang="ru"/>
              <a:t> 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Detector 2 - 2.442*10</a:t>
            </a:r>
            <a:r>
              <a:rPr baseline="30000" lang="ru"/>
              <a:t>-5</a:t>
            </a:r>
            <a:r>
              <a:rPr lang="ru"/>
              <a:t> Gy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Additional simulation </a:t>
            </a:r>
            <a:endParaRPr/>
          </a:p>
        </p:txBody>
      </p:sp>
      <p:sp>
        <p:nvSpPr>
          <p:cNvPr id="371" name="Google Shape;371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72" name="Google Shape;372;p33"/>
          <p:cNvPicPr preferRelativeResize="0"/>
          <p:nvPr/>
        </p:nvPicPr>
        <p:blipFill rotWithShape="1">
          <a:blip r:embed="rId3">
            <a:alphaModFix/>
          </a:blip>
          <a:srcRect b="0" l="0" r="0" t="20306"/>
          <a:stretch/>
        </p:blipFill>
        <p:spPr>
          <a:xfrm>
            <a:off x="872175" y="1990725"/>
            <a:ext cx="7274598" cy="27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3"/>
          <p:cNvSpPr txBox="1"/>
          <p:nvPr/>
        </p:nvSpPr>
        <p:spPr>
          <a:xfrm>
            <a:off x="1246625" y="4341550"/>
            <a:ext cx="12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Collimator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2304625" y="4341550"/>
            <a:ext cx="32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RCF      SiC              RCF                       SiC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6656725" y="4341550"/>
            <a:ext cx="8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Outcome - Dose to  water</a:t>
            </a:r>
            <a:endParaRPr/>
          </a:p>
        </p:txBody>
      </p:sp>
      <p:sp>
        <p:nvSpPr>
          <p:cNvPr id="381" name="Google Shape;381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382" name="Google Shape;382;p34"/>
          <p:cNvGraphicFramePr/>
          <p:nvPr/>
        </p:nvGraphicFramePr>
        <p:xfrm>
          <a:off x="1047750" y="161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{D5F84E85-B144-4AE4-BBAA-2BA8CD5E6C86}</a:tableStyleId>
              </a:tblPr>
              <a:tblGrid>
                <a:gridCol w="895175"/>
                <a:gridCol w="1626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Detector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Dose to water, Gy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RCF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1,96E-05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RCF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1,98E-05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SiC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2,00E-05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RCF 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2,34E-05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RCF 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2,42E-05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RCF 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2,50E-05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RCF 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2,58E-05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RCF 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2,70E-05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RCF 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2,81E-05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SiC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2,90E-05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SiC 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0,00E+00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3" name="Google Shape;383;p34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223" y="1550687"/>
            <a:ext cx="4569024" cy="28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Future tasks</a:t>
            </a:r>
            <a:endParaRPr/>
          </a:p>
        </p:txBody>
      </p:sp>
      <p:sp>
        <p:nvSpPr>
          <p:cNvPr id="389" name="Google Shape;389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ru"/>
              <a:t>to perform the simulations with corrections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ru"/>
              <a:t>to complete a simulation with RCF to reconstruct Bragg peak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ru"/>
              <a:t>to prepare an experiment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ru"/>
              <a:t>to compare experimental and simulation data</a:t>
            </a:r>
            <a:endParaRPr/>
          </a:p>
        </p:txBody>
      </p:sp>
      <p:sp>
        <p:nvSpPr>
          <p:cNvPr id="390" name="Google Shape;390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57675" y="40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Scientific background</a:t>
            </a:r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3" name="Google Shape;14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WHAT?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6" name="Google Shape;146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A detector based on a </a:t>
            </a:r>
            <a:r>
              <a:rPr lang="ru" sz="1600" u="sng"/>
              <a:t>new generation of Silicon Carbide</a:t>
            </a:r>
            <a:r>
              <a:rPr lang="ru" sz="1600"/>
              <a:t> devices</a:t>
            </a:r>
            <a:endParaRPr sz="1600"/>
          </a:p>
        </p:txBody>
      </p:sp>
      <p:grpSp>
        <p:nvGrpSpPr>
          <p:cNvPr id="147" name="Google Shape;14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48" name="Google Shape;14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WHY?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1" name="Google Shape;151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real-time measure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high spatial resolution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radiation-hardness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time-saving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52" name="Google Shape;15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53" name="Google Shape;15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HOW?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6" name="Google Shape;156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u="sng"/>
              <a:t>Prototype</a:t>
            </a:r>
            <a:endParaRPr sz="1600" u="sng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design/assemble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simulation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experiment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ru" sz="1600"/>
              <a:t>conventional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ru" sz="1600"/>
              <a:t>laser-driven beam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u="sng"/>
              <a:t>New SiC</a:t>
            </a:r>
            <a:endParaRPr sz="1600" u="sng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design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…..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432325" y="1228675"/>
            <a:ext cx="2568600" cy="327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Detector configuration </a:t>
            </a:r>
            <a:endParaRPr/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 rotWithShape="1">
          <a:blip r:embed="rId3">
            <a:alphaModFix/>
          </a:blip>
          <a:srcRect b="13783" l="30326" r="33750" t="52038"/>
          <a:stretch/>
        </p:blipFill>
        <p:spPr>
          <a:xfrm rot="5400000">
            <a:off x="417474" y="2362613"/>
            <a:ext cx="2418974" cy="12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7772" y="1405262"/>
            <a:ext cx="4536577" cy="19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/>
        </p:nvSpPr>
        <p:spPr>
          <a:xfrm>
            <a:off x="2344875" y="4246422"/>
            <a:ext cx="55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Preliminary layout of the custom biological flask coupled with its holder and</a:t>
            </a:r>
            <a:r>
              <a:rPr lang="ru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PRAGUE configuration for biological sample irradiation</a:t>
            </a:r>
            <a:endParaRPr sz="1000"/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0568" y="3546300"/>
            <a:ext cx="1662433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6">
            <a:alphaModFix/>
          </a:blip>
          <a:srcRect b="4016" l="0" r="41324" t="43818"/>
          <a:stretch/>
        </p:blipFill>
        <p:spPr>
          <a:xfrm>
            <a:off x="5727163" y="3603516"/>
            <a:ext cx="1662425" cy="297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/>
          <p:nvPr/>
        </p:nvSpPr>
        <p:spPr>
          <a:xfrm rot="5400000">
            <a:off x="4378975" y="1803925"/>
            <a:ext cx="114300" cy="2945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rot="5400000">
            <a:off x="6501226" y="2679337"/>
            <a:ext cx="114300" cy="1194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57675" y="40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Scientific background</a:t>
            </a:r>
            <a:endParaRPr/>
          </a:p>
        </p:txBody>
      </p:sp>
      <p:grpSp>
        <p:nvGrpSpPr>
          <p:cNvPr id="177" name="Google Shape;177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78" name="Google Shape;178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WHAT?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1" name="Google Shape;181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A detector based on a </a:t>
            </a:r>
            <a:r>
              <a:rPr lang="ru" sz="1600" u="sng"/>
              <a:t>new generation of Silicon Carbide</a:t>
            </a:r>
            <a:r>
              <a:rPr lang="ru" sz="1600"/>
              <a:t> devices</a:t>
            </a:r>
            <a:endParaRPr sz="1600"/>
          </a:p>
        </p:txBody>
      </p:sp>
      <p:grpSp>
        <p:nvGrpSpPr>
          <p:cNvPr id="182" name="Google Shape;182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83" name="Google Shape;183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WHY?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6" name="Google Shape;186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real-time measure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high spatial resolution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radiation-hardness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time-saving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87" name="Google Shape;187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88" name="Google Shape;188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HOW?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1" name="Google Shape;191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u="sng"/>
              <a:t>Prototype</a:t>
            </a:r>
            <a:endParaRPr sz="1600" u="sng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design/assemble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simulation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experiment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ru" sz="1600"/>
              <a:t>conventional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ru" sz="1600"/>
              <a:t>laser-driven beam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u="sng"/>
              <a:t>New SiC</a:t>
            </a:r>
            <a:endParaRPr sz="1600" u="sng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design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…..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2" name="Google Shape;192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3327925" y="1228675"/>
            <a:ext cx="2568600" cy="327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7429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Material properties</a:t>
            </a:r>
            <a:endParaRPr/>
          </a:p>
        </p:txBody>
      </p:sp>
      <p:sp>
        <p:nvSpPr>
          <p:cNvPr id="199" name="Google Shape;199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200" name="Google Shape;200;p18"/>
          <p:cNvGraphicFramePr/>
          <p:nvPr/>
        </p:nvGraphicFramePr>
        <p:xfrm>
          <a:off x="725600" y="10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{BB80178C-947D-4C1E-9B89-B3C1E7F458AC}</a:tableStyleId>
              </a:tblPr>
              <a:tblGrid>
                <a:gridCol w="1876425"/>
                <a:gridCol w="1408825"/>
                <a:gridCol w="1460800"/>
                <a:gridCol w="1273750"/>
              </a:tblGrid>
              <a:tr h="2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Properties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Diamond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Silicon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4H-Silicon Carbide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Energy gap, eV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5.45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1.12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3.26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Hole lifetime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10</a:t>
                      </a:r>
                      <a:r>
                        <a:rPr baseline="30000" lang="ru" sz="900"/>
                        <a:t>-9</a:t>
                      </a:r>
                      <a:endParaRPr baseline="30000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2.5*10</a:t>
                      </a:r>
                      <a:r>
                        <a:rPr baseline="30000" lang="ru" sz="900"/>
                        <a:t>-3</a:t>
                      </a:r>
                      <a:endParaRPr baseline="30000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6*10</a:t>
                      </a:r>
                      <a:r>
                        <a:rPr baseline="30000" lang="ru" sz="900"/>
                        <a:t>-7</a:t>
                      </a:r>
                      <a:endParaRPr baseline="30000" sz="900"/>
                    </a:p>
                  </a:txBody>
                  <a:tcPr marT="91425" marB="91425" marR="91425" marL="91425"/>
                </a:tc>
              </a:tr>
              <a:tr h="2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Relative dielectric constant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5.7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11.9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9.7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e-h pair energy, eV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7.78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Density, gr/cm3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3.52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2.33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3.21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Thermal conductivity,  W/cm °C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3-5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Electron mobility cm2/Vs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1800-2200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1400-1500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800-1000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Hole</a:t>
                      </a:r>
                      <a:r>
                        <a:rPr lang="ru" sz="900"/>
                        <a:t> mobility cm2/Vs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1200-1600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450-600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100-115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Breakdown electric field, MV/cm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0.2-0.3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2.2-4.0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Max working temperature, °C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1240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Displacement, eV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43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13-20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25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18"/>
          <p:cNvSpPr/>
          <p:nvPr/>
        </p:nvSpPr>
        <p:spPr>
          <a:xfrm>
            <a:off x="725600" y="1198400"/>
            <a:ext cx="6331200" cy="578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725600" y="2157825"/>
            <a:ext cx="6331200" cy="578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25600" y="2971800"/>
            <a:ext cx="6627600" cy="119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725600" y="4402275"/>
            <a:ext cx="6331200" cy="578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7408725" y="1028700"/>
            <a:ext cx="139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Wide bandgap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lower leakage current than silicon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7408725" y="2019300"/>
            <a:ext cx="139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High signal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alibri"/>
                <a:ea typeface="Calibri"/>
                <a:cs typeface="Calibri"/>
                <a:sym typeface="Calibri"/>
              </a:rPr>
              <a:t>more charge than diamond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7408725" y="3162300"/>
            <a:ext cx="139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Fast response time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7484925" y="4229100"/>
            <a:ext cx="139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High Radiation hardness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757675" y="40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Scientific background</a:t>
            </a:r>
            <a:endParaRPr/>
          </a:p>
        </p:txBody>
      </p:sp>
      <p:grpSp>
        <p:nvGrpSpPr>
          <p:cNvPr id="214" name="Google Shape;214;p1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15" name="Google Shape;215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WHAT?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A detector based on a </a:t>
            </a:r>
            <a:r>
              <a:rPr lang="ru" sz="1600" u="sng"/>
              <a:t>new generation of Silicon Carbide</a:t>
            </a:r>
            <a:r>
              <a:rPr lang="ru" sz="1600"/>
              <a:t> devices</a:t>
            </a:r>
            <a:endParaRPr sz="1600"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20" name="Google Shape;220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WHY?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3" name="Google Shape;223;p19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real-time measure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high spatial resolution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radiation-hardness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ru" sz="1600"/>
              <a:t>time-saving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24" name="Google Shape;224;p1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25" name="Google Shape;225;p1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HOW?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8" name="Google Shape;228;p19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u="sng"/>
              <a:t>Prototype</a:t>
            </a:r>
            <a:endParaRPr sz="1600" u="sng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design/assemble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ru" sz="1600" u="sng"/>
              <a:t>simulation</a:t>
            </a:r>
            <a:endParaRPr b="1" sz="1600" u="sng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experiment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ru" sz="1600"/>
              <a:t>conventional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ru" sz="1600"/>
              <a:t>laser-driven beam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u="sng"/>
              <a:t>New SiC</a:t>
            </a:r>
            <a:endParaRPr sz="1600" u="sng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design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ru" sz="1600"/>
              <a:t>…..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9" name="Google Shape;22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6147325" y="1228675"/>
            <a:ext cx="2568600" cy="327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Simulation</a:t>
            </a:r>
            <a:endParaRPr/>
          </a:p>
        </p:txBody>
      </p:sp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Objectives</a:t>
            </a:r>
            <a:endParaRPr/>
          </a:p>
        </p:txBody>
      </p:sp>
      <p:sp>
        <p:nvSpPr>
          <p:cNvPr id="242" name="Google Shape;242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3" name="Google Shape;24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to define the proton beam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to define  the prototype of SiC detector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to simulate primary configuration of SiC detectors with the proton beam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