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76" r:id="rId12"/>
    <p:sldId id="277" r:id="rId13"/>
    <p:sldId id="264" r:id="rId14"/>
    <p:sldId id="265" r:id="rId15"/>
    <p:sldId id="266" r:id="rId16"/>
    <p:sldId id="267" r:id="rId17"/>
    <p:sldId id="268" r:id="rId18"/>
    <p:sldId id="269" r:id="rId19"/>
    <p:sldId id="271"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203BC-3552-3C98-1F19-6EF7CDFC4D8D}" v="1" dt="2024-09-11T06:55:49.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7mdkassab1" userId="S::m7mdkassab1_gmail.com#ext#@netorgft8471045.onmicrosoft.com::634c7ba2-fedd-443d-a3cb-22f470eaa674" providerId="AD" clId="Web-{81F203BC-3552-3C98-1F19-6EF7CDFC4D8D}"/>
    <pc:docChg chg="modSld">
      <pc:chgData name="m7mdkassab1" userId="S::m7mdkassab1_gmail.com#ext#@netorgft8471045.onmicrosoft.com::634c7ba2-fedd-443d-a3cb-22f470eaa674" providerId="AD" clId="Web-{81F203BC-3552-3C98-1F19-6EF7CDFC4D8D}" dt="2024-09-11T06:55:49.768" v="0" actId="1076"/>
      <pc:docMkLst>
        <pc:docMk/>
      </pc:docMkLst>
      <pc:sldChg chg="modSp">
        <pc:chgData name="m7mdkassab1" userId="S::m7mdkassab1_gmail.com#ext#@netorgft8471045.onmicrosoft.com::634c7ba2-fedd-443d-a3cb-22f470eaa674" providerId="AD" clId="Web-{81F203BC-3552-3C98-1F19-6EF7CDFC4D8D}" dt="2024-09-11T06:55:49.768" v="0" actId="1076"/>
        <pc:sldMkLst>
          <pc:docMk/>
          <pc:sldMk cId="4069063110" sldId="260"/>
        </pc:sldMkLst>
        <pc:picChg chg="mod">
          <ac:chgData name="m7mdkassab1" userId="S::m7mdkassab1_gmail.com#ext#@netorgft8471045.onmicrosoft.com::634c7ba2-fedd-443d-a3cb-22f470eaa674" providerId="AD" clId="Web-{81F203BC-3552-3C98-1F19-6EF7CDFC4D8D}" dt="2024-09-11T06:55:49.768" v="0" actId="1076"/>
          <ac:picMkLst>
            <pc:docMk/>
            <pc:sldMk cId="4069063110" sldId="260"/>
            <ac:picMk id="5" creationId="{B9065D41-BAB6-A897-8897-AC2EFC31393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0D76-BDD3-C399-F14C-5D7112533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65947-AFC3-8596-12EF-4189F0D70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CB286-6471-D184-560D-181ECA598E00}"/>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5" name="Footer Placeholder 4">
            <a:extLst>
              <a:ext uri="{FF2B5EF4-FFF2-40B4-BE49-F238E27FC236}">
                <a16:creationId xmlns:a16="http://schemas.microsoft.com/office/drawing/2014/main" id="{7B33F1E8-1C0F-6EEC-BA39-9B65BDDB3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02872-EF02-8F5A-0C7E-39D09799236D}"/>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122430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B5DE-C380-330E-2362-EEB96DF4C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FC5AC-B08C-A464-01A0-F9D7E8D62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EDB3-95C0-9D33-F05F-BD391399BE64}"/>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5" name="Footer Placeholder 4">
            <a:extLst>
              <a:ext uri="{FF2B5EF4-FFF2-40B4-BE49-F238E27FC236}">
                <a16:creationId xmlns:a16="http://schemas.microsoft.com/office/drawing/2014/main" id="{8BE3DC0A-2A57-4A66-0B44-F2ABC5B5D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C5C33-DC7D-7CA4-60AA-A42A333F1D4F}"/>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273380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EBC44-9D29-8790-F2DE-2FAB14A82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F1ACC-3381-5489-917B-3E886E4D5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C5B97-F7E4-C0FA-C272-5ED37CFF67C0}"/>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5" name="Footer Placeholder 4">
            <a:extLst>
              <a:ext uri="{FF2B5EF4-FFF2-40B4-BE49-F238E27FC236}">
                <a16:creationId xmlns:a16="http://schemas.microsoft.com/office/drawing/2014/main" id="{64F74DDB-129F-EAA1-3F06-E8F9693F4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2D24-95F0-AAF7-45ED-16CE48CEC250}"/>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270050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B72A-0BDD-1F87-8B5A-5B5EA346C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68C02D-276B-694D-DB93-A0C85C8CE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6E9AB-43FE-FF70-2FB2-21A05F302BC2}"/>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5" name="Footer Placeholder 4">
            <a:extLst>
              <a:ext uri="{FF2B5EF4-FFF2-40B4-BE49-F238E27FC236}">
                <a16:creationId xmlns:a16="http://schemas.microsoft.com/office/drawing/2014/main" id="{6EF76D71-65BE-3CC6-29E3-87A41ACC3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BB3ED-BAAE-7194-BABE-1A5B128072B7}"/>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411199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68D3-0999-1633-5969-70D36916B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900CF5-87E5-6126-1DA1-5F7EC3F9A8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6512A-894F-E3FD-F843-895AC66689A2}"/>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5" name="Footer Placeholder 4">
            <a:extLst>
              <a:ext uri="{FF2B5EF4-FFF2-40B4-BE49-F238E27FC236}">
                <a16:creationId xmlns:a16="http://schemas.microsoft.com/office/drawing/2014/main" id="{5183470E-D9FB-B383-2991-8D3E13B48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241E3-2DD0-159A-85A9-E943788344CB}"/>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131593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EF02-B678-EFD6-F15F-B77EC7738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85A07-4EA6-2DBC-8536-F21F30781C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2438A-AB8B-7660-4AF4-09F7C1590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BBCE4B-7901-8231-5F54-2984714482BF}"/>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6" name="Footer Placeholder 5">
            <a:extLst>
              <a:ext uri="{FF2B5EF4-FFF2-40B4-BE49-F238E27FC236}">
                <a16:creationId xmlns:a16="http://schemas.microsoft.com/office/drawing/2014/main" id="{2D43AF44-DC1B-58DC-A0CE-AC6933497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D929C-6619-2B48-E495-B132C345BDCA}"/>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249320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3FED-7D53-0F4F-3622-7128FB1C0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C84AF-8D4E-A1C4-12ED-A8B531D8A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801CB-D7F9-2787-3E25-9D1903A5D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9D2AE0-83D9-250E-27A5-FA3C22B88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6D5F2-27D6-52A9-D115-311C33904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98DF3-E47F-433B-1DCD-4DDBA85247B9}"/>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8" name="Footer Placeholder 7">
            <a:extLst>
              <a:ext uri="{FF2B5EF4-FFF2-40B4-BE49-F238E27FC236}">
                <a16:creationId xmlns:a16="http://schemas.microsoft.com/office/drawing/2014/main" id="{B3120AF2-CB25-5BBE-8E1C-6480E3275D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A595E8-E386-3332-EEA8-D11EE6B6A1A3}"/>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91432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058E-4EA9-00DE-DA15-6C916DA19A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769803-2AE2-A95C-B84B-9359F7410615}"/>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4" name="Footer Placeholder 3">
            <a:extLst>
              <a:ext uri="{FF2B5EF4-FFF2-40B4-BE49-F238E27FC236}">
                <a16:creationId xmlns:a16="http://schemas.microsoft.com/office/drawing/2014/main" id="{D26E8ED5-999F-2D6C-3CB9-6901BDAE50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98072E-8A0A-D0DF-38B8-6EA0BD3844B4}"/>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244220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0AAB5-7B19-BC62-8C52-00C05A1A1E79}"/>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3" name="Footer Placeholder 2">
            <a:extLst>
              <a:ext uri="{FF2B5EF4-FFF2-40B4-BE49-F238E27FC236}">
                <a16:creationId xmlns:a16="http://schemas.microsoft.com/office/drawing/2014/main" id="{14C3BAC8-3FC3-EBB7-3270-64FEBCB07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4B31BF-8697-D032-F5B5-09FF51B18440}"/>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235659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1666-99D3-93B7-FFC5-36A79F95B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EB79BD-3D4D-CC15-FC33-693B04C8D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C25CB-0D05-C405-976B-180674FC3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4F478-C927-9976-4C89-B5DF5D0D4937}"/>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6" name="Footer Placeholder 5">
            <a:extLst>
              <a:ext uri="{FF2B5EF4-FFF2-40B4-BE49-F238E27FC236}">
                <a16:creationId xmlns:a16="http://schemas.microsoft.com/office/drawing/2014/main" id="{A778781D-121A-5D3E-FFA3-C8ACB4648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C3FBF-EBF3-A058-BF22-FDA49C71F8F4}"/>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203730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F8DC-1433-95C0-0D5D-5894F597E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458362-AC74-853F-0340-A6506D8E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DA4BA2-051B-4EE2-A3D8-C55FF68AC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9F6DC-706E-63E2-C6FA-2AA102235130}"/>
              </a:ext>
            </a:extLst>
          </p:cNvPr>
          <p:cNvSpPr>
            <a:spLocks noGrp="1"/>
          </p:cNvSpPr>
          <p:nvPr>
            <p:ph type="dt" sz="half" idx="10"/>
          </p:nvPr>
        </p:nvSpPr>
        <p:spPr/>
        <p:txBody>
          <a:bodyPr/>
          <a:lstStyle/>
          <a:p>
            <a:fld id="{95150CD2-C2B2-44D7-82DF-36B6C2B0581A}" type="datetimeFigureOut">
              <a:rPr lang="en-US" smtClean="0"/>
              <a:t>9/10/2024</a:t>
            </a:fld>
            <a:endParaRPr lang="en-US"/>
          </a:p>
        </p:txBody>
      </p:sp>
      <p:sp>
        <p:nvSpPr>
          <p:cNvPr id="6" name="Footer Placeholder 5">
            <a:extLst>
              <a:ext uri="{FF2B5EF4-FFF2-40B4-BE49-F238E27FC236}">
                <a16:creationId xmlns:a16="http://schemas.microsoft.com/office/drawing/2014/main" id="{4676A54C-8C17-9182-4F38-34F45147D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93C46-1D3B-A1E9-E32F-A16ABA860608}"/>
              </a:ext>
            </a:extLst>
          </p:cNvPr>
          <p:cNvSpPr>
            <a:spLocks noGrp="1"/>
          </p:cNvSpPr>
          <p:nvPr>
            <p:ph type="sldNum" sz="quarter" idx="12"/>
          </p:nvPr>
        </p:nvSpPr>
        <p:spPr/>
        <p:txBody>
          <a:bodyPr/>
          <a:lstStyle/>
          <a:p>
            <a:fld id="{84FEB562-2C34-492A-A38C-6A6EBEFE1E67}" type="slidenum">
              <a:rPr lang="en-US" smtClean="0"/>
              <a:t>‹#›</a:t>
            </a:fld>
            <a:endParaRPr lang="en-US"/>
          </a:p>
        </p:txBody>
      </p:sp>
    </p:spTree>
    <p:extLst>
      <p:ext uri="{BB962C8B-B14F-4D97-AF65-F5344CB8AC3E}">
        <p14:creationId xmlns:p14="http://schemas.microsoft.com/office/powerpoint/2010/main" val="199485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4F498-AFCA-C507-9930-A5B341E66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D87E09-5354-502F-5CF4-308246CD1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8C5D1-FB8B-F402-749F-1103E3685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150CD2-C2B2-44D7-82DF-36B6C2B0581A}" type="datetimeFigureOut">
              <a:rPr lang="en-US" smtClean="0"/>
              <a:t>9/10/2024</a:t>
            </a:fld>
            <a:endParaRPr lang="en-US"/>
          </a:p>
        </p:txBody>
      </p:sp>
      <p:sp>
        <p:nvSpPr>
          <p:cNvPr id="5" name="Footer Placeholder 4">
            <a:extLst>
              <a:ext uri="{FF2B5EF4-FFF2-40B4-BE49-F238E27FC236}">
                <a16:creationId xmlns:a16="http://schemas.microsoft.com/office/drawing/2014/main" id="{4DC72395-F528-9ED2-3662-EB4BE5EEC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5C9645-0A88-FDC7-5362-9F030F2E9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FEB562-2C34-492A-A38C-6A6EBEFE1E67}" type="slidenum">
              <a:rPr lang="en-US" smtClean="0"/>
              <a:t>‹#›</a:t>
            </a:fld>
            <a:endParaRPr lang="en-US"/>
          </a:p>
        </p:txBody>
      </p:sp>
    </p:spTree>
    <p:extLst>
      <p:ext uri="{BB962C8B-B14F-4D97-AF65-F5344CB8AC3E}">
        <p14:creationId xmlns:p14="http://schemas.microsoft.com/office/powerpoint/2010/main" val="338367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85A0-EDBC-EC8E-A52F-A3CBB10BB579}"/>
              </a:ext>
            </a:extLst>
          </p:cNvPr>
          <p:cNvSpPr>
            <a:spLocks noGrp="1"/>
          </p:cNvSpPr>
          <p:nvPr>
            <p:ph type="ctrTitle"/>
          </p:nvPr>
        </p:nvSpPr>
        <p:spPr/>
        <p:txBody>
          <a:bodyPr/>
          <a:lstStyle/>
          <a:p>
            <a:r>
              <a:rPr lang="en-US" dirty="0"/>
              <a:t>Switches, Lights, and Multiplexers</a:t>
            </a:r>
          </a:p>
        </p:txBody>
      </p:sp>
      <p:sp>
        <p:nvSpPr>
          <p:cNvPr id="3" name="Subtitle 2">
            <a:extLst>
              <a:ext uri="{FF2B5EF4-FFF2-40B4-BE49-F238E27FC236}">
                <a16:creationId xmlns:a16="http://schemas.microsoft.com/office/drawing/2014/main" id="{CB0D9775-11F3-360E-4745-940C03525AB8}"/>
              </a:ext>
            </a:extLst>
          </p:cNvPr>
          <p:cNvSpPr>
            <a:spLocks noGrp="1"/>
          </p:cNvSpPr>
          <p:nvPr>
            <p:ph type="subTitle" idx="1"/>
          </p:nvPr>
        </p:nvSpPr>
        <p:spPr/>
        <p:txBody>
          <a:bodyPr/>
          <a:lstStyle/>
          <a:p>
            <a:r>
              <a:rPr lang="en-US" dirty="0"/>
              <a:t>FPGA Lab1</a:t>
            </a:r>
          </a:p>
        </p:txBody>
      </p:sp>
    </p:spTree>
    <p:extLst>
      <p:ext uri="{BB962C8B-B14F-4D97-AF65-F5344CB8AC3E}">
        <p14:creationId xmlns:p14="http://schemas.microsoft.com/office/powerpoint/2010/main" val="83726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BBF-F4D5-5995-73A9-4CDAA8E48313}"/>
              </a:ext>
            </a:extLst>
          </p:cNvPr>
          <p:cNvSpPr>
            <a:spLocks noGrp="1"/>
          </p:cNvSpPr>
          <p:nvPr>
            <p:ph type="title"/>
          </p:nvPr>
        </p:nvSpPr>
        <p:spPr/>
        <p:txBody>
          <a:bodyPr/>
          <a:lstStyle/>
          <a:p>
            <a:r>
              <a:rPr lang="en-US" dirty="0"/>
              <a:t>Lab#1 – Part II</a:t>
            </a:r>
          </a:p>
        </p:txBody>
      </p:sp>
      <p:sp>
        <p:nvSpPr>
          <p:cNvPr id="3" name="Content Placeholder 2">
            <a:extLst>
              <a:ext uri="{FF2B5EF4-FFF2-40B4-BE49-F238E27FC236}">
                <a16:creationId xmlns:a16="http://schemas.microsoft.com/office/drawing/2014/main" id="{F046874C-C98B-0747-C492-2F95EA49D89E}"/>
              </a:ext>
            </a:extLst>
          </p:cNvPr>
          <p:cNvSpPr>
            <a:spLocks noGrp="1"/>
          </p:cNvSpPr>
          <p:nvPr>
            <p:ph idx="1"/>
          </p:nvPr>
        </p:nvSpPr>
        <p:spPr/>
        <p:txBody>
          <a:bodyPr/>
          <a:lstStyle/>
          <a:p>
            <a:r>
              <a:rPr lang="en-US" sz="2800" b="0" i="0" u="none" strike="noStrike" baseline="0" dirty="0">
                <a:latin typeface="NimbusRomNo9L-Regu"/>
              </a:rPr>
              <a:t>The purpose of this exercise is to learn how to implement</a:t>
            </a:r>
            <a:r>
              <a:rPr lang="en-US" dirty="0"/>
              <a:t> a 2-to-1 multiplexer with a select input s.</a:t>
            </a:r>
          </a:p>
        </p:txBody>
      </p:sp>
    </p:spTree>
    <p:extLst>
      <p:ext uri="{BB962C8B-B14F-4D97-AF65-F5344CB8AC3E}">
        <p14:creationId xmlns:p14="http://schemas.microsoft.com/office/powerpoint/2010/main" val="108764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B1E4-1001-D80C-B76A-23437680F6F6}"/>
              </a:ext>
            </a:extLst>
          </p:cNvPr>
          <p:cNvSpPr>
            <a:spLocks noGrp="1"/>
          </p:cNvSpPr>
          <p:nvPr>
            <p:ph type="title"/>
          </p:nvPr>
        </p:nvSpPr>
        <p:spPr>
          <a:xfrm>
            <a:off x="876693" y="741391"/>
            <a:ext cx="3455821" cy="1616203"/>
          </a:xfrm>
        </p:spPr>
        <p:txBody>
          <a:bodyPr anchor="b">
            <a:normAutofit/>
          </a:bodyPr>
          <a:lstStyle/>
          <a:p>
            <a:r>
              <a:rPr lang="en-US" sz="3200"/>
              <a:t>2-to-1 MUX</a:t>
            </a:r>
          </a:p>
        </p:txBody>
      </p:sp>
      <p:sp>
        <p:nvSpPr>
          <p:cNvPr id="3" name="Content Placeholder 2">
            <a:extLst>
              <a:ext uri="{FF2B5EF4-FFF2-40B4-BE49-F238E27FC236}">
                <a16:creationId xmlns:a16="http://schemas.microsoft.com/office/drawing/2014/main" id="{D9DC4972-F70E-79FE-BAEA-97EB0AD1091C}"/>
              </a:ext>
            </a:extLst>
          </p:cNvPr>
          <p:cNvSpPr>
            <a:spLocks noGrp="1"/>
          </p:cNvSpPr>
          <p:nvPr>
            <p:ph idx="1"/>
          </p:nvPr>
        </p:nvSpPr>
        <p:spPr>
          <a:xfrm>
            <a:off x="876693" y="2533476"/>
            <a:ext cx="4040081" cy="2083494"/>
          </a:xfrm>
        </p:spPr>
        <p:txBody>
          <a:bodyPr anchor="t">
            <a:normAutofit/>
          </a:bodyPr>
          <a:lstStyle/>
          <a:p>
            <a:r>
              <a:rPr lang="en-US" sz="2000" dirty="0"/>
              <a:t>If s = 0 the multiplexer’s output m is equal to the input x, and if s = 1 the output is equal to y. </a:t>
            </a:r>
          </a:p>
        </p:txBody>
      </p:sp>
      <p:pic>
        <p:nvPicPr>
          <p:cNvPr id="5" name="Picture 4" descr="A diagram of a circuit&#10;&#10;Description automatically generated">
            <a:extLst>
              <a:ext uri="{FF2B5EF4-FFF2-40B4-BE49-F238E27FC236}">
                <a16:creationId xmlns:a16="http://schemas.microsoft.com/office/drawing/2014/main" id="{62CBD0CB-C154-E6CE-9C71-9214F1C4B88D}"/>
              </a:ext>
            </a:extLst>
          </p:cNvPr>
          <p:cNvPicPr>
            <a:picLocks noChangeAspect="1"/>
          </p:cNvPicPr>
          <p:nvPr/>
        </p:nvPicPr>
        <p:blipFill>
          <a:blip r:embed="rId2"/>
          <a:srcRect l="6141" r="3712" b="2"/>
          <a:stretch/>
        </p:blipFill>
        <p:spPr>
          <a:xfrm>
            <a:off x="5481925" y="741391"/>
            <a:ext cx="5400839" cy="5384528"/>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709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E82A-427E-9ED7-2143-3F802A12C5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89C51C-8FA3-8CC0-05EA-65DEF36A040D}"/>
              </a:ext>
            </a:extLst>
          </p:cNvPr>
          <p:cNvSpPr>
            <a:spLocks noGrp="1"/>
          </p:cNvSpPr>
          <p:nvPr>
            <p:ph idx="1"/>
          </p:nvPr>
        </p:nvSpPr>
        <p:spPr/>
        <p:txBody>
          <a:bodyPr/>
          <a:lstStyle/>
          <a:p>
            <a:pPr algn="l"/>
            <a:r>
              <a:rPr lang="en-US" sz="2400" b="0" i="0" u="none" strike="noStrike" baseline="0" dirty="0">
                <a:latin typeface="NimbusRomNo9L-Regu"/>
              </a:rPr>
              <a:t>The multiplexer can be described by the following Verilog statement:</a:t>
            </a:r>
          </a:p>
          <a:p>
            <a:pPr marL="0" indent="0" algn="l">
              <a:buNone/>
            </a:pPr>
            <a:endParaRPr lang="en-US" sz="3200" b="1" i="0" u="none" strike="noStrike" baseline="0" dirty="0">
              <a:latin typeface="NimbusRomNo9L-Medi"/>
            </a:endParaRPr>
          </a:p>
          <a:p>
            <a:pPr marL="0" indent="0" algn="l">
              <a:buNone/>
            </a:pPr>
            <a:r>
              <a:rPr lang="en-US" sz="3200" b="1" i="0" u="none" strike="noStrike" baseline="0" dirty="0">
                <a:latin typeface="NimbusRomNo9L-Medi"/>
              </a:rPr>
              <a:t>                      assign </a:t>
            </a:r>
            <a:r>
              <a:rPr lang="en-US" sz="3200" b="1" i="0" u="none" strike="noStrike" baseline="0" dirty="0">
                <a:latin typeface="NimbusRomNo9L-Regu"/>
              </a:rPr>
              <a:t>m = (</a:t>
            </a:r>
            <a:r>
              <a:rPr lang="en-US" sz="3200" b="1" i="0" u="none" strike="noStrike" baseline="0" dirty="0">
                <a:latin typeface="CMSY10"/>
              </a:rPr>
              <a:t>∼</a:t>
            </a:r>
            <a:r>
              <a:rPr lang="en-US" sz="3200" b="1" i="0" u="none" strike="noStrike" baseline="0" dirty="0">
                <a:latin typeface="NimbusRomNo9L-Regu"/>
              </a:rPr>
              <a:t>s &amp; x) </a:t>
            </a:r>
            <a:r>
              <a:rPr lang="en-US" sz="3200" b="1" i="0" u="none" strike="noStrike" baseline="0" dirty="0">
                <a:latin typeface="CMSY10"/>
              </a:rPr>
              <a:t>| </a:t>
            </a:r>
            <a:r>
              <a:rPr lang="en-US" sz="3200" b="1" i="0" u="none" strike="noStrike" baseline="0" dirty="0">
                <a:latin typeface="NimbusRomNo9L-Regu"/>
              </a:rPr>
              <a:t>(s &amp; y);</a:t>
            </a:r>
            <a:endParaRPr lang="en-US" sz="4400" b="1" dirty="0"/>
          </a:p>
        </p:txBody>
      </p:sp>
    </p:spTree>
    <p:extLst>
      <p:ext uri="{BB962C8B-B14F-4D97-AF65-F5344CB8AC3E}">
        <p14:creationId xmlns:p14="http://schemas.microsoft.com/office/powerpoint/2010/main" val="1685073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5A85-7AA5-01D4-F27B-55645FF85375}"/>
              </a:ext>
            </a:extLst>
          </p:cNvPr>
          <p:cNvSpPr>
            <a:spLocks noGrp="1"/>
          </p:cNvSpPr>
          <p:nvPr>
            <p:ph type="title"/>
          </p:nvPr>
        </p:nvSpPr>
        <p:spPr/>
        <p:txBody>
          <a:bodyPr/>
          <a:lstStyle/>
          <a:p>
            <a:r>
              <a:rPr lang="en-US" dirty="0"/>
              <a:t>Perform the steps listed below</a:t>
            </a:r>
          </a:p>
        </p:txBody>
      </p:sp>
      <p:sp>
        <p:nvSpPr>
          <p:cNvPr id="3" name="Content Placeholder 2">
            <a:extLst>
              <a:ext uri="{FF2B5EF4-FFF2-40B4-BE49-F238E27FC236}">
                <a16:creationId xmlns:a16="http://schemas.microsoft.com/office/drawing/2014/main" id="{F0BCF2F1-50BA-2C40-D147-B300C8287A46}"/>
              </a:ext>
            </a:extLst>
          </p:cNvPr>
          <p:cNvSpPr>
            <a:spLocks noGrp="1"/>
          </p:cNvSpPr>
          <p:nvPr>
            <p:ph idx="1"/>
          </p:nvPr>
        </p:nvSpPr>
        <p:spPr/>
        <p:txBody>
          <a:bodyPr>
            <a:normAutofit fontScale="92500" lnSpcReduction="20000"/>
          </a:bodyPr>
          <a:lstStyle/>
          <a:p>
            <a:pPr marL="0" indent="0">
              <a:buNone/>
            </a:pPr>
            <a:r>
              <a:rPr lang="en-US" dirty="0"/>
              <a:t>1. Create a new Quartus project for your circuit.</a:t>
            </a:r>
          </a:p>
          <a:p>
            <a:pPr marL="0" indent="0">
              <a:buNone/>
            </a:pPr>
            <a:r>
              <a:rPr lang="en-US" dirty="0"/>
              <a:t>2. Include your Verilog file for the four-bit wide 2-to-1 multiplexer in your project. </a:t>
            </a:r>
          </a:p>
          <a:p>
            <a:pPr marL="0" indent="0">
              <a:buNone/>
            </a:pPr>
            <a:r>
              <a:rPr lang="en-US" dirty="0"/>
              <a:t>3. Use switch SW9 as the s input, switches SW0 as the X input and SW2 as the Y input. </a:t>
            </a:r>
          </a:p>
          <a:p>
            <a:pPr marL="0" indent="0">
              <a:buNone/>
            </a:pPr>
            <a:r>
              <a:rPr lang="en-US" dirty="0"/>
              <a:t>4. Display the value of the output M to LEDR9, and connect the unused LEDR lights to the constant value 0.</a:t>
            </a:r>
          </a:p>
          <a:p>
            <a:pPr marL="0" indent="0">
              <a:buNone/>
            </a:pPr>
            <a:r>
              <a:rPr lang="en-US" dirty="0"/>
              <a:t>5. Include in your project the required pin assignments for your DE-series board</a:t>
            </a:r>
          </a:p>
          <a:p>
            <a:pPr marL="0" indent="0">
              <a:buNone/>
            </a:pPr>
            <a:r>
              <a:rPr lang="en-US" dirty="0"/>
              <a:t>6. Compile the project, and then download the resulting circuit into the FPGA chip. Test the functionality of the 2-to-1 multiplexer by toggling the switches and observing the LEDs.</a:t>
            </a:r>
          </a:p>
        </p:txBody>
      </p:sp>
    </p:spTree>
    <p:extLst>
      <p:ext uri="{BB962C8B-B14F-4D97-AF65-F5344CB8AC3E}">
        <p14:creationId xmlns:p14="http://schemas.microsoft.com/office/powerpoint/2010/main" val="327543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6AC802-B812-4263-FA3D-EA22E4B6C674}"/>
              </a:ext>
            </a:extLst>
          </p:cNvPr>
          <p:cNvPicPr>
            <a:picLocks noGrp="1" noChangeAspect="1"/>
          </p:cNvPicPr>
          <p:nvPr>
            <p:ph idx="1"/>
          </p:nvPr>
        </p:nvPicPr>
        <p:blipFill>
          <a:blip r:embed="rId2"/>
          <a:stretch>
            <a:fillRect/>
          </a:stretch>
        </p:blipFill>
        <p:spPr>
          <a:xfrm>
            <a:off x="643467" y="2570225"/>
            <a:ext cx="10905066" cy="1717548"/>
          </a:xfrm>
          <a:prstGeom prst="rect">
            <a:avLst/>
          </a:prstGeom>
        </p:spPr>
      </p:pic>
    </p:spTree>
    <p:extLst>
      <p:ext uri="{BB962C8B-B14F-4D97-AF65-F5344CB8AC3E}">
        <p14:creationId xmlns:p14="http://schemas.microsoft.com/office/powerpoint/2010/main" val="249830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5A85-7AA5-01D4-F27B-55645FF85375}"/>
              </a:ext>
            </a:extLst>
          </p:cNvPr>
          <p:cNvSpPr>
            <a:spLocks noGrp="1"/>
          </p:cNvSpPr>
          <p:nvPr>
            <p:ph type="title"/>
          </p:nvPr>
        </p:nvSpPr>
        <p:spPr/>
        <p:txBody>
          <a:bodyPr/>
          <a:lstStyle/>
          <a:p>
            <a:r>
              <a:rPr lang="en-US" dirty="0"/>
              <a:t>Assignment-Perform the steps listed below</a:t>
            </a:r>
          </a:p>
        </p:txBody>
      </p:sp>
      <p:sp>
        <p:nvSpPr>
          <p:cNvPr id="3" name="Content Placeholder 2">
            <a:extLst>
              <a:ext uri="{FF2B5EF4-FFF2-40B4-BE49-F238E27FC236}">
                <a16:creationId xmlns:a16="http://schemas.microsoft.com/office/drawing/2014/main" id="{F0BCF2F1-50BA-2C40-D147-B300C8287A46}"/>
              </a:ext>
            </a:extLst>
          </p:cNvPr>
          <p:cNvSpPr>
            <a:spLocks noGrp="1"/>
          </p:cNvSpPr>
          <p:nvPr>
            <p:ph idx="1"/>
          </p:nvPr>
        </p:nvSpPr>
        <p:spPr/>
        <p:txBody>
          <a:bodyPr>
            <a:normAutofit fontScale="85000" lnSpcReduction="20000"/>
          </a:bodyPr>
          <a:lstStyle/>
          <a:p>
            <a:pPr marL="0" indent="0">
              <a:buNone/>
            </a:pPr>
            <a:r>
              <a:rPr lang="en-US" dirty="0"/>
              <a:t>1. Create a new Quartus project for your circuit.</a:t>
            </a:r>
          </a:p>
          <a:p>
            <a:pPr marL="0" indent="0">
              <a:buNone/>
            </a:pPr>
            <a:r>
              <a:rPr lang="en-US" dirty="0"/>
              <a:t>2. Include your Verilog file for the four-bit wide 2-to-1 multiplexer in your project. </a:t>
            </a:r>
          </a:p>
          <a:p>
            <a:pPr marL="0" indent="0">
              <a:buNone/>
            </a:pPr>
            <a:r>
              <a:rPr lang="en-US" dirty="0"/>
              <a:t>3. Use switch SW9 as the s input, switches SW3−0 as the X input and SW7−4 as the Y input. </a:t>
            </a:r>
          </a:p>
          <a:p>
            <a:pPr marL="0" indent="0">
              <a:buNone/>
            </a:pPr>
            <a:r>
              <a:rPr lang="en-US" dirty="0"/>
              <a:t>4. Display the value of the input s on LEDR9, connect the output M to LEDR3−0, and connect the unused LEDR lights to the constant value 0.</a:t>
            </a:r>
          </a:p>
          <a:p>
            <a:pPr marL="0" indent="0">
              <a:buNone/>
            </a:pPr>
            <a:r>
              <a:rPr lang="en-US" dirty="0"/>
              <a:t>3. Include in your project the required pin assignments for your DE-series board. As discussed in Part I, these assignments ensure that the ports of your Verilog code will use the pins on the FPGA chip that are connected to the SW switches and LEDR lights.</a:t>
            </a:r>
          </a:p>
          <a:p>
            <a:pPr marL="0" indent="0">
              <a:buNone/>
            </a:pPr>
            <a:r>
              <a:rPr lang="en-US" dirty="0"/>
              <a:t>4. Compile the project, and then download the resulting circuit into the FPGA chip. Test the functionality of the four-bit wide 2-to-1 multiplexer by toggling the switches and observing the LEDs.</a:t>
            </a:r>
          </a:p>
        </p:txBody>
      </p:sp>
    </p:spTree>
    <p:extLst>
      <p:ext uri="{BB962C8B-B14F-4D97-AF65-F5344CB8AC3E}">
        <p14:creationId xmlns:p14="http://schemas.microsoft.com/office/powerpoint/2010/main" val="218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BBF-F4D5-5995-73A9-4CDAA8E48313}"/>
              </a:ext>
            </a:extLst>
          </p:cNvPr>
          <p:cNvSpPr>
            <a:spLocks noGrp="1"/>
          </p:cNvSpPr>
          <p:nvPr>
            <p:ph type="title"/>
          </p:nvPr>
        </p:nvSpPr>
        <p:spPr/>
        <p:txBody>
          <a:bodyPr/>
          <a:lstStyle/>
          <a:p>
            <a:r>
              <a:rPr lang="en-US" dirty="0"/>
              <a:t>Lab#2 – Part III</a:t>
            </a:r>
          </a:p>
        </p:txBody>
      </p:sp>
      <p:sp>
        <p:nvSpPr>
          <p:cNvPr id="3" name="Content Placeholder 2">
            <a:extLst>
              <a:ext uri="{FF2B5EF4-FFF2-40B4-BE49-F238E27FC236}">
                <a16:creationId xmlns:a16="http://schemas.microsoft.com/office/drawing/2014/main" id="{F046874C-C98B-0747-C492-2F95EA49D89E}"/>
              </a:ext>
            </a:extLst>
          </p:cNvPr>
          <p:cNvSpPr>
            <a:spLocks noGrp="1"/>
          </p:cNvSpPr>
          <p:nvPr>
            <p:ph idx="1"/>
          </p:nvPr>
        </p:nvSpPr>
        <p:spPr/>
        <p:txBody>
          <a:bodyPr/>
          <a:lstStyle/>
          <a:p>
            <a:r>
              <a:rPr lang="en-US" sz="2800" b="0" i="0" u="none" strike="noStrike" baseline="0" dirty="0">
                <a:latin typeface="NimbusRomNo9L-Regu"/>
              </a:rPr>
              <a:t>The purpose of this exercise is to display on the 7-segment displays HEX1 and HEX0 the values set by the switches SW7−0. </a:t>
            </a:r>
          </a:p>
          <a:p>
            <a:r>
              <a:rPr lang="en-US" sz="2800" b="0" i="0" u="none" strike="noStrike" baseline="0" dirty="0">
                <a:latin typeface="NimbusRomNo9L-Regu"/>
              </a:rPr>
              <a:t>Let the values denoted by SW7−4 and SW3−0 be displayed on HEX1 and HEX0, respectively. Your circuit should be able to display the digits from 0 to 9, and should treat the valuations 1010 to 1111 as don’t-cares.</a:t>
            </a:r>
            <a:endParaRPr lang="en-US" dirty="0"/>
          </a:p>
        </p:txBody>
      </p:sp>
    </p:spTree>
    <p:extLst>
      <p:ext uri="{BB962C8B-B14F-4D97-AF65-F5344CB8AC3E}">
        <p14:creationId xmlns:p14="http://schemas.microsoft.com/office/powerpoint/2010/main" val="292981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ABA79-E43E-ECB6-70C8-709E908692DE}"/>
              </a:ext>
            </a:extLst>
          </p:cNvPr>
          <p:cNvSpPr>
            <a:spLocks noGrp="1"/>
          </p:cNvSpPr>
          <p:nvPr>
            <p:ph type="title"/>
          </p:nvPr>
        </p:nvSpPr>
        <p:spPr>
          <a:xfrm>
            <a:off x="630936" y="639520"/>
            <a:ext cx="3429000" cy="1719072"/>
          </a:xfrm>
        </p:spPr>
        <p:txBody>
          <a:bodyPr anchor="b">
            <a:normAutofit/>
          </a:bodyPr>
          <a:lstStyle/>
          <a:p>
            <a:r>
              <a:rPr lang="en-US" sz="5400"/>
              <a:t>BCD</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A780CB3-CC44-B3A1-27C4-1752BEB17759}"/>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descr="A diagram of numbers and arrows&#10;&#10;Description automatically generated">
            <a:extLst>
              <a:ext uri="{FF2B5EF4-FFF2-40B4-BE49-F238E27FC236}">
                <a16:creationId xmlns:a16="http://schemas.microsoft.com/office/drawing/2014/main" id="{AD09092F-BFAE-D8B6-D9A2-A31811082714}"/>
              </a:ext>
            </a:extLst>
          </p:cNvPr>
          <p:cNvPicPr>
            <a:picLocks noChangeAspect="1"/>
          </p:cNvPicPr>
          <p:nvPr/>
        </p:nvPicPr>
        <p:blipFill>
          <a:blip r:embed="rId2"/>
          <a:stretch>
            <a:fillRect/>
          </a:stretch>
        </p:blipFill>
        <p:spPr>
          <a:xfrm>
            <a:off x="4654296" y="642408"/>
            <a:ext cx="6903720" cy="5573183"/>
          </a:xfrm>
          <a:prstGeom prst="rect">
            <a:avLst/>
          </a:prstGeom>
        </p:spPr>
      </p:pic>
    </p:spTree>
    <p:extLst>
      <p:ext uri="{BB962C8B-B14F-4D97-AF65-F5344CB8AC3E}">
        <p14:creationId xmlns:p14="http://schemas.microsoft.com/office/powerpoint/2010/main" val="79389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AE82EA-C9EB-D160-1F68-77F5CE48F5CF}"/>
              </a:ext>
            </a:extLst>
          </p:cNvPr>
          <p:cNvPicPr>
            <a:picLocks noGrp="1" noChangeAspect="1"/>
          </p:cNvPicPr>
          <p:nvPr>
            <p:ph idx="1"/>
          </p:nvPr>
        </p:nvPicPr>
        <p:blipFill>
          <a:blip r:embed="rId2"/>
          <a:stretch>
            <a:fillRect/>
          </a:stretch>
        </p:blipFill>
        <p:spPr>
          <a:xfrm>
            <a:off x="687197" y="643466"/>
            <a:ext cx="10817605" cy="5571067"/>
          </a:xfrm>
          <a:prstGeom prst="rect">
            <a:avLst/>
          </a:prstGeom>
        </p:spPr>
      </p:pic>
    </p:spTree>
    <p:extLst>
      <p:ext uri="{BB962C8B-B14F-4D97-AF65-F5344CB8AC3E}">
        <p14:creationId xmlns:p14="http://schemas.microsoft.com/office/powerpoint/2010/main" val="365982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80F6-7383-C762-795A-ED0064D21A3C}"/>
              </a:ext>
            </a:extLst>
          </p:cNvPr>
          <p:cNvSpPr>
            <a:spLocks noGrp="1"/>
          </p:cNvSpPr>
          <p:nvPr>
            <p:ph type="title"/>
          </p:nvPr>
        </p:nvSpPr>
        <p:spPr/>
        <p:txBody>
          <a:bodyPr/>
          <a:lstStyle/>
          <a:p>
            <a:r>
              <a:rPr lang="en-US" dirty="0"/>
              <a:t>Lab1-PartI</a:t>
            </a:r>
          </a:p>
        </p:txBody>
      </p:sp>
      <p:sp>
        <p:nvSpPr>
          <p:cNvPr id="3" name="Content Placeholder 2">
            <a:extLst>
              <a:ext uri="{FF2B5EF4-FFF2-40B4-BE49-F238E27FC236}">
                <a16:creationId xmlns:a16="http://schemas.microsoft.com/office/drawing/2014/main" id="{756167CC-4280-ACB2-3D49-369EB92F0846}"/>
              </a:ext>
            </a:extLst>
          </p:cNvPr>
          <p:cNvSpPr>
            <a:spLocks noGrp="1"/>
          </p:cNvSpPr>
          <p:nvPr>
            <p:ph idx="1"/>
          </p:nvPr>
        </p:nvSpPr>
        <p:spPr/>
        <p:txBody>
          <a:bodyPr>
            <a:normAutofit/>
          </a:bodyPr>
          <a:lstStyle/>
          <a:p>
            <a:pPr algn="l"/>
            <a:r>
              <a:rPr lang="en-US" sz="3200" b="0" i="0" u="none" strike="noStrike" baseline="0" dirty="0">
                <a:latin typeface="NimbusRomNo9L-Regu"/>
              </a:rPr>
              <a:t>The purpose of this exercise is to </a:t>
            </a:r>
          </a:p>
          <a:p>
            <a:pPr lvl="1"/>
            <a:r>
              <a:rPr lang="en-US" b="0" i="0" u="none" strike="noStrike" baseline="0" dirty="0">
                <a:latin typeface="NimbusRomNo9L-Regu"/>
              </a:rPr>
              <a:t>Learn how to connect simple input and output devices to an FPGA chip and</a:t>
            </a:r>
          </a:p>
          <a:p>
            <a:pPr lvl="1"/>
            <a:r>
              <a:rPr lang="en-US" dirty="0">
                <a:latin typeface="NimbusRomNo9L-Regu"/>
              </a:rPr>
              <a:t>I</a:t>
            </a:r>
            <a:r>
              <a:rPr lang="en-US" b="0" i="0" u="none" strike="noStrike" baseline="0" dirty="0">
                <a:latin typeface="NimbusRomNo9L-Regu"/>
              </a:rPr>
              <a:t>mplement a circuit that uses these devices.</a:t>
            </a:r>
            <a:endParaRPr lang="en-US" sz="4000" dirty="0"/>
          </a:p>
        </p:txBody>
      </p:sp>
    </p:spTree>
    <p:extLst>
      <p:ext uri="{BB962C8B-B14F-4D97-AF65-F5344CB8AC3E}">
        <p14:creationId xmlns:p14="http://schemas.microsoft.com/office/powerpoint/2010/main" val="320049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340-17C6-14AE-E39C-0E7849C6146F}"/>
              </a:ext>
            </a:extLst>
          </p:cNvPr>
          <p:cNvSpPr>
            <a:spLocks noGrp="1"/>
          </p:cNvSpPr>
          <p:nvPr>
            <p:ph type="title"/>
          </p:nvPr>
        </p:nvSpPr>
        <p:spPr/>
        <p:txBody>
          <a:bodyPr/>
          <a:lstStyle/>
          <a:p>
            <a:r>
              <a:rPr lang="en-US" dirty="0"/>
              <a:t>Switches and Lights</a:t>
            </a:r>
          </a:p>
        </p:txBody>
      </p:sp>
      <p:sp>
        <p:nvSpPr>
          <p:cNvPr id="3" name="Content Placeholder 2">
            <a:extLst>
              <a:ext uri="{FF2B5EF4-FFF2-40B4-BE49-F238E27FC236}">
                <a16:creationId xmlns:a16="http://schemas.microsoft.com/office/drawing/2014/main" id="{EA5CB44C-5492-BB6F-7B50-585C84B5DCCE}"/>
              </a:ext>
            </a:extLst>
          </p:cNvPr>
          <p:cNvSpPr>
            <a:spLocks noGrp="1"/>
          </p:cNvSpPr>
          <p:nvPr>
            <p:ph idx="1"/>
          </p:nvPr>
        </p:nvSpPr>
        <p:spPr/>
        <p:txBody>
          <a:bodyPr>
            <a:normAutofit/>
          </a:bodyPr>
          <a:lstStyle/>
          <a:p>
            <a:r>
              <a:rPr lang="en-US" dirty="0"/>
              <a:t>The DE10-Lite board provides ten switches and lights, called SW9−0 and LEDR9−0.</a:t>
            </a:r>
          </a:p>
          <a:p>
            <a:r>
              <a:rPr lang="en-US" dirty="0"/>
              <a:t>The figure below shows a single assignment statement for all LEDR outputs, which is equivalent to the individual assignments:</a:t>
            </a:r>
          </a:p>
        </p:txBody>
      </p:sp>
      <p:pic>
        <p:nvPicPr>
          <p:cNvPr id="5" name="Picture 4">
            <a:extLst>
              <a:ext uri="{FF2B5EF4-FFF2-40B4-BE49-F238E27FC236}">
                <a16:creationId xmlns:a16="http://schemas.microsoft.com/office/drawing/2014/main" id="{71A5F5AF-E224-5711-54FA-A7512ED07A44}"/>
              </a:ext>
            </a:extLst>
          </p:cNvPr>
          <p:cNvPicPr>
            <a:picLocks noChangeAspect="1"/>
          </p:cNvPicPr>
          <p:nvPr/>
        </p:nvPicPr>
        <p:blipFill>
          <a:blip r:embed="rId2"/>
          <a:stretch>
            <a:fillRect/>
          </a:stretch>
        </p:blipFill>
        <p:spPr>
          <a:xfrm>
            <a:off x="4026337" y="3655961"/>
            <a:ext cx="4139325" cy="1890400"/>
          </a:xfrm>
          <a:prstGeom prst="rect">
            <a:avLst/>
          </a:prstGeom>
        </p:spPr>
      </p:pic>
    </p:spTree>
    <p:extLst>
      <p:ext uri="{BB962C8B-B14F-4D97-AF65-F5344CB8AC3E}">
        <p14:creationId xmlns:p14="http://schemas.microsoft.com/office/powerpoint/2010/main" val="324143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340-17C6-14AE-E39C-0E7849C6146F}"/>
              </a:ext>
            </a:extLst>
          </p:cNvPr>
          <p:cNvSpPr>
            <a:spLocks noGrp="1"/>
          </p:cNvSpPr>
          <p:nvPr>
            <p:ph type="title"/>
          </p:nvPr>
        </p:nvSpPr>
        <p:spPr/>
        <p:txBody>
          <a:bodyPr/>
          <a:lstStyle/>
          <a:p>
            <a:r>
              <a:rPr lang="en-US" dirty="0"/>
              <a:t>PIN Assignment</a:t>
            </a:r>
          </a:p>
        </p:txBody>
      </p:sp>
      <p:sp>
        <p:nvSpPr>
          <p:cNvPr id="3" name="Content Placeholder 2">
            <a:extLst>
              <a:ext uri="{FF2B5EF4-FFF2-40B4-BE49-F238E27FC236}">
                <a16:creationId xmlns:a16="http://schemas.microsoft.com/office/drawing/2014/main" id="{EA5CB44C-5492-BB6F-7B50-585C84B5DCCE}"/>
              </a:ext>
            </a:extLst>
          </p:cNvPr>
          <p:cNvSpPr>
            <a:spLocks noGrp="1"/>
          </p:cNvSpPr>
          <p:nvPr>
            <p:ph idx="1"/>
          </p:nvPr>
        </p:nvSpPr>
        <p:spPr/>
        <p:txBody>
          <a:bodyPr/>
          <a:lstStyle/>
          <a:p>
            <a:r>
              <a:rPr lang="en-US" dirty="0"/>
              <a:t>The DE-series boards have hardwired connections between its FPGA chip and the switches and lights. </a:t>
            </a:r>
          </a:p>
          <a:p>
            <a:r>
              <a:rPr lang="en-US" dirty="0"/>
              <a:t>To use the switches and lights it is necessary to include in your Quartus® project the correct pin assignments, which are given in your board’s user manual.</a:t>
            </a:r>
          </a:p>
        </p:txBody>
      </p:sp>
    </p:spTree>
    <p:extLst>
      <p:ext uri="{BB962C8B-B14F-4D97-AF65-F5344CB8AC3E}">
        <p14:creationId xmlns:p14="http://schemas.microsoft.com/office/powerpoint/2010/main" val="321493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340-17C6-14AE-E39C-0E7849C6146F}"/>
              </a:ext>
            </a:extLst>
          </p:cNvPr>
          <p:cNvSpPr>
            <a:spLocks noGrp="1"/>
          </p:cNvSpPr>
          <p:nvPr>
            <p:ph type="title"/>
          </p:nvPr>
        </p:nvSpPr>
        <p:spPr/>
        <p:txBody>
          <a:bodyPr/>
          <a:lstStyle/>
          <a:p>
            <a:r>
              <a:rPr lang="en-US" dirty="0"/>
              <a:t>Verilog code - ten switches and lights</a:t>
            </a:r>
          </a:p>
        </p:txBody>
      </p:sp>
      <p:pic>
        <p:nvPicPr>
          <p:cNvPr id="5" name="Content Placeholder 4">
            <a:extLst>
              <a:ext uri="{FF2B5EF4-FFF2-40B4-BE49-F238E27FC236}">
                <a16:creationId xmlns:a16="http://schemas.microsoft.com/office/drawing/2014/main" id="{B9065D41-BAB6-A897-8897-AC2EFC313938}"/>
              </a:ext>
            </a:extLst>
          </p:cNvPr>
          <p:cNvPicPr>
            <a:picLocks noGrp="1" noChangeAspect="1"/>
          </p:cNvPicPr>
          <p:nvPr>
            <p:ph idx="1"/>
          </p:nvPr>
        </p:nvPicPr>
        <p:blipFill>
          <a:blip r:embed="rId2"/>
          <a:stretch>
            <a:fillRect/>
          </a:stretch>
        </p:blipFill>
        <p:spPr>
          <a:xfrm>
            <a:off x="3051904" y="2042715"/>
            <a:ext cx="5505580" cy="2561022"/>
          </a:xfrm>
        </p:spPr>
      </p:pic>
    </p:spTree>
    <p:extLst>
      <p:ext uri="{BB962C8B-B14F-4D97-AF65-F5344CB8AC3E}">
        <p14:creationId xmlns:p14="http://schemas.microsoft.com/office/powerpoint/2010/main" val="406906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340-17C6-14AE-E39C-0E7849C6146F}"/>
              </a:ext>
            </a:extLst>
          </p:cNvPr>
          <p:cNvSpPr>
            <a:spLocks noGrp="1"/>
          </p:cNvSpPr>
          <p:nvPr>
            <p:ph type="title"/>
          </p:nvPr>
        </p:nvSpPr>
        <p:spPr/>
        <p:txBody>
          <a:bodyPr>
            <a:normAutofit/>
          </a:bodyPr>
          <a:lstStyle/>
          <a:p>
            <a:r>
              <a:rPr lang="en-US" dirty="0"/>
              <a:t>Design Implementation Steps</a:t>
            </a:r>
          </a:p>
        </p:txBody>
      </p:sp>
      <p:sp>
        <p:nvSpPr>
          <p:cNvPr id="3" name="Content Placeholder 2">
            <a:extLst>
              <a:ext uri="{FF2B5EF4-FFF2-40B4-BE49-F238E27FC236}">
                <a16:creationId xmlns:a16="http://schemas.microsoft.com/office/drawing/2014/main" id="{EA5CB44C-5492-BB6F-7B50-585C84B5DCCE}"/>
              </a:ext>
            </a:extLst>
          </p:cNvPr>
          <p:cNvSpPr>
            <a:spLocks noGrp="1"/>
          </p:cNvSpPr>
          <p:nvPr>
            <p:ph idx="1"/>
          </p:nvPr>
        </p:nvSpPr>
        <p:spPr/>
        <p:txBody>
          <a:bodyPr>
            <a:normAutofit lnSpcReduction="10000"/>
          </a:bodyPr>
          <a:lstStyle/>
          <a:p>
            <a:pPr marL="514350" indent="-514350">
              <a:buAutoNum type="arabicPeriod"/>
            </a:pPr>
            <a:r>
              <a:rPr lang="en-US" dirty="0"/>
              <a:t>Create a new Quartus project for your circuit. Select the target chip that corresponds to your DE-series board. </a:t>
            </a:r>
          </a:p>
          <a:p>
            <a:pPr marL="514350" indent="-514350">
              <a:buAutoNum type="arabicPeriod"/>
            </a:pPr>
            <a:r>
              <a:rPr lang="en-US" dirty="0"/>
              <a:t>Create a Verilog module for the code in the previous slide and include it in your project.</a:t>
            </a:r>
          </a:p>
          <a:p>
            <a:pPr marL="514350" indent="-514350">
              <a:buAutoNum type="arabicPeriod"/>
            </a:pPr>
            <a:r>
              <a:rPr lang="en-US" dirty="0"/>
              <a:t>Include the required pin assignments for your DE-series board in your project, as discussed above. Compile the project.</a:t>
            </a:r>
          </a:p>
          <a:p>
            <a:pPr marL="0" indent="0">
              <a:buNone/>
            </a:pPr>
            <a:r>
              <a:rPr lang="en-US" dirty="0"/>
              <a:t>4.   Download the compiled circuit into the FPGA chip by using the Quartus Programmer tool. </a:t>
            </a:r>
          </a:p>
          <a:p>
            <a:pPr marL="0" indent="0">
              <a:buNone/>
            </a:pPr>
            <a:r>
              <a:rPr lang="en-US" dirty="0"/>
              <a:t>5.   Test the functionality of the circuit by toggling the switches and observing the LEDs.</a:t>
            </a:r>
          </a:p>
        </p:txBody>
      </p:sp>
    </p:spTree>
    <p:extLst>
      <p:ext uri="{BB962C8B-B14F-4D97-AF65-F5344CB8AC3E}">
        <p14:creationId xmlns:p14="http://schemas.microsoft.com/office/powerpoint/2010/main" val="418609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6FD3-7488-E01E-090F-87F8E25F635F}"/>
              </a:ext>
            </a:extLst>
          </p:cNvPr>
          <p:cNvSpPr>
            <a:spLocks noGrp="1"/>
          </p:cNvSpPr>
          <p:nvPr>
            <p:ph type="title"/>
          </p:nvPr>
        </p:nvSpPr>
        <p:spPr>
          <a:xfrm>
            <a:off x="4405859" y="2913452"/>
            <a:ext cx="4618220" cy="1325563"/>
          </a:xfrm>
        </p:spPr>
        <p:txBody>
          <a:bodyPr/>
          <a:lstStyle/>
          <a:p>
            <a:r>
              <a:rPr lang="en-US" dirty="0"/>
              <a:t>Quartus Demo</a:t>
            </a:r>
          </a:p>
        </p:txBody>
      </p:sp>
    </p:spTree>
    <p:extLst>
      <p:ext uri="{BB962C8B-B14F-4D97-AF65-F5344CB8AC3E}">
        <p14:creationId xmlns:p14="http://schemas.microsoft.com/office/powerpoint/2010/main" val="358590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id of squares with lines and a red center&#10;&#10;Description automatically generated with medium confidence">
            <a:extLst>
              <a:ext uri="{FF2B5EF4-FFF2-40B4-BE49-F238E27FC236}">
                <a16:creationId xmlns:a16="http://schemas.microsoft.com/office/drawing/2014/main" id="{8B7A3C28-DFFC-7527-87D7-C3F3635083BA}"/>
              </a:ext>
            </a:extLst>
          </p:cNvPr>
          <p:cNvPicPr>
            <a:picLocks noGrp="1" noChangeAspect="1"/>
          </p:cNvPicPr>
          <p:nvPr>
            <p:ph idx="1"/>
          </p:nvPr>
        </p:nvPicPr>
        <p:blipFill>
          <a:blip r:embed="rId2"/>
          <a:srcRect t="1976" b="640"/>
          <a:stretch/>
        </p:blipFill>
        <p:spPr>
          <a:xfrm>
            <a:off x="20" y="1282"/>
            <a:ext cx="12191980" cy="6856718"/>
          </a:xfrm>
          <a:prstGeom prst="rect">
            <a:avLst/>
          </a:prstGeom>
        </p:spPr>
      </p:pic>
    </p:spTree>
    <p:extLst>
      <p:ext uri="{BB962C8B-B14F-4D97-AF65-F5344CB8AC3E}">
        <p14:creationId xmlns:p14="http://schemas.microsoft.com/office/powerpoint/2010/main" val="416431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18D51C1F-6AE8-3BD6-5FB5-7B0C22E87A3A}"/>
              </a:ext>
            </a:extLst>
          </p:cNvPr>
          <p:cNvPicPr>
            <a:picLocks noGrp="1" noChangeAspect="1"/>
          </p:cNvPicPr>
          <p:nvPr>
            <p:ph idx="1"/>
          </p:nvPr>
        </p:nvPicPr>
        <p:blipFill>
          <a:blip r:embed="rId2"/>
          <a:srcRect l="2377" r="8273"/>
          <a:stretch/>
        </p:blipFill>
        <p:spPr>
          <a:xfrm>
            <a:off x="20" y="1282"/>
            <a:ext cx="12191980" cy="6856718"/>
          </a:xfrm>
          <a:prstGeom prst="rect">
            <a:avLst/>
          </a:prstGeom>
        </p:spPr>
      </p:pic>
    </p:spTree>
    <p:extLst>
      <p:ext uri="{BB962C8B-B14F-4D97-AF65-F5344CB8AC3E}">
        <p14:creationId xmlns:p14="http://schemas.microsoft.com/office/powerpoint/2010/main" val="1718149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1E376376465F4B9F97E4628D810027" ma:contentTypeVersion="11" ma:contentTypeDescription="Create a new document." ma:contentTypeScope="" ma:versionID="1cebf63d2984a43706749deeeb56bc61">
  <xsd:schema xmlns:xsd="http://www.w3.org/2001/XMLSchema" xmlns:xs="http://www.w3.org/2001/XMLSchema" xmlns:p="http://schemas.microsoft.com/office/2006/metadata/properties" xmlns:ns2="bbe4e1ed-cf0a-4c91-8af7-beddb9546a66" xmlns:ns3="ed1d4a73-a910-43e1-ab08-7e07e675b915" targetNamespace="http://schemas.microsoft.com/office/2006/metadata/properties" ma:root="true" ma:fieldsID="eccfdcb905d14caa3bae647f7c7e72f5" ns2:_="" ns3:_="">
    <xsd:import namespace="bbe4e1ed-cf0a-4c91-8af7-beddb9546a66"/>
    <xsd:import namespace="ed1d4a73-a910-43e1-ab08-7e07e675b9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4e1ed-cf0a-4c91-8af7-beddb9546a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0ec5623-75bb-48dd-91fd-2a266ffe7a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d1d4a73-a910-43e1-ab08-7e07e675b91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38c896f-f78c-45ba-a745-e78a62884a08}" ma:internalName="TaxCatchAll" ma:showField="CatchAllData" ma:web="ed1d4a73-a910-43e1-ab08-7e07e675b9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be4e1ed-cf0a-4c91-8af7-beddb9546a66">
      <Terms xmlns="http://schemas.microsoft.com/office/infopath/2007/PartnerControls"/>
    </lcf76f155ced4ddcb4097134ff3c332f>
    <TaxCatchAll xmlns="ed1d4a73-a910-43e1-ab08-7e07e675b915" xsi:nil="true"/>
  </documentManagement>
</p:properties>
</file>

<file path=customXml/itemProps1.xml><?xml version="1.0" encoding="utf-8"?>
<ds:datastoreItem xmlns:ds="http://schemas.openxmlformats.org/officeDocument/2006/customXml" ds:itemID="{74F268F3-ED97-4560-A0EB-54A5ED913A62}">
  <ds:schemaRefs>
    <ds:schemaRef ds:uri="http://schemas.microsoft.com/sharepoint/v3/contenttype/forms"/>
  </ds:schemaRefs>
</ds:datastoreItem>
</file>

<file path=customXml/itemProps2.xml><?xml version="1.0" encoding="utf-8"?>
<ds:datastoreItem xmlns:ds="http://schemas.openxmlformats.org/officeDocument/2006/customXml" ds:itemID="{36EC2426-5842-4518-987E-005C1BE331C3}"/>
</file>

<file path=customXml/itemProps3.xml><?xml version="1.0" encoding="utf-8"?>
<ds:datastoreItem xmlns:ds="http://schemas.openxmlformats.org/officeDocument/2006/customXml" ds:itemID="{B7B8FB74-38C6-418A-84B1-B582B7C6FF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196</TotalTime>
  <Words>696</Words>
  <Application>Microsoft Office PowerPoint</Application>
  <PresentationFormat>Widescreen</PresentationFormat>
  <Paragraphs>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Switches, Lights, and Multiplexers</vt:lpstr>
      <vt:lpstr>Lab1-PartI</vt:lpstr>
      <vt:lpstr>Switches and Lights</vt:lpstr>
      <vt:lpstr>PIN Assignment</vt:lpstr>
      <vt:lpstr>Verilog code - ten switches and lights</vt:lpstr>
      <vt:lpstr>Design Implementation Steps</vt:lpstr>
      <vt:lpstr>Quartus Demo</vt:lpstr>
      <vt:lpstr>PowerPoint Presentation</vt:lpstr>
      <vt:lpstr>PowerPoint Presentation</vt:lpstr>
      <vt:lpstr>Lab#1 – Part II</vt:lpstr>
      <vt:lpstr>2-to-1 MUX</vt:lpstr>
      <vt:lpstr>PowerPoint Presentation</vt:lpstr>
      <vt:lpstr>Perform the steps listed below</vt:lpstr>
      <vt:lpstr>PowerPoint Presentation</vt:lpstr>
      <vt:lpstr>Assignment-Perform the steps listed below</vt:lpstr>
      <vt:lpstr>Lab#2 – Part III</vt:lpstr>
      <vt:lpstr>BCD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Fadi Obeidat</dc:creator>
  <cp:lastModifiedBy>Fadi Obeidat</cp:lastModifiedBy>
  <cp:revision>42</cp:revision>
  <dcterms:created xsi:type="dcterms:W3CDTF">2024-09-08T13:51:57Z</dcterms:created>
  <dcterms:modified xsi:type="dcterms:W3CDTF">2024-09-11T06:55:50Z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0x010100F71E376376465F4B9F97E4628D810027</vt:lpwstr>
  </property>
</Properties>
</file>