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90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3" r:id="rId39"/>
    <p:sldId id="296" r:id="rId40"/>
    <p:sldId id="294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2A7B-B857-07DE-777A-8770ADDD4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B4573-07AF-2F84-8362-FE09BA247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76115-2F3A-C9E6-92A1-24AA462B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5D3D-64E9-462E-A3EB-FDCCF030C0A7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6DC46-DE8D-7FE7-8D2E-2C082F51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93E10-D25B-CE9C-3F1E-BC8E0ACA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9F57-BF8F-4257-B004-43696C852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58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F649-3BC7-859B-199A-96D80A5C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E6DEC-748B-275D-1DCA-F051FD24C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D8154-2CA3-64B3-5BF0-9DF87AB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5D3D-64E9-462E-A3EB-FDCCF030C0A7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6019E-8AD6-E572-0012-13AFDF94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836B7-155C-BD25-E61F-9932B6B5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9F57-BF8F-4257-B004-43696C852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9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032B2-EAFD-6C10-4C2A-825797054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42403-9DA1-B875-930D-2267E1024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490F5-ABBF-CABB-E7DB-75BD3586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5D3D-64E9-462E-A3EB-FDCCF030C0A7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41952-9FEA-D973-6C50-6C780E4D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0DE5D-BA09-6200-A49D-75D4DB94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9F57-BF8F-4257-B004-43696C852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97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7AC0-02E1-B251-6868-415A373C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B9F7-2574-02BD-9EA4-A4D250FBC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48280-5075-379C-3EF4-7D200608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5D3D-64E9-462E-A3EB-FDCCF030C0A7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91C8C-3423-6975-2FF2-6F8B4A89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C20A5-1D4B-C22F-BEE8-8BE92B4B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9F57-BF8F-4257-B004-43696C852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44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4B6D-3757-3146-9333-FB8671E8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DC911-B446-1A75-A7FB-7550C1BAD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FE070-5D7E-624D-8517-CE72420D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5D3D-64E9-462E-A3EB-FDCCF030C0A7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AA7D2-59C9-B04D-C9DF-2158DC10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7A794-DBF4-13F0-3646-DA511731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9F57-BF8F-4257-B004-43696C852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10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D705-5B9C-DC54-90BA-6BAFF93D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BDFF3-FBE6-CF16-9B0F-C40A0AE73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D89D7-FBE6-AABE-12D1-2906707DF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A0974-CF2D-5CEE-FB93-D3E95F21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5D3D-64E9-462E-A3EB-FDCCF030C0A7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1BFAD-3258-82E4-A482-29E1DE1C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5FCB4-FDAA-D33B-B089-375DE6BE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9F57-BF8F-4257-B004-43696C852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36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6DDF-D40F-7F19-1FBF-5AD9E671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A26A2-060B-37FC-F7DF-77525B717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C6522-F3DA-7E98-E2E1-ABD446F2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9A917-9703-BC4E-296A-A4F4428E2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121EE-5881-56CC-9B9D-D0993C4A9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24919-04B2-1977-9D69-57AEB12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5D3D-64E9-462E-A3EB-FDCCF030C0A7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B05CD-672B-007E-579D-0E70162B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A5736-F4EA-472B-B775-8582B2F3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9F57-BF8F-4257-B004-43696C852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11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EE91-A92E-1EBC-98B6-A7521902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E80C8-E8BB-7A0F-102D-97D50799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5D3D-64E9-462E-A3EB-FDCCF030C0A7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8A3B4-BFB5-C808-F477-329BF9E6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63E40-0560-BE3F-95EE-63BFFD4E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9F57-BF8F-4257-B004-43696C852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55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124C1-15F1-5813-4E3D-C2218B86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5D3D-64E9-462E-A3EB-FDCCF030C0A7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C5A32-329E-1343-3CD9-7D8C9C7B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72414-6B8D-2784-887A-B8EDA093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9F57-BF8F-4257-B004-43696C852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67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A176-188D-C39E-4BDB-94D6D4FF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C3AA-FED7-6E5D-78CD-EB3177A94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40C90-33CB-3C16-E12A-775518F2C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0B64E-294F-5437-38FF-D76F5580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5D3D-64E9-462E-A3EB-FDCCF030C0A7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562BF-7A01-DC42-762A-9980FE4C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AA1F5-47AB-26DC-DCA1-F8BA2738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9F57-BF8F-4257-B004-43696C852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62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EAEC-FD3F-073A-5C5A-C7A12A88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56A3B-C4D7-2E45-EB89-A1B619920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5F907-A0D6-6FD4-41B1-C6351F123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82F12-B5DC-6E17-64A6-94881DE9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5D3D-64E9-462E-A3EB-FDCCF030C0A7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27690-096F-B7EB-6CD9-8C3F63E2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8C7B1-7898-AA8F-E016-A6BA30C0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F9F57-BF8F-4257-B004-43696C852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87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EF7B3-863B-FA0B-ABB3-AE13E637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5AA30-6FE6-37B8-449B-8DB2868A4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B38C-97AE-E184-096A-D84EE2FC3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65D3D-64E9-462E-A3EB-FDCCF030C0A7}" type="datetimeFigureOut">
              <a:rPr lang="zh-TW" altLang="en-US" smtClean="0"/>
              <a:t>2022/7/26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B48B-CA1A-5517-3440-9AE2EE26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89E3-B2BD-C19B-D13B-CC11C4C86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F9F57-BF8F-4257-B004-43696C852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25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DEC1-5866-8261-20EE-58A165999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altLang="zh-TW" dirty="0"/>
              <a:t>OOP C++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F62C4-25DF-8070-D5D4-1E8BAD545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79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57B0D4-FA7E-1A46-16C6-0F08DADF3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7135305" cy="4125686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E51BE2-5443-7275-0CCC-FC403DA25A10}"/>
              </a:ext>
            </a:extLst>
          </p:cNvPr>
          <p:cNvSpPr txBox="1">
            <a:spLocks/>
          </p:cNvSpPr>
          <p:nvPr/>
        </p:nvSpPr>
        <p:spPr>
          <a:xfrm>
            <a:off x="6852905" y="1132114"/>
            <a:ext cx="5093909" cy="5228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JO" altLang="zh-TW" dirty="0"/>
              <a:t>ال (</a:t>
            </a:r>
            <a:r>
              <a:rPr lang="en-CA" altLang="zh-TW" dirty="0"/>
              <a:t>Object Data</a:t>
            </a:r>
            <a:r>
              <a:rPr lang="ar-JO" altLang="zh-TW" dirty="0"/>
              <a:t>) :</a:t>
            </a:r>
          </a:p>
          <a:p>
            <a:pPr marL="0" indent="0" algn="r" rtl="1">
              <a:buNone/>
            </a:pPr>
            <a:r>
              <a:rPr lang="ar-JO" altLang="zh-TW" dirty="0"/>
              <a:t>هي البيانات التي تريد الاحتفاظ بها عن هذا ال (</a:t>
            </a:r>
            <a:r>
              <a:rPr lang="en-CA" altLang="zh-TW" dirty="0"/>
              <a:t>Object</a:t>
            </a:r>
            <a:r>
              <a:rPr lang="ar-JO" altLang="zh-TW" dirty="0"/>
              <a:t>).</a:t>
            </a:r>
          </a:p>
          <a:p>
            <a:pPr marL="0" indent="0" algn="r" rtl="1">
              <a:buNone/>
            </a:pPr>
            <a:r>
              <a:rPr lang="ar-JO" altLang="zh-TW" dirty="0"/>
              <a:t>يلي بتهمك تخزينها و منها بامكانك وصف هذا ال (</a:t>
            </a:r>
            <a:r>
              <a:rPr lang="en-CA" altLang="zh-TW" dirty="0" err="1"/>
              <a:t>Obgect</a:t>
            </a:r>
            <a:r>
              <a:rPr lang="ar-JO" altLang="zh-TW" dirty="0"/>
              <a:t>)</a:t>
            </a:r>
          </a:p>
          <a:p>
            <a:pPr algn="r" rtl="1"/>
            <a:endParaRPr lang="ar-JO" altLang="zh-TW" dirty="0"/>
          </a:p>
          <a:p>
            <a:pPr algn="r" rtl="1"/>
            <a:r>
              <a:rPr lang="ar-JO" altLang="zh-TW" dirty="0"/>
              <a:t>ال (</a:t>
            </a:r>
            <a:r>
              <a:rPr lang="en-CA" altLang="zh-TW" dirty="0"/>
              <a:t>Object Operations</a:t>
            </a:r>
            <a:r>
              <a:rPr lang="ar-JO" altLang="zh-TW" dirty="0"/>
              <a:t>) :</a:t>
            </a:r>
          </a:p>
          <a:p>
            <a:pPr marL="0" indent="0" algn="r" rtl="1">
              <a:buNone/>
            </a:pPr>
            <a:r>
              <a:rPr lang="ar-JO" altLang="zh-TW" dirty="0"/>
              <a:t>هي مجموعة العمليات (</a:t>
            </a:r>
            <a:r>
              <a:rPr lang="en-CA" altLang="zh-TW" dirty="0"/>
              <a:t>Object</a:t>
            </a:r>
            <a:r>
              <a:rPr lang="ar-JO" altLang="zh-TW" dirty="0"/>
              <a:t>) ,او السلوكيات التي سيقوم هذا ال (</a:t>
            </a:r>
            <a:r>
              <a:rPr lang="en-CA" altLang="zh-TW" dirty="0"/>
              <a:t>Object</a:t>
            </a:r>
            <a:r>
              <a:rPr lang="ar-JO" altLang="zh-TW" dirty="0"/>
              <a:t>) بها , او ستطلب منه. </a:t>
            </a:r>
          </a:p>
          <a:p>
            <a:pPr algn="r" rt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135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653924-28E3-E134-922E-854B72E2A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98" y="186686"/>
            <a:ext cx="9354574" cy="648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84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03176-2D08-87B1-BC1E-60BC4C85D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32" y="73710"/>
            <a:ext cx="9031396" cy="6710580"/>
          </a:xfrm>
        </p:spPr>
      </p:pic>
    </p:spTree>
    <p:extLst>
      <p:ext uri="{BB962C8B-B14F-4D97-AF65-F5344CB8AC3E}">
        <p14:creationId xmlns:p14="http://schemas.microsoft.com/office/powerpoint/2010/main" val="252989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A05140-DFAD-2E43-9175-1843D9DE0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85" y="161369"/>
            <a:ext cx="8695971" cy="6535262"/>
          </a:xfrm>
        </p:spPr>
      </p:pic>
    </p:spTree>
    <p:extLst>
      <p:ext uri="{BB962C8B-B14F-4D97-AF65-F5344CB8AC3E}">
        <p14:creationId xmlns:p14="http://schemas.microsoft.com/office/powerpoint/2010/main" val="387519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2DF3-8FD1-DBEE-ADE2-91CAAB32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b="1" dirty="0">
                <a:solidFill>
                  <a:srgbClr val="FF0000"/>
                </a:solidFill>
              </a:rPr>
              <a:t>Error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5C99BD-0F9B-3FE1-5801-0F817D8CD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00" y="716690"/>
            <a:ext cx="9353802" cy="5424619"/>
          </a:xfrm>
        </p:spPr>
      </p:pic>
    </p:spTree>
    <p:extLst>
      <p:ext uri="{BB962C8B-B14F-4D97-AF65-F5344CB8AC3E}">
        <p14:creationId xmlns:p14="http://schemas.microsoft.com/office/powerpoint/2010/main" val="293120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15CB-B2B5-51E2-45B0-052A8E5E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b="1" dirty="0">
                <a:solidFill>
                  <a:srgbClr val="00B050"/>
                </a:solidFill>
              </a:rPr>
              <a:t>Right</a:t>
            </a:r>
            <a:r>
              <a:rPr lang="ar-JO" altLang="zh-TW" b="1" dirty="0">
                <a:solidFill>
                  <a:srgbClr val="00B050"/>
                </a:solidFill>
              </a:rPr>
              <a:t> 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3EFF8-D731-233C-5A99-686CFCB58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31" y="295946"/>
            <a:ext cx="3903261" cy="61969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75139-1942-90D6-79AB-B665523CE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10" y="0"/>
            <a:ext cx="5239928" cy="685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0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7E74-8AAB-E69A-C346-6E5E1FC2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278041"/>
            <a:ext cx="7652657" cy="1137104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/>
              <a:t>For example, if you want to add a new property to all the (Object) inside the (Class)</a:t>
            </a:r>
            <a:endParaRPr lang="zh-TW" alt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E7174A-D912-E129-5AAE-CBED0D293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28" y="1415145"/>
            <a:ext cx="7138965" cy="50992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C8F129-0CDB-650F-1ACC-6C7855DCC7BD}"/>
              </a:ext>
            </a:extLst>
          </p:cNvPr>
          <p:cNvSpPr txBox="1"/>
          <p:nvPr/>
        </p:nvSpPr>
        <p:spPr>
          <a:xfrm>
            <a:off x="7995556" y="2416629"/>
            <a:ext cx="385354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3600" dirty="0"/>
              <a:t>Then you need to add it to the ( Class ) which contains all the ( Object ) inside it.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7326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FD9571-C7EB-D2CE-CD34-D2DE75894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8" y="132890"/>
            <a:ext cx="12001182" cy="7619098"/>
          </a:xfrm>
        </p:spPr>
      </p:pic>
    </p:spTree>
    <p:extLst>
      <p:ext uri="{BB962C8B-B14F-4D97-AF65-F5344CB8AC3E}">
        <p14:creationId xmlns:p14="http://schemas.microsoft.com/office/powerpoint/2010/main" val="1070175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C322-F6EC-67D7-4161-1F52BFAE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CA" altLang="zh-TW" b="1" dirty="0">
                <a:solidFill>
                  <a:schemeClr val="accent2">
                    <a:lumMod val="75000"/>
                  </a:schemeClr>
                </a:solidFill>
              </a:rPr>
              <a:t>Object and Classes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A1C0-28D3-602B-595E-D0244ABD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5324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altLang="zh-TW" sz="3500" dirty="0"/>
              <a:t>Classes: Where Object Come From.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altLang="zh-TW" dirty="0"/>
              <a:t> A class is code that describes a particular type of object. It specifies the data that an object can hold (the object’s fields), and the action that an object can perform (the object’s methods).</a:t>
            </a:r>
          </a:p>
          <a:p>
            <a:pPr>
              <a:buFont typeface="Wingdings" panose="05000000000000000000" pitchFamily="2" charset="2"/>
              <a:buChar char="ü"/>
            </a:pPr>
            <a:endParaRPr lang="en-CA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en-CA" altLang="zh-TW" dirty="0"/>
              <a:t>You can think of a class as a code “</a:t>
            </a:r>
            <a:r>
              <a:rPr lang="en-CA" altLang="zh-TW" dirty="0" err="1"/>
              <a:t>Blue_Print</a:t>
            </a:r>
            <a:r>
              <a:rPr lang="en-CA" altLang="zh-TW" dirty="0"/>
              <a:t>” that can be used to create a particular type of object.</a:t>
            </a:r>
          </a:p>
          <a:p>
            <a:pPr>
              <a:buFont typeface="Wingdings" panose="05000000000000000000" pitchFamily="2" charset="2"/>
              <a:buChar char="ü"/>
            </a:pPr>
            <a:endParaRPr lang="en-CA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en-CA" altLang="zh-TW" dirty="0"/>
              <a:t>When a program is running, it can use the class ta create, in memory, as many objects of a specific type as needed.</a:t>
            </a:r>
          </a:p>
          <a:p>
            <a:pPr>
              <a:buFont typeface="Wingdings" panose="05000000000000000000" pitchFamily="2" charset="2"/>
              <a:buChar char="ü"/>
            </a:pPr>
            <a:endParaRPr lang="en-CA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en-CA" altLang="zh-TW" dirty="0"/>
              <a:t>Each object that is created from a class is called an “instance” of the class.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0744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0A2D-23E1-89B1-495C-FD1DD780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b="1" dirty="0">
                <a:solidFill>
                  <a:schemeClr val="accent2">
                    <a:lumMod val="75000"/>
                  </a:schemeClr>
                </a:solidFill>
              </a:rPr>
              <a:t>Writing a Class, Step by Step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0D9E-AA13-88B7-189C-628422BF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TW" dirty="0"/>
              <a:t>A (Rectangle) object will have the following fields: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DE66E-C936-4DFA-745D-E7A5022AF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7" y="2524796"/>
            <a:ext cx="40280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7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020D-8302-09E4-7082-331250B8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51"/>
            <a:ext cx="10515600" cy="1325563"/>
          </a:xfrm>
        </p:spPr>
        <p:txBody>
          <a:bodyPr/>
          <a:lstStyle/>
          <a:p>
            <a:r>
              <a:rPr lang="en-CA" altLang="zh-TW" b="1" dirty="0"/>
              <a:t>What Is Object Oriented Programming</a:t>
            </a:r>
            <a:endParaRPr lang="zh-TW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AB3A-62DE-300F-352A-5A074E540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6914"/>
            <a:ext cx="11212286" cy="52469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zh-TW" b="1" dirty="0"/>
              <a:t>Object Oriented Programming (OOP) </a:t>
            </a:r>
            <a:r>
              <a:rPr lang="en-CA" altLang="zh-TW" dirty="0"/>
              <a:t>: is a </a:t>
            </a:r>
            <a:r>
              <a:rPr lang="en-CA" altLang="zh-TW" b="1" dirty="0">
                <a:solidFill>
                  <a:srgbClr val="0070C0"/>
                </a:solidFill>
              </a:rPr>
              <a:t>programming paradigm </a:t>
            </a:r>
            <a:r>
              <a:rPr lang="en-CA" altLang="zh-TW" dirty="0"/>
              <a:t>based on the concept of ”</a:t>
            </a:r>
            <a:r>
              <a:rPr lang="en-CA" altLang="zh-TW" dirty="0">
                <a:solidFill>
                  <a:srgbClr val="0070C0"/>
                </a:solidFill>
              </a:rPr>
              <a:t>objects</a:t>
            </a:r>
            <a:r>
              <a:rPr lang="en-CA" altLang="zh-TW" dirty="0"/>
              <a:t>” .</a:t>
            </a:r>
          </a:p>
          <a:p>
            <a:pPr marL="0" indent="0">
              <a:buNone/>
            </a:pPr>
            <a:endParaRPr lang="en-CA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altLang="zh-TW" dirty="0"/>
              <a:t>A </a:t>
            </a:r>
            <a:r>
              <a:rPr lang="en-CA" altLang="zh-TW" b="1" dirty="0"/>
              <a:t>programming paradigm </a:t>
            </a:r>
            <a:r>
              <a:rPr lang="en-CA" altLang="zh-TW" dirty="0"/>
              <a:t>: is a style of programming, a way of thinking about software construction.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zh-TW" dirty="0"/>
              <a:t>A programming paradigm does not refer to a specific language but rather to a way to build a program or a methodology to apply.</a:t>
            </a:r>
          </a:p>
          <a:p>
            <a:pPr marL="0" indent="0">
              <a:buNone/>
            </a:pPr>
            <a:endParaRPr lang="en-CA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altLang="zh-TW" dirty="0"/>
              <a:t>Some languages make it easy to write in some paradigms but not others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zh-TW" dirty="0"/>
              <a:t> Some Programming Languages allow the programmer to apply more than one paradigm.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462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78A4-2AD9-4A9B-BB43-476A9D1A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b="1" dirty="0">
                <a:solidFill>
                  <a:schemeClr val="accent2">
                    <a:lumMod val="75000"/>
                  </a:schemeClr>
                </a:solidFill>
              </a:rPr>
              <a:t>Access Modifiers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4F5B9-2427-C0E4-FC4A-5EED23B66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860"/>
            <a:ext cx="10515600" cy="4802187"/>
          </a:xfrm>
        </p:spPr>
        <p:txBody>
          <a:bodyPr/>
          <a:lstStyle/>
          <a:p>
            <a:r>
              <a:rPr lang="en-CA" altLang="zh-TW" dirty="0"/>
              <a:t>An access modifier is a C++ keyword that indicates how a field or method can be accessed.</a:t>
            </a:r>
          </a:p>
          <a:p>
            <a:r>
              <a:rPr lang="en-CA" altLang="zh-TW" sz="3200" b="1" dirty="0">
                <a:solidFill>
                  <a:srgbClr val="FF0000"/>
                </a:solidFill>
              </a:rPr>
              <a:t>Public</a:t>
            </a:r>
          </a:p>
          <a:p>
            <a:pPr marL="0" indent="0">
              <a:buNone/>
            </a:pPr>
            <a:r>
              <a:rPr lang="en-CA" altLang="zh-TW" dirty="0"/>
              <a:t> - When the </a:t>
            </a:r>
            <a:r>
              <a:rPr lang="en-CA" altLang="zh-TW" dirty="0">
                <a:latin typeface="Candara Light" panose="020E0502030303020204" pitchFamily="34" charset="0"/>
              </a:rPr>
              <a:t>Public</a:t>
            </a:r>
            <a:r>
              <a:rPr lang="en-CA" altLang="zh-TW" dirty="0"/>
              <a:t> access modifier is applied to a class member, the member can be accessed by code inside the class or outside.</a:t>
            </a:r>
          </a:p>
          <a:p>
            <a:r>
              <a:rPr lang="en-CA" altLang="zh-TW" sz="3200" b="1" dirty="0">
                <a:solidFill>
                  <a:srgbClr val="FF0000"/>
                </a:solidFill>
              </a:rPr>
              <a:t>Private</a:t>
            </a:r>
          </a:p>
          <a:p>
            <a:pPr marL="0" indent="0">
              <a:buNone/>
            </a:pPr>
            <a:r>
              <a:rPr lang="en-CA" altLang="zh-TW" dirty="0"/>
              <a:t>- When the </a:t>
            </a:r>
            <a:r>
              <a:rPr lang="en-CA" altLang="zh-TW" dirty="0">
                <a:latin typeface="Candara Light" panose="020E0502030303020204" pitchFamily="34" charset="0"/>
              </a:rPr>
              <a:t>Private</a:t>
            </a:r>
            <a:r>
              <a:rPr lang="en-CA" altLang="zh-TW" dirty="0"/>
              <a:t> access modifier is applied to a  class member, the member cannot be accessed by code outside the class. The member can be accessed only by methods that are member of the same class.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5729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4D37-CE9B-CDC7-8C63-A11AD1EF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b="1" dirty="0">
                <a:solidFill>
                  <a:schemeClr val="accent2">
                    <a:lumMod val="75000"/>
                  </a:schemeClr>
                </a:solidFill>
              </a:rPr>
              <a:t>Data</a:t>
            </a:r>
            <a:r>
              <a:rPr lang="en-CA" altLang="zh-TW" dirty="0"/>
              <a:t> </a:t>
            </a:r>
            <a:r>
              <a:rPr lang="en-CA" altLang="zh-TW" b="1" dirty="0">
                <a:solidFill>
                  <a:schemeClr val="accent2">
                    <a:lumMod val="75000"/>
                  </a:schemeClr>
                </a:solidFill>
              </a:rPr>
              <a:t>Hiding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B0A8-94E7-8700-F06B-CBA13BAB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690688"/>
            <a:ext cx="10940143" cy="4935992"/>
          </a:xfrm>
        </p:spPr>
        <p:txBody>
          <a:bodyPr>
            <a:normAutofit/>
          </a:bodyPr>
          <a:lstStyle/>
          <a:p>
            <a:r>
              <a:rPr lang="en-CA" altLang="zh-TW" dirty="0"/>
              <a:t>An object hides its internal, private fields from code that is outside the class that the object is an instance of.</a:t>
            </a:r>
          </a:p>
          <a:p>
            <a:r>
              <a:rPr lang="en-CA" altLang="zh-TW" dirty="0"/>
              <a:t>Only the class’s method may directly access and change the object’s internal data.</a:t>
            </a:r>
          </a:p>
          <a:p>
            <a:r>
              <a:rPr lang="en-CA" altLang="zh-TW" dirty="0"/>
              <a:t>Code outside the class must use the class’s public methods to operate on an object’s private fields.</a:t>
            </a:r>
          </a:p>
          <a:p>
            <a:r>
              <a:rPr lang="en-CA" altLang="zh-TW" dirty="0"/>
              <a:t>Data hiding is important because classes are typically used as components in large software systems ,involving a team of programmers. </a:t>
            </a:r>
          </a:p>
          <a:p>
            <a:r>
              <a:rPr lang="en-CA" altLang="zh-TW" dirty="0"/>
              <a:t>Data hiding helps enforce the integrity of an object’s internal data.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8113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F2865E-680A-3468-46D3-78F4B6F6B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" y="1031885"/>
            <a:ext cx="12155214" cy="4794229"/>
          </a:xfrm>
        </p:spPr>
      </p:pic>
    </p:spTree>
    <p:extLst>
      <p:ext uri="{BB962C8B-B14F-4D97-AF65-F5344CB8AC3E}">
        <p14:creationId xmlns:p14="http://schemas.microsoft.com/office/powerpoint/2010/main" val="3816539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0A18-4946-E7F2-32AB-36894C0A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24BBE-6F6C-58BE-9AD3-9F2ED5373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447" y="2536283"/>
            <a:ext cx="5258534" cy="2886478"/>
          </a:xfrm>
        </p:spPr>
      </p:pic>
    </p:spTree>
    <p:extLst>
      <p:ext uri="{BB962C8B-B14F-4D97-AF65-F5344CB8AC3E}">
        <p14:creationId xmlns:p14="http://schemas.microsoft.com/office/powerpoint/2010/main" val="3583276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242F-CCB1-7859-9F6C-CBE04AE7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D9EBA-A4F5-9AC4-29B8-C2D740244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91" y="2477081"/>
            <a:ext cx="5506218" cy="3048425"/>
          </a:xfrm>
        </p:spPr>
      </p:pic>
    </p:spTree>
    <p:extLst>
      <p:ext uri="{BB962C8B-B14F-4D97-AF65-F5344CB8AC3E}">
        <p14:creationId xmlns:p14="http://schemas.microsoft.com/office/powerpoint/2010/main" val="1218699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12A4-5438-E0E8-E017-281E17A8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b="1" dirty="0">
                <a:solidFill>
                  <a:schemeClr val="accent2">
                    <a:lumMod val="75000"/>
                  </a:schemeClr>
                </a:solidFill>
              </a:rPr>
              <a:t>Separating Class Code into 2 files.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3DE9-6C5F-BAFF-A7CC-42478A12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04976"/>
            <a:ext cx="10515600" cy="4971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TW" b="1" dirty="0"/>
              <a:t>The class code can be separated into 2 files:</a:t>
            </a:r>
          </a:p>
          <a:p>
            <a:pPr marL="0" indent="0">
              <a:buNone/>
            </a:pPr>
            <a:r>
              <a:rPr lang="en-CA" altLang="zh-TW" b="1" dirty="0"/>
              <a:t>Header File- .h</a:t>
            </a:r>
          </a:p>
          <a:p>
            <a:r>
              <a:rPr lang="en-CA" altLang="zh-TW" dirty="0"/>
              <a:t>Contains the </a:t>
            </a:r>
            <a:r>
              <a:rPr lang="en-CA" altLang="zh-TW" b="1" dirty="0"/>
              <a:t>declaration</a:t>
            </a:r>
            <a:r>
              <a:rPr lang="en-CA" altLang="zh-TW" dirty="0"/>
              <a:t> of all the class members.</a:t>
            </a:r>
          </a:p>
          <a:p>
            <a:r>
              <a:rPr lang="en-CA" altLang="zh-TW" dirty="0"/>
              <a:t>Only attributes declaration and methods prototypes.</a:t>
            </a:r>
          </a:p>
          <a:p>
            <a:pPr marL="0" indent="0">
              <a:buNone/>
            </a:pPr>
            <a:r>
              <a:rPr lang="en-CA" altLang="zh-TW" b="1" dirty="0"/>
              <a:t>Implementation File- .</a:t>
            </a:r>
            <a:r>
              <a:rPr lang="en-CA" altLang="zh-TW" b="1" dirty="0" err="1"/>
              <a:t>cpp</a:t>
            </a:r>
            <a:endParaRPr lang="en-CA" altLang="zh-TW" dirty="0"/>
          </a:p>
          <a:p>
            <a:r>
              <a:rPr lang="en-CA" altLang="zh-TW" dirty="0"/>
              <a:t>Contains the implementation of the class methods.</a:t>
            </a:r>
          </a:p>
          <a:p>
            <a:pPr marL="0" indent="0">
              <a:buNone/>
            </a:pPr>
            <a:r>
              <a:rPr lang="en-CA" altLang="zh-TW" b="1" dirty="0"/>
              <a:t>Client code</a:t>
            </a:r>
          </a:p>
          <a:p>
            <a:r>
              <a:rPr lang="en-CA" altLang="zh-TW" dirty="0"/>
              <a:t>Client code, is the one that includes the </a:t>
            </a:r>
            <a:r>
              <a:rPr lang="en-CA" altLang="zh-TW" b="1" dirty="0"/>
              <a:t>main function</a:t>
            </a:r>
            <a:r>
              <a:rPr lang="en-CA" altLang="zh-TW" dirty="0"/>
              <a:t>. This file should be stored by the name main.cpp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8335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0451BC-C2C8-B21C-32B8-6E4341DB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128" y="190955"/>
            <a:ext cx="3167743" cy="1499454"/>
          </a:xfrm>
        </p:spPr>
        <p:txBody>
          <a:bodyPr>
            <a:normAutofit/>
          </a:bodyPr>
          <a:lstStyle/>
          <a:p>
            <a:r>
              <a:rPr lang="en-CA" altLang="zh-TW" b="1" i="0" dirty="0">
                <a:solidFill>
                  <a:srgbClr val="FF0000"/>
                </a:solidFill>
                <a:effectLst/>
                <a:latin typeface="YouTube Sans"/>
              </a:rPr>
              <a:t>Create class</a:t>
            </a:r>
            <a:br>
              <a:rPr lang="en-CA" altLang="zh-TW" b="1" i="0" dirty="0">
                <a:solidFill>
                  <a:srgbClr val="FFFFFF"/>
                </a:solidFill>
                <a:effectLst/>
                <a:latin typeface="YouTube Sans"/>
              </a:rPr>
            </a:br>
            <a:endParaRPr lang="zh-TW" alt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06DCB29-28F5-382B-167A-7E69F76E2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679" y="1300055"/>
            <a:ext cx="7796641" cy="5366990"/>
          </a:xfrm>
        </p:spPr>
      </p:pic>
    </p:spTree>
    <p:extLst>
      <p:ext uri="{BB962C8B-B14F-4D97-AF65-F5344CB8AC3E}">
        <p14:creationId xmlns:p14="http://schemas.microsoft.com/office/powerpoint/2010/main" val="4150212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6E42-AFF7-5065-A529-C8E2CB836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A6B0854-8931-B897-FDFD-8FA392F00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8" y="986720"/>
            <a:ext cx="12019412" cy="48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82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033B5-A8F8-161B-3257-64D0CDF07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05" y="98616"/>
            <a:ext cx="10530989" cy="6660767"/>
          </a:xfrm>
        </p:spPr>
      </p:pic>
    </p:spTree>
    <p:extLst>
      <p:ext uri="{BB962C8B-B14F-4D97-AF65-F5344CB8AC3E}">
        <p14:creationId xmlns:p14="http://schemas.microsoft.com/office/powerpoint/2010/main" val="2831607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1456-B005-4EA4-7BAD-163D70BD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b="1" dirty="0">
                <a:solidFill>
                  <a:schemeClr val="accent2">
                    <a:lumMod val="75000"/>
                  </a:schemeClr>
                </a:solidFill>
              </a:rPr>
              <a:t>Constructors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80D74-7F85-803D-6E0D-C8A4B559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TW" sz="4000" b="1" dirty="0">
                <a:solidFill>
                  <a:srgbClr val="00B050"/>
                </a:solidFill>
              </a:rPr>
              <a:t>welcome</a:t>
            </a:r>
          </a:p>
          <a:p>
            <a:r>
              <a:rPr lang="en-CA" altLang="zh-TW" dirty="0"/>
              <a:t>Classes can have special methods called ( Constructors ).</a:t>
            </a:r>
          </a:p>
          <a:p>
            <a:r>
              <a:rPr lang="en-CA" altLang="zh-TW" dirty="0"/>
              <a:t>A Constructors is a method that is </a:t>
            </a:r>
            <a:r>
              <a:rPr lang="en-CA" altLang="zh-TW" i="1" u="sng" dirty="0"/>
              <a:t>automatically</a:t>
            </a:r>
            <a:r>
              <a:rPr lang="en-CA" altLang="zh-TW" dirty="0"/>
              <a:t> called when an object is created.</a:t>
            </a:r>
          </a:p>
          <a:p>
            <a:pPr marL="0" indent="0">
              <a:buNone/>
            </a:pPr>
            <a:endParaRPr lang="en-CA" altLang="zh-TW" dirty="0"/>
          </a:p>
          <a:p>
            <a:r>
              <a:rPr lang="en-CA" altLang="zh-TW" dirty="0"/>
              <a:t>Constructors typically </a:t>
            </a:r>
            <a:r>
              <a:rPr lang="en-CA" altLang="zh-TW" b="1" dirty="0"/>
              <a:t>initialize object attributes </a:t>
            </a:r>
            <a:r>
              <a:rPr lang="en-CA" altLang="zh-TW" dirty="0"/>
              <a:t>and </a:t>
            </a:r>
            <a:r>
              <a:rPr lang="en-CA" altLang="zh-TW" b="1" dirty="0"/>
              <a:t>perform</a:t>
            </a:r>
            <a:r>
              <a:rPr lang="en-CA" altLang="zh-TW" dirty="0"/>
              <a:t> other object  initialization tasks.</a:t>
            </a:r>
          </a:p>
          <a:p>
            <a:r>
              <a:rPr lang="en-CA" altLang="zh-TW" dirty="0"/>
              <a:t>Constructors are used </a:t>
            </a:r>
            <a:r>
              <a:rPr lang="en-CA" altLang="zh-TW" b="1" dirty="0"/>
              <a:t>to perform operations at the time an object is created.</a:t>
            </a:r>
          </a:p>
          <a:p>
            <a:endParaRPr lang="en-CA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50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3807-8E9F-F0A5-8149-8824F093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871" y="343354"/>
            <a:ext cx="9024257" cy="1028246"/>
          </a:xfrm>
        </p:spPr>
        <p:txBody>
          <a:bodyPr>
            <a:normAutofit/>
          </a:bodyPr>
          <a:lstStyle/>
          <a:p>
            <a:pPr algn="ctr"/>
            <a:r>
              <a:rPr lang="en-CA" altLang="zh-TW" sz="4000" b="1" dirty="0">
                <a:solidFill>
                  <a:srgbClr val="002060"/>
                </a:solidFill>
              </a:rPr>
              <a:t>Example of programming paradigm </a:t>
            </a:r>
            <a:endParaRPr lang="zh-TW" altLang="en-US" sz="4000" b="1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7DAB2F-4EA6-CCB0-0AF5-B1FF8E394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39" y="1825625"/>
            <a:ext cx="5822321" cy="4351338"/>
          </a:xfrm>
        </p:spPr>
      </p:pic>
    </p:spTree>
    <p:extLst>
      <p:ext uri="{BB962C8B-B14F-4D97-AF65-F5344CB8AC3E}">
        <p14:creationId xmlns:p14="http://schemas.microsoft.com/office/powerpoint/2010/main" val="4011878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EF11-E11E-F486-8F5C-AB2B16CD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b="1" dirty="0">
                <a:solidFill>
                  <a:schemeClr val="accent2">
                    <a:lumMod val="75000"/>
                  </a:schemeClr>
                </a:solidFill>
              </a:rPr>
              <a:t>Constructors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355C-0D6C-9060-F955-7A377D42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TW" dirty="0"/>
              <a:t>Constructors have a few special properties that set them apart from normal methods.</a:t>
            </a:r>
          </a:p>
          <a:p>
            <a:pPr marL="0" indent="0">
              <a:buNone/>
            </a:pPr>
            <a:endParaRPr lang="en-CA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en-CA" altLang="zh-TW" dirty="0"/>
              <a:t>Constructors have the same name as the class.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altLang="zh-TW" dirty="0"/>
              <a:t>Constructors have no return type (not even Void).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altLang="zh-TW" dirty="0"/>
              <a:t>Constructors may not return any values.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altLang="zh-TW" dirty="0"/>
              <a:t>Constructors are typically public.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0511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5924-29C1-DC96-CBD3-16DF5E07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b="1" i="0" dirty="0">
                <a:solidFill>
                  <a:schemeClr val="accent2">
                    <a:lumMod val="75000"/>
                  </a:schemeClr>
                </a:solidFill>
                <a:effectLst/>
                <a:latin typeface="YouTube Sans"/>
              </a:rPr>
              <a:t>Destructor</a:t>
            </a:r>
            <a:br>
              <a:rPr lang="en-CA" altLang="zh-TW" b="1" i="0" dirty="0">
                <a:solidFill>
                  <a:srgbClr val="FFFFFF"/>
                </a:solidFill>
                <a:effectLst/>
                <a:latin typeface="YouTube Sans"/>
              </a:rPr>
            </a:b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0AAD0-D219-BDE2-0873-3E1B545C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altLang="zh-TW" sz="4000" b="1" dirty="0">
                <a:solidFill>
                  <a:srgbClr val="FF0000"/>
                </a:solidFill>
              </a:rPr>
              <a:t>Good bye</a:t>
            </a:r>
          </a:p>
          <a:p>
            <a:r>
              <a:rPr lang="en-CA" altLang="zh-TW" dirty="0"/>
              <a:t>A Destructor is a special method that is </a:t>
            </a:r>
            <a:r>
              <a:rPr lang="en-CA" altLang="zh-TW" i="1" u="sng" dirty="0"/>
              <a:t>automatically</a:t>
            </a:r>
            <a:r>
              <a:rPr lang="en-CA" altLang="zh-TW" dirty="0"/>
              <a:t> called when an object </a:t>
            </a:r>
            <a:r>
              <a:rPr lang="en-CA" altLang="zh-TW" b="1" dirty="0"/>
              <a:t>life time </a:t>
            </a:r>
            <a:r>
              <a:rPr lang="en-CA" altLang="zh-TW" dirty="0"/>
              <a:t>is ended.</a:t>
            </a:r>
          </a:p>
          <a:p>
            <a:r>
              <a:rPr lang="en-CA" altLang="zh-TW" dirty="0"/>
              <a:t> A Destructor do not have a return value.</a:t>
            </a:r>
          </a:p>
          <a:p>
            <a:r>
              <a:rPr lang="en-CA" altLang="zh-TW" dirty="0"/>
              <a:t>The most common use of destructors is to </a:t>
            </a:r>
            <a:r>
              <a:rPr lang="en-CA" altLang="zh-TW" b="1" dirty="0">
                <a:solidFill>
                  <a:srgbClr val="002060"/>
                </a:solidFill>
              </a:rPr>
              <a:t>deallocate memory </a:t>
            </a:r>
            <a:r>
              <a:rPr lang="en-CA" altLang="zh-TW" dirty="0"/>
              <a:t>that was </a:t>
            </a:r>
            <a:r>
              <a:rPr lang="en-CA" altLang="zh-TW" u="sng" dirty="0"/>
              <a:t>allocated for the object by the constructor</a:t>
            </a:r>
            <a:r>
              <a:rPr lang="en-CA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1167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91D8-63B9-FA4E-1334-DA7B3D74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79490"/>
          </a:xfrm>
        </p:spPr>
        <p:txBody>
          <a:bodyPr>
            <a:normAutofit/>
          </a:bodyPr>
          <a:lstStyle/>
          <a:p>
            <a:pPr algn="ctr"/>
            <a:r>
              <a:rPr lang="en-CA" altLang="zh-TW" sz="4800" b="1" i="0" dirty="0">
                <a:solidFill>
                  <a:srgbClr val="002060"/>
                </a:solidFill>
                <a:effectLst/>
                <a:latin typeface="YouTube Sans"/>
              </a:rPr>
              <a:t>Overloading</a:t>
            </a:r>
            <a:br>
              <a:rPr lang="en-CA" altLang="zh-TW" b="1" i="0" dirty="0">
                <a:solidFill>
                  <a:srgbClr val="002060"/>
                </a:solidFill>
                <a:effectLst/>
                <a:latin typeface="YouTube Sans"/>
              </a:rPr>
            </a:br>
            <a:r>
              <a:rPr lang="en-CA" altLang="zh-TW" b="1" i="0" dirty="0">
                <a:solidFill>
                  <a:srgbClr val="002060"/>
                </a:solidFill>
                <a:effectLst/>
                <a:latin typeface="YouTube Sans"/>
              </a:rPr>
              <a:t>for Method and Constructors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91318-7F2F-E9D7-9EF9-40DA2227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599"/>
            <a:ext cx="10515600" cy="4043363"/>
          </a:xfrm>
        </p:spPr>
        <p:txBody>
          <a:bodyPr/>
          <a:lstStyle/>
          <a:p>
            <a:r>
              <a:rPr lang="en-CA" altLang="zh-TW" b="1" dirty="0"/>
              <a:t>Two or more methods in a class may have the same name </a:t>
            </a:r>
            <a:r>
              <a:rPr lang="en-CA" altLang="zh-TW" dirty="0"/>
              <a:t>as long as their signatures are different.</a:t>
            </a:r>
          </a:p>
          <a:p>
            <a:r>
              <a:rPr lang="en-CA" altLang="zh-TW" dirty="0"/>
              <a:t>Method signature (Number of </a:t>
            </a:r>
            <a:r>
              <a:rPr lang="en-CA" altLang="zh-TW" dirty="0" err="1"/>
              <a:t>Args</a:t>
            </a:r>
            <a:r>
              <a:rPr lang="en-CA" altLang="zh-TW" dirty="0"/>
              <a:t> – Types of </a:t>
            </a:r>
            <a:r>
              <a:rPr lang="en-CA" altLang="zh-TW" dirty="0" err="1"/>
              <a:t>Args</a:t>
            </a:r>
            <a:r>
              <a:rPr lang="en-CA" altLang="zh-TW" dirty="0"/>
              <a:t> – Order of </a:t>
            </a:r>
            <a:r>
              <a:rPr lang="en-CA" altLang="zh-TW" dirty="0" err="1"/>
              <a:t>Args</a:t>
            </a:r>
            <a:r>
              <a:rPr lang="en-CA" altLang="zh-TW" dirty="0"/>
              <a:t>).</a:t>
            </a:r>
          </a:p>
          <a:p>
            <a:r>
              <a:rPr lang="en-CA" altLang="zh-TW" dirty="0"/>
              <a:t>When this occurs, it is called (</a:t>
            </a:r>
            <a:r>
              <a:rPr lang="en-CA" altLang="zh-TW" i="1" dirty="0"/>
              <a:t>method overloading</a:t>
            </a:r>
            <a:r>
              <a:rPr lang="en-CA" altLang="zh-TW" dirty="0"/>
              <a:t>) , this also applies to constructors.</a:t>
            </a:r>
          </a:p>
          <a:p>
            <a:r>
              <a:rPr lang="en-CA" altLang="zh-TW" dirty="0"/>
              <a:t> Method overloading is important because sometimes you need several different ways to perform the same operation.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9695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3982E1-C187-D4F2-5C67-DE50D8D82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20" y="254004"/>
            <a:ext cx="5831780" cy="6246362"/>
          </a:xfrm>
        </p:spPr>
      </p:pic>
    </p:spTree>
    <p:extLst>
      <p:ext uri="{BB962C8B-B14F-4D97-AF65-F5344CB8AC3E}">
        <p14:creationId xmlns:p14="http://schemas.microsoft.com/office/powerpoint/2010/main" val="2869932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A508-D4BA-23E7-E72F-4415232C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73E2BA-A798-A34C-E0D1-8428F8385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53" y="2219870"/>
            <a:ext cx="6220693" cy="3562847"/>
          </a:xfrm>
        </p:spPr>
      </p:pic>
    </p:spTree>
    <p:extLst>
      <p:ext uri="{BB962C8B-B14F-4D97-AF65-F5344CB8AC3E}">
        <p14:creationId xmlns:p14="http://schemas.microsoft.com/office/powerpoint/2010/main" val="281289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51A3-3E39-5E1E-2654-7EA391DE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b="1" dirty="0">
                <a:solidFill>
                  <a:schemeClr val="accent2">
                    <a:lumMod val="75000"/>
                  </a:schemeClr>
                </a:solidFill>
              </a:rPr>
              <a:t>The Default Copy Constructor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FB88-927B-527E-92E1-4ADFD264A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TW" dirty="0"/>
              <a:t>It is another way to initialize an object:</a:t>
            </a:r>
          </a:p>
          <a:p>
            <a:r>
              <a:rPr lang="en-CA" altLang="zh-TW" dirty="0"/>
              <a:t>Used to initialize an object with another object of the same type.</a:t>
            </a:r>
          </a:p>
          <a:p>
            <a:r>
              <a:rPr lang="en-CA" altLang="zh-TW" dirty="0"/>
              <a:t>No need to create a special constructor for this; one is already built into all classes .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9C9E3-12F3-0513-2718-956B15BB9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770" y="3830361"/>
            <a:ext cx="8704460" cy="302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72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51E06-DE93-FDAC-0F37-F52C5521D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7877" cy="6847196"/>
          </a:xfrm>
        </p:spPr>
      </p:pic>
    </p:spTree>
    <p:extLst>
      <p:ext uri="{BB962C8B-B14F-4D97-AF65-F5344CB8AC3E}">
        <p14:creationId xmlns:p14="http://schemas.microsoft.com/office/powerpoint/2010/main" val="2567200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69E3-A7AC-24F1-10FA-F382AB93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b="1" dirty="0">
                <a:solidFill>
                  <a:schemeClr val="accent2">
                    <a:lumMod val="50000"/>
                  </a:schemeClr>
                </a:solidFill>
              </a:rPr>
              <a:t>Passing object as Arguments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5C380-1CFA-CB29-7B37-71A6DA8B6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TW" dirty="0"/>
              <a:t>Objects can be passed to methods as arguments.</a:t>
            </a:r>
          </a:p>
          <a:p>
            <a:r>
              <a:rPr lang="en-CA" altLang="zh-TW" dirty="0"/>
              <a:t>When an object is passed as an argument, the value of the reference variable is passed.</a:t>
            </a:r>
          </a:p>
          <a:p>
            <a:r>
              <a:rPr lang="en-CA" altLang="zh-TW" dirty="0"/>
              <a:t>The value of the reference variable is an address or reference to the object in memory.</a:t>
            </a:r>
          </a:p>
          <a:p>
            <a:r>
              <a:rPr lang="en-CA" altLang="zh-TW" dirty="0"/>
              <a:t>A </a:t>
            </a:r>
            <a:r>
              <a:rPr lang="en-CA" altLang="zh-TW" i="1" dirty="0"/>
              <a:t>copy</a:t>
            </a:r>
            <a:r>
              <a:rPr lang="en-CA" altLang="zh-TW" dirty="0"/>
              <a:t> of the object is </a:t>
            </a:r>
            <a:r>
              <a:rPr lang="en-CA" altLang="zh-TW" i="1" dirty="0"/>
              <a:t>not passed</a:t>
            </a:r>
            <a:r>
              <a:rPr lang="en-CA" altLang="zh-TW" dirty="0"/>
              <a:t>, just a pointer to the object.</a:t>
            </a:r>
          </a:p>
          <a:p>
            <a:r>
              <a:rPr lang="en-CA" altLang="zh-TW" dirty="0"/>
              <a:t>When a method receives a reference variable as an argument, it is possible for the method to modify the contents of the object referenced by the variable.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665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900E-02ED-FB1A-C6D5-8466D795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Passing objects To Methods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8C3A96-C725-0BB3-62F7-A95431B90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63" y="1872159"/>
            <a:ext cx="6611273" cy="4258269"/>
          </a:xfrm>
        </p:spPr>
      </p:pic>
    </p:spTree>
    <p:extLst>
      <p:ext uri="{BB962C8B-B14F-4D97-AF65-F5344CB8AC3E}">
        <p14:creationId xmlns:p14="http://schemas.microsoft.com/office/powerpoint/2010/main" val="271728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A570A-7C40-666B-2075-A0BEF4AD3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8" y="428436"/>
            <a:ext cx="11752437" cy="5362763"/>
          </a:xfrm>
        </p:spPr>
      </p:pic>
    </p:spTree>
    <p:extLst>
      <p:ext uri="{BB962C8B-B14F-4D97-AF65-F5344CB8AC3E}">
        <p14:creationId xmlns:p14="http://schemas.microsoft.com/office/powerpoint/2010/main" val="405143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9431-1509-FCB6-1C9A-D05FCF3D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sz="4400" b="1" dirty="0">
                <a:solidFill>
                  <a:srgbClr val="002060"/>
                </a:solidFill>
              </a:rPr>
              <a:t>Example of  </a:t>
            </a:r>
            <a:r>
              <a:rPr lang="en-CA" altLang="zh-TW" b="1" dirty="0">
                <a:solidFill>
                  <a:srgbClr val="002060"/>
                </a:solidFill>
              </a:rPr>
              <a:t>previous </a:t>
            </a:r>
            <a:r>
              <a:rPr lang="en-CA" altLang="zh-TW" sz="4400" b="1" dirty="0">
                <a:solidFill>
                  <a:srgbClr val="002060"/>
                </a:solidFill>
              </a:rPr>
              <a:t>programming paradigm 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671D5-9D4E-F7BB-637F-A20341FBB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690688"/>
            <a:ext cx="11234058" cy="5034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TW" sz="3600" b="1" dirty="0"/>
              <a:t>Procedural Programming</a:t>
            </a:r>
          </a:p>
          <a:p>
            <a:pPr marL="0" indent="0">
              <a:buNone/>
            </a:pPr>
            <a:r>
              <a:rPr lang="en-CA" altLang="zh-TW" dirty="0"/>
              <a:t>Procedural Programming (PP), also known as inline programming takes a top-down approach. It is about writing a list of instruction to tell the computer what to do step by step. It relies on procedures or routines.   </a:t>
            </a:r>
          </a:p>
          <a:p>
            <a:pPr marL="0" indent="0">
              <a:buNone/>
            </a:pPr>
            <a:endParaRPr lang="zh-TW" altLang="en-US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74DF0-C967-B69B-A0E4-577BE8034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06" y="3672935"/>
            <a:ext cx="5119387" cy="305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8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934C-9E41-B74A-30FB-AFE932EC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b="1" dirty="0">
                <a:solidFill>
                  <a:schemeClr val="accent2">
                    <a:lumMod val="50000"/>
                  </a:schemeClr>
                </a:solidFill>
              </a:rPr>
              <a:t>Static Class Members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6A9A-BB13-D5BE-F00C-D4834A16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TW" i="1" dirty="0"/>
              <a:t>Static fields and static methods</a:t>
            </a:r>
            <a:r>
              <a:rPr lang="en-CA" altLang="zh-TW" dirty="0"/>
              <a:t> do not belong to a single instance of a class.</a:t>
            </a:r>
          </a:p>
          <a:p>
            <a:r>
              <a:rPr lang="en-CA" altLang="zh-TW" dirty="0"/>
              <a:t>A static data item is useful when all objects of all same class must share a common information.</a:t>
            </a:r>
          </a:p>
          <a:p>
            <a:r>
              <a:rPr lang="en-CA" altLang="zh-TW" dirty="0"/>
              <a:t>Its lifetime is the entire program. It continues to exist even if there are no objects of the class.</a:t>
            </a:r>
          </a:p>
          <a:p>
            <a:r>
              <a:rPr lang="en-CA" altLang="zh-TW" dirty="0"/>
              <a:t>To invoke a static method or a static field, use the class name , </a:t>
            </a:r>
            <a:r>
              <a:rPr lang="en-CA" altLang="zh-TW" dirty="0" err="1"/>
              <a:t>rether</a:t>
            </a:r>
            <a:r>
              <a:rPr lang="en-CA" altLang="zh-TW" dirty="0"/>
              <a:t> than the instance name.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1443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4F17-2382-5B26-622E-4846A388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b="1" dirty="0">
                <a:solidFill>
                  <a:schemeClr val="accent2">
                    <a:lumMod val="50000"/>
                  </a:schemeClr>
                </a:solidFill>
              </a:rPr>
              <a:t>Static Methods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EB408-D951-847A-FC3C-AA3F3882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TW" dirty="0"/>
              <a:t>Static methods are convenient because they may be called at the class level.</a:t>
            </a:r>
          </a:p>
          <a:p>
            <a:r>
              <a:rPr lang="en-CA" altLang="zh-TW" dirty="0"/>
              <a:t>They are typically used to create utility classes.</a:t>
            </a:r>
          </a:p>
          <a:p>
            <a:r>
              <a:rPr lang="en-CA" altLang="zh-TW" dirty="0"/>
              <a:t>Static methods may not communicate with instance fields, only static fields.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6348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F8909-50DF-9014-EBEB-75697D8D2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95" y="146537"/>
            <a:ext cx="6097735" cy="66260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D11815-62DB-0EE1-5A8F-013C69BC8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30" y="1274884"/>
            <a:ext cx="5536934" cy="43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78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42B0-481E-5631-F80C-4157946C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b="1" dirty="0">
                <a:solidFill>
                  <a:schemeClr val="accent2">
                    <a:lumMod val="50000"/>
                  </a:schemeClr>
                </a:solidFill>
              </a:rPr>
              <a:t>Operator Overloading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37FA-4ECD-9F49-8408-9725AA07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TW" dirty="0"/>
              <a:t>The term operator overloading refers to giving the normal C++ operators, such as +,*,&lt;= and +=, additional meanings when they are applied to user-defined data types.</a:t>
            </a:r>
          </a:p>
          <a:p>
            <a:r>
              <a:rPr lang="en-CA" altLang="zh-TW" dirty="0"/>
              <a:t>Operator Overloading is one of the most exciting features of object-oriented programming.</a:t>
            </a:r>
          </a:p>
          <a:p>
            <a:r>
              <a:rPr lang="en-CA" altLang="zh-TW" dirty="0"/>
              <a:t>It can transform complex program listing into easy ones.</a:t>
            </a:r>
          </a:p>
          <a:p>
            <a:endParaRPr lang="en-CA" altLang="zh-TW" dirty="0"/>
          </a:p>
          <a:p>
            <a:pPr marL="0" indent="0">
              <a:buNone/>
            </a:pPr>
            <a:r>
              <a:rPr lang="en-CA" altLang="zh-TW" b="1" dirty="0"/>
              <a:t>The </a:t>
            </a:r>
            <a:r>
              <a:rPr lang="en-CA" altLang="zh-TW" b="1" dirty="0">
                <a:solidFill>
                  <a:srgbClr val="FF0000"/>
                </a:solidFill>
              </a:rPr>
              <a:t>operator</a:t>
            </a:r>
            <a:r>
              <a:rPr lang="en-CA" altLang="zh-TW" b="1" dirty="0"/>
              <a:t> Keyword is used to overload operators.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51439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42B0-481E-5631-F80C-4157946C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64E72B-E403-2085-D0E9-35048818A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1910264"/>
            <a:ext cx="6382641" cy="4182059"/>
          </a:xfrm>
        </p:spPr>
      </p:pic>
    </p:spTree>
    <p:extLst>
      <p:ext uri="{BB962C8B-B14F-4D97-AF65-F5344CB8AC3E}">
        <p14:creationId xmlns:p14="http://schemas.microsoft.com/office/powerpoint/2010/main" val="983049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42B0-481E-5631-F80C-4157946C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37FA-4ECD-9F49-8408-9725AA07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2486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42B0-481E-5631-F80C-4157946C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37FA-4ECD-9F49-8408-9725AA07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372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42B0-481E-5631-F80C-4157946C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37FA-4ECD-9F49-8408-9725AA07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9550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42B0-481E-5631-F80C-4157946C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37FA-4ECD-9F49-8408-9725AA07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03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CF92-8E4C-DCAE-4D68-1FA64356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894113"/>
          </a:xfrm>
        </p:spPr>
        <p:txBody>
          <a:bodyPr>
            <a:normAutofit/>
          </a:bodyPr>
          <a:lstStyle/>
          <a:p>
            <a:r>
              <a:rPr lang="en-CA" altLang="zh-TW" sz="4400" b="1" dirty="0"/>
              <a:t>Procedural Programming Example :</a:t>
            </a:r>
            <a:br>
              <a:rPr lang="en-CA" altLang="zh-TW" sz="4400" b="1" dirty="0"/>
            </a:br>
            <a:br>
              <a:rPr lang="en-CA" altLang="zh-TW" sz="4400" b="1" dirty="0"/>
            </a:br>
            <a:r>
              <a:rPr lang="en-CA" altLang="zh-TW" sz="3600" b="1" dirty="0"/>
              <a:t>program to calculate average of array items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ECBD3-1781-6A5C-814D-4D75EA655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84" y="2373313"/>
            <a:ext cx="9210632" cy="3803650"/>
          </a:xfrm>
        </p:spPr>
      </p:pic>
    </p:spTree>
    <p:extLst>
      <p:ext uri="{BB962C8B-B14F-4D97-AF65-F5344CB8AC3E}">
        <p14:creationId xmlns:p14="http://schemas.microsoft.com/office/powerpoint/2010/main" val="108943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EAEF4-DD82-2EA5-1DE7-084FF28B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/>
          <a:lstStyle/>
          <a:p>
            <a:r>
              <a:rPr lang="en-CA" altLang="zh-TW" b="1" dirty="0"/>
              <a:t>Object Oriented Programming (OOP) </a:t>
            </a:r>
            <a:r>
              <a:rPr lang="en-CA" altLang="zh-TW" dirty="0"/>
              <a:t>: is a </a:t>
            </a:r>
            <a:r>
              <a:rPr lang="en-CA" altLang="zh-TW" b="1" dirty="0">
                <a:solidFill>
                  <a:srgbClr val="0070C0"/>
                </a:solidFill>
              </a:rPr>
              <a:t>programming paradigm </a:t>
            </a:r>
            <a:r>
              <a:rPr lang="en-CA" altLang="zh-TW" dirty="0"/>
              <a:t>based on the concept of ”</a:t>
            </a:r>
            <a:r>
              <a:rPr lang="en-CA" altLang="zh-TW" dirty="0">
                <a:solidFill>
                  <a:srgbClr val="0070C0"/>
                </a:solidFill>
              </a:rPr>
              <a:t>objects</a:t>
            </a:r>
            <a:r>
              <a:rPr lang="en-CA" altLang="zh-TW" dirty="0"/>
              <a:t>” .</a:t>
            </a:r>
          </a:p>
          <a:p>
            <a:pPr marL="0" indent="0">
              <a:buNone/>
            </a:pPr>
            <a:endParaRPr lang="en-CA" altLang="zh-TW" dirty="0"/>
          </a:p>
          <a:p>
            <a:pPr marL="0" indent="0">
              <a:buNone/>
            </a:pPr>
            <a:r>
              <a:rPr lang="en-CA" altLang="zh-TW" dirty="0"/>
              <a:t>Object : is a thing (Tangible -- Intangible)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02DA5-D092-8A27-2E43-9CA672D9B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601" y="3088664"/>
            <a:ext cx="517279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6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AE44-3536-0545-C930-2441F1E5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altLang="zh-TW" sz="4000" b="1" dirty="0"/>
              <a:t>Object in College Management Program</a:t>
            </a:r>
            <a:endParaRPr lang="zh-TW" alt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2108-930A-CEF2-07B0-1B83A7268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72" y="1545770"/>
            <a:ext cx="5883728" cy="4680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The Object is used when there are a number of things in common (which have specific characteristics and may be different) in a program .</a:t>
            </a:r>
          </a:p>
          <a:p>
            <a:pPr marL="0" indent="0">
              <a:buNone/>
            </a:pPr>
            <a:r>
              <a:rPr lang="en-US" altLang="zh-TW" dirty="0"/>
              <a:t>And our software needs and is necessary to store data about it</a:t>
            </a:r>
            <a:r>
              <a:rPr lang="en-CA" altLang="zh-TW" dirty="0"/>
              <a:t>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2600" b="1" dirty="0"/>
              <a:t>Make accounts on it, make permanent updates for it, develop it continuously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2730B-BEAE-19DE-1537-FA02080C0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382" y="1343818"/>
            <a:ext cx="6278618" cy="44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6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D2A7-9724-FDE1-EB8B-5912C574A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74172"/>
            <a:ext cx="11386457" cy="66838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If we want to make a program for a </a:t>
            </a:r>
            <a:r>
              <a:rPr lang="en-US" altLang="zh-TW" b="1" dirty="0">
                <a:solidFill>
                  <a:srgbClr val="002060"/>
                </a:solidFill>
              </a:rPr>
              <a:t>college</a:t>
            </a:r>
            <a:r>
              <a:rPr lang="en-US" altLang="zh-TW" dirty="0"/>
              <a:t>, we need to make a set of Object and we will notice that we will necessarily do Object  for:</a:t>
            </a:r>
          </a:p>
          <a:p>
            <a:pPr marL="0" indent="0">
              <a:buNone/>
            </a:pPr>
            <a:r>
              <a:rPr lang="en-US" altLang="zh-TW" b="1" dirty="0"/>
              <a:t>1</a:t>
            </a:r>
            <a:r>
              <a:rPr lang="en-US" altLang="zh-TW" b="1" dirty="0">
                <a:solidFill>
                  <a:srgbClr val="002060"/>
                </a:solidFill>
              </a:rPr>
              <a:t>) Students</a:t>
            </a:r>
            <a:r>
              <a:rPr lang="en-US" altLang="zh-TW" b="1" dirty="0"/>
              <a:t>: </a:t>
            </a:r>
          </a:p>
          <a:p>
            <a:pPr marL="0" indent="0">
              <a:buNone/>
            </a:pPr>
            <a:r>
              <a:rPr lang="en-US" altLang="zh-TW" dirty="0"/>
              <a:t>(note that students share common characteristics and features (and common access possibilities))</a:t>
            </a:r>
          </a:p>
          <a:p>
            <a:pPr marL="0" indent="0">
              <a:buNone/>
            </a:pPr>
            <a:r>
              <a:rPr lang="en-US" altLang="zh-TW" dirty="0"/>
              <a:t>** of these characteristics: </a:t>
            </a:r>
          </a:p>
          <a:p>
            <a:pPr marL="0" indent="0">
              <a:buNone/>
            </a:pPr>
            <a:r>
              <a:rPr lang="en-US" altLang="zh-TW" dirty="0"/>
              <a:t>name, phone number, university number, university major)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2060"/>
                </a:solidFill>
              </a:rPr>
              <a:t>2) Courses:</a:t>
            </a:r>
          </a:p>
          <a:p>
            <a:pPr marL="0" indent="0">
              <a:buNone/>
            </a:pPr>
            <a:r>
              <a:rPr lang="en-US" altLang="zh-TW" dirty="0"/>
              <a:t> name, code, data, credit hours.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2060"/>
                </a:solidFill>
              </a:rPr>
              <a:t>3) Teacher: </a:t>
            </a:r>
          </a:p>
          <a:p>
            <a:pPr marL="0" indent="0">
              <a:buNone/>
            </a:pPr>
            <a:r>
              <a:rPr lang="en-US" altLang="zh-TW" dirty="0"/>
              <a:t>his name, job number, email, courses he is studying, his university major, his last university degree, his assessment, his experience.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2060"/>
                </a:solidFill>
              </a:rPr>
              <a:t>4) Hall: </a:t>
            </a:r>
          </a:p>
          <a:p>
            <a:pPr marL="0" indent="0">
              <a:buNone/>
            </a:pPr>
            <a:r>
              <a:rPr lang="en-US" altLang="zh-TW" dirty="0"/>
              <a:t>its number, the maximum number of seats, its place, its schedule. </a:t>
            </a:r>
          </a:p>
          <a:p>
            <a:pPr marL="0" indent="0">
              <a:buNone/>
            </a:pPr>
            <a:r>
              <a:rPr lang="en-US" altLang="zh-TW" dirty="0"/>
              <a:t>etc...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561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554A-65AD-BB53-B4ED-181FF4C99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47" y="466312"/>
            <a:ext cx="10390997" cy="5477288"/>
          </a:xfrm>
        </p:spPr>
      </p:pic>
    </p:spTree>
    <p:extLst>
      <p:ext uri="{BB962C8B-B14F-4D97-AF65-F5344CB8AC3E}">
        <p14:creationId xmlns:p14="http://schemas.microsoft.com/office/powerpoint/2010/main" val="84082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1435</Words>
  <Application>Microsoft Office PowerPoint</Application>
  <PresentationFormat>Widescreen</PresentationFormat>
  <Paragraphs>127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YouTube Sans</vt:lpstr>
      <vt:lpstr>Arial</vt:lpstr>
      <vt:lpstr>Calibri</vt:lpstr>
      <vt:lpstr>Calibri Light</vt:lpstr>
      <vt:lpstr>Candara Light</vt:lpstr>
      <vt:lpstr>Consolas</vt:lpstr>
      <vt:lpstr>Wingdings</vt:lpstr>
      <vt:lpstr>Office Theme</vt:lpstr>
      <vt:lpstr>OOP C++</vt:lpstr>
      <vt:lpstr>What Is Object Oriented Programming</vt:lpstr>
      <vt:lpstr>Example of programming paradigm </vt:lpstr>
      <vt:lpstr>Example of  previous programming paradigm </vt:lpstr>
      <vt:lpstr>Procedural Programming Example :  program to calculate average of array items</vt:lpstr>
      <vt:lpstr>PowerPoint Presentation</vt:lpstr>
      <vt:lpstr>Object in College Management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</vt:lpstr>
      <vt:lpstr>Right </vt:lpstr>
      <vt:lpstr>For example, if you want to add a new property to all the (Object) inside the (Class)</vt:lpstr>
      <vt:lpstr>PowerPoint Presentation</vt:lpstr>
      <vt:lpstr>Object and Classes</vt:lpstr>
      <vt:lpstr>Writing a Class, Step by Step</vt:lpstr>
      <vt:lpstr>Access Modifiers</vt:lpstr>
      <vt:lpstr>Data Hiding</vt:lpstr>
      <vt:lpstr>PowerPoint Presentation</vt:lpstr>
      <vt:lpstr>PowerPoint Presentation</vt:lpstr>
      <vt:lpstr>PowerPoint Presentation</vt:lpstr>
      <vt:lpstr>Separating Class Code into 2 files.</vt:lpstr>
      <vt:lpstr>Create class </vt:lpstr>
      <vt:lpstr>PowerPoint Presentation</vt:lpstr>
      <vt:lpstr>PowerPoint Presentation</vt:lpstr>
      <vt:lpstr>Constructors</vt:lpstr>
      <vt:lpstr>Constructors</vt:lpstr>
      <vt:lpstr>Destructor </vt:lpstr>
      <vt:lpstr>Overloading for Method and Constructors</vt:lpstr>
      <vt:lpstr>PowerPoint Presentation</vt:lpstr>
      <vt:lpstr>PowerPoint Presentation</vt:lpstr>
      <vt:lpstr>The Default Copy Constructor</vt:lpstr>
      <vt:lpstr>PowerPoint Presentation</vt:lpstr>
      <vt:lpstr>Passing object as Arguments</vt:lpstr>
      <vt:lpstr>Passing objects To Methods</vt:lpstr>
      <vt:lpstr>PowerPoint Presentation</vt:lpstr>
      <vt:lpstr>Static Class Members</vt:lpstr>
      <vt:lpstr>Static Methods</vt:lpstr>
      <vt:lpstr>PowerPoint Presentation</vt:lpstr>
      <vt:lpstr>Operator Overloading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C++</dc:title>
  <dc:creator>dana al mahrouk</dc:creator>
  <cp:lastModifiedBy>dana al mahrouk</cp:lastModifiedBy>
  <cp:revision>3</cp:revision>
  <dcterms:created xsi:type="dcterms:W3CDTF">2022-07-24T19:25:41Z</dcterms:created>
  <dcterms:modified xsi:type="dcterms:W3CDTF">2022-07-26T22:08:16Z</dcterms:modified>
</cp:coreProperties>
</file>