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7" r:id="rId2"/>
    <p:sldId id="293" r:id="rId3"/>
    <p:sldId id="324" r:id="rId4"/>
    <p:sldId id="325" r:id="rId5"/>
    <p:sldId id="326" r:id="rId6"/>
    <p:sldId id="327" r:id="rId7"/>
    <p:sldId id="329" r:id="rId8"/>
    <p:sldId id="328" r:id="rId9"/>
    <p:sldId id="342" r:id="rId10"/>
    <p:sldId id="330" r:id="rId11"/>
    <p:sldId id="331" r:id="rId12"/>
    <p:sldId id="332" r:id="rId13"/>
    <p:sldId id="333" r:id="rId14"/>
    <p:sldId id="343" r:id="rId15"/>
    <p:sldId id="344" r:id="rId16"/>
    <p:sldId id="345" r:id="rId17"/>
    <p:sldId id="334" r:id="rId18"/>
    <p:sldId id="335" r:id="rId19"/>
    <p:sldId id="337" r:id="rId20"/>
    <p:sldId id="359" r:id="rId21"/>
    <p:sldId id="338" r:id="rId22"/>
    <p:sldId id="339" r:id="rId23"/>
    <p:sldId id="340" r:id="rId24"/>
    <p:sldId id="341" r:id="rId25"/>
    <p:sldId id="346" r:id="rId26"/>
    <p:sldId id="347" r:id="rId27"/>
    <p:sldId id="348" r:id="rId28"/>
    <p:sldId id="349" r:id="rId29"/>
    <p:sldId id="352" r:id="rId30"/>
    <p:sldId id="350" r:id="rId31"/>
    <p:sldId id="351" r:id="rId32"/>
    <p:sldId id="353" r:id="rId33"/>
    <p:sldId id="354" r:id="rId34"/>
    <p:sldId id="355" r:id="rId35"/>
    <p:sldId id="356" r:id="rId36"/>
    <p:sldId id="357" r:id="rId37"/>
    <p:sldId id="358" r:id="rId38"/>
    <p:sldId id="360" r:id="rId39"/>
    <p:sldId id="361" r:id="rId40"/>
    <p:sldId id="362" r:id="rId41"/>
    <p:sldId id="363" r:id="rId42"/>
    <p:sldId id="370" r:id="rId43"/>
    <p:sldId id="364" r:id="rId44"/>
    <p:sldId id="365" r:id="rId45"/>
    <p:sldId id="366" r:id="rId46"/>
    <p:sldId id="367" r:id="rId47"/>
    <p:sldId id="368" r:id="rId48"/>
    <p:sldId id="371" r:id="rId49"/>
    <p:sldId id="372" r:id="rId50"/>
    <p:sldId id="373" r:id="rId51"/>
    <p:sldId id="374" r:id="rId52"/>
    <p:sldId id="375" r:id="rId53"/>
    <p:sldId id="36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55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88540" autoAdjust="0"/>
  </p:normalViewPr>
  <p:slideViewPr>
    <p:cSldViewPr>
      <p:cViewPr varScale="1">
        <p:scale>
          <a:sx n="64" d="100"/>
          <a:sy n="64" d="100"/>
        </p:scale>
        <p:origin x="-92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26D00-C195-4285-89CF-6834958B9E55}" type="datetimeFigureOut">
              <a:rPr lang="en-US" smtClean="0"/>
              <a:pPr/>
              <a:t>6/17/2011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A981A-1D11-46AB-B6CE-DC9E31F2ED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as.uni-klu.ac.at/projects/uml/ECOOP99/sld012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as.uni-klu.ac.at/projects/uml/ECOOP99/sld022.htm" TargetMode="External"/><Relationship Id="rId2" Type="http://schemas.openxmlformats.org/officeDocument/2006/relationships/hyperlink" Target="http://sce.uhcl.edu/yang/teaching/UML_Resourc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as.uni-klu.ac.at/projects/uml/ECOOP99/sld053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GradeBook3_4.jav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GradeBookTest3_4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IntArrayTest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tutorial/java/javaOO/initial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tutorial/java/javaOO/accesscontrol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Floating_po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eepoint.net/notes-java/data/basic_types/22floatingpoint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Account.java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AccountTest.java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adeBook.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GradeBookTest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828800"/>
            <a:ext cx="7391400" cy="1752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Object-Oriented Programming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Classes, Objects Methods, Strings</a:t>
            </a:r>
            <a:endParaRPr lang="en-US" sz="4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495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Based on slides from Deitel &amp; Associates, Inc.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 Revised by T. A. Yang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static method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(such as main) is special.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can be called without first creating an object of the class in which the method is declared.</a:t>
            </a:r>
          </a:p>
          <a:p>
            <a:pPr marL="342900" lvl="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c.f., 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 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Typically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you cannot call a method that belongs to another class until you create an object of that class.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Declare a variable of the class type.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new class you create becomes a new type that can be used to declare variables and create objects.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You can declare new class types as needed; this is one reason why Java is known as an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extensible language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latin typeface="Times New Roman" pitchFamily="18" charset="0"/>
              </a:rPr>
              <a:t>Creating an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instance </a:t>
            </a:r>
            <a:r>
              <a:rPr lang="en-US" sz="3200" dirty="0" smtClean="0">
                <a:latin typeface="Times New Roman" pitchFamily="18" charset="0"/>
              </a:rPr>
              <a:t>out of a class: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Keyword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new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creates a new object of the class specified to the right of the keyword.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Used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to initialize a variable of a class type.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parentheses to the right of the class name are required.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Parentheses in combination with a class name represent a call to 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constructor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which is similar to a method but is used only at the time an object is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</a:rPr>
              <a:t>instantiated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Calling a method: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Variable name followed by 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dot separator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), the method name and parentheses.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Calling a method causes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the object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to perform its task defined in that method.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Calling the </a:t>
            </a:r>
            <a:r>
              <a:rPr lang="en-US" sz="3600" dirty="0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method:</a:t>
            </a:r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Any class can contain a </a:t>
            </a:r>
            <a:r>
              <a:rPr lang="en-US" sz="2800" dirty="0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 method.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JVM invokes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main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method only in the class used to execute the application.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multiple classes that contain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main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then one that is invoked is the one in the class named in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java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0000FF"/>
                </a:solidFill>
                <a:latin typeface="Times New Roman" pitchFamily="18" charset="0"/>
              </a:rPr>
              <a:t>UML Class Diagram</a:t>
            </a:r>
            <a:br>
              <a:rPr lang="en-US" sz="3200" dirty="0" smtClean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</a:rPr>
              <a:t>- One of the diagrams in UML</a:t>
            </a:r>
            <a:endParaRPr lang="en-US" sz="3200" dirty="0" smtClean="0">
              <a:latin typeface="Arial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90600" y="6324600"/>
            <a:ext cx="73152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Source: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http://ias.uni-klu.ac.at/projects/uml/ECOOP99/sld012.htm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161800"/>
            <a:ext cx="69342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4572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Figure 3.3: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UML class diagram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for class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GradeBook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Each class is modeled in a class diagram as a rectangle with three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compartment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s.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Top: contains the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class name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centered horizontally in boldface type.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Middle: contains the class’s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attributes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, which correspond to </a:t>
            </a:r>
            <a:r>
              <a:rPr lang="en-US" sz="2000" u="sng" dirty="0" smtClean="0">
                <a:solidFill>
                  <a:srgbClr val="000000"/>
                </a:solidFill>
                <a:latin typeface="Times New Roman" pitchFamily="18" charset="0"/>
              </a:rPr>
              <a:t>instance variables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Bottom: contains the class’s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operations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, which correspond to </a:t>
            </a:r>
            <a:r>
              <a:rPr lang="en-US" sz="2000" u="sng" dirty="0" smtClean="0">
                <a:solidFill>
                  <a:srgbClr val="000000"/>
                </a:solidFill>
                <a:latin typeface="Times New Roman" pitchFamily="18" charset="0"/>
              </a:rPr>
              <a:t>methods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Operations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are modeled by listing the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operation name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preceded by an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access modifier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(in this case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</a:rPr>
              <a:t>+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) and followed by a pair of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parentheses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The plus sign (</a:t>
            </a:r>
            <a:r>
              <a:rPr lang="en-US" sz="2000" dirty="0" smtClean="0">
                <a:solidFill>
                  <a:srgbClr val="000000"/>
                </a:solidFill>
                <a:latin typeface="Lucida Console" pitchFamily="49" charset="0"/>
              </a:rPr>
              <a:t>+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) corresponds to the keyword </a:t>
            </a:r>
            <a:r>
              <a:rPr lang="en-US" sz="2000" dirty="0" smtClean="0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	#: </a:t>
            </a:r>
            <a:r>
              <a:rPr lang="en-US" sz="2000" dirty="0" smtClean="0">
                <a:solidFill>
                  <a:srgbClr val="000000"/>
                </a:solidFill>
                <a:latin typeface="Lucida Console" pitchFamily="49" charset="0"/>
              </a:rPr>
              <a:t>protected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-: </a:t>
            </a:r>
            <a:r>
              <a:rPr lang="en-US" sz="2000" dirty="0" smtClean="0">
                <a:solidFill>
                  <a:srgbClr val="000000"/>
                </a:solidFill>
                <a:latin typeface="Lucida Console" pitchFamily="49" charset="0"/>
              </a:rPr>
              <a:t>private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857750"/>
            <a:ext cx="6176802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More resources for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http://sce.uhcl.edu/yang/teaching/UML_Resources.html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A sample Use Case Diagram </a:t>
            </a:r>
          </a:p>
          <a:p>
            <a:pPr lvl="1">
              <a:buNone/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 smtClean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ias.uni-klu.ac.at/projects/uml/ECOOP99/sld022.htm</a:t>
            </a: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438400"/>
            <a:ext cx="5772150" cy="417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Associations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172200"/>
            <a:ext cx="8229600" cy="457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ias.uni-klu.ac.at/projects/uml/ECOOP99/sld053.htm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898" y="1219200"/>
            <a:ext cx="86709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24B5A1"/>
                </a:solidFill>
                <a:latin typeface="Arial"/>
              </a:rPr>
              <a:t>3.3  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Declaring a Method with a Parameter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828800"/>
            <a:ext cx="8229600" cy="417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Parameter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Additional information a method needs to perform its task.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A method can require one or more parameters that represent additional information it needs to perform its task.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Defined in a comma-separated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parameter list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Located in the parentheses that follow the method name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Each parameter must specify a 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</a:rPr>
              <a:t>type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and an 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</a:rPr>
              <a:t>identifier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A method call supplies values — called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arguments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— for each of the method’s parameters.</a:t>
            </a:r>
            <a:endParaRPr lang="en-US" sz="3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1600200"/>
            <a:ext cx="88868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609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Arial"/>
              </a:rPr>
              <a:t>Revised </a:t>
            </a:r>
            <a:r>
              <a:rPr lang="en-US" sz="3200" dirty="0" smtClean="0">
                <a:solidFill>
                  <a:srgbClr val="0070C0"/>
                </a:solidFill>
                <a:latin typeface="Arial"/>
              </a:rPr>
              <a:t>GradeBook.java</a:t>
            </a:r>
            <a:br>
              <a:rPr lang="en-US" sz="3200" dirty="0" smtClean="0">
                <a:solidFill>
                  <a:srgbClr val="0070C0"/>
                </a:solidFill>
                <a:latin typeface="Arial"/>
              </a:rPr>
            </a:br>
            <a:r>
              <a:rPr lang="en-US" sz="2400" dirty="0" smtClean="0">
                <a:solidFill>
                  <a:srgbClr val="0070C0"/>
                </a:solidFill>
                <a:latin typeface="Arial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latin typeface="Arial"/>
                <a:hlinkClick r:id="rId3" action="ppaction://hlinkfile"/>
              </a:rPr>
              <a:t>GradeBook3_4.java</a:t>
            </a:r>
            <a:r>
              <a:rPr lang="en-US" sz="2400" dirty="0" smtClean="0">
                <a:solidFill>
                  <a:srgbClr val="0070C0"/>
                </a:solidFill>
                <a:latin typeface="Arial"/>
              </a:rPr>
              <a:t>)</a:t>
            </a:r>
            <a:endParaRPr lang="en-US" sz="3200" dirty="0" smtClean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Revised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GradeBookTest.java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+mj-cs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+mj-cs"/>
                <a:hlinkClick r:id="rId4" action="ppaction://hlinkfile"/>
              </a:rPr>
              <a:t>GradeBookTest3_4.java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+mj-cs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875"/>
            <a:ext cx="87630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475" y="3969700"/>
            <a:ext cx="8782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8200" y="2209800"/>
            <a:ext cx="7848600" cy="42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Classes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Objects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Methods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Parameters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primitive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type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GUI dialog boxes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38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Revise the programs in Figures 3.4 and 3.5, such that courseNumber and courseName are entered and processed as two different variables.</a:t>
            </a:r>
          </a:p>
          <a:p>
            <a:pPr lvl="1"/>
            <a:r>
              <a:rPr lang="en-US" dirty="0" smtClean="0"/>
              <a:t>e.g., course number: CSCI3134</a:t>
            </a:r>
          </a:p>
          <a:p>
            <a:pPr lvl="1"/>
            <a:r>
              <a:rPr lang="en-US" dirty="0" smtClean="0"/>
              <a:t>Course name: Java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871" y="4191000"/>
            <a:ext cx="600456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762000"/>
            <a:ext cx="82296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Scanner method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nextLine( )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Reads characters typed by the user until the newline character is encountered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Returns a String containing the characters up to, but not including, the newline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newline character is discarded by nextLine( ).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Scanner method </a:t>
            </a:r>
            <a:r>
              <a:rPr lang="en-US" sz="25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next( </a:t>
            </a:r>
            <a:r>
              <a:rPr lang="en-US" sz="25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Reads individual words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Reads characters until a white-space character is encountered, then returns a String (the white-space character is discarded).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Information after the first white-space character can be read by other statements that call the Scanner’s methods later in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295400"/>
            <a:ext cx="8229600" cy="471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More on Arguments and Parameters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number of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arguments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method call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must match the number of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parameters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the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</a:rPr>
              <a:t>parameter list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of the method’s declaration. </a:t>
            </a:r>
          </a:p>
          <a:p>
            <a:pPr marL="1200150" lvl="2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There may exist more than one method with the same name but different parameter list.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Java is a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strong-typing </a:t>
            </a: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language.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argument types in the method call must be “consistent with” the types of the corresponding parameters in the method’s declaration.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81000" y="6858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UML class diagram of Fig. 3.6 models class GradeBook of Fig. 3.4.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UML models a parameter by listing the parameter name, followed by a colon and the parameter type in the parentheses following the operation name.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UML type String corresponds to the Java type String. 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874" y="3352800"/>
            <a:ext cx="8274541" cy="266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838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Notes on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import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Declarations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Classes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System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String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are in package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java.lang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Implicitly imported into every Java program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Can use the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java.lang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classes without explicitly importing them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Most classes you’ll use in Java programs must be imported explicitly.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Classes that are compiled in the same directory on disk are in the same package—known as the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default package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Classes in the same package are implicitly imported into the source-code files of other classes in the same package.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An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import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declaration is not required if you always refer to a class via its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fully qualified class name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Package name followed by a dot (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.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and the class name.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000000"/>
                </a:solidFill>
                <a:latin typeface="Times New Roman" pitchFamily="18" charset="0"/>
              </a:rPr>
              <a:t>Example: </a:t>
            </a:r>
            <a:r>
              <a:rPr lang="en-US" sz="2000" b="1" dirty="0" smtClean="0"/>
              <a:t>java.util.Scanner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24B5A1"/>
                </a:solidFill>
                <a:latin typeface="Arial"/>
              </a:rPr>
              <a:t>3.4  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Instance Variables, </a:t>
            </a:r>
            <a:r>
              <a:rPr lang="en-US" sz="3200" b="1" i="1" dirty="0" smtClean="0">
                <a:solidFill>
                  <a:srgbClr val="3380E6"/>
                </a:solidFill>
                <a:latin typeface="Arial"/>
              </a:rPr>
              <a:t>set</a:t>
            </a:r>
            <a:r>
              <a:rPr lang="en-US" sz="3200" i="1" dirty="0" smtClean="0">
                <a:solidFill>
                  <a:srgbClr val="3380E6"/>
                </a:solidFill>
                <a:latin typeface="Arial"/>
              </a:rPr>
              <a:t> Methods and </a:t>
            </a:r>
            <a:r>
              <a:rPr lang="en-US" sz="3200" b="1" i="1" dirty="0" smtClean="0">
                <a:solidFill>
                  <a:srgbClr val="3380E6"/>
                </a:solidFill>
                <a:latin typeface="Arial"/>
              </a:rPr>
              <a:t>get</a:t>
            </a:r>
            <a:r>
              <a:rPr lang="en-US" sz="3200" i="1" dirty="0" smtClean="0">
                <a:solidFill>
                  <a:srgbClr val="3380E6"/>
                </a:solidFill>
                <a:latin typeface="Arial"/>
              </a:rPr>
              <a:t> Methods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371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Local variables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Variables declared in the body of a particular method.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When a method terminates, the values of its local variables are lost.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c.f.,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Instance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variables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Recall from Section 3.2 that 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object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has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attributes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that are carried with the object as it’s used in a program.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Such attributes exist before a method is called on an object and after the method completes execution.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Declared inside a class declaration but outside the bodies of the class’s method declarations.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Exercise: 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List the 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</a:rPr>
              <a:t>local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 and the 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</a:rPr>
              <a:t>instance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 variables in the 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hlinkClick r:id="rId2" action="ppaction://hlinkfile"/>
              </a:rPr>
              <a:t>sample program (Figure 3)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 of lab 1.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7010400" cy="4873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>
                <a:latin typeface="Arial"/>
              </a:rPr>
              <a:t>   Revised </a:t>
            </a:r>
            <a:r>
              <a:rPr lang="en-US" sz="3200" b="1" dirty="0" smtClean="0">
                <a:latin typeface="Arial"/>
              </a:rPr>
              <a:t>GradeBook.java</a:t>
            </a:r>
            <a:r>
              <a:rPr lang="en-US" sz="3200" dirty="0" smtClean="0">
                <a:latin typeface="Arial"/>
              </a:rPr>
              <a:t> class</a:t>
            </a:r>
            <a:endParaRPr lang="en-US" sz="3200" i="1" dirty="0" smtClean="0">
              <a:latin typeface="Arial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" y="752350"/>
            <a:ext cx="877252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066800"/>
            <a:ext cx="8229600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dirty="0" smtClean="0">
                <a:solidFill>
                  <a:srgbClr val="0000FF"/>
                </a:solidFill>
                <a:latin typeface="Times New Roman" pitchFamily="18" charset="0"/>
              </a:rPr>
              <a:t>Instance </a:t>
            </a:r>
            <a:r>
              <a:rPr lang="en-US" sz="3000" dirty="0" smtClean="0">
                <a:solidFill>
                  <a:srgbClr val="0000FF"/>
                </a:solidFill>
                <a:latin typeface="Times New Roman" pitchFamily="18" charset="0"/>
              </a:rPr>
              <a:t>variables (cont.)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Every instance (i.e., object) of a class contains one copy of each instance variable.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Instance variables typically declared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private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private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an access modifier. 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private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variables and methods are accessible only to methods of the class in which they are declared.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Declaring instance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private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known as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data hiding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or </a:t>
            </a:r>
            <a:r>
              <a:rPr lang="en-US" sz="2500" dirty="0" smtClean="0">
                <a:solidFill>
                  <a:srgbClr val="0000FF"/>
                </a:solidFill>
                <a:latin typeface="Times New Roman" pitchFamily="18" charset="0"/>
              </a:rPr>
              <a:t>information hiding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Prevents instance variables from being modified accidentally by a class in another part of the program. 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To access instance variables,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use </a:t>
            </a:r>
            <a:r>
              <a:rPr lang="en-US" sz="2100" i="1" dirty="0" smtClean="0">
                <a:solidFill>
                  <a:srgbClr val="000000"/>
                </a:solidFill>
                <a:latin typeface="Times New Roman" pitchFamily="18" charset="0"/>
              </a:rPr>
              <a:t>set 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sz="2100" i="1" dirty="0" smtClean="0">
                <a:solidFill>
                  <a:srgbClr val="000000"/>
                </a:solidFill>
                <a:latin typeface="Times New Roman" pitchFamily="18" charset="0"/>
              </a:rPr>
              <a:t> get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methods.</a:t>
            </a:r>
            <a:endParaRPr lang="en-US" sz="21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3705225"/>
            <a:ext cx="68008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" y="714375"/>
            <a:ext cx="67913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33400" y="12954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set 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kumimoji="0" lang="en-US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get 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methods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class’s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private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fields can be manipulated only by the class’s methods.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client of an object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calls the class’s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public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methods to manipulate 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private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fields of an object of the class.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Classes often provide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public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methods to allow clients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(i.e., assign values to) or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(i.e., obtain the values of)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private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instance variables.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names of these methods need not begin with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or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get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but this naming convention is recommended.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1" descr="ch03imageslides_Page_04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More on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When a method that specifies a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return type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other than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void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completes its task, the method returns a result to its calling method.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Tx/>
              <a:buChar char="-"/>
            </a:pP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</a:rPr>
              <a:t>Typically, </a:t>
            </a:r>
            <a:r>
              <a:rPr lang="en-US" sz="2500" b="1" dirty="0" smtClean="0">
                <a:solidFill>
                  <a:srgbClr val="000000"/>
                </a:solidFill>
                <a:latin typeface="Times New Roman" pitchFamily="18" charset="0"/>
              </a:rPr>
              <a:t>set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</a:rPr>
              <a:t> methods returns </a:t>
            </a:r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void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</a:rPr>
              <a:t>, while </a:t>
            </a:r>
            <a:r>
              <a:rPr lang="en-US" sz="2500" b="1" dirty="0" smtClean="0">
                <a:solidFill>
                  <a:srgbClr val="000000"/>
                </a:solidFill>
                <a:latin typeface="Times New Roman" pitchFamily="18" charset="0"/>
              </a:rPr>
              <a:t>get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</a:rPr>
              <a:t> methods returns something.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One method of a class can call another method of the same class by using just the method name.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990600"/>
            <a:ext cx="8229600" cy="5016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Initialization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instance variables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pPr marL="800100" lvl="1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Unlike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local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variables, which are not automatically initialized, every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instance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variable has 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default initial value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— a value provided by Java when you do not specify the field’s initial value. 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Instance variables are not required to be explicitly initialized before they are used in a program — unless they must be initialized to values other than their default values. 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default value for a field of type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String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null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, for </a:t>
            </a:r>
            <a:r>
              <a:rPr lang="en-US" sz="2800" dirty="0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0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boolean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false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800100" lvl="1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Instance variables are often initialized in that class’s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constructor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 methods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(More later; also see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download.oracle.com/javase/tutorial/java/javaOO/initial.html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7620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Figure 3.9 contains an updated UML class diagram for the version of class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GradeBook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Fig. 3.7.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Models instance variable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courseName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as an attribute in the middle compartment of the class.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UML represents instance variables as attributes by listing the attribute name, followed by a colon and the attribute type.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minus sign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access modifier corresponds to access modifier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private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19" y="3352800"/>
            <a:ext cx="7698128" cy="335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24B5A1"/>
                </a:solidFill>
                <a:latin typeface="Arial"/>
              </a:rPr>
              <a:t>3.5  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Primitive Types vs. Reference Types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612900"/>
            <a:ext cx="8229600" cy="4559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Types are divided into </a:t>
            </a:r>
            <a:r>
              <a:rPr lang="en-US" sz="2500" dirty="0" smtClean="0">
                <a:solidFill>
                  <a:srgbClr val="0000FF"/>
                </a:solidFill>
                <a:latin typeface="Times New Roman" pitchFamily="18" charset="0"/>
              </a:rPr>
              <a:t>primitive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types and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reference 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</a:rPr>
              <a:t>types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primitive types are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boolean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byte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char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short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long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float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All non-primitive types are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reference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types.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primitive-type variable can store exactly one value of its declared type at a time.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Primitive-type instance variables are initialized by default — variables of types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byte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char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short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long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float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are initialized to 0, and variables of type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boolean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are initialized to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false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You can specify your own initial value for a primitive-type variable by assigning the variable a value in its declaration.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</a:rPr>
              <a:t>Variables 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</a:rPr>
              <a:t>of </a:t>
            </a:r>
            <a:r>
              <a:rPr lang="en-US" sz="2500" b="1" dirty="0" smtClean="0">
                <a:solidFill>
                  <a:srgbClr val="000000"/>
                </a:solidFill>
                <a:latin typeface="Times New Roman" pitchFamily="18" charset="0"/>
              </a:rPr>
              <a:t>reference </a:t>
            </a:r>
            <a:r>
              <a:rPr lang="en-US" sz="2500" b="1" dirty="0" smtClean="0">
                <a:solidFill>
                  <a:srgbClr val="000000"/>
                </a:solidFill>
                <a:latin typeface="Times New Roman" pitchFamily="18" charset="0"/>
              </a:rPr>
              <a:t>types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5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Programs use variables of reference types (normally called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references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to store the locations of objects in the computer’s memory. 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Such a variable is said to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refer to an object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the program.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Objects that are referenced may each contain many instance variables and methods.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Reference-type instance variables are initialized by default to the value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null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reserved word that represents a “reference to nothing.”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When using an object of another class, a reference to the object is required to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invoke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(i.e., call) its methods. 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Also known as </a:t>
            </a:r>
            <a:r>
              <a:rPr kumimoji="0" lang="en-US" sz="2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sending messages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to an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9445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Initializing Objects with Constructors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905000"/>
            <a:ext cx="82296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When an object of a class is created, its instance variables are initialized by default.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Each class can provide a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constructor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that initializes an object of that class.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Java requires a constructor call for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every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object that is created.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Keyword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new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requests memory from the system to store an object, then calls the corresponding class’s constructor to initialize the object.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constructor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must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have the same name as the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478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By default, the compiler provides a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default constructor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with no parameters in any class that does not explicitly include a constructor.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Instance variables are initialized to their default values.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Can provide your own constructor to specify custom initialization for objects of your class.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constructor’s parameter list specifies the data it requires to perform its task.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Constructors cannot return values, so they cannot specify a </a:t>
            </a:r>
            <a:r>
              <a:rPr lang="en-US" sz="2500" dirty="0" smtClean="0">
                <a:solidFill>
                  <a:srgbClr val="0000FF"/>
                </a:solidFill>
                <a:latin typeface="Times New Roman" pitchFamily="18" charset="0"/>
              </a:rPr>
              <a:t>return type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Normally, constructors are declared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public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you declare any constructors for a class, the Java compiler will not create a default constructor for that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171450"/>
            <a:ext cx="84391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75347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" name="Picture 1" descr="ch03imageslides_Page_26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7311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24B5A1"/>
                </a:solidFill>
                <a:latin typeface="Arial"/>
              </a:rPr>
              <a:t>3.2  </a:t>
            </a:r>
            <a:r>
              <a:rPr lang="en-US" sz="2800" dirty="0" smtClean="0">
                <a:solidFill>
                  <a:srgbClr val="3380E6"/>
                </a:solidFill>
                <a:latin typeface="Arial"/>
              </a:rPr>
              <a:t>Declaring a Class with a Method and Instantiating an Object of a Class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4478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Each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class declaration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that begins with keyword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public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must be stored in a file that has the same name as the class and ends with 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.java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file-name extension.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Keyword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public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an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access modifier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Indicates that the class is “available to the public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”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W/o the keyword </a:t>
            </a:r>
            <a:r>
              <a:rPr lang="en-US" sz="2000" dirty="0" smtClean="0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, the class is ‘package-private'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3886200"/>
          <a:ext cx="5867399" cy="2103120"/>
        </p:xfrm>
        <a:graphic>
          <a:graphicData uri="http://schemas.openxmlformats.org/drawingml/2006/table">
            <a:tbl>
              <a:tblPr/>
              <a:tblGrid>
                <a:gridCol w="1905001"/>
                <a:gridCol w="914400"/>
                <a:gridCol w="990600"/>
                <a:gridCol w="1066800"/>
                <a:gridCol w="99059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World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public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protected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1" dirty="0"/>
                        <a:t>no </a:t>
                      </a:r>
                      <a:r>
                        <a:rPr lang="en-US" b="0" i="1" dirty="0" smtClean="0"/>
                        <a:t>modifier (package-private)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9600" y="60198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download.oracle.com/javase/tutorial/java/javaOO/accesscontrol.html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4572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62000" y="4495800"/>
            <a:ext cx="9144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" y="49530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4572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UML class diagram of Fig. 3.12 models class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GradeBook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of Fig. 3.10, which has a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constructor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that has 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parameter of type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String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800100" lvl="1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Like operations, the UML models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constructors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the third compartment of a class in a class diagram. </a:t>
            </a:r>
          </a:p>
          <a:p>
            <a:pPr marL="800100" lvl="1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To distinguish a constructor, the UML requires that the word “constructor” be placed between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guillemets (« and »)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before the constructor’s name. </a:t>
            </a:r>
          </a:p>
          <a:p>
            <a:pPr marL="800100" lvl="1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List constructors before other operations in the third compartment. 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754850"/>
            <a:ext cx="7772400" cy="295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24B5A1"/>
                </a:solidFill>
                <a:latin typeface="Arial"/>
              </a:rPr>
              <a:t>3.7  </a:t>
            </a:r>
            <a:r>
              <a:rPr lang="en-US" sz="3200" dirty="0" smtClean="0">
                <a:solidFill>
                  <a:srgbClr val="3380E6"/>
                </a:solidFill>
                <a:latin typeface="Lucida Console"/>
              </a:rPr>
              <a:t> </a:t>
            </a:r>
            <a:r>
              <a:rPr lang="en-US" sz="3200" dirty="0" smtClean="0">
                <a:solidFill>
                  <a:srgbClr val="3380E6"/>
                </a:solidFill>
                <a:latin typeface="Lucida Console"/>
              </a:rPr>
              <a:t>float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and </a:t>
            </a:r>
            <a:r>
              <a:rPr lang="en-US" sz="3200" dirty="0" smtClean="0">
                <a:solidFill>
                  <a:srgbClr val="3380E6"/>
                </a:solidFill>
                <a:latin typeface="Lucida Console"/>
              </a:rPr>
              <a:t>double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</a:t>
            </a:r>
            <a:endParaRPr lang="en-US" sz="3200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143000"/>
            <a:ext cx="8229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Floating-point numbers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number with a decimal point, such as 7.33, 0.0975 or 1000.12345).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3100" dirty="0" smtClean="0">
                <a:solidFill>
                  <a:srgbClr val="000000"/>
                </a:solidFill>
                <a:latin typeface="Times New Roman" pitchFamily="18" charset="0"/>
              </a:rPr>
              <a:t>See </a:t>
            </a:r>
            <a:r>
              <a:rPr lang="en-US" sz="3100" dirty="0" smtClean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</a:t>
            </a:r>
            <a:r>
              <a:rPr lang="en-US" sz="3100" dirty="0" smtClean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en.wikipedia.org/wiki/Floating_point</a:t>
            </a:r>
            <a:r>
              <a:rPr lang="en-US" sz="3100" dirty="0" smtClean="0">
                <a:solidFill>
                  <a:srgbClr val="000000"/>
                </a:solidFill>
                <a:latin typeface="Times New Roman" pitchFamily="18" charset="0"/>
              </a:rPr>
              <a:t> for details.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</a:rPr>
              <a:t>Java’s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float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200" dirty="0" smtClean="0">
                <a:latin typeface="Times New Roman" pitchFamily="18" charset="0"/>
              </a:rPr>
              <a:t>and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200" dirty="0" smtClean="0">
                <a:latin typeface="Times New Roman" pitchFamily="18" charset="0"/>
              </a:rPr>
              <a:t>primitive types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Tx/>
              <a:buChar char="-"/>
            </a:pPr>
            <a:r>
              <a:rPr lang="en-US" sz="3100" dirty="0" smtClean="0">
                <a:solidFill>
                  <a:srgbClr val="0000FF"/>
                </a:solidFill>
                <a:latin typeface="LucidaSansTypewriter" pitchFamily="49" charset="0"/>
              </a:rPr>
              <a:t>float</a:t>
            </a:r>
            <a:r>
              <a:rPr lang="en-US" sz="31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100" dirty="0" smtClean="0">
                <a:solidFill>
                  <a:srgbClr val="000000"/>
                </a:solidFill>
                <a:latin typeface="Times New Roman" pitchFamily="18" charset="0"/>
              </a:rPr>
              <a:t>represents </a:t>
            </a:r>
            <a:r>
              <a:rPr lang="en-US" sz="3100" dirty="0" smtClean="0">
                <a:solidFill>
                  <a:srgbClr val="0000FF"/>
                </a:solidFill>
                <a:latin typeface="Times New Roman" pitchFamily="18" charset="0"/>
              </a:rPr>
              <a:t>single-precision floating-point </a:t>
            </a:r>
            <a:r>
              <a:rPr lang="en-US" sz="3100" dirty="0" smtClean="0">
                <a:solidFill>
                  <a:srgbClr val="0000FF"/>
                </a:solidFill>
                <a:latin typeface="Times New Roman" pitchFamily="18" charset="0"/>
              </a:rPr>
              <a:t>numbers</a:t>
            </a:r>
            <a:r>
              <a:rPr lang="en-US" sz="31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Tx/>
              <a:buChar char="-"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double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represents 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double-precision floating-point numbers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371975"/>
            <a:ext cx="4962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6107668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www.leepoint.net/notes-java/data/basic_types/22floatingpoint.html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new class: </a:t>
            </a:r>
            <a:r>
              <a:rPr lang="en-US" dirty="0" smtClean="0">
                <a:solidFill>
                  <a:srgbClr val="00B0F0"/>
                </a:solidFill>
              </a:rPr>
              <a:t>Account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33400" y="5257800"/>
            <a:ext cx="8229600" cy="103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UML class diagram in Fig. 3.15 models class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Account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of Fig. 3.13. 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709" y="1270334"/>
            <a:ext cx="8481291" cy="368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442913"/>
            <a:ext cx="878205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System.out.printf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to print floating point numbers: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Format specifier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%.2f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%f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used to output values of type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float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or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.2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represents the number of decimal places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to output to the right of the decimal point—known as the number’s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precision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Any floating-point value output with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%.2f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will be rounded to the hundredths position.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Scanner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method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nextDouble( 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returns 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value entered by the user.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408" y="0"/>
            <a:ext cx="7296592" cy="686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2"/>
          <p:cNvSpPr txBox="1">
            <a:spLocks/>
          </p:cNvSpPr>
          <p:nvPr/>
        </p:nvSpPr>
        <p:spPr>
          <a:xfrm>
            <a:off x="76200" y="1481138"/>
            <a:ext cx="1905000" cy="3243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A driver program to test the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hlinkClick r:id="rId3" action="ppaction://hlinkfile"/>
              </a:rPr>
              <a:t>Account.java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class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- Fig. 3.14: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hlinkClick r:id="rId4" action="ppaction://hlinkfile"/>
              </a:rPr>
              <a:t>AccountTest.java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24B5A1"/>
                </a:solidFill>
                <a:latin typeface="Arial"/>
              </a:rPr>
              <a:t>3.8  </a:t>
            </a:r>
            <a:r>
              <a:rPr lang="en-US" sz="2800" dirty="0" smtClean="0">
                <a:solidFill>
                  <a:srgbClr val="3380E6"/>
                </a:solidFill>
                <a:latin typeface="Arial"/>
              </a:rPr>
              <a:t>(Optional) GUI and Graphics Case Study: Using Dialog </a:t>
            </a:r>
            <a:r>
              <a:rPr lang="en-US" sz="2800" dirty="0" smtClean="0">
                <a:solidFill>
                  <a:srgbClr val="3380E6"/>
                </a:solidFill>
                <a:latin typeface="Arial"/>
              </a:rPr>
              <a:t>Boxes</a:t>
            </a:r>
            <a:endParaRPr lang="en-US" sz="2800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981200"/>
            <a:ext cx="8229600" cy="402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Many applications use windows or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dialog boxes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(also called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dialogs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to display output.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Typically, dialog boxes are windows in which programs display important messages to users.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Class </a:t>
            </a:r>
            <a:r>
              <a:rPr lang="en-US" sz="2800" dirty="0" err="1" smtClean="0">
                <a:solidFill>
                  <a:srgbClr val="0000FF"/>
                </a:solidFill>
                <a:latin typeface="LucidaSansTypewriter" pitchFamily="49" charset="0"/>
              </a:rPr>
              <a:t>javax.swing.</a:t>
            </a:r>
            <a:r>
              <a:rPr lang="en-US" sz="2800" b="1" dirty="0" err="1" smtClean="0">
                <a:solidFill>
                  <a:srgbClr val="0000FF"/>
                </a:solidFill>
                <a:latin typeface="LucidaSansTypewriter" pitchFamily="49" charset="0"/>
              </a:rPr>
              <a:t>J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OptionPane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provides prebuilt dialog boxes that enable programs to display windows containing messages — such windows are called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message dialogs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369" y="878598"/>
            <a:ext cx="8028441" cy="506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Package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Garamond Bold" pitchFamily="50" charset="0"/>
                <a:ea typeface="+mn-ea"/>
                <a:cs typeface="+mn-cs"/>
              </a:rPr>
              <a:t>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javax.swing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contains many classes that help you create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graphical user interfaces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(GUIs)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GUI components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facilitate data entry by a program’s user and presentation of outputs to the user.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JOptionPane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method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showMessageDialog( )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displays a dialog box containing a message.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Requires two arguments.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first helps the Java application determine where (in which window) to position the dialog box.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the first argument is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null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the dialog box is displayed at the center of your screen.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second argument is the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String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to display in the dialog 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JOptionPane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method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showMessageDialog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static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method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Such methods often define frequently used tasks.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Typically called by using method’s class name followed by a dot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and the method name, as in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aramond" pitchFamily="50" charset="0"/>
                <a:ea typeface="+mn-ea"/>
                <a:cs typeface="+mn-cs"/>
              </a:rPr>
              <a:t>	ClassName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.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aramond" pitchFamily="50" charset="0"/>
                <a:ea typeface="+mn-ea"/>
                <a:cs typeface="+mn-cs"/>
              </a:rPr>
              <a:t>methodName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aramond" pitchFamily="50" charset="0"/>
                <a:ea typeface="+mn-ea"/>
                <a:cs typeface="+mn-cs"/>
              </a:rPr>
              <a:t>arguments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Notice that you do not create an object of class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JOptionPane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to use its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static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method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showMessageDialog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Methods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main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method is called automatically by the Java Virtual Machine (JVM) when you execute an application. 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Normally,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</a:rPr>
              <a:t>calling method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must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call methods explicitly to tell them to perform their tasks. 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public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method is “available to the public”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It can be called from methods of other classes. </a:t>
            </a:r>
            <a:endParaRPr lang="en-US" sz="2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Four different 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</a:rPr>
              <a:t>access modifier 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for methods</a:t>
            </a:r>
            <a:endParaRPr lang="en-US" sz="2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return type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specifies the type of data the method returns after performing its task. 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Return type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void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indicates that a method will perform a task but will 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not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return (i.e., give back) any information to its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calling method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when it completes its task.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Garamond Bold" pitchFamily="50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input dialog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allows the user to enter data into a program.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JOptionPane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method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showInputDialog( 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displays an input dialog.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Contains a prompt and a field (known as 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text field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in which the user can enter text.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Returns 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String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containing the characters typed by the user.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53340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</a:rPr>
              <a:t>Input Dialog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571500"/>
            <a:ext cx="87344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String method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format( 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returns a formatted String.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Method format( ) works like method System.out.printf, except that format returns the formatted String rather than displaying it in a command window.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66" y="838200"/>
            <a:ext cx="888187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500" b="1" dirty="0" smtClean="0">
                <a:solidFill>
                  <a:srgbClr val="000000"/>
                </a:solidFill>
                <a:latin typeface="Times New Roman" pitchFamily="18" charset="0"/>
              </a:rPr>
              <a:t>Methods 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</a:rPr>
              <a:t>(cont.)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By convention, method names begin with a lowercase first letter and subsequent words in the name begin with a capital letter.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Empty parentheses after the method name indicate that the method does not require additional information to perform its task.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Together, everything in the first line of the method is typically called the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Method header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Every method’s body is delimited by left and right braces.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method body contains one or more statements that perform the method’s task.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38400"/>
            <a:ext cx="88773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2"/>
          <p:cNvSpPr txBox="1">
            <a:spLocks/>
          </p:cNvSpPr>
          <p:nvPr/>
        </p:nvSpPr>
        <p:spPr>
          <a:xfrm>
            <a:off x="304800" y="1295400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Example Class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Definition: 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  <a:hlinkClick r:id="rId3" action="ppaction://hlinkfile"/>
              </a:rPr>
              <a:t>GradeBook.java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81000" y="533400"/>
            <a:ext cx="85344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Use class GradeBook in an application: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GradeBookTest.java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Class GradeBook is not an application because it does not contain main.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Can’t execute GradeBook; will receive an error message like: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Exception in thread "main" java.lang.NoSuchMethodError: main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Must either declare a separate class that contains a main method or place a main method in class GradeBook.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Use a separate class containing method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main( 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test each new class.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Some programmers refer to such a class as a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driver class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5" y="3352800"/>
            <a:ext cx="911718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Compiling an Application with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Multiple Source Files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Compile the classes in Fig. 3.1 and Fig. 3.2.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Type the command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javac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GradeBook.java GradeBookTest.java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the directory containing the application includes only this application’s files, you can compile all the classes in the directory with the command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javac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*.java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9828</TotalTime>
  <Words>2443</Words>
  <Application>Microsoft Office PowerPoint</Application>
  <PresentationFormat>On-screen Show (4:3)</PresentationFormat>
  <Paragraphs>310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Slide 1</vt:lpstr>
      <vt:lpstr>Outline</vt:lpstr>
      <vt:lpstr>Slide 3</vt:lpstr>
      <vt:lpstr>3.2  Declaring a Class with a Method and Instantiating an Object of a Class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UML Class Diagram - One of the diagrams in UML</vt:lpstr>
      <vt:lpstr>Slide 14</vt:lpstr>
      <vt:lpstr>More resources for UML</vt:lpstr>
      <vt:lpstr>Associations between Classes</vt:lpstr>
      <vt:lpstr>3.3  Declaring a Method with a Parameter</vt:lpstr>
      <vt:lpstr>Revised GradeBook.java (GradeBook3_4.java)</vt:lpstr>
      <vt:lpstr>Slide 19</vt:lpstr>
      <vt:lpstr>Exercise</vt:lpstr>
      <vt:lpstr>Slide 21</vt:lpstr>
      <vt:lpstr>Slide 22</vt:lpstr>
      <vt:lpstr>Slide 23</vt:lpstr>
      <vt:lpstr>Slide 24</vt:lpstr>
      <vt:lpstr>3.4  Instance Variables, set Methods and get Methods</vt:lpstr>
      <vt:lpstr>   Revised GradeBook.java class</vt:lpstr>
      <vt:lpstr>Slide 27</vt:lpstr>
      <vt:lpstr>Slide 28</vt:lpstr>
      <vt:lpstr>Slide 29</vt:lpstr>
      <vt:lpstr>Slide 30</vt:lpstr>
      <vt:lpstr>Slide 31</vt:lpstr>
      <vt:lpstr>Slide 32</vt:lpstr>
      <vt:lpstr>3.5  Primitive Types vs. Reference Types</vt:lpstr>
      <vt:lpstr>Slide 34</vt:lpstr>
      <vt:lpstr>3.6  Initializing Objects with Constructors</vt:lpstr>
      <vt:lpstr>Slide 36</vt:lpstr>
      <vt:lpstr>Slide 37</vt:lpstr>
      <vt:lpstr>Slide 38</vt:lpstr>
      <vt:lpstr>Slide 39</vt:lpstr>
      <vt:lpstr>Slide 40</vt:lpstr>
      <vt:lpstr>3.7   float and double </vt:lpstr>
      <vt:lpstr>A new class: Account</vt:lpstr>
      <vt:lpstr>Slide 43</vt:lpstr>
      <vt:lpstr>Slide 44</vt:lpstr>
      <vt:lpstr>Slide 45</vt:lpstr>
      <vt:lpstr>3.8  (Optional) GUI and Graphics Case Study: Using Dialog Boxes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Company>UHCL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Yang, T. Andrew</dc:creator>
  <cp:lastModifiedBy>Yang, T. Andrew</cp:lastModifiedBy>
  <cp:revision>984</cp:revision>
  <dcterms:created xsi:type="dcterms:W3CDTF">2011-01-18T01:12:11Z</dcterms:created>
  <dcterms:modified xsi:type="dcterms:W3CDTF">2011-06-19T03:57:40Z</dcterms:modified>
</cp:coreProperties>
</file>