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9B8628-2090-49AB-8F65-88B5CC2156F4}" v="5" dt="2023-09-16T19:47:31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WUD SALAMEH TAYE ALASASFEH" userId="S::dao0218788_ju.edu.jo#ext#@netorgft8471045.onmicrosoft.com::7ea665b3-c624-4a7c-90c4-9343bc275578" providerId="AD" clId="Web-{259B8628-2090-49AB-8F65-88B5CC2156F4}"/>
    <pc:docChg chg="modSld">
      <pc:chgData name="DAWUD SALAMEH TAYE ALASASFEH" userId="S::dao0218788_ju.edu.jo#ext#@netorgft8471045.onmicrosoft.com::7ea665b3-c624-4a7c-90c4-9343bc275578" providerId="AD" clId="Web-{259B8628-2090-49AB-8F65-88B5CC2156F4}" dt="2023-09-16T19:47:31.781" v="4" actId="1076"/>
      <pc:docMkLst>
        <pc:docMk/>
      </pc:docMkLst>
      <pc:sldChg chg="modSp">
        <pc:chgData name="DAWUD SALAMEH TAYE ALASASFEH" userId="S::dao0218788_ju.edu.jo#ext#@netorgft8471045.onmicrosoft.com::7ea665b3-c624-4a7c-90c4-9343bc275578" providerId="AD" clId="Web-{259B8628-2090-49AB-8F65-88B5CC2156F4}" dt="2023-09-16T19:47:31.781" v="4" actId="1076"/>
        <pc:sldMkLst>
          <pc:docMk/>
          <pc:sldMk cId="2459311613" sldId="258"/>
        </pc:sldMkLst>
        <pc:spChg chg="mod">
          <ac:chgData name="DAWUD SALAMEH TAYE ALASASFEH" userId="S::dao0218788_ju.edu.jo#ext#@netorgft8471045.onmicrosoft.com::7ea665b3-c624-4a7c-90c4-9343bc275578" providerId="AD" clId="Web-{259B8628-2090-49AB-8F65-88B5CC2156F4}" dt="2023-09-16T19:47:31.781" v="4" actId="1076"/>
          <ac:spMkLst>
            <pc:docMk/>
            <pc:sldMk cId="2459311613" sldId="258"/>
            <ac:spMk id="2" creationId="{00000000-0000-0000-0000-000000000000}"/>
          </ac:spMkLst>
        </pc:spChg>
        <pc:spChg chg="mod">
          <ac:chgData name="DAWUD SALAMEH TAYE ALASASFEH" userId="S::dao0218788_ju.edu.jo#ext#@netorgft8471045.onmicrosoft.com::7ea665b3-c624-4a7c-90c4-9343bc275578" providerId="AD" clId="Web-{259B8628-2090-49AB-8F65-88B5CC2156F4}" dt="2023-09-16T19:47:21.344" v="2" actId="1076"/>
          <ac:spMkLst>
            <pc:docMk/>
            <pc:sldMk cId="2459311613" sldId="258"/>
            <ac:spMk id="4" creationId="{00000000-0000-0000-0000-000000000000}"/>
          </ac:spMkLst>
        </pc:spChg>
        <pc:spChg chg="mod">
          <ac:chgData name="DAWUD SALAMEH TAYE ALASASFEH" userId="S::dao0218788_ju.edu.jo#ext#@netorgft8471045.onmicrosoft.com::7ea665b3-c624-4a7c-90c4-9343bc275578" providerId="AD" clId="Web-{259B8628-2090-49AB-8F65-88B5CC2156F4}" dt="2023-09-16T19:47:30.672" v="3" actId="1076"/>
          <ac:spMkLst>
            <pc:docMk/>
            <pc:sldMk cId="2459311613" sldId="258"/>
            <ac:spMk id="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09B6-D1B9-4F39-82F4-80E5A8E1E19B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507B-6BD6-4DFB-9C4E-95BFE2826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4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09B6-D1B9-4F39-82F4-80E5A8E1E19B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507B-6BD6-4DFB-9C4E-95BFE2826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7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09B6-D1B9-4F39-82F4-80E5A8E1E19B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507B-6BD6-4DFB-9C4E-95BFE2826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5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09B6-D1B9-4F39-82F4-80E5A8E1E19B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507B-6BD6-4DFB-9C4E-95BFE2826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3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09B6-D1B9-4F39-82F4-80E5A8E1E19B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507B-6BD6-4DFB-9C4E-95BFE2826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09B6-D1B9-4F39-82F4-80E5A8E1E19B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507B-6BD6-4DFB-9C4E-95BFE2826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8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09B6-D1B9-4F39-82F4-80E5A8E1E19B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507B-6BD6-4DFB-9C4E-95BFE2826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3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09B6-D1B9-4F39-82F4-80E5A8E1E19B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507B-6BD6-4DFB-9C4E-95BFE2826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09B6-D1B9-4F39-82F4-80E5A8E1E19B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507B-6BD6-4DFB-9C4E-95BFE2826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1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09B6-D1B9-4F39-82F4-80E5A8E1E19B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507B-6BD6-4DFB-9C4E-95BFE2826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5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09B6-D1B9-4F39-82F4-80E5A8E1E19B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507B-6BD6-4DFB-9C4E-95BFE2826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0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A09B6-D1B9-4F39-82F4-80E5A8E1E19B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7507B-6BD6-4DFB-9C4E-95BFE2826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5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Dr. </a:t>
            </a:r>
            <a:r>
              <a:rPr lang="en-US" dirty="0" err="1"/>
              <a:t>Rajaa</a:t>
            </a:r>
            <a:r>
              <a:rPr lang="en-US" dirty="0"/>
              <a:t> </a:t>
            </a:r>
            <a:r>
              <a:rPr lang="en-US" dirty="0" err="1"/>
              <a:t>Alqudah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625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864"/>
            <a:ext cx="10515600" cy="4719099"/>
          </a:xfrm>
        </p:spPr>
        <p:txBody>
          <a:bodyPr/>
          <a:lstStyle/>
          <a:p>
            <a:r>
              <a:rPr lang="en-US" dirty="0"/>
              <a:t>Overflow indicates that the result was too large or too small to fit in the original data type.	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adding two signed 2's complement numbers:</a:t>
            </a:r>
          </a:p>
          <a:p>
            <a:pPr lvl="1"/>
            <a:r>
              <a:rPr lang="en-US" dirty="0"/>
              <a:t>If the numbers have different signs </a:t>
            </a:r>
            <a:r>
              <a:rPr lang="en-US" dirty="0">
                <a:sym typeface="Wingdings" panose="05000000000000000000" pitchFamily="2" charset="2"/>
              </a:rPr>
              <a:t> no overflow.</a:t>
            </a:r>
          </a:p>
          <a:p>
            <a:pPr lvl="1"/>
            <a:r>
              <a:rPr lang="en-US" dirty="0"/>
              <a:t>If the numbers have the same sign  </a:t>
            </a:r>
            <a:r>
              <a:rPr lang="en-US" dirty="0">
                <a:sym typeface="Wingdings" panose="05000000000000000000" pitchFamily="2" charset="2"/>
              </a:rPr>
              <a:t> possible overflow. 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 Overflow is detected if: </a:t>
            </a:r>
          </a:p>
          <a:p>
            <a:pPr lvl="1"/>
            <a:r>
              <a:rPr lang="en-US" dirty="0"/>
              <a:t>Both numbers are positive and the result is negative</a:t>
            </a:r>
          </a:p>
          <a:p>
            <a:pPr lvl="1"/>
            <a:r>
              <a:rPr lang="en-US" dirty="0"/>
              <a:t>Both numbers are negative and the result is positive.</a:t>
            </a:r>
          </a:p>
        </p:txBody>
      </p:sp>
    </p:spTree>
    <p:extLst>
      <p:ext uri="{BB962C8B-B14F-4D97-AF65-F5344CB8AC3E}">
        <p14:creationId xmlns:p14="http://schemas.microsoft.com/office/powerpoint/2010/main" val="122467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2274" y="3147370"/>
            <a:ext cx="169077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81335" y="4287327"/>
            <a:ext cx="301925" cy="2033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46616" y="4193305"/>
            <a:ext cx="301925" cy="2033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0" y="1483444"/>
            <a:ext cx="301925" cy="2033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44460" y="1581210"/>
            <a:ext cx="301925" cy="2033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829" y="442181"/>
            <a:ext cx="10515600" cy="1118319"/>
          </a:xfrm>
        </p:spPr>
        <p:txBody>
          <a:bodyPr/>
          <a:lstStyle/>
          <a:p>
            <a:r>
              <a:rPr lang="en-US" dirty="0"/>
              <a:t>Overflow Example in 4 bits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574" y="1556678"/>
            <a:ext cx="3457755" cy="24617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0  0  1  0      (2)</a:t>
            </a:r>
          </a:p>
          <a:p>
            <a:pPr marL="0" indent="0">
              <a:buNone/>
            </a:pPr>
            <a:r>
              <a:rPr lang="en-US" dirty="0"/>
              <a:t>+   0  0  1  1     (3)</a:t>
            </a:r>
          </a:p>
          <a:p>
            <a:pPr marL="0" indent="0">
              <a:buNone/>
            </a:pPr>
            <a:r>
              <a:rPr lang="en-US" dirty="0"/>
              <a:t>-----------------------------</a:t>
            </a:r>
          </a:p>
          <a:p>
            <a:pPr marL="0" indent="0">
              <a:buNone/>
            </a:pPr>
            <a:r>
              <a:rPr lang="en-US" dirty="0"/>
              <a:t>     0   1   0   1    (5) 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19852" y="4244776"/>
            <a:ext cx="3457755" cy="2392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   1  1  1  0      (-2)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+   1  0   0 1     (-7)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-----------------------------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0   1   1   1    (+7) 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14574" y="4287327"/>
            <a:ext cx="3457755" cy="2461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1  1  1  0      (-2)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+   1   1  0  1     (-3)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-----------------------------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1   0   1   1    (-5) 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637488" y="1555525"/>
            <a:ext cx="3457755" cy="2392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0  0  1  0      (2)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+   0   1  1  1     (7)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-----------------------------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1   0   0   1    (-7)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9061" y="3116592"/>
            <a:ext cx="149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 Overflow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821" y="5852708"/>
            <a:ext cx="169077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8608" y="5821930"/>
            <a:ext cx="149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 Overflow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54137" y="3116592"/>
            <a:ext cx="1690778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150924" y="3085814"/>
            <a:ext cx="113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Overflow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054137" y="5821930"/>
            <a:ext cx="1690778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150924" y="5791152"/>
            <a:ext cx="113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245931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9" grpId="0" animBg="1"/>
      <p:bldP spid="8" grpId="0" animBg="1"/>
      <p:bldP spid="7" grpId="0" animBg="1"/>
      <p:bldP spid="3" grpId="0" uiExpand="1" build="p"/>
      <p:bldP spid="4" grpId="0"/>
      <p:bldP spid="5" grpId="0"/>
      <p:bldP spid="6" grpId="0"/>
      <p:bldP spid="11" grpId="0"/>
      <p:bldP spid="14" grpId="0" animBg="1"/>
      <p:bldP spid="15" grpId="0"/>
      <p:bldP spid="16" grpId="0" animBg="1"/>
      <p:bldP spid="17" grpId="0"/>
      <p:bldP spid="18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DBD895-32EB-4149-A8D2-82549EF9C739}" type="slidenum">
              <a:rPr lang="en-US" altLang="en-US"/>
              <a:pPr>
                <a:defRPr/>
              </a:pPr>
              <a:t>4</a:t>
            </a:fld>
            <a:r>
              <a:rPr lang="en-US" altLang="en-US"/>
              <a:t> / 65</a:t>
            </a:r>
          </a:p>
        </p:txBody>
      </p:sp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3" y="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Binary Adder/</a:t>
            </a:r>
            <a:r>
              <a:rPr lang="en-US" altLang="en-US" dirty="0" err="1"/>
              <a:t>Subtractor</a:t>
            </a:r>
            <a:endParaRPr lang="en-US" altLang="en-US" dirty="0"/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4656139" y="1628776"/>
          <a:ext cx="5837237" cy="430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404750" imgH="1774911" progId="Visio.Drawing.11">
                  <p:embed/>
                </p:oleObj>
              </mc:Choice>
              <mc:Fallback>
                <p:oleObj name="Visio" r:id="rId2" imgW="2404750" imgH="1774911" progId="Visio.Drawing.11">
                  <p:embed/>
                  <p:pic>
                    <p:nvPicPr>
                      <p:cNvPr id="348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9" y="1628776"/>
                        <a:ext cx="5837237" cy="430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38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4804" y="1628776"/>
            <a:ext cx="8280400" cy="1573213"/>
          </a:xfrm>
          <a:noFill/>
        </p:spPr>
        <p:txBody>
          <a:bodyPr/>
          <a:lstStyle/>
          <a:p>
            <a:r>
              <a:rPr lang="en-US" altLang="en-US" i="1" dirty="0"/>
              <a:t>M</a:t>
            </a:r>
            <a:r>
              <a:rPr lang="en-US" altLang="en-US" dirty="0"/>
              <a:t>: Control Signal (Mode)</a:t>
            </a:r>
          </a:p>
          <a:p>
            <a:pPr lvl="1"/>
            <a:r>
              <a:rPr lang="en-US" altLang="en-US" i="1" dirty="0"/>
              <a:t>M=</a:t>
            </a:r>
            <a:r>
              <a:rPr lang="en-US" altLang="en-US" dirty="0"/>
              <a:t>0 </a:t>
            </a:r>
            <a:r>
              <a:rPr lang="en-US" altLang="en-US" dirty="0">
                <a:sym typeface="Wingdings" panose="05000000000000000000" pitchFamily="2" charset="2"/>
              </a:rPr>
              <a:t> </a:t>
            </a:r>
            <a:r>
              <a:rPr lang="en-US" altLang="en-US" i="1" dirty="0">
                <a:sym typeface="Wingdings" panose="05000000000000000000" pitchFamily="2" charset="2"/>
              </a:rPr>
              <a:t>F = x + y</a:t>
            </a:r>
          </a:p>
          <a:p>
            <a:pPr lvl="1"/>
            <a:r>
              <a:rPr lang="en-US" altLang="en-US" i="1" dirty="0">
                <a:sym typeface="Wingdings" panose="05000000000000000000" pitchFamily="2" charset="2"/>
              </a:rPr>
              <a:t>M=</a:t>
            </a:r>
            <a:r>
              <a:rPr lang="en-US" altLang="en-US" dirty="0">
                <a:sym typeface="Wingdings" panose="05000000000000000000" pitchFamily="2" charset="2"/>
              </a:rPr>
              <a:t>1  </a:t>
            </a:r>
            <a:r>
              <a:rPr lang="en-US" altLang="en-US" i="1" dirty="0">
                <a:sym typeface="Wingdings" panose="05000000000000000000" pitchFamily="2" charset="2"/>
              </a:rPr>
              <a:t>F = x – y</a:t>
            </a:r>
            <a:endParaRPr lang="en-US" altLang="en-US" dirty="0"/>
          </a:p>
        </p:txBody>
      </p:sp>
      <p:sp>
        <p:nvSpPr>
          <p:cNvPr id="503814" name="Line 6"/>
          <p:cNvSpPr>
            <a:spLocks noChangeShapeType="1"/>
          </p:cNvSpPr>
          <p:nvPr/>
        </p:nvSpPr>
        <p:spPr bwMode="auto">
          <a:xfrm>
            <a:off x="10056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0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3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3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3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4E4F4978D93447B28D566404D4552A" ma:contentTypeVersion="14" ma:contentTypeDescription="Create a new document." ma:contentTypeScope="" ma:versionID="965467ae2baa149fb44eeaddc08e977c">
  <xsd:schema xmlns:xsd="http://www.w3.org/2001/XMLSchema" xmlns:xs="http://www.w3.org/2001/XMLSchema" xmlns:p="http://schemas.microsoft.com/office/2006/metadata/properties" xmlns:ns2="4a9cf6cf-9f1c-476c-a7d5-33f96438e575" xmlns:ns3="0ec10190-6c5d-4299-8aff-651c491b3358" targetNamespace="http://schemas.microsoft.com/office/2006/metadata/properties" ma:root="true" ma:fieldsID="340746675d2f5090e2f6495f9a0c12bd" ns2:_="" ns3:_="">
    <xsd:import namespace="4a9cf6cf-9f1c-476c-a7d5-33f96438e575"/>
    <xsd:import namespace="0ec10190-6c5d-4299-8aff-651c491b33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9cf6cf-9f1c-476c-a7d5-33f96438e5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b0ec5623-75bb-48dd-91fd-2a266ffe7a9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c10190-6c5d-4299-8aff-651c491b335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3159a45a-c37d-4ea7-b6cd-fd36a7b9733f}" ma:internalName="TaxCatchAll" ma:showField="CatchAllData" ma:web="0ec10190-6c5d-4299-8aff-651c491b33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ec10190-6c5d-4299-8aff-651c491b3358" xsi:nil="true"/>
    <lcf76f155ced4ddcb4097134ff3c332f xmlns="4a9cf6cf-9f1c-476c-a7d5-33f96438e57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902D5F7-A50D-4AE2-879F-4A94F88CE1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39A766-9363-4873-AE0E-4F8C552C5FED}"/>
</file>

<file path=customXml/itemProps3.xml><?xml version="1.0" encoding="utf-8"?>
<ds:datastoreItem xmlns:ds="http://schemas.openxmlformats.org/officeDocument/2006/customXml" ds:itemID="{86D0CBA0-3720-45DE-8372-E8FE752761B8}">
  <ds:schemaRefs>
    <ds:schemaRef ds:uri="http://schemas.microsoft.com/office/2006/metadata/properties"/>
    <ds:schemaRef ds:uri="http://schemas.microsoft.com/office/infopath/2007/PartnerControls"/>
    <ds:schemaRef ds:uri="0ec10190-6c5d-4299-8aff-651c491b3358"/>
    <ds:schemaRef ds:uri="4a9cf6cf-9f1c-476c-a7d5-33f96438e57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146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Lab 6</vt:lpstr>
      <vt:lpstr>Overflow</vt:lpstr>
      <vt:lpstr>Overflow Example in 4 bits </vt:lpstr>
      <vt:lpstr>Binary Adder/Subtractor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6</dc:title>
  <dc:creator>user</dc:creator>
  <cp:lastModifiedBy>user</cp:lastModifiedBy>
  <cp:revision>17</cp:revision>
  <dcterms:created xsi:type="dcterms:W3CDTF">2023-09-10T13:43:28Z</dcterms:created>
  <dcterms:modified xsi:type="dcterms:W3CDTF">2023-09-16T19:47:32Z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0x010100CF4E4F4978D93447B28D566404D4552A</vt:lpwstr>
  </property>
  <property fmtid="{D5CDD505-2E9C-101B-9397-08002B2CF9AE}" pid="3" name="MediaServiceImageTags">
    <vt:lpwstr/>
  </property>
</Properties>
</file>