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handoutMasterIdLst>
    <p:handoutMasterId r:id="rId44"/>
  </p:handoutMasterIdLst>
  <p:sldIdLst>
    <p:sldId id="343" r:id="rId5"/>
    <p:sldId id="257" r:id="rId6"/>
    <p:sldId id="301" r:id="rId7"/>
    <p:sldId id="302" r:id="rId8"/>
    <p:sldId id="327" r:id="rId9"/>
    <p:sldId id="303" r:id="rId10"/>
    <p:sldId id="304" r:id="rId11"/>
    <p:sldId id="305" r:id="rId12"/>
    <p:sldId id="307" r:id="rId13"/>
    <p:sldId id="306" r:id="rId14"/>
    <p:sldId id="308" r:id="rId15"/>
    <p:sldId id="309" r:id="rId16"/>
    <p:sldId id="311" r:id="rId17"/>
    <p:sldId id="310" r:id="rId18"/>
    <p:sldId id="312" r:id="rId19"/>
    <p:sldId id="313" r:id="rId20"/>
    <p:sldId id="315" r:id="rId21"/>
    <p:sldId id="316" r:id="rId22"/>
    <p:sldId id="317" r:id="rId23"/>
    <p:sldId id="344" r:id="rId24"/>
    <p:sldId id="340" r:id="rId25"/>
    <p:sldId id="345" r:id="rId26"/>
    <p:sldId id="346" r:id="rId27"/>
    <p:sldId id="318" r:id="rId28"/>
    <p:sldId id="319" r:id="rId29"/>
    <p:sldId id="320" r:id="rId30"/>
    <p:sldId id="321" r:id="rId31"/>
    <p:sldId id="322" r:id="rId32"/>
    <p:sldId id="323" r:id="rId33"/>
    <p:sldId id="328" r:id="rId34"/>
    <p:sldId id="324" r:id="rId35"/>
    <p:sldId id="325" r:id="rId36"/>
    <p:sldId id="326" r:id="rId37"/>
    <p:sldId id="347" r:id="rId38"/>
    <p:sldId id="348" r:id="rId39"/>
    <p:sldId id="350" r:id="rId40"/>
    <p:sldId id="299" r:id="rId41"/>
    <p:sldId id="300"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atalie Onderdonk" initials="NO" lastIdx="11" clrIdx="1">
    <p:extLst>
      <p:ext uri="{19B8F6BF-5375-455C-9EA6-DF929625EA0E}">
        <p15:presenceInfo xmlns:p15="http://schemas.microsoft.com/office/powerpoint/2012/main" userId="S::Natalie.Onderdonk@cengage.com::794b6c7a-2b12-4b61-8069-51114120681c" providerId="AD"/>
      </p:ext>
    </p:extLst>
  </p:cmAuthor>
  <p:cmAuthor id="3" name="Tomsho, Gregory" initials="TG" lastIdx="5" clrIdx="2">
    <p:extLst>
      <p:ext uri="{19B8F6BF-5375-455C-9EA6-DF929625EA0E}">
        <p15:presenceInfo xmlns:p15="http://schemas.microsoft.com/office/powerpoint/2012/main" userId="S::GTOMSHO@yc.edu::1ca76597-935d-4eae-b308-10bd6356eb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63" d="100"/>
          <a:sy n="63" d="100"/>
        </p:scale>
        <p:origin x="80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commentAuthors" Target="commen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notesMaster" Target="notesMasters/notesMaster1.xml" /><Relationship Id="rId48" Type="http://schemas.openxmlformats.org/officeDocument/2006/relationships/theme" Target="theme/theme1.xml" /><Relationship Id="rId8" Type="http://schemas.openxmlformats.org/officeDocument/2006/relationships/slide" Target="slides/slide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9.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9.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5: Mobile, Embedded, and Specialized Device Security</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Mobile Devices (7 of 7)</a:t>
            </a:r>
            <a:endParaRPr lang="zh-CN" altLang="en-US" dirty="0"/>
          </a:p>
        </p:txBody>
      </p:sp>
      <p:sp>
        <p:nvSpPr>
          <p:cNvPr id="3" name="Text Placeholder 2"/>
          <p:cNvSpPr>
            <a:spLocks noGrp="1"/>
          </p:cNvSpPr>
          <p:nvPr>
            <p:ph type="body" sz="quarter" idx="17"/>
          </p:nvPr>
        </p:nvSpPr>
        <p:spPr/>
        <p:txBody>
          <a:bodyPr/>
          <a:lstStyle/>
          <a:p>
            <a:r>
              <a:rPr lang="en-US" altLang="zh-CN" dirty="0"/>
              <a:t>Enterprise Deployment Models</a:t>
            </a:r>
          </a:p>
          <a:p>
            <a:pPr lvl="1"/>
            <a:r>
              <a:rPr lang="en-US" altLang="zh-CN" dirty="0"/>
              <a:t>Benefits of BYOD, COPE, and CYOD models include:</a:t>
            </a:r>
          </a:p>
          <a:p>
            <a:pPr lvl="2"/>
            <a:r>
              <a:rPr lang="en-US" altLang="zh-CN" i="1" dirty="0"/>
              <a:t>Management flexibility</a:t>
            </a:r>
          </a:p>
          <a:p>
            <a:pPr lvl="2"/>
            <a:r>
              <a:rPr lang="en-US" altLang="zh-CN" i="1" dirty="0"/>
              <a:t>Cost savings</a:t>
            </a:r>
          </a:p>
          <a:p>
            <a:pPr lvl="2"/>
            <a:r>
              <a:rPr lang="en-US" altLang="zh-CN" i="1" dirty="0"/>
              <a:t>Increased employee performance</a:t>
            </a:r>
          </a:p>
          <a:p>
            <a:pPr lvl="2"/>
            <a:r>
              <a:rPr lang="en-US" altLang="zh-CN" i="1" dirty="0"/>
              <a:t>Simplified IT infrastructure</a:t>
            </a:r>
          </a:p>
          <a:p>
            <a:pPr lvl="2"/>
            <a:r>
              <a:rPr lang="en-US" altLang="zh-CN" i="1" dirty="0"/>
              <a:t>Reduced internal service</a:t>
            </a:r>
          </a:p>
          <a:p>
            <a:pPr lvl="1"/>
            <a:r>
              <a:rPr lang="en-US" altLang="zh-CN" dirty="0"/>
              <a:t>User benefits include:</a:t>
            </a:r>
          </a:p>
          <a:p>
            <a:pPr lvl="2"/>
            <a:r>
              <a:rPr lang="en-US" altLang="zh-CN" i="1" dirty="0"/>
              <a:t>Choice of device</a:t>
            </a:r>
          </a:p>
          <a:p>
            <a:pPr lvl="2"/>
            <a:r>
              <a:rPr lang="en-US" altLang="zh-CN" i="1" dirty="0"/>
              <a:t>Choice of carrier</a:t>
            </a:r>
          </a:p>
          <a:p>
            <a:pPr lvl="2"/>
            <a:r>
              <a:rPr lang="en-US" altLang="zh-CN" i="1" dirty="0"/>
              <a:t>Convenience</a:t>
            </a:r>
          </a:p>
          <a:p>
            <a:pPr lvl="1"/>
            <a:endParaRPr lang="zh-CN" altLang="en-US" dirty="0"/>
          </a:p>
        </p:txBody>
      </p:sp>
    </p:spTree>
    <p:extLst>
      <p:ext uri="{BB962C8B-B14F-4D97-AF65-F5344CB8AC3E}">
        <p14:creationId xmlns:p14="http://schemas.microsoft.com/office/powerpoint/2010/main" val="337494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Mobile Device Risks (1 of 3)</a:t>
            </a:r>
            <a:endParaRPr lang="zh-CN" altLang="en-US" dirty="0"/>
          </a:p>
        </p:txBody>
      </p:sp>
      <p:sp>
        <p:nvSpPr>
          <p:cNvPr id="3" name="Text Placeholder 2"/>
          <p:cNvSpPr>
            <a:spLocks noGrp="1"/>
          </p:cNvSpPr>
          <p:nvPr>
            <p:ph type="body" sz="quarter" idx="17"/>
          </p:nvPr>
        </p:nvSpPr>
        <p:spPr/>
        <p:txBody>
          <a:bodyPr/>
          <a:lstStyle/>
          <a:p>
            <a:r>
              <a:rPr lang="en-US" altLang="zh-CN" dirty="0"/>
              <a:t>Security risks associated with using mobile devices include mobile device vulnerabilities, connection vulnerabilities, and accessing untrusted content</a:t>
            </a:r>
          </a:p>
          <a:p>
            <a:r>
              <a:rPr lang="en-US" altLang="zh-CN" dirty="0"/>
              <a:t>Mobile Device Vulnerabilities</a:t>
            </a:r>
          </a:p>
          <a:p>
            <a:pPr lvl="1"/>
            <a:r>
              <a:rPr lang="en-US" altLang="zh-CN" b="1" dirty="0"/>
              <a:t>Physical security </a:t>
            </a:r>
            <a:r>
              <a:rPr lang="en-US" altLang="zh-CN" dirty="0"/>
              <a:t>– mobile devices are frequently lost or stolen</a:t>
            </a:r>
          </a:p>
          <a:p>
            <a:pPr lvl="1"/>
            <a:r>
              <a:rPr lang="en-US" altLang="zh-CN" b="1" dirty="0"/>
              <a:t>Limited updates </a:t>
            </a:r>
            <a:r>
              <a:rPr lang="en-US" altLang="zh-CN" dirty="0"/>
              <a:t>– security patches and updates for mobile OSs are distributed through </a:t>
            </a:r>
            <a:r>
              <a:rPr lang="en-US" altLang="zh-CN" b="1" dirty="0"/>
              <a:t>firmware over-the-air (OTA) updates</a:t>
            </a:r>
          </a:p>
          <a:p>
            <a:pPr lvl="1"/>
            <a:r>
              <a:rPr lang="en-US" altLang="zh-CN" b="1" dirty="0"/>
              <a:t>Location tracking </a:t>
            </a:r>
            <a:r>
              <a:rPr lang="en-US" altLang="zh-CN" dirty="0"/>
              <a:t>– mobile devices with GPS capabilities typically support geolocation</a:t>
            </a:r>
          </a:p>
          <a:p>
            <a:pPr lvl="2"/>
            <a:r>
              <a:rPr lang="en-US" altLang="zh-CN" dirty="0"/>
              <a:t>Mobile devices using geolocation are at increased risk of targeted physical attacks</a:t>
            </a:r>
          </a:p>
          <a:p>
            <a:pPr lvl="2"/>
            <a:r>
              <a:rPr lang="en-US" altLang="zh-CN" dirty="0"/>
              <a:t>A related risk is GSP tagging which is adding geographical identification data to media</a:t>
            </a:r>
          </a:p>
          <a:p>
            <a:pPr lvl="1"/>
            <a:r>
              <a:rPr lang="en-US" altLang="zh-CN" b="1" dirty="0"/>
              <a:t>Unauthorized recording </a:t>
            </a:r>
            <a:r>
              <a:rPr lang="en-US" altLang="zh-CN" dirty="0"/>
              <a:t>– by infecting a device with malware, a threat actor can spy on an unsuspecting victim and record conversations or videos</a:t>
            </a:r>
            <a:endParaRPr lang="zh-CN" altLang="en-US" dirty="0"/>
          </a:p>
        </p:txBody>
      </p:sp>
    </p:spTree>
    <p:extLst>
      <p:ext uri="{BB962C8B-B14F-4D97-AF65-F5344CB8AC3E}">
        <p14:creationId xmlns:p14="http://schemas.microsoft.com/office/powerpoint/2010/main" val="50523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Mobile Device Risks (2 of 3)</a:t>
            </a:r>
            <a:endParaRPr lang="zh-CN" altLang="en-US" dirty="0"/>
          </a:p>
        </p:txBody>
      </p:sp>
      <p:sp>
        <p:nvSpPr>
          <p:cNvPr id="3" name="Text Placeholder 2"/>
          <p:cNvSpPr>
            <a:spLocks noGrp="1"/>
          </p:cNvSpPr>
          <p:nvPr>
            <p:ph type="body" sz="quarter" idx="17"/>
          </p:nvPr>
        </p:nvSpPr>
        <p:spPr/>
        <p:txBody>
          <a:bodyPr/>
          <a:lstStyle/>
          <a:p>
            <a:r>
              <a:rPr lang="en-US" altLang="zh-CN" dirty="0"/>
              <a:t>Connection Vulnerabilities </a:t>
            </a:r>
          </a:p>
          <a:p>
            <a:pPr lvl="1"/>
            <a:r>
              <a:rPr lang="en-US" altLang="zh-CN" dirty="0"/>
              <a:t>See Table 5-4 on the following slide</a:t>
            </a:r>
          </a:p>
          <a:p>
            <a:r>
              <a:rPr lang="en-US" altLang="zh-CN" dirty="0"/>
              <a:t>Accessing Untrusted Content</a:t>
            </a:r>
          </a:p>
          <a:p>
            <a:pPr lvl="1"/>
            <a:r>
              <a:rPr lang="en-US" altLang="zh-CN" dirty="0"/>
              <a:t>Users can circumvent the built-in installation limitation on their smartphone (called </a:t>
            </a:r>
            <a:r>
              <a:rPr lang="en-US" altLang="zh-CN" b="1" dirty="0"/>
              <a:t>jailbreaking</a:t>
            </a:r>
            <a:r>
              <a:rPr lang="en-US" altLang="zh-CN" dirty="0"/>
              <a:t> on Apple iOS or </a:t>
            </a:r>
            <a:r>
              <a:rPr lang="en-US" altLang="zh-CN" b="1" dirty="0"/>
              <a:t>rooting</a:t>
            </a:r>
            <a:r>
              <a:rPr lang="en-US" altLang="zh-CN" dirty="0"/>
              <a:t> on Android devices) to download from an unofficial third-party app store (called </a:t>
            </a:r>
            <a:r>
              <a:rPr lang="en-US" altLang="zh-CN" b="1" dirty="0"/>
              <a:t>sideloading</a:t>
            </a:r>
            <a:r>
              <a:rPr lang="en-US" altLang="zh-CN" dirty="0"/>
              <a:t>)</a:t>
            </a:r>
          </a:p>
          <a:p>
            <a:pPr lvl="1"/>
            <a:r>
              <a:rPr lang="en-US" altLang="zh-CN" dirty="0"/>
              <a:t>Untrusted content can invade mobile devices through SMS, MMS, and RCS text messaging</a:t>
            </a:r>
          </a:p>
          <a:p>
            <a:pPr lvl="1"/>
            <a:r>
              <a:rPr lang="en-US" altLang="zh-CN" dirty="0"/>
              <a:t>Mobile devices can access untrusted content using </a:t>
            </a:r>
            <a:r>
              <a:rPr lang="en-US" altLang="zh-CN" i="1" dirty="0"/>
              <a:t>QR </a:t>
            </a:r>
            <a:r>
              <a:rPr lang="en-US" altLang="zh-CN" dirty="0"/>
              <a:t>codes</a:t>
            </a:r>
          </a:p>
          <a:p>
            <a:pPr lvl="1"/>
            <a:r>
              <a:rPr lang="en-US" altLang="zh-CN" dirty="0"/>
              <a:t>An attacker can create an advertisement listing a reputable website but include a QR code that contains a malicious URL </a:t>
            </a:r>
            <a:endParaRPr lang="zh-CN" altLang="en-US" dirty="0"/>
          </a:p>
        </p:txBody>
      </p:sp>
    </p:spTree>
    <p:extLst>
      <p:ext uri="{BB962C8B-B14F-4D97-AF65-F5344CB8AC3E}">
        <p14:creationId xmlns:p14="http://schemas.microsoft.com/office/powerpoint/2010/main" val="409800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Mobile Device Risks (3 of 3)</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4237381263"/>
              </p:ext>
            </p:extLst>
          </p:nvPr>
        </p:nvGraphicFramePr>
        <p:xfrm>
          <a:off x="1448666" y="1728355"/>
          <a:ext cx="8127999" cy="4028440"/>
        </p:xfrm>
        <a:graphic>
          <a:graphicData uri="http://schemas.openxmlformats.org/drawingml/2006/table">
            <a:tbl>
              <a:tblPr firstRow="1" bandRow="1">
                <a:tableStyleId>{5C22544A-7EE6-4342-B048-85BDC9FD1C3A}</a:tableStyleId>
              </a:tblPr>
              <a:tblGrid>
                <a:gridCol w="1917989">
                  <a:extLst>
                    <a:ext uri="{9D8B030D-6E8A-4147-A177-3AD203B41FA5}">
                      <a16:colId xmlns:a16="http://schemas.microsoft.com/office/drawing/2014/main" val="20000"/>
                    </a:ext>
                  </a:extLst>
                </a:gridCol>
                <a:gridCol w="3148445">
                  <a:extLst>
                    <a:ext uri="{9D8B030D-6E8A-4147-A177-3AD203B41FA5}">
                      <a16:colId xmlns:a16="http://schemas.microsoft.com/office/drawing/2014/main" val="20001"/>
                    </a:ext>
                  </a:extLst>
                </a:gridCol>
                <a:gridCol w="3061565">
                  <a:extLst>
                    <a:ext uri="{9D8B030D-6E8A-4147-A177-3AD203B41FA5}">
                      <a16:colId xmlns:a16="http://schemas.microsoft.com/office/drawing/2014/main" val="20002"/>
                    </a:ext>
                  </a:extLst>
                </a:gridCol>
              </a:tblGrid>
              <a:tr h="370840">
                <a:tc>
                  <a:txBody>
                    <a:bodyPr/>
                    <a:lstStyle/>
                    <a:p>
                      <a:r>
                        <a:rPr lang="en-US" altLang="zh-CN" dirty="0"/>
                        <a:t>Name</a:t>
                      </a:r>
                      <a:endParaRPr lang="zh-CN" altLang="en-US" dirty="0"/>
                    </a:p>
                  </a:txBody>
                  <a:tcPr/>
                </a:tc>
                <a:tc>
                  <a:txBody>
                    <a:bodyPr/>
                    <a:lstStyle/>
                    <a:p>
                      <a:r>
                        <a:rPr lang="en-US" altLang="zh-CN" dirty="0"/>
                        <a:t>Description</a:t>
                      </a:r>
                      <a:endParaRPr lang="zh-CN" altLang="en-US" dirty="0"/>
                    </a:p>
                  </a:txBody>
                  <a:tcPr/>
                </a:tc>
                <a:tc>
                  <a:txBody>
                    <a:bodyPr/>
                    <a:lstStyle/>
                    <a:p>
                      <a:r>
                        <a:rPr lang="en-US" altLang="zh-CN" dirty="0"/>
                        <a:t>Vulnerability</a:t>
                      </a:r>
                      <a:endParaRPr lang="zh-CN" altLang="en-US" dirty="0"/>
                    </a:p>
                  </a:txBody>
                  <a:tcPr/>
                </a:tc>
                <a:extLst>
                  <a:ext uri="{0D108BD9-81ED-4DB2-BD59-A6C34878D82A}">
                    <a16:rowId xmlns:a16="http://schemas.microsoft.com/office/drawing/2014/main" val="10000"/>
                  </a:ext>
                </a:extLst>
              </a:tr>
              <a:tr h="370840">
                <a:tc>
                  <a:txBody>
                    <a:bodyPr/>
                    <a:lstStyle/>
                    <a:p>
                      <a:r>
                        <a:rPr lang="en-US" altLang="zh-CN" sz="1200" b="1" i="0" u="none" strike="noStrike" kern="1200" baseline="0" dirty="0">
                          <a:solidFill>
                            <a:schemeClr val="dk1"/>
                          </a:solidFill>
                          <a:latin typeface="+mn-lt"/>
                          <a:ea typeface="+mn-ea"/>
                          <a:cs typeface="+mn-cs"/>
                        </a:rPr>
                        <a:t>Tethering</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 mobile device with an active Internet</a:t>
                      </a:r>
                    </a:p>
                    <a:p>
                      <a:r>
                        <a:rPr lang="en-US" altLang="zh-CN" sz="1200" b="0" i="0" u="none" strike="noStrike" kern="1200" baseline="0" dirty="0">
                          <a:solidFill>
                            <a:schemeClr val="dk1"/>
                          </a:solidFill>
                          <a:latin typeface="+mn-lt"/>
                          <a:ea typeface="+mn-ea"/>
                          <a:cs typeface="+mn-cs"/>
                        </a:rPr>
                        <a:t>connection can be used to share that</a:t>
                      </a:r>
                    </a:p>
                    <a:p>
                      <a:r>
                        <a:rPr lang="en-US" altLang="zh-CN" sz="1200" b="0" i="0" u="none" strike="noStrike" kern="1200" baseline="0" dirty="0">
                          <a:solidFill>
                            <a:schemeClr val="dk1"/>
                          </a:solidFill>
                          <a:latin typeface="+mn-lt"/>
                          <a:ea typeface="+mn-ea"/>
                          <a:cs typeface="+mn-cs"/>
                        </a:rPr>
                        <a:t>connection with other mobile devices</a:t>
                      </a:r>
                    </a:p>
                    <a:p>
                      <a:r>
                        <a:rPr lang="en-US" altLang="zh-CN" sz="1200" b="0" i="0" u="none" strike="noStrike" kern="1200" baseline="0" dirty="0">
                          <a:solidFill>
                            <a:schemeClr val="dk1"/>
                          </a:solidFill>
                          <a:latin typeface="+mn-lt"/>
                          <a:ea typeface="+mn-ea"/>
                          <a:cs typeface="+mn-cs"/>
                        </a:rPr>
                        <a:t>through Bluetooth or Wi-Fi.</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An unsecured mobile device may infect</a:t>
                      </a:r>
                    </a:p>
                    <a:p>
                      <a:r>
                        <a:rPr lang="en-US" altLang="zh-CN" sz="1200" b="0" i="0" u="none" strike="noStrike" kern="1200" baseline="0" dirty="0">
                          <a:solidFill>
                            <a:schemeClr val="dk1"/>
                          </a:solidFill>
                          <a:latin typeface="+mn-lt"/>
                          <a:ea typeface="+mn-ea"/>
                          <a:cs typeface="+mn-cs"/>
                        </a:rPr>
                        <a:t>other tethered mobile devices or the</a:t>
                      </a:r>
                    </a:p>
                    <a:p>
                      <a:r>
                        <a:rPr lang="en-US" altLang="zh-CN" sz="1200" b="0" i="0" u="none" strike="noStrike" kern="1200" baseline="0" dirty="0">
                          <a:solidFill>
                            <a:schemeClr val="dk1"/>
                          </a:solidFill>
                          <a:latin typeface="+mn-lt"/>
                          <a:ea typeface="+mn-ea"/>
                          <a:cs typeface="+mn-cs"/>
                        </a:rPr>
                        <a:t>corporate network.</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b="1" i="0" u="none" strike="noStrike" kern="1200" baseline="0" dirty="0">
                          <a:solidFill>
                            <a:schemeClr val="dk1"/>
                          </a:solidFill>
                          <a:latin typeface="+mn-lt"/>
                          <a:ea typeface="+mn-ea"/>
                          <a:cs typeface="+mn-cs"/>
                        </a:rPr>
                        <a:t>USB On-the-Go (OTG)</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An OTG mobile device with a USB</a:t>
                      </a:r>
                    </a:p>
                    <a:p>
                      <a:r>
                        <a:rPr lang="en-US" altLang="zh-CN" sz="1200" b="0" i="0" u="none" strike="noStrike" kern="1200" baseline="0" dirty="0">
                          <a:solidFill>
                            <a:schemeClr val="dk1"/>
                          </a:solidFill>
                          <a:latin typeface="+mn-lt"/>
                          <a:ea typeface="+mn-ea"/>
                          <a:cs typeface="+mn-cs"/>
                        </a:rPr>
                        <a:t>connection can function as either a host (to</a:t>
                      </a:r>
                    </a:p>
                    <a:p>
                      <a:r>
                        <a:rPr lang="en-US" altLang="zh-CN" sz="1200" b="0" i="0" u="none" strike="noStrike" kern="1200" baseline="0" dirty="0">
                          <a:solidFill>
                            <a:schemeClr val="dk1"/>
                          </a:solidFill>
                          <a:latin typeface="+mn-lt"/>
                          <a:ea typeface="+mn-ea"/>
                          <a:cs typeface="+mn-cs"/>
                        </a:rPr>
                        <a:t>which other devices may be connected such</a:t>
                      </a:r>
                    </a:p>
                    <a:p>
                      <a:r>
                        <a:rPr lang="en-US" altLang="zh-CN" sz="1200" b="0" i="0" u="none" strike="noStrike" kern="1200" baseline="0" dirty="0">
                          <a:solidFill>
                            <a:schemeClr val="dk1"/>
                          </a:solidFill>
                          <a:latin typeface="+mn-lt"/>
                          <a:ea typeface="+mn-ea"/>
                          <a:cs typeface="+mn-cs"/>
                        </a:rPr>
                        <a:t>as a USB flash drive) for </a:t>
                      </a:r>
                      <a:r>
                        <a:rPr lang="en-US" altLang="zh-CN" sz="1200" b="1" i="0" u="none" strike="noStrike" kern="1200" baseline="0" dirty="0">
                          <a:solidFill>
                            <a:schemeClr val="dk1"/>
                          </a:solidFill>
                          <a:latin typeface="+mn-lt"/>
                          <a:ea typeface="+mn-ea"/>
                          <a:cs typeface="+mn-cs"/>
                        </a:rPr>
                        <a:t>external media</a:t>
                      </a:r>
                    </a:p>
                    <a:p>
                      <a:r>
                        <a:rPr lang="en-US" altLang="zh-CN" sz="1200" b="1" i="0" u="none" strike="noStrike" kern="1200" baseline="0" dirty="0">
                          <a:solidFill>
                            <a:schemeClr val="dk1"/>
                          </a:solidFill>
                          <a:latin typeface="+mn-lt"/>
                          <a:ea typeface="+mn-ea"/>
                          <a:cs typeface="+mn-cs"/>
                        </a:rPr>
                        <a:t>access </a:t>
                      </a:r>
                      <a:r>
                        <a:rPr lang="en-US" altLang="zh-CN" sz="1200" b="0" i="0" u="none" strike="noStrike" kern="1200" baseline="0" dirty="0">
                          <a:solidFill>
                            <a:schemeClr val="dk1"/>
                          </a:solidFill>
                          <a:latin typeface="+mn-lt"/>
                          <a:ea typeface="+mn-ea"/>
                          <a:cs typeface="+mn-cs"/>
                        </a:rPr>
                        <a:t>or as a peripheral (such as a mass</a:t>
                      </a:r>
                    </a:p>
                    <a:p>
                      <a:r>
                        <a:rPr lang="en-US" altLang="zh-CN" sz="1200" b="0" i="0" u="none" strike="noStrike" kern="1200" baseline="0" dirty="0">
                          <a:solidFill>
                            <a:schemeClr val="dk1"/>
                          </a:solidFill>
                          <a:latin typeface="+mn-lt"/>
                          <a:ea typeface="+mn-ea"/>
                          <a:cs typeface="+mn-cs"/>
                        </a:rPr>
                        <a:t>storage device) to another host.</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Connecting a </a:t>
                      </a:r>
                      <a:r>
                        <a:rPr lang="en-US" altLang="zh-CN" sz="1200" b="1" i="0" u="none" strike="noStrike" kern="1200" baseline="0" dirty="0">
                          <a:solidFill>
                            <a:schemeClr val="dk1"/>
                          </a:solidFill>
                          <a:latin typeface="+mn-lt"/>
                          <a:ea typeface="+mn-ea"/>
                          <a:cs typeface="+mn-cs"/>
                        </a:rPr>
                        <a:t>malicious flash drive</a:t>
                      </a:r>
                    </a:p>
                    <a:p>
                      <a:r>
                        <a:rPr lang="en-US" altLang="zh-CN" sz="1200" b="0" i="0" u="none" strike="noStrike" kern="1200" baseline="0" dirty="0">
                          <a:solidFill>
                            <a:schemeClr val="dk1"/>
                          </a:solidFill>
                          <a:latin typeface="+mn-lt"/>
                          <a:ea typeface="+mn-ea"/>
                          <a:cs typeface="+mn-cs"/>
                        </a:rPr>
                        <a:t>infected with malware to a mobile device</a:t>
                      </a:r>
                    </a:p>
                    <a:p>
                      <a:r>
                        <a:rPr lang="en-US" altLang="zh-CN" sz="1200" b="0" i="0" u="none" strike="noStrike" kern="1200" baseline="0" dirty="0">
                          <a:solidFill>
                            <a:schemeClr val="dk1"/>
                          </a:solidFill>
                          <a:latin typeface="+mn-lt"/>
                          <a:ea typeface="+mn-ea"/>
                          <a:cs typeface="+mn-cs"/>
                        </a:rPr>
                        <a:t>could result in an infection, just as using a</a:t>
                      </a:r>
                    </a:p>
                    <a:p>
                      <a:r>
                        <a:rPr lang="en-US" altLang="zh-CN" sz="1200" b="0" i="0" u="none" strike="noStrike" kern="1200" baseline="0" dirty="0">
                          <a:solidFill>
                            <a:schemeClr val="dk1"/>
                          </a:solidFill>
                          <a:latin typeface="+mn-lt"/>
                          <a:ea typeface="+mn-ea"/>
                          <a:cs typeface="+mn-cs"/>
                        </a:rPr>
                        <a:t>device as a peripheral while connected to an</a:t>
                      </a:r>
                    </a:p>
                    <a:p>
                      <a:r>
                        <a:rPr lang="en-US" altLang="zh-CN" sz="1200" b="0" i="0" u="none" strike="noStrike" kern="1200" baseline="0" dirty="0">
                          <a:solidFill>
                            <a:schemeClr val="dk1"/>
                          </a:solidFill>
                          <a:latin typeface="+mn-lt"/>
                          <a:ea typeface="+mn-ea"/>
                          <a:cs typeface="+mn-cs"/>
                        </a:rPr>
                        <a:t>infected computer could allow malware to</a:t>
                      </a:r>
                    </a:p>
                    <a:p>
                      <a:r>
                        <a:rPr lang="en-US" altLang="zh-CN" sz="1200" b="0" i="0" u="none" strike="noStrike" kern="1200" baseline="0" dirty="0">
                          <a:solidFill>
                            <a:schemeClr val="dk1"/>
                          </a:solidFill>
                          <a:latin typeface="+mn-lt"/>
                          <a:ea typeface="+mn-ea"/>
                          <a:cs typeface="+mn-cs"/>
                        </a:rPr>
                        <a:t>be sent to the device.</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b="1" i="0" u="none" strike="noStrike" kern="1200" baseline="0" dirty="0">
                          <a:solidFill>
                            <a:schemeClr val="dk1"/>
                          </a:solidFill>
                          <a:latin typeface="+mn-lt"/>
                          <a:ea typeface="+mn-ea"/>
                          <a:cs typeface="+mn-cs"/>
                        </a:rPr>
                        <a:t>Malicious USB cable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 USB cable could be embedded with a</a:t>
                      </a:r>
                    </a:p>
                    <a:p>
                      <a:r>
                        <a:rPr lang="en-US" altLang="zh-CN" sz="1200" b="0" i="0" u="none" strike="noStrike" kern="1200" baseline="0" dirty="0">
                          <a:solidFill>
                            <a:schemeClr val="dk1"/>
                          </a:solidFill>
                          <a:latin typeface="+mn-lt"/>
                          <a:ea typeface="+mn-ea"/>
                          <a:cs typeface="+mn-cs"/>
                        </a:rPr>
                        <a:t>Wi-Fi controller that can receive commands</a:t>
                      </a:r>
                    </a:p>
                    <a:p>
                      <a:r>
                        <a:rPr lang="en-US" altLang="zh-CN" sz="1200" b="0" i="0" u="none" strike="noStrike" kern="1200" baseline="0" dirty="0">
                          <a:solidFill>
                            <a:schemeClr val="dk1"/>
                          </a:solidFill>
                          <a:latin typeface="+mn-lt"/>
                          <a:ea typeface="+mn-ea"/>
                          <a:cs typeface="+mn-cs"/>
                        </a:rPr>
                        <a:t>from a nearby device to send malicious</a:t>
                      </a:r>
                    </a:p>
                    <a:p>
                      <a:r>
                        <a:rPr lang="en-US" altLang="zh-CN" sz="1200" b="0" i="0" u="none" strike="noStrike" kern="1200" baseline="0" dirty="0">
                          <a:solidFill>
                            <a:schemeClr val="dk1"/>
                          </a:solidFill>
                          <a:latin typeface="+mn-lt"/>
                          <a:ea typeface="+mn-ea"/>
                          <a:cs typeface="+mn-cs"/>
                        </a:rPr>
                        <a:t>commands to the connected mobile device.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The device will recognize the cable as a</a:t>
                      </a:r>
                    </a:p>
                    <a:p>
                      <a:r>
                        <a:rPr lang="en-US" altLang="zh-CN" sz="1200" b="0" i="0" u="none" strike="noStrike" kern="1200" baseline="0" dirty="0">
                          <a:solidFill>
                            <a:schemeClr val="dk1"/>
                          </a:solidFill>
                          <a:latin typeface="+mn-lt"/>
                          <a:ea typeface="+mn-ea"/>
                          <a:cs typeface="+mn-cs"/>
                        </a:rPr>
                        <a:t>Human Interface Device (similar to a mouse</a:t>
                      </a:r>
                    </a:p>
                    <a:p>
                      <a:r>
                        <a:rPr lang="en-US" altLang="zh-CN" sz="1200" b="0" i="0" u="none" strike="noStrike" kern="1200" baseline="0" dirty="0">
                          <a:solidFill>
                            <a:schemeClr val="dk1"/>
                          </a:solidFill>
                          <a:latin typeface="+mn-lt"/>
                          <a:ea typeface="+mn-ea"/>
                          <a:cs typeface="+mn-cs"/>
                        </a:rPr>
                        <a:t>or keyboard), giving the attacker enough</a:t>
                      </a:r>
                    </a:p>
                    <a:p>
                      <a:r>
                        <a:rPr lang="en-US" altLang="zh-CN" sz="1200" b="0" i="0" u="none" strike="noStrike" kern="1200" baseline="0" dirty="0">
                          <a:solidFill>
                            <a:schemeClr val="dk1"/>
                          </a:solidFill>
                          <a:latin typeface="+mn-lt"/>
                          <a:ea typeface="+mn-ea"/>
                          <a:cs typeface="+mn-cs"/>
                        </a:rPr>
                        <a:t>permissions to exploit the system.</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b="1" i="0" u="none" strike="noStrike" kern="1200" baseline="0" dirty="0">
                          <a:solidFill>
                            <a:schemeClr val="dk1"/>
                          </a:solidFill>
                          <a:latin typeface="+mn-lt"/>
                          <a:ea typeface="+mn-ea"/>
                          <a:cs typeface="+mn-cs"/>
                        </a:rPr>
                        <a:t>Hotspots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 hotspot is a location where users can</a:t>
                      </a:r>
                    </a:p>
                    <a:p>
                      <a:r>
                        <a:rPr lang="en-US" altLang="zh-CN" sz="1200" b="0" i="0" u="none" strike="noStrike" kern="1200" baseline="0" dirty="0">
                          <a:solidFill>
                            <a:schemeClr val="dk1"/>
                          </a:solidFill>
                          <a:latin typeface="+mn-lt"/>
                          <a:ea typeface="+mn-ea"/>
                          <a:cs typeface="+mn-cs"/>
                        </a:rPr>
                        <a:t>access the Internet with a wireless signal.</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Because public hotspots are beyond the</a:t>
                      </a:r>
                    </a:p>
                    <a:p>
                      <a:r>
                        <a:rPr lang="en-US" altLang="zh-CN" sz="1200" b="0" i="0" u="none" strike="noStrike" kern="1200" baseline="0" dirty="0">
                          <a:solidFill>
                            <a:schemeClr val="dk1"/>
                          </a:solidFill>
                          <a:latin typeface="+mn-lt"/>
                          <a:ea typeface="+mn-ea"/>
                          <a:cs typeface="+mn-cs"/>
                        </a:rPr>
                        <a:t>control of the organization, attackers can</a:t>
                      </a:r>
                    </a:p>
                    <a:p>
                      <a:r>
                        <a:rPr lang="en-US" altLang="zh-CN" sz="1200" b="0" i="0" u="none" strike="noStrike" kern="1200" baseline="0" dirty="0">
                          <a:solidFill>
                            <a:schemeClr val="dk1"/>
                          </a:solidFill>
                          <a:latin typeface="+mn-lt"/>
                          <a:ea typeface="+mn-ea"/>
                          <a:cs typeface="+mn-cs"/>
                        </a:rPr>
                        <a:t>eavesdrop on the data transmissions and</a:t>
                      </a:r>
                    </a:p>
                    <a:p>
                      <a:r>
                        <a:rPr lang="en-US" altLang="zh-CN" sz="1200" b="0" i="0" u="none" strike="noStrike" kern="1200" baseline="0" dirty="0">
                          <a:solidFill>
                            <a:schemeClr val="dk1"/>
                          </a:solidFill>
                          <a:latin typeface="+mn-lt"/>
                          <a:ea typeface="+mn-ea"/>
                          <a:cs typeface="+mn-cs"/>
                        </a:rPr>
                        <a:t>view sensitive information.</a:t>
                      </a:r>
                      <a:endParaRPr lang="zh-CN" alt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058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Protecting Mobile Devices (1 of 6)</a:t>
            </a:r>
            <a:endParaRPr lang="zh-CN" altLang="en-US" dirty="0"/>
          </a:p>
        </p:txBody>
      </p:sp>
      <p:sp>
        <p:nvSpPr>
          <p:cNvPr id="3" name="Text Placeholder 2"/>
          <p:cNvSpPr>
            <a:spLocks noGrp="1"/>
          </p:cNvSpPr>
          <p:nvPr>
            <p:ph type="body" sz="quarter" idx="17"/>
          </p:nvPr>
        </p:nvSpPr>
        <p:spPr/>
        <p:txBody>
          <a:bodyPr/>
          <a:lstStyle/>
          <a:p>
            <a:r>
              <a:rPr lang="en-US" altLang="zh-CN" dirty="0"/>
              <a:t>Device Configuration</a:t>
            </a:r>
          </a:p>
          <a:p>
            <a:pPr lvl="1"/>
            <a:r>
              <a:rPr lang="en-US" altLang="zh-CN" dirty="0"/>
              <a:t>Several configurations should be considered when setting up a mobile device for use</a:t>
            </a:r>
          </a:p>
          <a:p>
            <a:pPr lvl="1"/>
            <a:r>
              <a:rPr lang="en-US" altLang="zh-CN" dirty="0"/>
              <a:t>Use Strong Authentication</a:t>
            </a:r>
          </a:p>
          <a:p>
            <a:pPr lvl="2"/>
            <a:r>
              <a:rPr lang="en-US" altLang="zh-CN" dirty="0"/>
              <a:t>Verifying that the authentic user of a device involves requiring a strong passcode and restricting unauthorized users with a screen lock</a:t>
            </a:r>
          </a:p>
          <a:p>
            <a:pPr lvl="2"/>
            <a:r>
              <a:rPr lang="en-US" altLang="zh-CN" dirty="0"/>
              <a:t>Options include using:</a:t>
            </a:r>
          </a:p>
          <a:p>
            <a:pPr lvl="3"/>
            <a:r>
              <a:rPr lang="en-US" altLang="zh-CN" dirty="0"/>
              <a:t>A passcode</a:t>
            </a:r>
          </a:p>
          <a:p>
            <a:pPr lvl="3"/>
            <a:r>
              <a:rPr lang="en-US" altLang="zh-CN" dirty="0"/>
              <a:t>A PIN</a:t>
            </a:r>
          </a:p>
          <a:p>
            <a:pPr lvl="3"/>
            <a:r>
              <a:rPr lang="en-US" altLang="zh-CN" dirty="0"/>
              <a:t>A fingerprint</a:t>
            </a:r>
          </a:p>
          <a:p>
            <a:pPr lvl="3"/>
            <a:r>
              <a:rPr lang="en-US" altLang="zh-CN" dirty="0"/>
              <a:t>A pattern connecting dots to unlock the device</a:t>
            </a:r>
          </a:p>
          <a:p>
            <a:pPr lvl="2"/>
            <a:r>
              <a:rPr lang="en-US" altLang="zh-CN" dirty="0"/>
              <a:t>A </a:t>
            </a:r>
            <a:r>
              <a:rPr lang="en-US" altLang="zh-CN" i="1" dirty="0"/>
              <a:t>screen lock </a:t>
            </a:r>
            <a:r>
              <a:rPr lang="en-US" altLang="zh-CN" dirty="0"/>
              <a:t>prevents the mobile device from being accessed until the user enters the correct passcode</a:t>
            </a:r>
            <a:endParaRPr lang="zh-CN" altLang="en-US" dirty="0"/>
          </a:p>
        </p:txBody>
      </p:sp>
    </p:spTree>
    <p:extLst>
      <p:ext uri="{BB962C8B-B14F-4D97-AF65-F5344CB8AC3E}">
        <p14:creationId xmlns:p14="http://schemas.microsoft.com/office/powerpoint/2010/main" val="283492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Protecting Mobile Devices (2 of 6)</a:t>
            </a:r>
            <a:endParaRPr lang="zh-CN" altLang="en-US" dirty="0"/>
          </a:p>
        </p:txBody>
      </p:sp>
      <p:pic>
        <p:nvPicPr>
          <p:cNvPr id="5" name="Picture Placeholder 4" descr="A swipe pattern being saved on a mobile phone. A mobile can be unlocked with a swipe pattern after saving the pattern firs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468398" y="1334056"/>
            <a:ext cx="3111519" cy="4267577"/>
          </a:xfrm>
          <a:prstGeom prst="rect">
            <a:avLst/>
          </a:prstGeom>
          <a:noFill/>
          <a:ln>
            <a:noFill/>
          </a:ln>
        </p:spPr>
      </p:pic>
      <p:sp>
        <p:nvSpPr>
          <p:cNvPr id="4" name="Text Placeholder 3"/>
          <p:cNvSpPr>
            <a:spLocks noGrp="1"/>
          </p:cNvSpPr>
          <p:nvPr>
            <p:ph type="body" sz="quarter" idx="11"/>
          </p:nvPr>
        </p:nvSpPr>
        <p:spPr>
          <a:xfrm>
            <a:off x="6803563" y="5208281"/>
            <a:ext cx="3976406" cy="350856"/>
          </a:xfrm>
        </p:spPr>
        <p:txBody>
          <a:bodyPr/>
          <a:lstStyle/>
          <a:p>
            <a:r>
              <a:rPr lang="en-US" altLang="zh-CN" dirty="0"/>
              <a:t>Figure 5-6 Swipe pattern</a:t>
            </a:r>
            <a:endParaRPr lang="zh-CN" altLang="en-US" dirty="0"/>
          </a:p>
        </p:txBody>
      </p:sp>
    </p:spTree>
    <p:extLst>
      <p:ext uri="{BB962C8B-B14F-4D97-AF65-F5344CB8AC3E}">
        <p14:creationId xmlns:p14="http://schemas.microsoft.com/office/powerpoint/2010/main" val="13384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Protecting Mobile Devices (3 of 6)</a:t>
            </a:r>
            <a:endParaRPr lang="zh-CN" altLang="en-US" dirty="0"/>
          </a:p>
        </p:txBody>
      </p:sp>
      <p:sp>
        <p:nvSpPr>
          <p:cNvPr id="3" name="Text Placeholder 2"/>
          <p:cNvSpPr>
            <a:spLocks noGrp="1"/>
          </p:cNvSpPr>
          <p:nvPr>
            <p:ph type="body" sz="quarter" idx="17"/>
          </p:nvPr>
        </p:nvSpPr>
        <p:spPr/>
        <p:txBody>
          <a:bodyPr/>
          <a:lstStyle/>
          <a:p>
            <a:r>
              <a:rPr lang="en-US" altLang="zh-CN" dirty="0"/>
              <a:t>Device Configuration (continued)</a:t>
            </a:r>
          </a:p>
          <a:p>
            <a:pPr lvl="1"/>
            <a:r>
              <a:rPr lang="en-US" altLang="zh-CN" dirty="0"/>
              <a:t>Manage Encryption</a:t>
            </a:r>
          </a:p>
          <a:p>
            <a:pPr lvl="2"/>
            <a:r>
              <a:rPr lang="en-US" altLang="zh-CN" dirty="0"/>
              <a:t>Early versions of both mobile OSs encrypt all user data on their mobile devices (</a:t>
            </a:r>
            <a:r>
              <a:rPr lang="en-US" altLang="zh-CN" b="1" dirty="0"/>
              <a:t>full disk encryption</a:t>
            </a:r>
            <a:r>
              <a:rPr lang="en-US" altLang="zh-CN" dirty="0"/>
              <a:t>) by default when the device is locked</a:t>
            </a:r>
          </a:p>
          <a:p>
            <a:pPr lvl="2"/>
            <a:r>
              <a:rPr lang="en-US" altLang="zh-CN" dirty="0"/>
              <a:t> Mobile device data can still be accessed through remote data-at-rest</a:t>
            </a:r>
          </a:p>
          <a:p>
            <a:pPr lvl="1"/>
            <a:r>
              <a:rPr lang="en-US" altLang="zh-CN" dirty="0"/>
              <a:t>Segment Storage</a:t>
            </a:r>
          </a:p>
          <a:p>
            <a:pPr lvl="2"/>
            <a:r>
              <a:rPr lang="en-US" altLang="zh-CN" b="1" dirty="0"/>
              <a:t>Storage segmentation </a:t>
            </a:r>
            <a:r>
              <a:rPr lang="en-US" altLang="zh-CN" dirty="0"/>
              <a:t>separates business data from personal data on mobile devices</a:t>
            </a:r>
          </a:p>
          <a:p>
            <a:pPr lvl="2"/>
            <a:r>
              <a:rPr lang="en-US" altLang="zh-CN" dirty="0"/>
              <a:t>Users can apply </a:t>
            </a:r>
            <a:r>
              <a:rPr lang="en-US" altLang="zh-CN" b="1" dirty="0"/>
              <a:t>containerization</a:t>
            </a:r>
            <a:r>
              <a:rPr lang="en-US" altLang="zh-CN" dirty="0"/>
              <a:t>, or separating storage into business and personal “containers” </a:t>
            </a:r>
          </a:p>
          <a:p>
            <a:pPr lvl="2"/>
            <a:r>
              <a:rPr lang="en-US" altLang="zh-CN" dirty="0"/>
              <a:t>It helps companies avoid data ownership privacy issues and legal concerns regarding a user’s personal data stored on the device</a:t>
            </a:r>
            <a:endParaRPr lang="zh-CN" altLang="en-US" dirty="0"/>
          </a:p>
        </p:txBody>
      </p:sp>
    </p:spTree>
    <p:extLst>
      <p:ext uri="{BB962C8B-B14F-4D97-AF65-F5344CB8AC3E}">
        <p14:creationId xmlns:p14="http://schemas.microsoft.com/office/powerpoint/2010/main" val="56849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Protecting Mobile Devices (4 of 6)</a:t>
            </a:r>
            <a:endParaRPr lang="zh-CN" altLang="en-US" dirty="0"/>
          </a:p>
        </p:txBody>
      </p:sp>
      <p:sp>
        <p:nvSpPr>
          <p:cNvPr id="3" name="Text Placeholder 2"/>
          <p:cNvSpPr>
            <a:spLocks noGrp="1"/>
          </p:cNvSpPr>
          <p:nvPr>
            <p:ph type="body" sz="quarter" idx="17"/>
          </p:nvPr>
        </p:nvSpPr>
        <p:spPr/>
        <p:txBody>
          <a:bodyPr/>
          <a:lstStyle/>
          <a:p>
            <a:r>
              <a:rPr lang="en-US" altLang="zh-CN" dirty="0"/>
              <a:t>Device Configuration (continued)</a:t>
            </a:r>
          </a:p>
          <a:p>
            <a:pPr lvl="1"/>
            <a:r>
              <a:rPr lang="en-US" altLang="zh-CN" dirty="0"/>
              <a:t>Enable Loss or Theft Services</a:t>
            </a:r>
          </a:p>
          <a:p>
            <a:pPr lvl="2"/>
            <a:r>
              <a:rPr lang="en-US" altLang="zh-CN" dirty="0"/>
              <a:t>If a lost or stolen device cannot be located, it may be necessary to perform a remote wipe, which will erase sensitive data stored on the mobile device</a:t>
            </a:r>
          </a:p>
          <a:p>
            <a:pPr lvl="2"/>
            <a:r>
              <a:rPr lang="en-US" altLang="zh-CN" dirty="0"/>
              <a:t>To reduce the risk of theft or loss, users should:</a:t>
            </a:r>
          </a:p>
          <a:p>
            <a:pPr lvl="3"/>
            <a:r>
              <a:rPr lang="en-US" altLang="zh-CN" dirty="0"/>
              <a:t>Keep the mobile device out of sight when traveling in a high-risk area</a:t>
            </a:r>
          </a:p>
          <a:p>
            <a:pPr lvl="3"/>
            <a:r>
              <a:rPr lang="en-US" altLang="zh-CN" dirty="0"/>
              <a:t>Avoid becoming distracted by what is on the device</a:t>
            </a:r>
          </a:p>
          <a:p>
            <a:pPr lvl="3"/>
            <a:r>
              <a:rPr lang="en-US" altLang="zh-CN" dirty="0"/>
              <a:t>When holding a device, use both hands to make it more difficult for a thief to snatch</a:t>
            </a:r>
          </a:p>
          <a:p>
            <a:pPr lvl="3"/>
            <a:r>
              <a:rPr lang="en-US" altLang="zh-CN" dirty="0"/>
              <a:t>Do not use the device on escalators or near transit train doors</a:t>
            </a:r>
          </a:p>
          <a:p>
            <a:pPr lvl="3"/>
            <a:r>
              <a:rPr lang="en-US" altLang="zh-CN" dirty="0"/>
              <a:t>Use a less conspicuous color for headphone cords</a:t>
            </a:r>
          </a:p>
          <a:p>
            <a:pPr lvl="3"/>
            <a:r>
              <a:rPr lang="en-US" altLang="zh-CN" dirty="0"/>
              <a:t>Do not resist or chase a thief if they steal your device</a:t>
            </a:r>
            <a:endParaRPr lang="zh-CN" altLang="en-US" dirty="0"/>
          </a:p>
        </p:txBody>
      </p:sp>
    </p:spTree>
    <p:extLst>
      <p:ext uri="{BB962C8B-B14F-4D97-AF65-F5344CB8AC3E}">
        <p14:creationId xmlns:p14="http://schemas.microsoft.com/office/powerpoint/2010/main" val="253015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Protecting Mobile Devices (5 of 6)</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4118567791"/>
              </p:ext>
            </p:extLst>
          </p:nvPr>
        </p:nvGraphicFramePr>
        <p:xfrm>
          <a:off x="1895475" y="2019300"/>
          <a:ext cx="8128000" cy="2570480"/>
        </p:xfrm>
        <a:graphic>
          <a:graphicData uri="http://schemas.openxmlformats.org/drawingml/2006/table">
            <a:tbl>
              <a:tblPr firstRow="1" bandRow="1">
                <a:tableStyleId>{5C22544A-7EE6-4342-B048-85BDC9FD1C3A}</a:tableStyleId>
              </a:tblPr>
              <a:tblGrid>
                <a:gridCol w="2489489">
                  <a:extLst>
                    <a:ext uri="{9D8B030D-6E8A-4147-A177-3AD203B41FA5}">
                      <a16:colId xmlns:a16="http://schemas.microsoft.com/office/drawing/2014/main" val="20000"/>
                    </a:ext>
                  </a:extLst>
                </a:gridCol>
                <a:gridCol w="5638511">
                  <a:extLst>
                    <a:ext uri="{9D8B030D-6E8A-4147-A177-3AD203B41FA5}">
                      <a16:colId xmlns:a16="http://schemas.microsoft.com/office/drawing/2014/main" val="20001"/>
                    </a:ext>
                  </a:extLst>
                </a:gridCol>
              </a:tblGrid>
              <a:tr h="370840">
                <a:tc>
                  <a:txBody>
                    <a:bodyPr/>
                    <a:lstStyle/>
                    <a:p>
                      <a:r>
                        <a:rPr lang="en-US" altLang="zh-CN" sz="1400" dirty="0"/>
                        <a:t>Security feature</a:t>
                      </a:r>
                      <a:endParaRPr lang="zh-CN" altLang="en-US" sz="1400" dirty="0"/>
                    </a:p>
                  </a:txBody>
                  <a:tcPr/>
                </a:tc>
                <a:tc>
                  <a:txBody>
                    <a:bodyPr/>
                    <a:lstStyle/>
                    <a:p>
                      <a:r>
                        <a:rPr lang="en-US" altLang="zh-CN" sz="1400" dirty="0"/>
                        <a:t>Explanation</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200" dirty="0"/>
                        <a:t>Alarm</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The device can generate an alarm even if it is on mute.</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dirty="0"/>
                        <a:t>Last known location</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If the battery is charged to less than a specific percentage, the device’s last known</a:t>
                      </a:r>
                    </a:p>
                    <a:p>
                      <a:r>
                        <a:rPr lang="en-US" altLang="zh-CN" sz="1200" b="0" i="0" u="none" strike="noStrike" kern="1200" baseline="0" dirty="0">
                          <a:solidFill>
                            <a:schemeClr val="dk1"/>
                          </a:solidFill>
                          <a:latin typeface="+mn-lt"/>
                          <a:ea typeface="+mn-ea"/>
                          <a:cs typeface="+mn-cs"/>
                        </a:rPr>
                        <a:t>location can be indicated on an online map.</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Locate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The current location of the device can be pinpointed on a map through the</a:t>
                      </a:r>
                    </a:p>
                    <a:p>
                      <a:r>
                        <a:rPr lang="en-US" altLang="zh-CN" sz="1200" b="0" i="0" u="none" strike="noStrike" kern="1200" baseline="0" dirty="0">
                          <a:solidFill>
                            <a:schemeClr val="dk1"/>
                          </a:solidFill>
                          <a:latin typeface="+mn-lt"/>
                          <a:ea typeface="+mn-ea"/>
                          <a:cs typeface="+mn-cs"/>
                        </a:rPr>
                        <a:t>device’s GPS.</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Remote lockout</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The mobile device can be remotely locked and a custom message sent that is displayed</a:t>
                      </a:r>
                    </a:p>
                    <a:p>
                      <a:r>
                        <a:rPr lang="en-US" altLang="zh-CN" sz="1200" b="0" i="0" u="none" strike="noStrike" kern="1200" baseline="0" dirty="0">
                          <a:solidFill>
                            <a:schemeClr val="dk1"/>
                          </a:solidFill>
                          <a:latin typeface="+mn-lt"/>
                          <a:ea typeface="+mn-ea"/>
                          <a:cs typeface="+mn-cs"/>
                        </a:rPr>
                        <a:t>on the login screen.</a:t>
                      </a:r>
                      <a:endParaRPr lang="zh-CN" altLang="en-US" sz="1200" dirty="0"/>
                    </a:p>
                  </a:txBody>
                  <a:tcPr/>
                </a:tc>
                <a:extLst>
                  <a:ext uri="{0D108BD9-81ED-4DB2-BD59-A6C34878D82A}">
                    <a16:rowId xmlns:a16="http://schemas.microsoft.com/office/drawing/2014/main" val="10004"/>
                  </a:ext>
                </a:extLst>
              </a:tr>
              <a:tr h="370840">
                <a:tc>
                  <a:txBody>
                    <a:bodyPr/>
                    <a:lstStyle/>
                    <a:p>
                      <a:r>
                        <a:rPr lang="en-US" altLang="zh-CN" sz="1200" dirty="0"/>
                        <a:t>Thief picture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Thieves who enter an incorrect passcode three times will have their picture taken</a:t>
                      </a:r>
                    </a:p>
                    <a:p>
                      <a:r>
                        <a:rPr lang="en-US" altLang="zh-CN" sz="1200" b="0" i="0" u="none" strike="noStrike" kern="1200" baseline="0" dirty="0">
                          <a:solidFill>
                            <a:schemeClr val="dk1"/>
                          </a:solidFill>
                          <a:latin typeface="+mn-lt"/>
                          <a:ea typeface="+mn-ea"/>
                          <a:cs typeface="+mn-cs"/>
                        </a:rPr>
                        <a:t>through the device’s on-board camera and emailed to the owner.</a:t>
                      </a:r>
                      <a:endParaRPr lang="zh-CN" alt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1531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Protecting Mobile Devices (6 of 6)</a:t>
            </a:r>
            <a:endParaRPr lang="zh-CN" altLang="en-US" dirty="0"/>
          </a:p>
        </p:txBody>
      </p:sp>
      <p:sp>
        <p:nvSpPr>
          <p:cNvPr id="3" name="Text Placeholder 2"/>
          <p:cNvSpPr>
            <a:spLocks noGrp="1"/>
          </p:cNvSpPr>
          <p:nvPr>
            <p:ph type="body" sz="quarter" idx="17"/>
          </p:nvPr>
        </p:nvSpPr>
        <p:spPr/>
        <p:txBody>
          <a:bodyPr/>
          <a:lstStyle/>
          <a:p>
            <a:r>
              <a:rPr lang="en-US" altLang="zh-CN" dirty="0"/>
              <a:t>Mobile Management Tools</a:t>
            </a:r>
          </a:p>
          <a:p>
            <a:pPr lvl="1"/>
            <a:r>
              <a:rPr lang="en-US" altLang="zh-CN" b="1" dirty="0"/>
              <a:t>Mobile Device Management </a:t>
            </a:r>
            <a:r>
              <a:rPr lang="en-US" altLang="zh-CN" dirty="0"/>
              <a:t>(</a:t>
            </a:r>
            <a:r>
              <a:rPr lang="en-US" altLang="zh-CN" b="1" dirty="0"/>
              <a:t>MDM</a:t>
            </a:r>
            <a:r>
              <a:rPr lang="en-US" altLang="zh-CN" dirty="0"/>
              <a:t>) tools allow a device to be managed remotely by an organization </a:t>
            </a:r>
          </a:p>
          <a:p>
            <a:pPr lvl="1"/>
            <a:r>
              <a:rPr lang="en-US" altLang="zh-CN" b="1" dirty="0"/>
              <a:t>Mobile Application Management </a:t>
            </a:r>
            <a:r>
              <a:rPr lang="en-US" altLang="zh-CN" dirty="0"/>
              <a:t>(</a:t>
            </a:r>
            <a:r>
              <a:rPr lang="en-US" altLang="zh-CN" b="1" dirty="0"/>
              <a:t>MAM</a:t>
            </a:r>
            <a:r>
              <a:rPr lang="en-US" altLang="zh-CN" dirty="0"/>
              <a:t>) covers application management, which comprises the tools and services responsible for distributing and controlling access to apps</a:t>
            </a:r>
          </a:p>
          <a:p>
            <a:pPr lvl="1"/>
            <a:r>
              <a:rPr lang="en-US" altLang="zh-CN" b="1" dirty="0"/>
              <a:t>Mobile Content Management </a:t>
            </a:r>
            <a:r>
              <a:rPr lang="en-US" altLang="zh-CN" dirty="0"/>
              <a:t>(</a:t>
            </a:r>
            <a:r>
              <a:rPr lang="en-US" altLang="zh-CN" b="1" dirty="0"/>
              <a:t>MCM</a:t>
            </a:r>
            <a:r>
              <a:rPr lang="en-US" altLang="zh-CN" dirty="0"/>
              <a:t>) supports the creation and subsequent editing and modification of digital content by multiple employees</a:t>
            </a:r>
          </a:p>
          <a:p>
            <a:pPr lvl="1"/>
            <a:r>
              <a:rPr lang="en-US" altLang="zh-CN" b="1" dirty="0"/>
              <a:t>Unified Endpoint Management </a:t>
            </a:r>
            <a:r>
              <a:rPr lang="en-US" altLang="zh-CN" dirty="0"/>
              <a:t>(</a:t>
            </a:r>
            <a:r>
              <a:rPr lang="en-US" altLang="zh-CN" b="1" dirty="0"/>
              <a:t>UEM</a:t>
            </a:r>
            <a:r>
              <a:rPr lang="en-US" altLang="zh-CN" dirty="0"/>
              <a:t>) is a group or class of software tools with a single management interface for mobile devices as well as computer devices</a:t>
            </a:r>
          </a:p>
          <a:p>
            <a:pPr lvl="2"/>
            <a:r>
              <a:rPr lang="en-US" altLang="zh-CN" dirty="0"/>
              <a:t>It provides capabilities for managing and securing mobile devices, applications, and content</a:t>
            </a:r>
            <a:endParaRPr lang="zh-CN" altLang="en-US" dirty="0"/>
          </a:p>
        </p:txBody>
      </p:sp>
    </p:spTree>
    <p:extLst>
      <p:ext uri="{BB962C8B-B14F-4D97-AF65-F5344CB8AC3E}">
        <p14:creationId xmlns:p14="http://schemas.microsoft.com/office/powerpoint/2010/main" val="279077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List and compare the different types of mobile devices and how they are deployed</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Explain the ways to secure a mobile device</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Describe the vulnerabilities and protections of embedded and specialized devices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Explain the issues surrounding securing specialized devices</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enterprise deployment model of mobile devices stores sensitive applications and data on a remote server that you can access through a smartphone?</a:t>
            </a:r>
          </a:p>
          <a:p>
            <a:pPr marL="342900" lvl="1" indent="0">
              <a:buNone/>
            </a:pPr>
            <a:r>
              <a:rPr lang="en-US" dirty="0">
                <a:solidFill>
                  <a:srgbClr val="000000"/>
                </a:solidFill>
              </a:rPr>
              <a:t>a. VDI</a:t>
            </a:r>
          </a:p>
          <a:p>
            <a:pPr marL="342900" lvl="1" indent="0">
              <a:buNone/>
            </a:pPr>
            <a:r>
              <a:rPr lang="en-US" dirty="0">
                <a:solidFill>
                  <a:srgbClr val="000000"/>
                </a:solidFill>
              </a:rPr>
              <a:t>b. CYOD</a:t>
            </a:r>
          </a:p>
          <a:p>
            <a:pPr marL="342900" lvl="1" indent="0">
              <a:buNone/>
            </a:pPr>
            <a:r>
              <a:rPr lang="en-US" dirty="0">
                <a:solidFill>
                  <a:srgbClr val="000000"/>
                </a:solidFill>
              </a:rPr>
              <a:t>c. BYOD</a:t>
            </a:r>
          </a:p>
          <a:p>
            <a:pPr marL="342900" lvl="1" indent="0">
              <a:buNone/>
            </a:pPr>
            <a:r>
              <a:rPr lang="en-US" dirty="0">
                <a:solidFill>
                  <a:srgbClr val="000000"/>
                </a:solidFill>
              </a:rPr>
              <a:t>d. COPE</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enterprise deployment model of mobile devices stores sensitive applications and data on a remote server that you can access through a smartphone?</a:t>
            </a:r>
          </a:p>
          <a:p>
            <a:pPr marL="342900" lvl="1" indent="0">
              <a:buNone/>
            </a:pPr>
            <a:r>
              <a:rPr lang="en-US" b="1" dirty="0">
                <a:solidFill>
                  <a:srgbClr val="000000"/>
                </a:solidFill>
              </a:rPr>
              <a:t>Answer: a. VDI</a:t>
            </a:r>
            <a:endParaRPr lang="en-US" altLang="en-US" b="1" i="1" dirty="0">
              <a:solidFill>
                <a:srgbClr val="000000"/>
              </a:solidFill>
            </a:endParaRPr>
          </a:p>
          <a:p>
            <a:pPr marL="342900" lvl="1" indent="0">
              <a:buNone/>
            </a:pPr>
            <a:r>
              <a:rPr lang="en-US" b="1" dirty="0">
                <a:solidFill>
                  <a:srgbClr val="000000"/>
                </a:solidFill>
              </a:rPr>
              <a:t>A virtual desktop infrastructure (VDI) uses servers at the employer’s site or at a cloud provider to deliver applications, data, and entire OSs, to a mobile device app or Web browser.</a:t>
            </a:r>
          </a:p>
        </p:txBody>
      </p:sp>
    </p:spTree>
    <p:extLst>
      <p:ext uri="{BB962C8B-B14F-4D97-AF65-F5344CB8AC3E}">
        <p14:creationId xmlns:p14="http://schemas.microsoft.com/office/powerpoint/2010/main" val="292113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mobile management tool provides capabilities for managing and securing mobile devices, applications, and content?</a:t>
            </a:r>
          </a:p>
          <a:p>
            <a:pPr marL="342900" lvl="1" indent="0">
              <a:buNone/>
            </a:pPr>
            <a:r>
              <a:rPr lang="en-US" dirty="0">
                <a:solidFill>
                  <a:srgbClr val="000000"/>
                </a:solidFill>
              </a:rPr>
              <a:t>a. MDM</a:t>
            </a:r>
          </a:p>
          <a:p>
            <a:pPr marL="342900" lvl="1" indent="0">
              <a:buNone/>
            </a:pPr>
            <a:r>
              <a:rPr lang="en-US" dirty="0">
                <a:solidFill>
                  <a:srgbClr val="000000"/>
                </a:solidFill>
              </a:rPr>
              <a:t>b. MCM</a:t>
            </a:r>
          </a:p>
          <a:p>
            <a:pPr marL="342900" lvl="1" indent="0">
              <a:buNone/>
            </a:pPr>
            <a:r>
              <a:rPr lang="en-US" dirty="0">
                <a:solidFill>
                  <a:srgbClr val="000000"/>
                </a:solidFill>
              </a:rPr>
              <a:t>c. UEM</a:t>
            </a:r>
          </a:p>
          <a:p>
            <a:pPr marL="342900" lvl="1" indent="0">
              <a:buNone/>
            </a:pPr>
            <a:r>
              <a:rPr lang="en-US" dirty="0">
                <a:solidFill>
                  <a:srgbClr val="000000"/>
                </a:solidFill>
              </a:rPr>
              <a:t>d. MAM</a:t>
            </a:r>
          </a:p>
          <a:p>
            <a:pPr marL="342900" lvl="1" indent="0">
              <a:buNone/>
            </a:pPr>
            <a:endParaRPr lang="en-US" dirty="0"/>
          </a:p>
        </p:txBody>
      </p:sp>
    </p:spTree>
    <p:extLst>
      <p:ext uri="{BB962C8B-B14F-4D97-AF65-F5344CB8AC3E}">
        <p14:creationId xmlns:p14="http://schemas.microsoft.com/office/powerpoint/2010/main" val="14463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mobile management tool provides capabilities for managing and securing mobile devices, applications, and content?</a:t>
            </a:r>
          </a:p>
          <a:p>
            <a:pPr marL="342900" lvl="1" indent="0">
              <a:buNone/>
            </a:pPr>
            <a:r>
              <a:rPr lang="en-US" b="1" dirty="0">
                <a:solidFill>
                  <a:srgbClr val="000000"/>
                </a:solidFill>
              </a:rPr>
              <a:t>Answer: c. UEM</a:t>
            </a:r>
            <a:endParaRPr lang="en-US" altLang="en-US" b="1" i="1" dirty="0">
              <a:solidFill>
                <a:srgbClr val="000000"/>
              </a:solidFill>
            </a:endParaRPr>
          </a:p>
          <a:p>
            <a:pPr marL="342900" lvl="1" indent="0">
              <a:buNone/>
            </a:pPr>
            <a:r>
              <a:rPr lang="en-US" b="1" dirty="0">
                <a:solidFill>
                  <a:srgbClr val="000000"/>
                </a:solidFill>
              </a:rPr>
              <a:t>Unified Endpoint Management (UEM) supports all of the capabilities of MDM, MAM, and MCM. It provides a single management interface for mobile devices.</a:t>
            </a:r>
          </a:p>
        </p:txBody>
      </p:sp>
    </p:spTree>
    <p:extLst>
      <p:ext uri="{BB962C8B-B14F-4D97-AF65-F5344CB8AC3E}">
        <p14:creationId xmlns:p14="http://schemas.microsoft.com/office/powerpoint/2010/main" val="1193475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Embedded Systems and Specialized Devices</a:t>
            </a:r>
            <a:endParaRPr lang="zh-CN" altLang="en-US" dirty="0"/>
          </a:p>
        </p:txBody>
      </p:sp>
      <p:sp>
        <p:nvSpPr>
          <p:cNvPr id="3" name="Text Placeholder 2"/>
          <p:cNvSpPr>
            <a:spLocks noGrp="1"/>
          </p:cNvSpPr>
          <p:nvPr>
            <p:ph type="body" sz="quarter" idx="17"/>
          </p:nvPr>
        </p:nvSpPr>
        <p:spPr/>
        <p:txBody>
          <a:bodyPr/>
          <a:lstStyle/>
          <a:p>
            <a:r>
              <a:rPr lang="en-US" altLang="zh-CN" dirty="0"/>
              <a:t>Computing capabilities can be integrated into appliances and other devices</a:t>
            </a:r>
          </a:p>
          <a:p>
            <a:r>
              <a:rPr lang="en-US" altLang="zh-CN" dirty="0"/>
              <a:t>An embedded system is computer hardware and software contained within a larger system designed for a specific function</a:t>
            </a:r>
          </a:p>
          <a:p>
            <a:r>
              <a:rPr lang="en-US" altLang="zh-CN" dirty="0"/>
              <a:t>These devices can pose security risks</a:t>
            </a:r>
          </a:p>
          <a:p>
            <a:endParaRPr lang="zh-CN" altLang="en-US" dirty="0"/>
          </a:p>
        </p:txBody>
      </p:sp>
    </p:spTree>
    <p:extLst>
      <p:ext uri="{BB962C8B-B14F-4D97-AF65-F5344CB8AC3E}">
        <p14:creationId xmlns:p14="http://schemas.microsoft.com/office/powerpoint/2010/main" val="55921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Devices (1 of 7)</a:t>
            </a:r>
            <a:endParaRPr lang="zh-CN" altLang="en-US" dirty="0"/>
          </a:p>
        </p:txBody>
      </p:sp>
      <p:sp>
        <p:nvSpPr>
          <p:cNvPr id="3" name="Text Placeholder 2"/>
          <p:cNvSpPr>
            <a:spLocks noGrp="1"/>
          </p:cNvSpPr>
          <p:nvPr>
            <p:ph type="body" sz="quarter" idx="17"/>
          </p:nvPr>
        </p:nvSpPr>
        <p:spPr/>
        <p:txBody>
          <a:bodyPr/>
          <a:lstStyle/>
          <a:p>
            <a:r>
              <a:rPr lang="en-US" altLang="zh-CN" dirty="0"/>
              <a:t>Categories of embedded and specialized devices include the hardware and software that can be used to create these devices, specialized systems, industrial systems, other devices, and IoT devices</a:t>
            </a:r>
          </a:p>
          <a:p>
            <a:r>
              <a:rPr lang="en-US" altLang="zh-CN" dirty="0"/>
              <a:t>Hardware and Software</a:t>
            </a:r>
          </a:p>
          <a:p>
            <a:pPr lvl="1"/>
            <a:r>
              <a:rPr lang="en-US" altLang="zh-CN" dirty="0"/>
              <a:t>One of the most common hardware components is the </a:t>
            </a:r>
            <a:r>
              <a:rPr lang="en-US" altLang="zh-CN" b="1" dirty="0"/>
              <a:t>Raspberry Pi</a:t>
            </a:r>
            <a:r>
              <a:rPr lang="en-US" altLang="zh-CN" dirty="0"/>
              <a:t>, which is a low-cost, credit-card-sized computer motherboard</a:t>
            </a:r>
          </a:p>
          <a:p>
            <a:pPr lvl="2"/>
            <a:r>
              <a:rPr lang="en-US" altLang="zh-CN" dirty="0"/>
              <a:t>It can perform almost any task that a standard computer can and can be used to control a specialized device</a:t>
            </a:r>
          </a:p>
          <a:p>
            <a:pPr lvl="1"/>
            <a:r>
              <a:rPr lang="en-US" altLang="zh-CN" dirty="0"/>
              <a:t>A </a:t>
            </a:r>
            <a:r>
              <a:rPr lang="en-US" altLang="zh-CN" b="1" dirty="0"/>
              <a:t>field-programmable gate array (FPGA) </a:t>
            </a:r>
            <a:r>
              <a:rPr lang="en-US" altLang="zh-CN" dirty="0"/>
              <a:t>is a hardware “chip” that can be programmed by the user to carry out one or more logical operations</a:t>
            </a:r>
          </a:p>
          <a:p>
            <a:pPr lvl="1"/>
            <a:r>
              <a:rPr lang="en-US" altLang="zh-CN" dirty="0"/>
              <a:t>A </a:t>
            </a:r>
            <a:r>
              <a:rPr lang="en-US" altLang="zh-CN" b="1" dirty="0"/>
              <a:t>system on a chip (SoC) </a:t>
            </a:r>
            <a:r>
              <a:rPr lang="en-US" altLang="zh-CN" dirty="0"/>
              <a:t>combines all the required electronic circuits of the various computer components on a single chip</a:t>
            </a:r>
          </a:p>
          <a:p>
            <a:pPr lvl="2"/>
            <a:r>
              <a:rPr lang="en-US" altLang="zh-CN" dirty="0"/>
              <a:t>SoCs often use a </a:t>
            </a:r>
            <a:r>
              <a:rPr lang="en-US" altLang="zh-CN" b="1" dirty="0"/>
              <a:t>real-time operating system (RTOS)</a:t>
            </a:r>
            <a:endParaRPr lang="zh-CN" altLang="en-US" b="1" dirty="0"/>
          </a:p>
        </p:txBody>
      </p:sp>
    </p:spTree>
    <p:extLst>
      <p:ext uri="{BB962C8B-B14F-4D97-AF65-F5344CB8AC3E}">
        <p14:creationId xmlns:p14="http://schemas.microsoft.com/office/powerpoint/2010/main" val="2746252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Devices (2 of 7)</a:t>
            </a:r>
            <a:endParaRPr lang="zh-CN" altLang="en-US" dirty="0"/>
          </a:p>
        </p:txBody>
      </p:sp>
      <p:sp>
        <p:nvSpPr>
          <p:cNvPr id="3" name="Text Placeholder 2"/>
          <p:cNvSpPr>
            <a:spLocks noGrp="1"/>
          </p:cNvSpPr>
          <p:nvPr>
            <p:ph type="body" sz="quarter" idx="17"/>
          </p:nvPr>
        </p:nvSpPr>
        <p:spPr/>
        <p:txBody>
          <a:bodyPr/>
          <a:lstStyle/>
          <a:p>
            <a:r>
              <a:rPr lang="en-US" altLang="zh-CN" dirty="0"/>
              <a:t>Specialized Systems</a:t>
            </a:r>
          </a:p>
          <a:p>
            <a:pPr lvl="1"/>
            <a:r>
              <a:rPr lang="en-US" altLang="zh-CN" dirty="0"/>
              <a:t>Digital smart meters are used to measure the amount of utilities consumed</a:t>
            </a:r>
          </a:p>
          <a:p>
            <a:pPr lvl="2"/>
            <a:r>
              <a:rPr lang="en-US" altLang="zh-CN" dirty="0"/>
              <a:t>Smart meters have several advantages over analog meters (see Table 5-8 on the following slide)</a:t>
            </a:r>
          </a:p>
          <a:p>
            <a:pPr lvl="1"/>
            <a:r>
              <a:rPr lang="en-US" altLang="zh-CN" dirty="0"/>
              <a:t>Other specialized systems include medical systems, aircraft, and vehicles</a:t>
            </a:r>
          </a:p>
          <a:p>
            <a:pPr lvl="2"/>
            <a:r>
              <a:rPr lang="en-US" altLang="zh-CN" dirty="0"/>
              <a:t>Embedded systems in cars use sonar, radar, and laser emitters to control brakes, steering, and the throttle</a:t>
            </a:r>
          </a:p>
          <a:p>
            <a:r>
              <a:rPr lang="en-US" altLang="zh-CN" dirty="0"/>
              <a:t>Industrial Systems</a:t>
            </a:r>
          </a:p>
          <a:p>
            <a:pPr lvl="1"/>
            <a:r>
              <a:rPr lang="en-US" altLang="zh-CN" b="1" dirty="0"/>
              <a:t>Industrial control systems (ICSs) </a:t>
            </a:r>
            <a:r>
              <a:rPr lang="en-US" altLang="zh-CN" dirty="0"/>
              <a:t>in local or at remote locations collect, monitor, and process real-time data so that machines can directly control devices such as valves, pumps, and motors without human intervention</a:t>
            </a:r>
          </a:p>
          <a:p>
            <a:pPr lvl="1"/>
            <a:r>
              <a:rPr lang="en-US" altLang="zh-CN" dirty="0"/>
              <a:t>ICSs are managed by </a:t>
            </a:r>
            <a:r>
              <a:rPr lang="en-US" altLang="zh-CN" b="1" dirty="0"/>
              <a:t>supervisory control and data acquisition (SCADA)</a:t>
            </a:r>
            <a:r>
              <a:rPr lang="en-US" altLang="zh-CN" dirty="0"/>
              <a:t> systems</a:t>
            </a:r>
            <a:endParaRPr lang="zh-CN" altLang="en-US" dirty="0"/>
          </a:p>
        </p:txBody>
      </p:sp>
    </p:spTree>
    <p:extLst>
      <p:ext uri="{BB962C8B-B14F-4D97-AF65-F5344CB8AC3E}">
        <p14:creationId xmlns:p14="http://schemas.microsoft.com/office/powerpoint/2010/main" val="421082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Devices (3 of 7)</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874112558"/>
              </p:ext>
            </p:extLst>
          </p:nvPr>
        </p:nvGraphicFramePr>
        <p:xfrm>
          <a:off x="1895475" y="2019300"/>
          <a:ext cx="8127999" cy="2199640"/>
        </p:xfrm>
        <a:graphic>
          <a:graphicData uri="http://schemas.openxmlformats.org/drawingml/2006/table">
            <a:tbl>
              <a:tblPr firstRow="1" bandRow="1">
                <a:tableStyleId>{5C22544A-7EE6-4342-B048-85BDC9FD1C3A}</a:tableStyleId>
              </a:tblPr>
              <a:tblGrid>
                <a:gridCol w="1959552">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3310947">
                  <a:extLst>
                    <a:ext uri="{9D8B030D-6E8A-4147-A177-3AD203B41FA5}">
                      <a16:colId xmlns:a16="http://schemas.microsoft.com/office/drawing/2014/main" val="20002"/>
                    </a:ext>
                  </a:extLst>
                </a:gridCol>
              </a:tblGrid>
              <a:tr h="370840">
                <a:tc>
                  <a:txBody>
                    <a:bodyPr/>
                    <a:lstStyle/>
                    <a:p>
                      <a:r>
                        <a:rPr lang="en-US" altLang="zh-CN" sz="1400" dirty="0"/>
                        <a:t>Action</a:t>
                      </a:r>
                      <a:endParaRPr lang="zh-CN" altLang="en-US" sz="1400" dirty="0"/>
                    </a:p>
                  </a:txBody>
                  <a:tcPr/>
                </a:tc>
                <a:tc>
                  <a:txBody>
                    <a:bodyPr/>
                    <a:lstStyle/>
                    <a:p>
                      <a:r>
                        <a:rPr lang="en-US" altLang="zh-CN" sz="1400" dirty="0"/>
                        <a:t>Analog meter</a:t>
                      </a:r>
                      <a:endParaRPr lang="zh-CN" altLang="en-US" sz="1400" dirty="0"/>
                    </a:p>
                  </a:txBody>
                  <a:tcPr/>
                </a:tc>
                <a:tc>
                  <a:txBody>
                    <a:bodyPr/>
                    <a:lstStyle/>
                    <a:p>
                      <a:r>
                        <a:rPr lang="en-US" altLang="zh-CN" sz="1400" dirty="0"/>
                        <a:t>Smart meter</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200" dirty="0"/>
                        <a:t>Meter readings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Employee must visit the dwelling each</a:t>
                      </a:r>
                    </a:p>
                    <a:p>
                      <a:r>
                        <a:rPr lang="en-US" altLang="zh-CN" sz="1200" b="0" i="0" u="none" strike="noStrike" kern="1200" baseline="0" dirty="0">
                          <a:solidFill>
                            <a:schemeClr val="dk1"/>
                          </a:solidFill>
                          <a:latin typeface="+mn-lt"/>
                          <a:ea typeface="+mn-ea"/>
                          <a:cs typeface="+mn-cs"/>
                        </a:rPr>
                        <a:t>month to read the meter.</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Meter readings are transmitted daily, hourly,</a:t>
                      </a:r>
                    </a:p>
                    <a:p>
                      <a:r>
                        <a:rPr lang="en-US" altLang="zh-CN" sz="1200" b="0" i="0" u="none" strike="noStrike" kern="1200" baseline="0" dirty="0">
                          <a:solidFill>
                            <a:schemeClr val="dk1"/>
                          </a:solidFill>
                          <a:latin typeface="+mn-lt"/>
                          <a:ea typeface="+mn-ea"/>
                          <a:cs typeface="+mn-cs"/>
                        </a:rPr>
                        <a:t>or even by the minute to the utility company.</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dirty="0"/>
                        <a:t>Servicing</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Annual servicing is required in order to</a:t>
                      </a:r>
                    </a:p>
                    <a:p>
                      <a:r>
                        <a:rPr lang="en-US" altLang="zh-CN" sz="1200" b="0" i="0" u="none" strike="noStrike" kern="1200" baseline="0" dirty="0">
                          <a:solidFill>
                            <a:schemeClr val="dk1"/>
                          </a:solidFill>
                          <a:latin typeface="+mn-lt"/>
                          <a:ea typeface="+mn-ea"/>
                          <a:cs typeface="+mn-cs"/>
                        </a:rPr>
                        <a:t>maintain accuracy.</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Battery replacement every 20 years.</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Tamper protection</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Data must be analyzed over long</a:t>
                      </a:r>
                    </a:p>
                    <a:p>
                      <a:r>
                        <a:rPr lang="en-US" altLang="zh-CN" sz="1200" b="0" i="0" u="none" strike="noStrike" kern="1200" baseline="0" dirty="0">
                          <a:solidFill>
                            <a:schemeClr val="dk1"/>
                          </a:solidFill>
                          <a:latin typeface="+mn-lt"/>
                          <a:ea typeface="+mn-ea"/>
                          <a:cs typeface="+mn-cs"/>
                        </a:rPr>
                        <a:t>periods to identify anomalies.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Can alert utility in the event of tampering or</a:t>
                      </a:r>
                    </a:p>
                    <a:p>
                      <a:r>
                        <a:rPr lang="en-US" altLang="zh-CN" sz="1200" b="0" i="0" u="none" strike="noStrike" kern="1200" baseline="0" dirty="0">
                          <a:solidFill>
                            <a:schemeClr val="dk1"/>
                          </a:solidFill>
                          <a:latin typeface="+mn-lt"/>
                          <a:ea typeface="+mn-ea"/>
                          <a:cs typeface="+mn-cs"/>
                        </a:rPr>
                        <a:t>theft.</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Emergency</a:t>
                      </a:r>
                      <a:r>
                        <a:rPr lang="en-US" altLang="zh-CN" sz="1200" baseline="0" dirty="0"/>
                        <a:t> communication</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None available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Transmits “last gasp” notification of a</a:t>
                      </a:r>
                    </a:p>
                    <a:p>
                      <a:r>
                        <a:rPr lang="en-US" altLang="zh-CN" sz="1200" b="0" i="0" u="none" strike="noStrike" kern="1200" baseline="0" dirty="0">
                          <a:solidFill>
                            <a:schemeClr val="dk1"/>
                          </a:solidFill>
                          <a:latin typeface="+mn-lt"/>
                          <a:ea typeface="+mn-ea"/>
                          <a:cs typeface="+mn-cs"/>
                        </a:rPr>
                        <a:t>problem to utility company.</a:t>
                      </a:r>
                      <a:endParaRPr lang="zh-CN" alt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26339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Devices (4 of 7)</a:t>
            </a:r>
            <a:endParaRPr lang="zh-CN" altLang="en-US" dirty="0"/>
          </a:p>
        </p:txBody>
      </p:sp>
      <p:pic>
        <p:nvPicPr>
          <p:cNvPr id="5" name="Picture Placeholder 4" descr="An illustration of a Car showing the various embedded systems that come onboard. The following embedded systems are available on a car. Idle stop and start. Electronic valve timing. Electronic throttle control. Electric power steering. Automatic braking. Adaptive cruise control Adaptive front lighting. Airbag deployment. Engine control. Parental controls. Windshield wiper control. Night vision. Head-Up display. Driver alertness monitoring. Accident recorder. Instrument cluster. Event data recorder. Auto-Dimming mirror. Interior lighting. Active cabin noise suppression. Voice and Data communications. Cabin environment controls. D S R C. Entertainment system. Battery management. Lane connection. Electronic toll collection. Digital turn signals. Navigation system. Security system. Active exhaust noise suspension. Active suspension. Hill-Hold control. Regenerative braking. Antilock braking. Tire pressure monitoring. Parking system. Electronic stability control. Active yaw control. Seat position control. Transmission control. Lane departure warning. Blind spot detection. Remote keyless entry. O B D I I. Active vibration control. Cylinder De-activati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92064" y="1808018"/>
            <a:ext cx="5523032" cy="3703017"/>
          </a:xfrm>
          <a:prstGeom prst="rect">
            <a:avLst/>
          </a:prstGeom>
          <a:noFill/>
          <a:ln>
            <a:noFill/>
          </a:ln>
        </p:spPr>
      </p:pic>
      <p:sp>
        <p:nvSpPr>
          <p:cNvPr id="4" name="Text Placeholder 3"/>
          <p:cNvSpPr>
            <a:spLocks noGrp="1"/>
          </p:cNvSpPr>
          <p:nvPr>
            <p:ph type="body" sz="quarter" idx="11"/>
          </p:nvPr>
        </p:nvSpPr>
        <p:spPr>
          <a:xfrm>
            <a:off x="6917863" y="5174173"/>
            <a:ext cx="3976406" cy="367785"/>
          </a:xfrm>
        </p:spPr>
        <p:txBody>
          <a:bodyPr/>
          <a:lstStyle/>
          <a:p>
            <a:r>
              <a:rPr lang="en-US" altLang="zh-CN" dirty="0"/>
              <a:t>Figure 5-9 Embedded systems in cars</a:t>
            </a:r>
            <a:endParaRPr lang="zh-CN" altLang="en-US" dirty="0"/>
          </a:p>
        </p:txBody>
      </p:sp>
    </p:spTree>
    <p:extLst>
      <p:ext uri="{BB962C8B-B14F-4D97-AF65-F5344CB8AC3E}">
        <p14:creationId xmlns:p14="http://schemas.microsoft.com/office/powerpoint/2010/main" val="246256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Devices (5 of 7)</a:t>
            </a:r>
            <a:endParaRPr lang="zh-CN" altLang="en-US" dirty="0"/>
          </a:p>
        </p:txBody>
      </p:sp>
      <p:sp>
        <p:nvSpPr>
          <p:cNvPr id="3" name="Text Placeholder 2"/>
          <p:cNvSpPr>
            <a:spLocks noGrp="1"/>
          </p:cNvSpPr>
          <p:nvPr>
            <p:ph type="body" sz="quarter" idx="17"/>
          </p:nvPr>
        </p:nvSpPr>
        <p:spPr/>
        <p:txBody>
          <a:bodyPr/>
          <a:lstStyle/>
          <a:p>
            <a:r>
              <a:rPr lang="en-US" altLang="zh-CN" dirty="0"/>
              <a:t>Other Specialized Systems </a:t>
            </a:r>
          </a:p>
          <a:p>
            <a:pPr lvl="1"/>
            <a:r>
              <a:rPr lang="en-US" altLang="zh-CN" dirty="0"/>
              <a:t>Other examples of specialized systems include </a:t>
            </a:r>
            <a:r>
              <a:rPr lang="en-US" altLang="zh-CN" b="1" dirty="0"/>
              <a:t>heating, ventilation, and air conditioning (HVAC) </a:t>
            </a:r>
            <a:r>
              <a:rPr lang="en-US" altLang="zh-CN" dirty="0"/>
              <a:t>environmental systems</a:t>
            </a:r>
          </a:p>
          <a:p>
            <a:pPr lvl="1"/>
            <a:r>
              <a:rPr lang="en-US" altLang="zh-CN" dirty="0"/>
              <a:t>A </a:t>
            </a:r>
            <a:r>
              <a:rPr lang="en-US" altLang="zh-CN" b="1" dirty="0"/>
              <a:t>multifunctional printer (MFP) </a:t>
            </a:r>
            <a:r>
              <a:rPr lang="en-US" altLang="zh-CN" dirty="0"/>
              <a:t>combines the functions of a printer, copier, scanner, and fax machine</a:t>
            </a:r>
          </a:p>
          <a:p>
            <a:pPr lvl="1"/>
            <a:r>
              <a:rPr lang="en-US" altLang="zh-CN" dirty="0"/>
              <a:t>An </a:t>
            </a:r>
            <a:r>
              <a:rPr lang="en-US" altLang="zh-CN" b="1" dirty="0"/>
              <a:t>unmanned aerial vehicle (UAV) </a:t>
            </a:r>
            <a:r>
              <a:rPr lang="en-US" altLang="zh-CN" dirty="0"/>
              <a:t>commonly known as a drone, is an aircraft without a human pilot on board to control its flight</a:t>
            </a:r>
          </a:p>
          <a:p>
            <a:pPr lvl="2"/>
            <a:r>
              <a:rPr lang="en-US" altLang="zh-CN" dirty="0"/>
              <a:t>They are commonly used for policing and surveillance, product deliveries, aerial photography, infrastructure inspections, and drone racing</a:t>
            </a:r>
            <a:endParaRPr lang="zh-CN" altLang="en-US" dirty="0"/>
          </a:p>
        </p:txBody>
      </p:sp>
    </p:spTree>
    <p:extLst>
      <p:ext uri="{BB962C8B-B14F-4D97-AF65-F5344CB8AC3E}">
        <p14:creationId xmlns:p14="http://schemas.microsoft.com/office/powerpoint/2010/main" val="340099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Securing Mobile Devices</a:t>
            </a:r>
            <a:endParaRPr lang="zh-CN" altLang="en-US" dirty="0"/>
          </a:p>
        </p:txBody>
      </p:sp>
      <p:sp>
        <p:nvSpPr>
          <p:cNvPr id="3" name="Text Placeholder 2"/>
          <p:cNvSpPr>
            <a:spLocks noGrp="1"/>
          </p:cNvSpPr>
          <p:nvPr>
            <p:ph type="body" sz="quarter" idx="17"/>
          </p:nvPr>
        </p:nvSpPr>
        <p:spPr/>
        <p:txBody>
          <a:bodyPr/>
          <a:lstStyle/>
          <a:p>
            <a:r>
              <a:rPr lang="en-US" altLang="zh-CN" dirty="0"/>
              <a:t>Each type of mobile device faces cybersecurity risks</a:t>
            </a:r>
          </a:p>
          <a:p>
            <a:r>
              <a:rPr lang="en-US" altLang="zh-CN" dirty="0"/>
              <a:t>Security professionals can use a variety of techniques and technologies for securing mobile devices</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Devices (6 of 7)</a:t>
            </a:r>
            <a:endParaRPr lang="zh-CN" altLang="en-US" dirty="0"/>
          </a:p>
        </p:txBody>
      </p:sp>
      <p:pic>
        <p:nvPicPr>
          <p:cNvPr id="5" name="Picture Placeholder 4" descr="A photograph of a drone or quadcopter with a camera on i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28659" y="2211838"/>
            <a:ext cx="5813441" cy="3583854"/>
          </a:xfrm>
          <a:prstGeom prst="rect">
            <a:avLst/>
          </a:prstGeom>
          <a:noFill/>
          <a:ln>
            <a:noFill/>
          </a:ln>
        </p:spPr>
      </p:pic>
      <p:sp>
        <p:nvSpPr>
          <p:cNvPr id="4" name="Text Placeholder 3"/>
          <p:cNvSpPr>
            <a:spLocks noGrp="1"/>
          </p:cNvSpPr>
          <p:nvPr>
            <p:ph type="body" sz="quarter" idx="11"/>
          </p:nvPr>
        </p:nvSpPr>
        <p:spPr>
          <a:xfrm>
            <a:off x="7478972" y="5559136"/>
            <a:ext cx="3976406" cy="319684"/>
          </a:xfrm>
        </p:spPr>
        <p:txBody>
          <a:bodyPr/>
          <a:lstStyle/>
          <a:p>
            <a:r>
              <a:rPr lang="en-US" altLang="zh-CN" dirty="0"/>
              <a:t>Figure 5-10 Drone</a:t>
            </a:r>
            <a:endParaRPr lang="zh-CN" altLang="en-US" dirty="0"/>
          </a:p>
        </p:txBody>
      </p:sp>
    </p:spTree>
    <p:extLst>
      <p:ext uri="{BB962C8B-B14F-4D97-AF65-F5344CB8AC3E}">
        <p14:creationId xmlns:p14="http://schemas.microsoft.com/office/powerpoint/2010/main" val="2488757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Devices (7 of 7)</a:t>
            </a:r>
            <a:endParaRPr lang="zh-CN" altLang="en-US" dirty="0"/>
          </a:p>
        </p:txBody>
      </p:sp>
      <p:sp>
        <p:nvSpPr>
          <p:cNvPr id="3" name="Text Placeholder 2"/>
          <p:cNvSpPr>
            <a:spLocks noGrp="1"/>
          </p:cNvSpPr>
          <p:nvPr>
            <p:ph type="body" sz="quarter" idx="17"/>
          </p:nvPr>
        </p:nvSpPr>
        <p:spPr/>
        <p:txBody>
          <a:bodyPr/>
          <a:lstStyle/>
          <a:p>
            <a:r>
              <a:rPr lang="en-US" altLang="zh-CN" dirty="0"/>
              <a:t>Internet of Things</a:t>
            </a:r>
          </a:p>
          <a:p>
            <a:pPr lvl="1"/>
            <a:r>
              <a:rPr lang="en-US" altLang="zh-CN" b="1" dirty="0"/>
              <a:t>Internet of Things </a:t>
            </a:r>
            <a:r>
              <a:rPr lang="en-US" altLang="zh-CN" dirty="0"/>
              <a:t>(</a:t>
            </a:r>
            <a:r>
              <a:rPr lang="en-US" altLang="zh-CN" b="1" dirty="0"/>
              <a:t>IoT</a:t>
            </a:r>
            <a:r>
              <a:rPr lang="en-US" altLang="zh-CN" dirty="0"/>
              <a:t>) is connecting any device to the Internet for the purpose of sending and receiving data to be acted upon</a:t>
            </a:r>
          </a:p>
          <a:p>
            <a:pPr lvl="1"/>
            <a:r>
              <a:rPr lang="en-US" altLang="zh-CN" dirty="0"/>
              <a:t>IoT devices include wearable technology as well as every home automation items such as thermostats, coffee makers, tire sensors, slow cookers, keyless entry systems, washing machines, electric toothbrushes, headphones, and light bulbs</a:t>
            </a:r>
          </a:p>
          <a:p>
            <a:pPr lvl="1"/>
            <a:r>
              <a:rPr lang="en-US" altLang="zh-CN" i="1" dirty="0"/>
              <a:t>Body area networks </a:t>
            </a:r>
            <a:r>
              <a:rPr lang="en-US" altLang="zh-CN" dirty="0"/>
              <a:t>(</a:t>
            </a:r>
            <a:r>
              <a:rPr lang="en-US" altLang="zh-CN" i="1" dirty="0"/>
              <a:t>BAN</a:t>
            </a:r>
            <a:r>
              <a:rPr lang="en-US" altLang="zh-CN" dirty="0"/>
              <a:t>) is a network system of IoT devices in close proximity to a person’s body that cooperate for the benefit of the user</a:t>
            </a:r>
          </a:p>
          <a:p>
            <a:pPr lvl="1"/>
            <a:r>
              <a:rPr lang="en-US" altLang="zh-CN" i="1" dirty="0"/>
              <a:t>Autonomous body sensor network </a:t>
            </a:r>
            <a:r>
              <a:rPr lang="en-US" altLang="zh-CN" dirty="0"/>
              <a:t>(</a:t>
            </a:r>
            <a:r>
              <a:rPr lang="en-US" altLang="zh-CN" i="1" dirty="0"/>
              <a:t>ABSN</a:t>
            </a:r>
            <a:r>
              <a:rPr lang="en-US" altLang="zh-CN" dirty="0"/>
              <a:t>) introduces actuators in addition to the sensors so that immediate effects can be made on the human body</a:t>
            </a:r>
            <a:endParaRPr lang="zh-CN" altLang="en-US" dirty="0"/>
          </a:p>
        </p:txBody>
      </p:sp>
    </p:spTree>
    <p:extLst>
      <p:ext uri="{BB962C8B-B14F-4D97-AF65-F5344CB8AC3E}">
        <p14:creationId xmlns:p14="http://schemas.microsoft.com/office/powerpoint/2010/main" val="161676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Issues Table (1 of 2)</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48219205"/>
              </p:ext>
            </p:extLst>
          </p:nvPr>
        </p:nvGraphicFramePr>
        <p:xfrm>
          <a:off x="2020165" y="1427019"/>
          <a:ext cx="8128000" cy="4526280"/>
        </p:xfrm>
        <a:graphic>
          <a:graphicData uri="http://schemas.openxmlformats.org/drawingml/2006/table">
            <a:tbl>
              <a:tblPr firstRow="1" bandRow="1">
                <a:tableStyleId>{5C22544A-7EE6-4342-B048-85BDC9FD1C3A}</a:tableStyleId>
              </a:tblPr>
              <a:tblGrid>
                <a:gridCol w="1689389">
                  <a:extLst>
                    <a:ext uri="{9D8B030D-6E8A-4147-A177-3AD203B41FA5}">
                      <a16:colId xmlns:a16="http://schemas.microsoft.com/office/drawing/2014/main" val="20000"/>
                    </a:ext>
                  </a:extLst>
                </a:gridCol>
                <a:gridCol w="6438611">
                  <a:extLst>
                    <a:ext uri="{9D8B030D-6E8A-4147-A177-3AD203B41FA5}">
                      <a16:colId xmlns:a16="http://schemas.microsoft.com/office/drawing/2014/main" val="20001"/>
                    </a:ext>
                  </a:extLst>
                </a:gridCol>
              </a:tblGrid>
              <a:tr h="370840">
                <a:tc>
                  <a:txBody>
                    <a:bodyPr/>
                    <a:lstStyle/>
                    <a:p>
                      <a:r>
                        <a:rPr lang="en-US" altLang="zh-CN" sz="1400" dirty="0"/>
                        <a:t>Constraint</a:t>
                      </a:r>
                      <a:endParaRPr lang="zh-CN" altLang="en-US" sz="1400" dirty="0"/>
                    </a:p>
                  </a:txBody>
                  <a:tcPr/>
                </a:tc>
                <a:tc>
                  <a:txBody>
                    <a:bodyPr/>
                    <a:lstStyle/>
                    <a:p>
                      <a:r>
                        <a:rPr lang="en-US" altLang="zh-CN" sz="1400" dirty="0"/>
                        <a:t>Explanation</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100" dirty="0"/>
                        <a:t>Power</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To prolong battery life, devices and systems are optimized to draw very low levels of power</a:t>
                      </a:r>
                    </a:p>
                    <a:p>
                      <a:r>
                        <a:rPr lang="en-US" altLang="zh-CN" sz="1100" b="0" i="0" u="none" strike="noStrike" kern="1200" baseline="0" dirty="0">
                          <a:solidFill>
                            <a:schemeClr val="dk1"/>
                          </a:solidFill>
                          <a:latin typeface="+mn-lt"/>
                          <a:ea typeface="+mn-ea"/>
                          <a:cs typeface="+mn-cs"/>
                        </a:rPr>
                        <a:t>and thus lack the ability to perform strong security measures.</a:t>
                      </a:r>
                      <a:endParaRPr lang="zh-CN" altLang="en-US" sz="1100" dirty="0"/>
                    </a:p>
                  </a:txBody>
                  <a:tcPr/>
                </a:tc>
                <a:extLst>
                  <a:ext uri="{0D108BD9-81ED-4DB2-BD59-A6C34878D82A}">
                    <a16:rowId xmlns:a16="http://schemas.microsoft.com/office/drawing/2014/main" val="10001"/>
                  </a:ext>
                </a:extLst>
              </a:tr>
              <a:tr h="370840">
                <a:tc>
                  <a:txBody>
                    <a:bodyPr/>
                    <a:lstStyle/>
                    <a:p>
                      <a:r>
                        <a:rPr lang="en-US" altLang="zh-CN" sz="1100" dirty="0"/>
                        <a:t>Compute</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Due to their size, small devices typically possess low processing capabilities, which restricts</a:t>
                      </a:r>
                    </a:p>
                    <a:p>
                      <a:r>
                        <a:rPr lang="en-US" altLang="zh-CN" sz="1100" b="0" i="0" u="none" strike="noStrike" kern="1200" baseline="0" dirty="0">
                          <a:solidFill>
                            <a:schemeClr val="dk1"/>
                          </a:solidFill>
                          <a:latin typeface="+mn-lt"/>
                          <a:ea typeface="+mn-ea"/>
                          <a:cs typeface="+mn-cs"/>
                        </a:rPr>
                        <a:t>complex and comprehensive security measures.</a:t>
                      </a:r>
                      <a:endParaRPr lang="zh-CN" altLang="en-US" sz="1100" dirty="0"/>
                    </a:p>
                  </a:txBody>
                  <a:tcPr/>
                </a:tc>
                <a:extLst>
                  <a:ext uri="{0D108BD9-81ED-4DB2-BD59-A6C34878D82A}">
                    <a16:rowId xmlns:a16="http://schemas.microsoft.com/office/drawing/2014/main" val="10002"/>
                  </a:ext>
                </a:extLst>
              </a:tr>
              <a:tr h="370840">
                <a:tc>
                  <a:txBody>
                    <a:bodyPr/>
                    <a:lstStyle/>
                    <a:p>
                      <a:r>
                        <a:rPr lang="en-US" altLang="zh-CN" sz="1100" dirty="0"/>
                        <a:t>Network</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To simplify connecting a device to a network, many device designers support network</a:t>
                      </a:r>
                    </a:p>
                    <a:p>
                      <a:r>
                        <a:rPr lang="en-US" altLang="zh-CN" sz="1100" b="0" i="0" u="none" strike="noStrike" kern="1200" baseline="0" dirty="0">
                          <a:solidFill>
                            <a:schemeClr val="dk1"/>
                          </a:solidFill>
                          <a:latin typeface="+mn-lt"/>
                          <a:ea typeface="+mn-ea"/>
                          <a:cs typeface="+mn-cs"/>
                        </a:rPr>
                        <a:t>protocols that lack advanced security features.</a:t>
                      </a:r>
                      <a:endParaRPr lang="zh-CN" altLang="en-US" sz="1100" dirty="0"/>
                    </a:p>
                  </a:txBody>
                  <a:tcPr/>
                </a:tc>
                <a:extLst>
                  <a:ext uri="{0D108BD9-81ED-4DB2-BD59-A6C34878D82A}">
                    <a16:rowId xmlns:a16="http://schemas.microsoft.com/office/drawing/2014/main" val="10003"/>
                  </a:ext>
                </a:extLst>
              </a:tr>
              <a:tr h="370840">
                <a:tc>
                  <a:txBody>
                    <a:bodyPr/>
                    <a:lstStyle/>
                    <a:p>
                      <a:r>
                        <a:rPr lang="en-US" altLang="zh-CN" sz="1100" dirty="0"/>
                        <a:t>Cryptography</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Encryption and decryption are resource-intensive tasks that require significant processing and</a:t>
                      </a:r>
                    </a:p>
                    <a:p>
                      <a:r>
                        <a:rPr lang="en-US" altLang="zh-CN" sz="1100" b="0" i="0" u="none" strike="noStrike" kern="1200" baseline="0" dirty="0">
                          <a:solidFill>
                            <a:schemeClr val="dk1"/>
                          </a:solidFill>
                          <a:latin typeface="+mn-lt"/>
                          <a:ea typeface="+mn-ea"/>
                          <a:cs typeface="+mn-cs"/>
                        </a:rPr>
                        <a:t>storage capacities that these devices lack.</a:t>
                      </a:r>
                      <a:endParaRPr lang="zh-CN" altLang="en-US" sz="1100" dirty="0"/>
                    </a:p>
                  </a:txBody>
                  <a:tcPr/>
                </a:tc>
                <a:extLst>
                  <a:ext uri="{0D108BD9-81ED-4DB2-BD59-A6C34878D82A}">
                    <a16:rowId xmlns:a16="http://schemas.microsoft.com/office/drawing/2014/main" val="10004"/>
                  </a:ext>
                </a:extLst>
              </a:tr>
              <a:tr h="370840">
                <a:tc>
                  <a:txBody>
                    <a:bodyPr/>
                    <a:lstStyle/>
                    <a:p>
                      <a:r>
                        <a:rPr lang="en-US" altLang="zh-CN" sz="1100" dirty="0"/>
                        <a:t>Inability to patch</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Few, if any, devices have been designed with the capacity for being updated to address</a:t>
                      </a:r>
                    </a:p>
                    <a:p>
                      <a:r>
                        <a:rPr lang="en-US" altLang="zh-CN" sz="1100" b="0" i="0" u="none" strike="noStrike" kern="1200" baseline="0" dirty="0">
                          <a:solidFill>
                            <a:schemeClr val="dk1"/>
                          </a:solidFill>
                          <a:latin typeface="+mn-lt"/>
                          <a:ea typeface="+mn-ea"/>
                          <a:cs typeface="+mn-cs"/>
                        </a:rPr>
                        <a:t>exposed security vulnerabilities.</a:t>
                      </a:r>
                      <a:endParaRPr lang="zh-CN" altLang="en-US" sz="1100" dirty="0"/>
                    </a:p>
                  </a:txBody>
                  <a:tcPr/>
                </a:tc>
                <a:extLst>
                  <a:ext uri="{0D108BD9-81ED-4DB2-BD59-A6C34878D82A}">
                    <a16:rowId xmlns:a16="http://schemas.microsoft.com/office/drawing/2014/main" val="10005"/>
                  </a:ext>
                </a:extLst>
              </a:tr>
              <a:tr h="370840">
                <a:tc>
                  <a:txBody>
                    <a:bodyPr/>
                    <a:lstStyle/>
                    <a:p>
                      <a:r>
                        <a:rPr lang="en-US" altLang="zh-CN" sz="1100" dirty="0"/>
                        <a:t>Authentication</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To keep costs at a minimum, most devices lack authentication features.</a:t>
                      </a:r>
                      <a:endParaRPr lang="zh-CN" altLang="en-US" sz="1100" dirty="0"/>
                    </a:p>
                  </a:txBody>
                  <a:tcPr/>
                </a:tc>
                <a:extLst>
                  <a:ext uri="{0D108BD9-81ED-4DB2-BD59-A6C34878D82A}">
                    <a16:rowId xmlns:a16="http://schemas.microsoft.com/office/drawing/2014/main" val="10006"/>
                  </a:ext>
                </a:extLst>
              </a:tr>
              <a:tr h="370840">
                <a:tc>
                  <a:txBody>
                    <a:bodyPr/>
                    <a:lstStyle/>
                    <a:p>
                      <a:r>
                        <a:rPr lang="en-US" altLang="zh-CN" sz="1100" dirty="0"/>
                        <a:t>Range</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Not all devices have long-range capabilities to access remote security updates.</a:t>
                      </a:r>
                      <a:endParaRPr lang="zh-CN" altLang="en-US" sz="1100" dirty="0"/>
                    </a:p>
                  </a:txBody>
                  <a:tcPr/>
                </a:tc>
                <a:extLst>
                  <a:ext uri="{0D108BD9-81ED-4DB2-BD59-A6C34878D82A}">
                    <a16:rowId xmlns:a16="http://schemas.microsoft.com/office/drawing/2014/main" val="10007"/>
                  </a:ext>
                </a:extLst>
              </a:tr>
              <a:tr h="370840">
                <a:tc>
                  <a:txBody>
                    <a:bodyPr/>
                    <a:lstStyle/>
                    <a:p>
                      <a:r>
                        <a:rPr lang="en-US" altLang="zh-CN" sz="1100" dirty="0"/>
                        <a:t>Cost</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Most developers are concerned primarily with making products as inexpensive as possible,</a:t>
                      </a:r>
                    </a:p>
                    <a:p>
                      <a:r>
                        <a:rPr lang="en-US" altLang="zh-CN" sz="1100" b="0" i="0" u="none" strike="noStrike" kern="1200" baseline="0" dirty="0">
                          <a:solidFill>
                            <a:schemeClr val="dk1"/>
                          </a:solidFill>
                          <a:latin typeface="+mn-lt"/>
                          <a:ea typeface="+mn-ea"/>
                          <a:cs typeface="+mn-cs"/>
                        </a:rPr>
                        <a:t>which means leaving out all security protections.</a:t>
                      </a:r>
                      <a:endParaRPr lang="zh-CN" altLang="en-US" sz="1100" dirty="0"/>
                    </a:p>
                  </a:txBody>
                  <a:tcPr/>
                </a:tc>
                <a:extLst>
                  <a:ext uri="{0D108BD9-81ED-4DB2-BD59-A6C34878D82A}">
                    <a16:rowId xmlns:a16="http://schemas.microsoft.com/office/drawing/2014/main" val="10008"/>
                  </a:ext>
                </a:extLst>
              </a:tr>
              <a:tr h="370840">
                <a:tc>
                  <a:txBody>
                    <a:bodyPr/>
                    <a:lstStyle/>
                    <a:p>
                      <a:r>
                        <a:rPr lang="en-US" altLang="zh-CN" sz="1100" dirty="0"/>
                        <a:t>Implied trust</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Many devices are designed without any security features but operate on an “implied trust”</a:t>
                      </a:r>
                    </a:p>
                    <a:p>
                      <a:r>
                        <a:rPr lang="en-US" altLang="zh-CN" sz="1100" b="0" i="0" u="none" strike="noStrike" kern="1200" baseline="0" dirty="0">
                          <a:solidFill>
                            <a:schemeClr val="dk1"/>
                          </a:solidFill>
                          <a:latin typeface="+mn-lt"/>
                          <a:ea typeface="+mn-ea"/>
                          <a:cs typeface="+mn-cs"/>
                        </a:rPr>
                        <a:t>basis that assumes all other devices or users can be trusted.</a:t>
                      </a:r>
                      <a:endParaRPr lang="zh-CN" altLang="en-US" sz="1100" dirty="0"/>
                    </a:p>
                  </a:txBody>
                  <a:tcPr/>
                </a:tc>
                <a:extLst>
                  <a:ext uri="{0D108BD9-81ED-4DB2-BD59-A6C34878D82A}">
                    <a16:rowId xmlns:a16="http://schemas.microsoft.com/office/drawing/2014/main" val="10009"/>
                  </a:ext>
                </a:extLst>
              </a:tr>
              <a:tr h="370840">
                <a:tc>
                  <a:txBody>
                    <a:bodyPr/>
                    <a:lstStyle/>
                    <a:p>
                      <a:r>
                        <a:rPr lang="en-US" altLang="zh-CN" sz="1100" dirty="0"/>
                        <a:t>Weak defaults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User names (such as “root,” “admin,” and “support”) and passwords (“admin,” “888888,” “default,”</a:t>
                      </a:r>
                    </a:p>
                    <a:p>
                      <a:r>
                        <a:rPr lang="en-US" altLang="zh-CN" sz="1100" b="0" i="0" u="none" strike="noStrike" kern="1200" baseline="0" dirty="0">
                          <a:solidFill>
                            <a:schemeClr val="dk1"/>
                          </a:solidFill>
                          <a:latin typeface="+mn-lt"/>
                          <a:ea typeface="+mn-ea"/>
                          <a:cs typeface="+mn-cs"/>
                        </a:rPr>
                        <a:t>“123456,” “54321,” and even “password”) for accessing devices are often simple and well known.</a:t>
                      </a:r>
                      <a:endParaRPr lang="zh-CN" altLang="en-US" sz="11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10366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Issues (2 of 2)</a:t>
            </a:r>
            <a:endParaRPr lang="zh-CN" altLang="en-US" dirty="0"/>
          </a:p>
        </p:txBody>
      </p:sp>
      <p:sp>
        <p:nvSpPr>
          <p:cNvPr id="3" name="Text Placeholder 2"/>
          <p:cNvSpPr>
            <a:spLocks noGrp="1"/>
          </p:cNvSpPr>
          <p:nvPr>
            <p:ph type="body" sz="quarter" idx="17"/>
          </p:nvPr>
        </p:nvSpPr>
        <p:spPr/>
        <p:txBody>
          <a:bodyPr/>
          <a:lstStyle/>
          <a:p>
            <a:r>
              <a:rPr lang="en-US" altLang="zh-CN" dirty="0"/>
              <a:t>Over several years, many industry-led initiatives have attempted to address security vulnerabilities in IoT and embedded devices</a:t>
            </a:r>
          </a:p>
          <a:p>
            <a:pPr lvl="1"/>
            <a:r>
              <a:rPr lang="en-US" altLang="zh-CN" dirty="0"/>
              <a:t>The initiatives were scattered and did not represent a comprehensive solution to the problem</a:t>
            </a:r>
          </a:p>
          <a:p>
            <a:r>
              <a:rPr lang="en-US" altLang="zh-CN" dirty="0"/>
              <a:t>Governments have begun to propose or enact legislation to require stronger security on embedded systems and specialized devices </a:t>
            </a:r>
          </a:p>
          <a:p>
            <a:r>
              <a:rPr lang="en-US" altLang="zh-CN" i="1" dirty="0"/>
              <a:t>The Internet of Things </a:t>
            </a:r>
            <a:r>
              <a:rPr lang="en-US" altLang="zh-CN" dirty="0"/>
              <a:t>(</a:t>
            </a:r>
            <a:r>
              <a:rPr lang="en-US" altLang="zh-CN" i="1" dirty="0"/>
              <a:t>IoT</a:t>
            </a:r>
            <a:r>
              <a:rPr lang="en-US" altLang="zh-CN" dirty="0"/>
              <a:t>) </a:t>
            </a:r>
            <a:r>
              <a:rPr lang="en-US" altLang="zh-CN" i="1" dirty="0"/>
              <a:t>Cybersecurity Improvement Act of 2019 </a:t>
            </a:r>
            <a:r>
              <a:rPr lang="en-US" altLang="zh-CN" dirty="0"/>
              <a:t>was legislation introduced in the U.S. Senate in May 2019</a:t>
            </a:r>
          </a:p>
          <a:p>
            <a:r>
              <a:rPr lang="en-US" altLang="zh-CN" dirty="0"/>
              <a:t>California and Oregon passed state laws addressing IoT security that went into effect in January 2020</a:t>
            </a:r>
          </a:p>
          <a:p>
            <a:pPr lvl="1"/>
            <a:r>
              <a:rPr lang="en-US" altLang="zh-CN" dirty="0"/>
              <a:t>Requires that connected devices be equipped with “reasonable security features” appropriate for the nature and function of the device and the information the device collects, contains, or transmits </a:t>
            </a:r>
            <a:endParaRPr lang="zh-CN" altLang="en-US" dirty="0"/>
          </a:p>
        </p:txBody>
      </p:sp>
    </p:spTree>
    <p:extLst>
      <p:ext uri="{BB962C8B-B14F-4D97-AF65-F5344CB8AC3E}">
        <p14:creationId xmlns:p14="http://schemas.microsoft.com/office/powerpoint/2010/main" val="3558091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used to manage industrial control systems (ICSs)?</a:t>
            </a:r>
          </a:p>
          <a:p>
            <a:pPr marL="342900" lvl="1" indent="0">
              <a:buNone/>
            </a:pPr>
            <a:r>
              <a:rPr lang="en-US" dirty="0">
                <a:solidFill>
                  <a:srgbClr val="000000"/>
                </a:solidFill>
              </a:rPr>
              <a:t>a. SoC</a:t>
            </a:r>
          </a:p>
          <a:p>
            <a:pPr marL="342900" lvl="1" indent="0">
              <a:buNone/>
            </a:pPr>
            <a:r>
              <a:rPr lang="en-US" dirty="0">
                <a:solidFill>
                  <a:srgbClr val="000000"/>
                </a:solidFill>
              </a:rPr>
              <a:t>b. SCADA</a:t>
            </a:r>
          </a:p>
          <a:p>
            <a:pPr marL="342900" lvl="1" indent="0">
              <a:buNone/>
            </a:pPr>
            <a:r>
              <a:rPr lang="en-US" dirty="0">
                <a:solidFill>
                  <a:srgbClr val="000000"/>
                </a:solidFill>
              </a:rPr>
              <a:t>c. Real-time OS</a:t>
            </a:r>
          </a:p>
          <a:p>
            <a:pPr marL="342900" lvl="1" indent="0">
              <a:buNone/>
            </a:pPr>
            <a:r>
              <a:rPr lang="en-US" dirty="0">
                <a:solidFill>
                  <a:srgbClr val="000000"/>
                </a:solidFill>
              </a:rPr>
              <a:t>d. Embedded system</a:t>
            </a:r>
          </a:p>
          <a:p>
            <a:pPr marL="342900" lvl="1" indent="0">
              <a:buNone/>
            </a:pPr>
            <a:endParaRPr lang="en-US" dirty="0"/>
          </a:p>
        </p:txBody>
      </p:sp>
    </p:spTree>
    <p:extLst>
      <p:ext uri="{BB962C8B-B14F-4D97-AF65-F5344CB8AC3E}">
        <p14:creationId xmlns:p14="http://schemas.microsoft.com/office/powerpoint/2010/main" val="265879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used to manage industrial control systems (ICSs)?</a:t>
            </a:r>
          </a:p>
          <a:p>
            <a:pPr marL="342900" lvl="1" indent="0">
              <a:buNone/>
            </a:pPr>
            <a:r>
              <a:rPr lang="en-US" b="1" dirty="0">
                <a:solidFill>
                  <a:srgbClr val="000000"/>
                </a:solidFill>
              </a:rPr>
              <a:t>Answer: b. SCADA</a:t>
            </a:r>
            <a:endParaRPr lang="en-US" altLang="en-US" b="1" i="1" dirty="0">
              <a:solidFill>
                <a:srgbClr val="000000"/>
              </a:solidFill>
            </a:endParaRPr>
          </a:p>
          <a:p>
            <a:pPr marL="342900" lvl="1" indent="0">
              <a:buNone/>
            </a:pPr>
            <a:r>
              <a:rPr lang="en-US" b="1" dirty="0">
                <a:solidFill>
                  <a:srgbClr val="000000"/>
                </a:solidFill>
              </a:rPr>
              <a:t>Supervisory control and data acquisition (SCADA) systems are used to manage ICSs and are crucial in maintaining efficiency and reducing downtime.</a:t>
            </a:r>
          </a:p>
        </p:txBody>
      </p:sp>
    </p:spTree>
    <p:extLst>
      <p:ext uri="{BB962C8B-B14F-4D97-AF65-F5344CB8AC3E}">
        <p14:creationId xmlns:p14="http://schemas.microsoft.com/office/powerpoint/2010/main" val="3488286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fontScale="92500"/>
          </a:bodyPr>
          <a:lstStyle/>
          <a:p>
            <a:pPr marL="0" indent="0">
              <a:buNone/>
            </a:pPr>
            <a:r>
              <a:rPr lang="en-US" sz="2400" dirty="0"/>
              <a:t>Rate your competence of the following module objectives on a scale of 1 to 5 where 5 indicates you have full confidence in your competence of that objective and 1 indicates you have very little to no confidence in your competence of that objective. If you self-score less than 4 you should consider reviewing the module and related exercises:</a:t>
            </a:r>
          </a:p>
          <a:p>
            <a:pPr marL="0" indent="0">
              <a:buNone/>
            </a:pPr>
            <a:endParaRPr lang="en-US" sz="2400" dirty="0"/>
          </a:p>
          <a:p>
            <a:pPr marL="0" indent="0">
              <a:lnSpc>
                <a:spcPct val="100000"/>
              </a:lnSpc>
              <a:spcBef>
                <a:spcPts val="0"/>
              </a:spcBef>
              <a:buNone/>
            </a:pPr>
            <a:r>
              <a:rPr lang="en-US" altLang="zh-CN" sz="2400" dirty="0">
                <a:latin typeface="Arial"/>
                <a:cs typeface="Arial"/>
              </a:rPr>
              <a:t>1. List and compare the different types of mobile devices and how they are deployed</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2. Explain the ways to secure a mobile device</a:t>
            </a:r>
          </a:p>
          <a:p>
            <a:pPr marL="0" indent="0">
              <a:lnSpc>
                <a:spcPct val="100000"/>
              </a:lnSpc>
              <a:spcBef>
                <a:spcPts val="0"/>
              </a:spcBef>
              <a:buNone/>
            </a:pPr>
            <a:r>
              <a:rPr lang="en-US" altLang="zh-CN" sz="2400" dirty="0">
                <a:latin typeface="Arial"/>
                <a:cs typeface="Arial"/>
              </a:rPr>
              <a:t> </a:t>
            </a:r>
          </a:p>
          <a:p>
            <a:pPr marL="0" indent="0">
              <a:lnSpc>
                <a:spcPct val="100000"/>
              </a:lnSpc>
              <a:spcBef>
                <a:spcPts val="0"/>
              </a:spcBef>
              <a:buNone/>
            </a:pPr>
            <a:r>
              <a:rPr lang="en-US" altLang="zh-CN" sz="2400" dirty="0">
                <a:latin typeface="Arial"/>
                <a:cs typeface="Arial"/>
              </a:rPr>
              <a:t>3. Describe the vulnerabilities and protections of embedded and specialized devices</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4. Explain the issues surrounding securing specialized devices</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dirty="0"/>
              <a:t>There are several types of mobile devices:  tablet computers, smartphones, and wearable technology devices are a few</a:t>
            </a:r>
          </a:p>
          <a:p>
            <a:r>
              <a:rPr lang="en-US" dirty="0"/>
              <a:t>Portable computers are devices that closely resemble standard desktop computers</a:t>
            </a:r>
          </a:p>
          <a:p>
            <a:r>
              <a:rPr lang="en-US" dirty="0"/>
              <a:t>Connectivity methods used to connect mobile devices to networks include cellular telephony, which divides the coverage area into cells</a:t>
            </a:r>
          </a:p>
          <a:p>
            <a:r>
              <a:rPr lang="en-US" dirty="0"/>
              <a:t>It is not always feasible to require an employee to carry a company-owned smartphone along with a personal cell phone</a:t>
            </a:r>
          </a:p>
          <a:p>
            <a:pPr lvl="1"/>
            <a:r>
              <a:rPr lang="en-US" dirty="0"/>
              <a:t>Bring your own device (BYOD) allows users to use their own personal mobile devices for business purposes </a:t>
            </a:r>
          </a:p>
          <a:p>
            <a:pPr lvl="1"/>
            <a:r>
              <a:rPr lang="en-US" dirty="0"/>
              <a:t>Choose your own device (CYOD) gives employees a limited selection of approved devices, though the employee pays the upfront cost of the device while the business owns the contract</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dirty="0"/>
              <a:t>Several risks are associated with using mobile devices</a:t>
            </a:r>
          </a:p>
          <a:p>
            <a:r>
              <a:rPr lang="en-US" dirty="0"/>
              <a:t>Mobile devices have the ability to access untrusted content that other types of computing devices generally do not have</a:t>
            </a:r>
          </a:p>
          <a:p>
            <a:r>
              <a:rPr lang="en-US" dirty="0"/>
              <a:t>Users should consider security when initially setting up a mobile device</a:t>
            </a:r>
          </a:p>
          <a:p>
            <a:r>
              <a:rPr lang="en-US" dirty="0"/>
              <a:t>Several support tools can facilitate the management of mobile devices in the enterprise</a:t>
            </a:r>
          </a:p>
          <a:p>
            <a:pPr lvl="1"/>
            <a:r>
              <a:rPr lang="en-US" dirty="0"/>
              <a:t>Mobile device management (MDM) tools allow a device to be managed remotely by an organization</a:t>
            </a:r>
          </a:p>
          <a:p>
            <a:pPr lvl="1"/>
            <a:r>
              <a:rPr lang="en-US" dirty="0"/>
              <a:t>Mobile application management (MAM) covers application management</a:t>
            </a:r>
          </a:p>
          <a:p>
            <a:pPr lvl="1"/>
            <a:r>
              <a:rPr lang="en-US" dirty="0"/>
              <a:t>A mobile content management (MCM) system provides content management to mobile devices used by employees in an enterprise</a:t>
            </a:r>
          </a:p>
          <a:p>
            <a:r>
              <a:rPr lang="en-US" dirty="0"/>
              <a:t>Embedded and specialized devices can be classified into several categories</a:t>
            </a:r>
          </a:p>
          <a:p>
            <a:r>
              <a:rPr lang="en-US" dirty="0"/>
              <a:t>Security in embedded systems is lacking and can result in a wide range of attacks</a:t>
            </a:r>
          </a:p>
        </p:txBody>
      </p:sp>
    </p:spTree>
    <p:extLst>
      <p:ext uri="{BB962C8B-B14F-4D97-AF65-F5344CB8AC3E}">
        <p14:creationId xmlns:p14="http://schemas.microsoft.com/office/powerpoint/2010/main" val="295152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Mobile Devices (1 of 7)</a:t>
            </a:r>
            <a:endParaRPr lang="zh-CN" altLang="en-US" dirty="0"/>
          </a:p>
        </p:txBody>
      </p:sp>
      <p:sp>
        <p:nvSpPr>
          <p:cNvPr id="3" name="Text Placeholder 2"/>
          <p:cNvSpPr>
            <a:spLocks noGrp="1"/>
          </p:cNvSpPr>
          <p:nvPr>
            <p:ph type="body" sz="quarter" idx="17"/>
          </p:nvPr>
        </p:nvSpPr>
        <p:spPr/>
        <p:txBody>
          <a:bodyPr/>
          <a:lstStyle/>
          <a:p>
            <a:r>
              <a:rPr lang="en-US" altLang="zh-CN" dirty="0"/>
              <a:t>Types of Mobile Devices</a:t>
            </a:r>
          </a:p>
          <a:p>
            <a:pPr lvl="1"/>
            <a:r>
              <a:rPr lang="en-US" altLang="zh-CN" i="1" dirty="0"/>
              <a:t>Tablets</a:t>
            </a:r>
            <a:r>
              <a:rPr lang="en-US" altLang="zh-CN" dirty="0"/>
              <a:t> are portable computing devices that generally lack a built-in keyboard or mouse</a:t>
            </a:r>
          </a:p>
          <a:p>
            <a:pPr lvl="1"/>
            <a:r>
              <a:rPr lang="en-US" altLang="zh-CN" i="1" dirty="0"/>
              <a:t>Smartphones</a:t>
            </a:r>
            <a:r>
              <a:rPr lang="en-US" altLang="zh-CN" dirty="0"/>
              <a:t> have all of the tools of a feature phone plus an OS that allows it to run apps and access the Internet</a:t>
            </a:r>
          </a:p>
          <a:p>
            <a:pPr lvl="1"/>
            <a:r>
              <a:rPr lang="en-US" altLang="zh-CN" i="1" dirty="0"/>
              <a:t>Wearables</a:t>
            </a:r>
            <a:r>
              <a:rPr lang="en-US" altLang="zh-CN" dirty="0"/>
              <a:t> are devices that can be worn by the user instead of carried</a:t>
            </a:r>
          </a:p>
          <a:p>
            <a:pPr lvl="2"/>
            <a:r>
              <a:rPr lang="en-US" altLang="zh-CN" dirty="0"/>
              <a:t>The most common of these devices is the smart watch</a:t>
            </a:r>
          </a:p>
          <a:p>
            <a:pPr lvl="1"/>
            <a:r>
              <a:rPr lang="en-US" altLang="zh-CN" i="1" dirty="0"/>
              <a:t>Portable computers </a:t>
            </a:r>
            <a:r>
              <a:rPr lang="en-US" altLang="zh-CN" dirty="0"/>
              <a:t>are devices that closely resemble standard desktop computers</a:t>
            </a:r>
          </a:p>
          <a:p>
            <a:pPr lvl="2"/>
            <a:r>
              <a:rPr lang="en-US" altLang="zh-CN" dirty="0"/>
              <a:t>They are smaller, self-contained devices that can easily be transported from one location to another while running on battery power</a:t>
            </a:r>
          </a:p>
          <a:p>
            <a:pPr lvl="2"/>
            <a:r>
              <a:rPr lang="en-US" altLang="zh-CN" dirty="0"/>
              <a:t>A </a:t>
            </a:r>
            <a:r>
              <a:rPr lang="en-US" altLang="zh-CN" i="1" dirty="0"/>
              <a:t>web-based computer </a:t>
            </a:r>
            <a:r>
              <a:rPr lang="en-US" altLang="zh-CN" dirty="0"/>
              <a:t>contains a limited version of an OS and a web browser with an integrated media player</a:t>
            </a:r>
          </a:p>
        </p:txBody>
      </p:sp>
    </p:spTree>
    <p:extLst>
      <p:ext uri="{BB962C8B-B14F-4D97-AF65-F5344CB8AC3E}">
        <p14:creationId xmlns:p14="http://schemas.microsoft.com/office/powerpoint/2010/main" val="115902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Mobile Devices (2 of 7)</a:t>
            </a:r>
            <a:endParaRPr lang="zh-CN" altLang="en-US" dirty="0"/>
          </a:p>
        </p:txBody>
      </p:sp>
      <p:pic>
        <p:nvPicPr>
          <p:cNvPr id="5" name="Picture Placeholder 4" descr="A photograph of a 2-in-1 computer that works like a normal laptop as well as a slate. The screen is detachable and usable like a tabl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76118" y="1454484"/>
            <a:ext cx="4454954" cy="4011133"/>
          </a:xfrm>
          <a:prstGeom prst="rect">
            <a:avLst/>
          </a:prstGeom>
          <a:noFill/>
          <a:ln>
            <a:noFill/>
          </a:ln>
        </p:spPr>
      </p:pic>
      <p:sp>
        <p:nvSpPr>
          <p:cNvPr id="4" name="Text Placeholder 3"/>
          <p:cNvSpPr>
            <a:spLocks noGrp="1"/>
          </p:cNvSpPr>
          <p:nvPr>
            <p:ph type="body" sz="quarter" idx="11"/>
          </p:nvPr>
        </p:nvSpPr>
        <p:spPr>
          <a:xfrm>
            <a:off x="7032163" y="5009636"/>
            <a:ext cx="3976406" cy="579456"/>
          </a:xfrm>
        </p:spPr>
        <p:txBody>
          <a:bodyPr/>
          <a:lstStyle/>
          <a:p>
            <a:r>
              <a:rPr lang="en-US" altLang="zh-CN" dirty="0"/>
              <a:t>Figure 5-3 2-in-1 computer with slate design</a:t>
            </a:r>
            <a:endParaRPr lang="zh-CN" altLang="en-US" dirty="0"/>
          </a:p>
        </p:txBody>
      </p:sp>
    </p:spTree>
    <p:extLst>
      <p:ext uri="{BB962C8B-B14F-4D97-AF65-F5344CB8AC3E}">
        <p14:creationId xmlns:p14="http://schemas.microsoft.com/office/powerpoint/2010/main" val="261760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Mobile Devices (3 of 7)</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897031766"/>
              </p:ext>
            </p:extLst>
          </p:nvPr>
        </p:nvGraphicFramePr>
        <p:xfrm>
          <a:off x="1895475" y="2019300"/>
          <a:ext cx="8128000" cy="2854960"/>
        </p:xfrm>
        <a:graphic>
          <a:graphicData uri="http://schemas.openxmlformats.org/drawingml/2006/table">
            <a:tbl>
              <a:tblPr firstRow="1" bandRow="1">
                <a:tableStyleId>{5C22544A-7EE6-4342-B048-85BDC9FD1C3A}</a:tableStyleId>
              </a:tblPr>
              <a:tblGrid>
                <a:gridCol w="3528580">
                  <a:extLst>
                    <a:ext uri="{9D8B030D-6E8A-4147-A177-3AD203B41FA5}">
                      <a16:colId xmlns:a16="http://schemas.microsoft.com/office/drawing/2014/main" val="20000"/>
                    </a:ext>
                  </a:extLst>
                </a:gridCol>
                <a:gridCol w="4599420">
                  <a:extLst>
                    <a:ext uri="{9D8B030D-6E8A-4147-A177-3AD203B41FA5}">
                      <a16:colId xmlns:a16="http://schemas.microsoft.com/office/drawing/2014/main" val="20001"/>
                    </a:ext>
                  </a:extLst>
                </a:gridCol>
              </a:tblGrid>
              <a:tr h="370840">
                <a:tc>
                  <a:txBody>
                    <a:bodyPr/>
                    <a:lstStyle/>
                    <a:p>
                      <a:r>
                        <a:rPr lang="en-US" altLang="zh-CN" sz="1400" dirty="0"/>
                        <a:t>Core features</a:t>
                      </a:r>
                      <a:endParaRPr lang="zh-CN" altLang="en-US" sz="1400" dirty="0"/>
                    </a:p>
                  </a:txBody>
                  <a:tcPr/>
                </a:tc>
                <a:tc>
                  <a:txBody>
                    <a:bodyPr/>
                    <a:lstStyle/>
                    <a:p>
                      <a:r>
                        <a:rPr lang="en-US" altLang="zh-CN" sz="1400" dirty="0"/>
                        <a:t>Additional features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200" b="0" i="0" u="none" strike="noStrike" kern="1200" baseline="0" dirty="0">
                          <a:solidFill>
                            <a:schemeClr val="dk1"/>
                          </a:solidFill>
                          <a:latin typeface="+mn-lt"/>
                          <a:ea typeface="+mn-ea"/>
                          <a:cs typeface="+mn-cs"/>
                        </a:rPr>
                        <a:t>Small form factor</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Global Positioning System (GPS)</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b="0" i="0" u="none" strike="noStrike" kern="1200" baseline="0" dirty="0">
                          <a:solidFill>
                            <a:schemeClr val="dk1"/>
                          </a:solidFill>
                          <a:latin typeface="+mn-lt"/>
                          <a:ea typeface="+mn-ea"/>
                          <a:cs typeface="+mn-cs"/>
                        </a:rPr>
                        <a:t>Mobile operating system</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Microphone and/or digital camera</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b="0" i="0" u="none" strike="noStrike" kern="1200" baseline="0" dirty="0">
                          <a:solidFill>
                            <a:schemeClr val="dk1"/>
                          </a:solidFill>
                          <a:latin typeface="+mn-lt"/>
                          <a:ea typeface="+mn-ea"/>
                          <a:cs typeface="+mn-cs"/>
                        </a:rPr>
                        <a:t>Wireless data network interface for accessing the</a:t>
                      </a:r>
                    </a:p>
                    <a:p>
                      <a:r>
                        <a:rPr lang="en-US" altLang="zh-CN" sz="1200" b="0" i="0" u="none" strike="noStrike" kern="1200" baseline="0" dirty="0">
                          <a:solidFill>
                            <a:schemeClr val="dk1"/>
                          </a:solidFill>
                          <a:latin typeface="+mn-lt"/>
                          <a:ea typeface="+mn-ea"/>
                          <a:cs typeface="+mn-cs"/>
                        </a:rPr>
                        <a:t>Internet, such as Wi-Fi or cellular telephony</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Wireless cellular connection for voice communications</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b="0" i="0" u="none" strike="noStrike" kern="1200" baseline="0" dirty="0">
                          <a:solidFill>
                            <a:schemeClr val="dk1"/>
                          </a:solidFill>
                          <a:latin typeface="+mn-lt"/>
                          <a:ea typeface="+mn-ea"/>
                          <a:cs typeface="+mn-cs"/>
                        </a:rPr>
                        <a:t>Stores or other means of acquiring applications (apps)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Wireless personal area network interfaces such as</a:t>
                      </a:r>
                    </a:p>
                    <a:p>
                      <a:r>
                        <a:rPr lang="en-US" altLang="zh-CN" sz="1200" b="0" i="0" u="none" strike="noStrike" kern="1200" baseline="0" dirty="0">
                          <a:solidFill>
                            <a:schemeClr val="dk1"/>
                          </a:solidFill>
                          <a:latin typeface="+mn-lt"/>
                          <a:ea typeface="+mn-ea"/>
                          <a:cs typeface="+mn-cs"/>
                        </a:rPr>
                        <a:t>Bluetooth or near field communications (NFC)</a:t>
                      </a:r>
                      <a:endParaRPr lang="zh-CN" altLang="en-US" sz="1200" dirty="0"/>
                    </a:p>
                  </a:txBody>
                  <a:tcPr/>
                </a:tc>
                <a:extLst>
                  <a:ext uri="{0D108BD9-81ED-4DB2-BD59-A6C34878D82A}">
                    <a16:rowId xmlns:a16="http://schemas.microsoft.com/office/drawing/2014/main" val="10004"/>
                  </a:ext>
                </a:extLst>
              </a:tr>
              <a:tr h="370840">
                <a:tc>
                  <a:txBody>
                    <a:bodyPr/>
                    <a:lstStyle/>
                    <a:p>
                      <a:r>
                        <a:rPr lang="en-US" altLang="zh-CN" sz="1200" b="0" i="0" u="none" strike="noStrike" kern="1200" baseline="0" dirty="0">
                          <a:solidFill>
                            <a:schemeClr val="dk1"/>
                          </a:solidFill>
                          <a:latin typeface="+mn-lt"/>
                          <a:ea typeface="+mn-ea"/>
                          <a:cs typeface="+mn-cs"/>
                        </a:rPr>
                        <a:t>Local nonremovable data storage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Removable storage media</a:t>
                      </a:r>
                      <a:endParaRPr lang="zh-CN" altLang="en-US" sz="1200" dirty="0"/>
                    </a:p>
                  </a:txBody>
                  <a:tcPr/>
                </a:tc>
                <a:extLst>
                  <a:ext uri="{0D108BD9-81ED-4DB2-BD59-A6C34878D82A}">
                    <a16:rowId xmlns:a16="http://schemas.microsoft.com/office/drawing/2014/main" val="10005"/>
                  </a:ext>
                </a:extLst>
              </a:tr>
              <a:tr h="370840">
                <a:tc>
                  <a:txBody>
                    <a:bodyPr/>
                    <a:lstStyle/>
                    <a:p>
                      <a:r>
                        <a:rPr lang="en-US" altLang="zh-CN" sz="1200" b="0" i="0" u="none" strike="noStrike" kern="1200" baseline="0" dirty="0">
                          <a:solidFill>
                            <a:schemeClr val="dk1"/>
                          </a:solidFill>
                          <a:latin typeface="+mn-lt"/>
                          <a:ea typeface="+mn-ea"/>
                          <a:cs typeface="+mn-cs"/>
                        </a:rPr>
                        <a:t>Data synchronization capabilities with a separate</a:t>
                      </a:r>
                    </a:p>
                    <a:p>
                      <a:r>
                        <a:rPr lang="en-US" altLang="zh-CN" sz="1200" b="0" i="0" u="none" strike="noStrike" kern="1200" baseline="0" dirty="0">
                          <a:solidFill>
                            <a:schemeClr val="dk1"/>
                          </a:solidFill>
                          <a:latin typeface="+mn-lt"/>
                          <a:ea typeface="+mn-ea"/>
                          <a:cs typeface="+mn-cs"/>
                        </a:rPr>
                        <a:t>computer or remote servers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Support for using the device itself as removable storage</a:t>
                      </a:r>
                    </a:p>
                    <a:p>
                      <a:r>
                        <a:rPr lang="en-US" altLang="zh-CN" sz="1200" b="0" i="0" u="none" strike="noStrike" kern="1200" baseline="0" dirty="0">
                          <a:solidFill>
                            <a:schemeClr val="dk1"/>
                          </a:solidFill>
                          <a:latin typeface="+mn-lt"/>
                          <a:ea typeface="+mn-ea"/>
                          <a:cs typeface="+mn-cs"/>
                        </a:rPr>
                        <a:t>for another computing device</a:t>
                      </a:r>
                      <a:endParaRPr lang="zh-CN" altLang="en-US"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9367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Mobile Devices (4 of 7)</a:t>
            </a:r>
            <a:endParaRPr lang="zh-CN" altLang="en-US" dirty="0"/>
          </a:p>
        </p:txBody>
      </p:sp>
      <p:sp>
        <p:nvSpPr>
          <p:cNvPr id="3" name="Text Placeholder 2"/>
          <p:cNvSpPr>
            <a:spLocks noGrp="1"/>
          </p:cNvSpPr>
          <p:nvPr>
            <p:ph type="body" sz="quarter" idx="17"/>
          </p:nvPr>
        </p:nvSpPr>
        <p:spPr/>
        <p:txBody>
          <a:bodyPr/>
          <a:lstStyle/>
          <a:p>
            <a:r>
              <a:rPr lang="en-US" altLang="zh-CN" dirty="0"/>
              <a:t>Mobile Device Connectivity Methods</a:t>
            </a:r>
          </a:p>
          <a:p>
            <a:pPr lvl="1"/>
            <a:r>
              <a:rPr lang="en-US" altLang="zh-CN" i="1" dirty="0"/>
              <a:t>Cellular</a:t>
            </a:r>
            <a:r>
              <a:rPr lang="en-US" altLang="zh-CN" dirty="0"/>
              <a:t> – coverage area for a cellular telephony network is divided into cells</a:t>
            </a:r>
          </a:p>
          <a:p>
            <a:pPr lvl="2"/>
            <a:r>
              <a:rPr lang="en-US" altLang="zh-CN" dirty="0"/>
              <a:t>Transmitters are connected through a mobile telecommunications switching office (MTSO) that controls all of the transmitters in the cellular network</a:t>
            </a:r>
          </a:p>
          <a:p>
            <a:pPr lvl="1"/>
            <a:r>
              <a:rPr lang="en-US" altLang="zh-CN" i="1" dirty="0"/>
              <a:t>Wi-Fi </a:t>
            </a:r>
            <a:r>
              <a:rPr lang="en-US" altLang="zh-CN" dirty="0"/>
              <a:t>– a wireless local area network (WLAN) designed to replace or supplement a wired local area network (LAN)</a:t>
            </a:r>
          </a:p>
          <a:p>
            <a:pPr lvl="1"/>
            <a:r>
              <a:rPr lang="en-US" altLang="zh-CN" i="1" dirty="0"/>
              <a:t>Infrared </a:t>
            </a:r>
            <a:r>
              <a:rPr lang="en-US" altLang="zh-CN" dirty="0"/>
              <a:t>– uses light instead of radio frequency (RF) as the communication media</a:t>
            </a:r>
          </a:p>
          <a:p>
            <a:pPr lvl="2"/>
            <a:r>
              <a:rPr lang="en-US" altLang="zh-CN" dirty="0"/>
              <a:t>Due to slow speed and other limitations, infrared capabilities are rarely found today</a:t>
            </a:r>
          </a:p>
          <a:p>
            <a:pPr lvl="1"/>
            <a:r>
              <a:rPr lang="en-US" altLang="zh-CN" i="1" dirty="0"/>
              <a:t>USB connections </a:t>
            </a:r>
            <a:r>
              <a:rPr lang="en-US" altLang="zh-CN" dirty="0"/>
              <a:t>– these include standard-size connectors, mini connectors, and micro connectors</a:t>
            </a:r>
            <a:endParaRPr lang="zh-CN" altLang="en-US" dirty="0"/>
          </a:p>
        </p:txBody>
      </p:sp>
    </p:spTree>
    <p:extLst>
      <p:ext uri="{BB962C8B-B14F-4D97-AF65-F5344CB8AC3E}">
        <p14:creationId xmlns:p14="http://schemas.microsoft.com/office/powerpoint/2010/main" val="143146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Mobile Devices (5 of 7)</a:t>
            </a:r>
            <a:endParaRPr lang="zh-CN" altLang="en-US" dirty="0"/>
          </a:p>
        </p:txBody>
      </p:sp>
      <p:pic>
        <p:nvPicPr>
          <p:cNvPr id="5" name="Picture Placeholder 4" descr="An illustration of a cellular telephony network. A city is divided into hexagon-shaped cells. At the center of each cell is a transmitter that sends and receives signals from mobile devices in the area. The transmitters from all of the cells are connected to a mobile telecommunications switching office which controls all of the transmitters in the cellular network and also links to the other cellular networks and the wired telephone network."/>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90317" y="1698251"/>
            <a:ext cx="5347591" cy="4006357"/>
          </a:xfrm>
          <a:prstGeom prst="rect">
            <a:avLst/>
          </a:prstGeom>
          <a:noFill/>
          <a:ln>
            <a:noFill/>
          </a:ln>
        </p:spPr>
      </p:pic>
      <p:sp>
        <p:nvSpPr>
          <p:cNvPr id="4" name="Text Placeholder 3"/>
          <p:cNvSpPr>
            <a:spLocks noGrp="1"/>
          </p:cNvSpPr>
          <p:nvPr>
            <p:ph type="body" sz="quarter" idx="11"/>
          </p:nvPr>
        </p:nvSpPr>
        <p:spPr>
          <a:xfrm>
            <a:off x="7000990" y="5405705"/>
            <a:ext cx="3976406" cy="330075"/>
          </a:xfrm>
        </p:spPr>
        <p:txBody>
          <a:bodyPr/>
          <a:lstStyle/>
          <a:p>
            <a:r>
              <a:rPr lang="en-US" altLang="zh-CN" dirty="0"/>
              <a:t>Figure 5-4 Cellular telephony network</a:t>
            </a:r>
            <a:endParaRPr lang="zh-CN" altLang="en-US" dirty="0"/>
          </a:p>
        </p:txBody>
      </p:sp>
    </p:spTree>
    <p:extLst>
      <p:ext uri="{BB962C8B-B14F-4D97-AF65-F5344CB8AC3E}">
        <p14:creationId xmlns:p14="http://schemas.microsoft.com/office/powerpoint/2010/main" val="236643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to Mobile Devices (6 of 7)</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024567871"/>
              </p:ext>
            </p:extLst>
          </p:nvPr>
        </p:nvGraphicFramePr>
        <p:xfrm>
          <a:off x="1791566" y="1530927"/>
          <a:ext cx="8128000" cy="4683760"/>
        </p:xfrm>
        <a:graphic>
          <a:graphicData uri="http://schemas.openxmlformats.org/drawingml/2006/table">
            <a:tbl>
              <a:tblPr firstRow="1" bandRow="1">
                <a:tableStyleId>{5C22544A-7EE6-4342-B048-85BDC9FD1C3A}</a:tableStyleId>
              </a:tblPr>
              <a:tblGrid>
                <a:gridCol w="1699780">
                  <a:extLst>
                    <a:ext uri="{9D8B030D-6E8A-4147-A177-3AD203B41FA5}">
                      <a16:colId xmlns:a16="http://schemas.microsoft.com/office/drawing/2014/main" val="20000"/>
                    </a:ext>
                  </a:extLst>
                </a:gridCol>
                <a:gridCol w="2150918">
                  <a:extLst>
                    <a:ext uri="{9D8B030D-6E8A-4147-A177-3AD203B41FA5}">
                      <a16:colId xmlns:a16="http://schemas.microsoft.com/office/drawing/2014/main" val="20001"/>
                    </a:ext>
                  </a:extLst>
                </a:gridCol>
                <a:gridCol w="2026227">
                  <a:extLst>
                    <a:ext uri="{9D8B030D-6E8A-4147-A177-3AD203B41FA5}">
                      <a16:colId xmlns:a16="http://schemas.microsoft.com/office/drawing/2014/main" val="20002"/>
                    </a:ext>
                  </a:extLst>
                </a:gridCol>
                <a:gridCol w="2251075">
                  <a:extLst>
                    <a:ext uri="{9D8B030D-6E8A-4147-A177-3AD203B41FA5}">
                      <a16:colId xmlns:a16="http://schemas.microsoft.com/office/drawing/2014/main" val="20003"/>
                    </a:ext>
                  </a:extLst>
                </a:gridCol>
              </a:tblGrid>
              <a:tr h="370840">
                <a:tc>
                  <a:txBody>
                    <a:bodyPr/>
                    <a:lstStyle/>
                    <a:p>
                      <a:r>
                        <a:rPr lang="en-US" altLang="zh-CN" sz="1400" dirty="0"/>
                        <a:t>Model Name</a:t>
                      </a:r>
                      <a:endParaRPr lang="zh-CN" altLang="en-US" sz="1400" dirty="0"/>
                    </a:p>
                  </a:txBody>
                  <a:tcPr/>
                </a:tc>
                <a:tc>
                  <a:txBody>
                    <a:bodyPr/>
                    <a:lstStyle/>
                    <a:p>
                      <a:r>
                        <a:rPr lang="en-US" altLang="zh-CN" sz="1400" dirty="0"/>
                        <a:t>Description</a:t>
                      </a:r>
                      <a:endParaRPr lang="zh-CN" altLang="en-US" sz="1400" dirty="0"/>
                    </a:p>
                  </a:txBody>
                  <a:tcPr/>
                </a:tc>
                <a:tc>
                  <a:txBody>
                    <a:bodyPr/>
                    <a:lstStyle/>
                    <a:p>
                      <a:r>
                        <a:rPr lang="en-US" altLang="zh-CN" sz="1400" dirty="0"/>
                        <a:t>Employee</a:t>
                      </a:r>
                      <a:r>
                        <a:rPr lang="en-US" altLang="zh-CN" sz="1400" baseline="0" dirty="0"/>
                        <a:t> actions</a:t>
                      </a:r>
                      <a:endParaRPr lang="zh-CN" altLang="en-US" sz="1400" dirty="0"/>
                    </a:p>
                  </a:txBody>
                  <a:tcPr/>
                </a:tc>
                <a:tc>
                  <a:txBody>
                    <a:bodyPr/>
                    <a:lstStyle/>
                    <a:p>
                      <a:r>
                        <a:rPr lang="en-US" altLang="zh-CN" sz="1400" dirty="0"/>
                        <a:t>Business actions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100" b="1" i="0" u="none" strike="noStrike" kern="1200" baseline="0" dirty="0">
                          <a:solidFill>
                            <a:schemeClr val="dk1"/>
                          </a:solidFill>
                          <a:latin typeface="+mn-lt"/>
                          <a:ea typeface="+mn-ea"/>
                          <a:cs typeface="+mn-cs"/>
                        </a:rPr>
                        <a:t>Bring your own device</a:t>
                      </a:r>
                    </a:p>
                    <a:p>
                      <a:r>
                        <a:rPr lang="en-US" altLang="zh-CN" sz="1100" b="1" i="0" u="none" strike="noStrike" kern="1200" baseline="0" dirty="0">
                          <a:solidFill>
                            <a:schemeClr val="dk1"/>
                          </a:solidFill>
                          <a:latin typeface="+mn-lt"/>
                          <a:ea typeface="+mn-ea"/>
                          <a:cs typeface="+mn-cs"/>
                        </a:rPr>
                        <a:t>(BYOD )</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use their own</a:t>
                      </a:r>
                    </a:p>
                    <a:p>
                      <a:r>
                        <a:rPr lang="en-US" altLang="zh-CN" sz="1100" b="0" i="0" u="none" strike="noStrike" kern="1200" baseline="0" dirty="0">
                          <a:solidFill>
                            <a:schemeClr val="dk1"/>
                          </a:solidFill>
                          <a:latin typeface="+mn-lt"/>
                          <a:ea typeface="+mn-ea"/>
                          <a:cs typeface="+mn-cs"/>
                        </a:rPr>
                        <a:t>personal mobile devices</a:t>
                      </a:r>
                    </a:p>
                    <a:p>
                      <a:r>
                        <a:rPr lang="en-US" altLang="zh-CN" sz="1100" b="0" i="0" u="none" strike="noStrike" kern="1200" baseline="0" dirty="0">
                          <a:solidFill>
                            <a:schemeClr val="dk1"/>
                          </a:solidFill>
                          <a:latin typeface="+mn-lt"/>
                          <a:ea typeface="+mn-ea"/>
                          <a:cs typeface="+mn-cs"/>
                        </a:rPr>
                        <a:t>for business purposes.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have full</a:t>
                      </a:r>
                    </a:p>
                    <a:p>
                      <a:r>
                        <a:rPr lang="en-US" altLang="zh-CN" sz="1100" b="0" i="0" u="none" strike="noStrike" kern="1200" baseline="0" dirty="0">
                          <a:solidFill>
                            <a:schemeClr val="dk1"/>
                          </a:solidFill>
                          <a:latin typeface="+mn-lt"/>
                          <a:ea typeface="+mn-ea"/>
                          <a:cs typeface="+mn-cs"/>
                        </a:rPr>
                        <a:t>responsibility for choosing</a:t>
                      </a:r>
                    </a:p>
                    <a:p>
                      <a:r>
                        <a:rPr lang="en-US" altLang="zh-CN" sz="1100" b="0" i="0" u="none" strike="noStrike" kern="1200" baseline="0" dirty="0">
                          <a:solidFill>
                            <a:schemeClr val="dk1"/>
                          </a:solidFill>
                          <a:latin typeface="+mn-lt"/>
                          <a:ea typeface="+mn-ea"/>
                          <a:cs typeface="+mn-cs"/>
                        </a:rPr>
                        <a:t>and supporting the device.</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This model is popular</a:t>
                      </a:r>
                    </a:p>
                    <a:p>
                      <a:r>
                        <a:rPr lang="en-US" altLang="zh-CN" sz="1100" b="0" i="0" u="none" strike="noStrike" kern="1200" baseline="0" dirty="0">
                          <a:solidFill>
                            <a:schemeClr val="dk1"/>
                          </a:solidFill>
                          <a:latin typeface="+mn-lt"/>
                          <a:ea typeface="+mn-ea"/>
                          <a:cs typeface="+mn-cs"/>
                        </a:rPr>
                        <a:t>with smaller companies</a:t>
                      </a:r>
                    </a:p>
                    <a:p>
                      <a:r>
                        <a:rPr lang="en-US" altLang="zh-CN" sz="1100" b="0" i="0" u="none" strike="noStrike" kern="1200" baseline="0" dirty="0">
                          <a:solidFill>
                            <a:schemeClr val="dk1"/>
                          </a:solidFill>
                          <a:latin typeface="+mn-lt"/>
                          <a:ea typeface="+mn-ea"/>
                          <a:cs typeface="+mn-cs"/>
                        </a:rPr>
                        <a:t>or those with a temporary</a:t>
                      </a:r>
                    </a:p>
                    <a:p>
                      <a:r>
                        <a:rPr lang="en-US" altLang="zh-CN" sz="1100" b="0" i="0" u="none" strike="noStrike" kern="1200" baseline="0" dirty="0">
                          <a:solidFill>
                            <a:schemeClr val="dk1"/>
                          </a:solidFill>
                          <a:latin typeface="+mn-lt"/>
                          <a:ea typeface="+mn-ea"/>
                          <a:cs typeface="+mn-cs"/>
                        </a:rPr>
                        <a:t>staff.</a:t>
                      </a:r>
                      <a:endParaRPr lang="zh-CN" altLang="en-US" sz="1100" dirty="0"/>
                    </a:p>
                  </a:txBody>
                  <a:tcPr/>
                </a:tc>
                <a:extLst>
                  <a:ext uri="{0D108BD9-81ED-4DB2-BD59-A6C34878D82A}">
                    <a16:rowId xmlns:a16="http://schemas.microsoft.com/office/drawing/2014/main" val="10001"/>
                  </a:ext>
                </a:extLst>
              </a:tr>
              <a:tr h="370840">
                <a:tc>
                  <a:txBody>
                    <a:bodyPr/>
                    <a:lstStyle/>
                    <a:p>
                      <a:r>
                        <a:rPr lang="en-US" altLang="zh-CN" sz="1100" b="1" i="0" u="none" strike="noStrike" kern="1200" baseline="0" dirty="0">
                          <a:solidFill>
                            <a:schemeClr val="dk1"/>
                          </a:solidFill>
                          <a:latin typeface="+mn-lt"/>
                          <a:ea typeface="+mn-ea"/>
                          <a:cs typeface="+mn-cs"/>
                        </a:rPr>
                        <a:t>Corporate owned,</a:t>
                      </a:r>
                    </a:p>
                    <a:p>
                      <a:r>
                        <a:rPr lang="en-US" altLang="zh-CN" sz="1100" b="1" i="0" u="none" strike="noStrike" kern="1200" baseline="0" dirty="0">
                          <a:solidFill>
                            <a:schemeClr val="dk1"/>
                          </a:solidFill>
                          <a:latin typeface="+mn-lt"/>
                          <a:ea typeface="+mn-ea"/>
                          <a:cs typeface="+mn-cs"/>
                        </a:rPr>
                        <a:t>personally enabled</a:t>
                      </a:r>
                    </a:p>
                    <a:p>
                      <a:r>
                        <a:rPr lang="en-US" altLang="zh-CN" sz="1100" b="1" i="0" u="none" strike="noStrike" kern="1200" baseline="0" dirty="0">
                          <a:solidFill>
                            <a:schemeClr val="dk1"/>
                          </a:solidFill>
                          <a:latin typeface="+mn-lt"/>
                          <a:ea typeface="+mn-ea"/>
                          <a:cs typeface="+mn-cs"/>
                        </a:rPr>
                        <a:t>(COPE )</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choose from</a:t>
                      </a:r>
                    </a:p>
                    <a:p>
                      <a:r>
                        <a:rPr lang="en-US" altLang="zh-CN" sz="1100" b="0" i="0" u="none" strike="noStrike" kern="1200" baseline="0" dirty="0">
                          <a:solidFill>
                            <a:schemeClr val="dk1"/>
                          </a:solidFill>
                          <a:latin typeface="+mn-lt"/>
                          <a:ea typeface="+mn-ea"/>
                          <a:cs typeface="+mn-cs"/>
                        </a:rPr>
                        <a:t>a selection of company approved</a:t>
                      </a:r>
                    </a:p>
                    <a:p>
                      <a:r>
                        <a:rPr lang="en-US" altLang="zh-CN" sz="1100" b="0" i="0" u="none" strike="noStrike" kern="1200" baseline="0" dirty="0">
                          <a:solidFill>
                            <a:schemeClr val="dk1"/>
                          </a:solidFill>
                          <a:latin typeface="+mn-lt"/>
                          <a:ea typeface="+mn-ea"/>
                          <a:cs typeface="+mn-cs"/>
                        </a:rPr>
                        <a:t>devices.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are supplied</a:t>
                      </a:r>
                    </a:p>
                    <a:p>
                      <a:r>
                        <a:rPr lang="en-US" altLang="zh-CN" sz="1100" b="0" i="0" u="none" strike="noStrike" kern="1200" baseline="0" dirty="0">
                          <a:solidFill>
                            <a:schemeClr val="dk1"/>
                          </a:solidFill>
                          <a:latin typeface="+mn-lt"/>
                          <a:ea typeface="+mn-ea"/>
                          <a:cs typeface="+mn-cs"/>
                        </a:rPr>
                        <a:t>the device chosen and</a:t>
                      </a:r>
                    </a:p>
                    <a:p>
                      <a:r>
                        <a:rPr lang="en-US" altLang="zh-CN" sz="1100" b="0" i="0" u="none" strike="noStrike" kern="1200" baseline="0" dirty="0">
                          <a:solidFill>
                            <a:schemeClr val="dk1"/>
                          </a:solidFill>
                          <a:latin typeface="+mn-lt"/>
                          <a:ea typeface="+mn-ea"/>
                          <a:cs typeface="+mn-cs"/>
                        </a:rPr>
                        <a:t>paid for by the company,</a:t>
                      </a:r>
                    </a:p>
                    <a:p>
                      <a:r>
                        <a:rPr lang="en-US" altLang="zh-CN" sz="1100" b="0" i="0" u="none" strike="noStrike" kern="1200" baseline="0" dirty="0">
                          <a:solidFill>
                            <a:schemeClr val="dk1"/>
                          </a:solidFill>
                          <a:latin typeface="+mn-lt"/>
                          <a:ea typeface="+mn-ea"/>
                          <a:cs typeface="+mn-cs"/>
                        </a:rPr>
                        <a:t>but they can also use it for</a:t>
                      </a:r>
                    </a:p>
                    <a:p>
                      <a:r>
                        <a:rPr lang="en-US" altLang="zh-CN" sz="1100" b="0" i="0" u="none" strike="noStrike" kern="1200" baseline="0" dirty="0">
                          <a:solidFill>
                            <a:schemeClr val="dk1"/>
                          </a:solidFill>
                          <a:latin typeface="+mn-lt"/>
                          <a:ea typeface="+mn-ea"/>
                          <a:cs typeface="+mn-cs"/>
                        </a:rPr>
                        <a:t>personal activities.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Company decides the level</a:t>
                      </a:r>
                    </a:p>
                    <a:p>
                      <a:r>
                        <a:rPr lang="en-US" altLang="zh-CN" sz="1100" b="0" i="0" u="none" strike="noStrike" kern="1200" baseline="0" dirty="0">
                          <a:solidFill>
                            <a:schemeClr val="dk1"/>
                          </a:solidFill>
                          <a:latin typeface="+mn-lt"/>
                          <a:ea typeface="+mn-ea"/>
                          <a:cs typeface="+mn-cs"/>
                        </a:rPr>
                        <a:t>of choice and freedom for</a:t>
                      </a:r>
                    </a:p>
                    <a:p>
                      <a:r>
                        <a:rPr lang="en-US" altLang="zh-CN" sz="1100" b="0" i="0" u="none" strike="noStrike" kern="1200" baseline="0" dirty="0">
                          <a:solidFill>
                            <a:schemeClr val="dk1"/>
                          </a:solidFill>
                          <a:latin typeface="+mn-lt"/>
                          <a:ea typeface="+mn-ea"/>
                          <a:cs typeface="+mn-cs"/>
                        </a:rPr>
                        <a:t>employees.</a:t>
                      </a:r>
                      <a:endParaRPr lang="zh-CN" altLang="en-US" sz="1100" dirty="0"/>
                    </a:p>
                  </a:txBody>
                  <a:tcPr/>
                </a:tc>
                <a:extLst>
                  <a:ext uri="{0D108BD9-81ED-4DB2-BD59-A6C34878D82A}">
                    <a16:rowId xmlns:a16="http://schemas.microsoft.com/office/drawing/2014/main" val="10002"/>
                  </a:ext>
                </a:extLst>
              </a:tr>
              <a:tr h="370840">
                <a:tc>
                  <a:txBody>
                    <a:bodyPr/>
                    <a:lstStyle/>
                    <a:p>
                      <a:r>
                        <a:rPr lang="en-US" altLang="zh-CN" sz="1100" b="1" i="0" u="none" strike="noStrike" kern="1200" baseline="0" dirty="0">
                          <a:solidFill>
                            <a:schemeClr val="dk1"/>
                          </a:solidFill>
                          <a:latin typeface="+mn-lt"/>
                          <a:ea typeface="+mn-ea"/>
                          <a:cs typeface="+mn-cs"/>
                        </a:rPr>
                        <a:t>Choose your own device</a:t>
                      </a:r>
                    </a:p>
                    <a:p>
                      <a:r>
                        <a:rPr lang="en-US" altLang="zh-CN" sz="1100" b="1" i="0" u="none" strike="noStrike" kern="1200" baseline="0" dirty="0">
                          <a:solidFill>
                            <a:schemeClr val="dk1"/>
                          </a:solidFill>
                          <a:latin typeface="+mn-lt"/>
                          <a:ea typeface="+mn-ea"/>
                          <a:cs typeface="+mn-cs"/>
                        </a:rPr>
                        <a:t>(CYOD )</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choose from</a:t>
                      </a:r>
                    </a:p>
                    <a:p>
                      <a:r>
                        <a:rPr lang="en-US" altLang="zh-CN" sz="1100" b="0" i="0" u="none" strike="noStrike" kern="1200" baseline="0" dirty="0">
                          <a:solidFill>
                            <a:schemeClr val="dk1"/>
                          </a:solidFill>
                          <a:latin typeface="+mn-lt"/>
                          <a:ea typeface="+mn-ea"/>
                          <a:cs typeface="+mn-cs"/>
                        </a:rPr>
                        <a:t>a limited selection of</a:t>
                      </a:r>
                    </a:p>
                    <a:p>
                      <a:r>
                        <a:rPr lang="en-US" altLang="zh-CN" sz="1100" b="0" i="0" u="none" strike="noStrike" kern="1200" baseline="0" dirty="0">
                          <a:solidFill>
                            <a:schemeClr val="dk1"/>
                          </a:solidFill>
                          <a:latin typeface="+mn-lt"/>
                          <a:ea typeface="+mn-ea"/>
                          <a:cs typeface="+mn-cs"/>
                        </a:rPr>
                        <a:t>approved devices but pay</a:t>
                      </a:r>
                    </a:p>
                    <a:p>
                      <a:r>
                        <a:rPr lang="en-US" altLang="zh-CN" sz="1100" b="0" i="0" u="none" strike="noStrike" kern="1200" baseline="0" dirty="0">
                          <a:solidFill>
                            <a:schemeClr val="dk1"/>
                          </a:solidFill>
                          <a:latin typeface="+mn-lt"/>
                          <a:ea typeface="+mn-ea"/>
                          <a:cs typeface="+mn-cs"/>
                        </a:rPr>
                        <a:t>the upfront cost of the</a:t>
                      </a:r>
                    </a:p>
                    <a:p>
                      <a:r>
                        <a:rPr lang="en-US" altLang="zh-CN" sz="1100" b="0" i="0" u="none" strike="noStrike" kern="1200" baseline="0" dirty="0">
                          <a:solidFill>
                            <a:schemeClr val="dk1"/>
                          </a:solidFill>
                          <a:latin typeface="+mn-lt"/>
                          <a:ea typeface="+mn-ea"/>
                          <a:cs typeface="+mn-cs"/>
                        </a:rPr>
                        <a:t>device while the business</a:t>
                      </a:r>
                    </a:p>
                    <a:p>
                      <a:r>
                        <a:rPr lang="en-US" altLang="zh-CN" sz="1100" b="0" i="0" u="none" strike="noStrike" kern="1200" baseline="0" dirty="0">
                          <a:solidFill>
                            <a:schemeClr val="dk1"/>
                          </a:solidFill>
                          <a:latin typeface="+mn-lt"/>
                          <a:ea typeface="+mn-ea"/>
                          <a:cs typeface="+mn-cs"/>
                        </a:rPr>
                        <a:t>owns the contract.</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are offered a</a:t>
                      </a:r>
                    </a:p>
                    <a:p>
                      <a:r>
                        <a:rPr lang="en-US" altLang="zh-CN" sz="1100" b="0" i="0" u="none" strike="noStrike" kern="1200" baseline="0" dirty="0">
                          <a:solidFill>
                            <a:schemeClr val="dk1"/>
                          </a:solidFill>
                          <a:latin typeface="+mn-lt"/>
                          <a:ea typeface="+mn-ea"/>
                          <a:cs typeface="+mn-cs"/>
                        </a:rPr>
                        <a:t>suite of choices that the</a:t>
                      </a:r>
                    </a:p>
                    <a:p>
                      <a:r>
                        <a:rPr lang="en-US" altLang="zh-CN" sz="1100" b="0" i="0" u="none" strike="noStrike" kern="1200" baseline="0" dirty="0">
                          <a:solidFill>
                            <a:schemeClr val="dk1"/>
                          </a:solidFill>
                          <a:latin typeface="+mn-lt"/>
                          <a:ea typeface="+mn-ea"/>
                          <a:cs typeface="+mn-cs"/>
                        </a:rPr>
                        <a:t>company has approved</a:t>
                      </a:r>
                    </a:p>
                    <a:p>
                      <a:r>
                        <a:rPr lang="en-US" altLang="zh-CN" sz="1100" b="0" i="0" u="none" strike="noStrike" kern="1200" baseline="0" dirty="0">
                          <a:solidFill>
                            <a:schemeClr val="dk1"/>
                          </a:solidFill>
                          <a:latin typeface="+mn-lt"/>
                          <a:ea typeface="+mn-ea"/>
                          <a:cs typeface="+mn-cs"/>
                        </a:rPr>
                        <a:t>for security, reliability, and</a:t>
                      </a:r>
                    </a:p>
                    <a:p>
                      <a:r>
                        <a:rPr lang="en-US" altLang="zh-CN" sz="1100" b="0" i="0" u="none" strike="noStrike" kern="1200" baseline="0" dirty="0">
                          <a:solidFill>
                            <a:schemeClr val="dk1"/>
                          </a:solidFill>
                          <a:latin typeface="+mn-lt"/>
                          <a:ea typeface="+mn-ea"/>
                          <a:cs typeface="+mn-cs"/>
                        </a:rPr>
                        <a:t>durability.</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Company often provides</a:t>
                      </a:r>
                    </a:p>
                    <a:p>
                      <a:r>
                        <a:rPr lang="en-US" altLang="zh-CN" sz="1100" b="0" i="0" u="none" strike="noStrike" kern="1200" baseline="0" dirty="0">
                          <a:solidFill>
                            <a:schemeClr val="dk1"/>
                          </a:solidFill>
                          <a:latin typeface="+mn-lt"/>
                          <a:ea typeface="+mn-ea"/>
                          <a:cs typeface="+mn-cs"/>
                        </a:rPr>
                        <a:t>a stipend to pay monthly</a:t>
                      </a:r>
                    </a:p>
                    <a:p>
                      <a:r>
                        <a:rPr lang="en-US" altLang="zh-CN" sz="1100" b="0" i="0" u="none" strike="noStrike" kern="1200" baseline="0" dirty="0">
                          <a:solidFill>
                            <a:schemeClr val="dk1"/>
                          </a:solidFill>
                          <a:latin typeface="+mn-lt"/>
                          <a:ea typeface="+mn-ea"/>
                          <a:cs typeface="+mn-cs"/>
                        </a:rPr>
                        <a:t>fees to wireless carrier</a:t>
                      </a:r>
                      <a:endParaRPr lang="zh-CN" altLang="en-US" sz="1100" dirty="0"/>
                    </a:p>
                  </a:txBody>
                  <a:tcPr/>
                </a:tc>
                <a:extLst>
                  <a:ext uri="{0D108BD9-81ED-4DB2-BD59-A6C34878D82A}">
                    <a16:rowId xmlns:a16="http://schemas.microsoft.com/office/drawing/2014/main" val="10003"/>
                  </a:ext>
                </a:extLst>
              </a:tr>
              <a:tr h="370840">
                <a:tc>
                  <a:txBody>
                    <a:bodyPr/>
                    <a:lstStyle/>
                    <a:p>
                      <a:r>
                        <a:rPr lang="en-US" altLang="zh-CN" sz="1100" b="1" i="0" u="none" strike="noStrike" kern="1200" baseline="0" dirty="0">
                          <a:solidFill>
                            <a:schemeClr val="dk1"/>
                          </a:solidFill>
                          <a:latin typeface="+mn-lt"/>
                          <a:ea typeface="+mn-ea"/>
                          <a:cs typeface="+mn-cs"/>
                        </a:rPr>
                        <a:t>Virtual desktop</a:t>
                      </a:r>
                    </a:p>
                    <a:p>
                      <a:r>
                        <a:rPr lang="en-US" altLang="zh-CN" sz="1100" b="1" i="0" u="none" strike="noStrike" kern="1200" baseline="0" dirty="0">
                          <a:solidFill>
                            <a:schemeClr val="dk1"/>
                          </a:solidFill>
                          <a:latin typeface="+mn-lt"/>
                          <a:ea typeface="+mn-ea"/>
                          <a:cs typeface="+mn-cs"/>
                        </a:rPr>
                        <a:t>infrastructure (VDI )</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Stores sensitive</a:t>
                      </a:r>
                    </a:p>
                    <a:p>
                      <a:r>
                        <a:rPr lang="en-US" altLang="zh-CN" sz="1100" b="0" i="0" u="none" strike="noStrike" kern="1200" baseline="0" dirty="0">
                          <a:solidFill>
                            <a:schemeClr val="dk1"/>
                          </a:solidFill>
                          <a:latin typeface="+mn-lt"/>
                          <a:ea typeface="+mn-ea"/>
                          <a:cs typeface="+mn-cs"/>
                        </a:rPr>
                        <a:t>applications and data on</a:t>
                      </a:r>
                    </a:p>
                    <a:p>
                      <a:r>
                        <a:rPr lang="en-US" altLang="zh-CN" sz="1100" b="0" i="0" u="none" strike="noStrike" kern="1200" baseline="0" dirty="0">
                          <a:solidFill>
                            <a:schemeClr val="dk1"/>
                          </a:solidFill>
                          <a:latin typeface="+mn-lt"/>
                          <a:ea typeface="+mn-ea"/>
                          <a:cs typeface="+mn-cs"/>
                        </a:rPr>
                        <a:t>a remote server accessed</a:t>
                      </a:r>
                    </a:p>
                    <a:p>
                      <a:r>
                        <a:rPr lang="en-US" altLang="zh-CN" sz="1100" b="0" i="0" u="none" strike="noStrike" kern="1200" baseline="0" dirty="0">
                          <a:solidFill>
                            <a:schemeClr val="dk1"/>
                          </a:solidFill>
                          <a:latin typeface="+mn-lt"/>
                          <a:ea typeface="+mn-ea"/>
                          <a:cs typeface="+mn-cs"/>
                        </a:rPr>
                        <a:t>through a smartphone</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Users can customize the</a:t>
                      </a:r>
                    </a:p>
                    <a:p>
                      <a:r>
                        <a:rPr lang="en-US" altLang="zh-CN" sz="1100" b="0" i="0" u="none" strike="noStrike" kern="1200" baseline="0" dirty="0">
                          <a:solidFill>
                            <a:schemeClr val="dk1"/>
                          </a:solidFill>
                          <a:latin typeface="+mn-lt"/>
                          <a:ea typeface="+mn-ea"/>
                          <a:cs typeface="+mn-cs"/>
                        </a:rPr>
                        <a:t>display of data as if the</a:t>
                      </a:r>
                    </a:p>
                    <a:p>
                      <a:r>
                        <a:rPr lang="en-US" altLang="zh-CN" sz="1100" b="0" i="0" u="none" strike="noStrike" kern="1200" baseline="0" dirty="0">
                          <a:solidFill>
                            <a:schemeClr val="dk1"/>
                          </a:solidFill>
                          <a:latin typeface="+mn-lt"/>
                          <a:ea typeface="+mn-ea"/>
                          <a:cs typeface="+mn-cs"/>
                        </a:rPr>
                        <a:t>data were residing on their</a:t>
                      </a:r>
                    </a:p>
                    <a:p>
                      <a:r>
                        <a:rPr lang="en-US" altLang="zh-CN" sz="1100" b="0" i="0" u="none" strike="noStrike" kern="1200" baseline="0" dirty="0">
                          <a:solidFill>
                            <a:schemeClr val="dk1"/>
                          </a:solidFill>
                          <a:latin typeface="+mn-lt"/>
                          <a:ea typeface="+mn-ea"/>
                          <a:cs typeface="+mn-cs"/>
                        </a:rPr>
                        <a:t>own mobile device.</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Enterprise can centrally</a:t>
                      </a:r>
                    </a:p>
                    <a:p>
                      <a:r>
                        <a:rPr lang="en-US" altLang="zh-CN" sz="1100" b="0" i="0" u="none" strike="noStrike" kern="1200" baseline="0" dirty="0">
                          <a:solidFill>
                            <a:schemeClr val="dk1"/>
                          </a:solidFill>
                          <a:latin typeface="+mn-lt"/>
                          <a:ea typeface="+mn-ea"/>
                          <a:cs typeface="+mn-cs"/>
                        </a:rPr>
                        <a:t>protect and manage</a:t>
                      </a:r>
                    </a:p>
                    <a:p>
                      <a:r>
                        <a:rPr lang="en-US" altLang="zh-CN" sz="1100" b="0" i="0" u="none" strike="noStrike" kern="1200" baseline="0" dirty="0">
                          <a:solidFill>
                            <a:schemeClr val="dk1"/>
                          </a:solidFill>
                          <a:latin typeface="+mn-lt"/>
                          <a:ea typeface="+mn-ea"/>
                          <a:cs typeface="+mn-cs"/>
                        </a:rPr>
                        <a:t>apps and data on server</a:t>
                      </a:r>
                    </a:p>
                    <a:p>
                      <a:r>
                        <a:rPr lang="en-US" altLang="zh-CN" sz="1100" b="0" i="0" u="none" strike="noStrike" kern="1200" baseline="0" dirty="0">
                          <a:solidFill>
                            <a:schemeClr val="dk1"/>
                          </a:solidFill>
                          <a:latin typeface="+mn-lt"/>
                          <a:ea typeface="+mn-ea"/>
                          <a:cs typeface="+mn-cs"/>
                        </a:rPr>
                        <a:t>instead of distributing to</a:t>
                      </a:r>
                    </a:p>
                    <a:p>
                      <a:r>
                        <a:rPr lang="en-US" altLang="zh-CN" sz="1100" b="0" i="0" u="none" strike="noStrike" kern="1200" baseline="0" dirty="0">
                          <a:solidFill>
                            <a:schemeClr val="dk1"/>
                          </a:solidFill>
                          <a:latin typeface="+mn-lt"/>
                          <a:ea typeface="+mn-ea"/>
                          <a:cs typeface="+mn-cs"/>
                        </a:rPr>
                        <a:t>smartphones.</a:t>
                      </a:r>
                      <a:endParaRPr lang="zh-CN" altLang="en-US" sz="1100" dirty="0"/>
                    </a:p>
                  </a:txBody>
                  <a:tcPr/>
                </a:tc>
                <a:extLst>
                  <a:ext uri="{0D108BD9-81ED-4DB2-BD59-A6C34878D82A}">
                    <a16:rowId xmlns:a16="http://schemas.microsoft.com/office/drawing/2014/main" val="10004"/>
                  </a:ext>
                </a:extLst>
              </a:tr>
              <a:tr h="370840">
                <a:tc>
                  <a:txBody>
                    <a:bodyPr/>
                    <a:lstStyle/>
                    <a:p>
                      <a:r>
                        <a:rPr lang="en-US" altLang="zh-CN" sz="1100" b="1" i="0" u="none" strike="noStrike" kern="1200" baseline="0" dirty="0">
                          <a:solidFill>
                            <a:schemeClr val="dk1"/>
                          </a:solidFill>
                          <a:latin typeface="+mn-lt"/>
                          <a:ea typeface="+mn-ea"/>
                          <a:cs typeface="+mn-cs"/>
                        </a:rPr>
                        <a:t>Corporate owned</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The device is purchased</a:t>
                      </a:r>
                    </a:p>
                    <a:p>
                      <a:r>
                        <a:rPr lang="en-US" altLang="zh-CN" sz="1100" b="0" i="0" u="none" strike="noStrike" kern="1200" baseline="0" dirty="0">
                          <a:solidFill>
                            <a:schemeClr val="dk1"/>
                          </a:solidFill>
                          <a:latin typeface="+mn-lt"/>
                          <a:ea typeface="+mn-ea"/>
                          <a:cs typeface="+mn-cs"/>
                        </a:rPr>
                        <a:t>and owned by the</a:t>
                      </a:r>
                    </a:p>
                    <a:p>
                      <a:r>
                        <a:rPr lang="en-US" altLang="zh-CN" sz="1100" b="0" i="0" u="none" strike="noStrike" kern="1200" baseline="0" dirty="0">
                          <a:solidFill>
                            <a:schemeClr val="dk1"/>
                          </a:solidFill>
                          <a:latin typeface="+mn-lt"/>
                          <a:ea typeface="+mn-ea"/>
                          <a:cs typeface="+mn-cs"/>
                        </a:rPr>
                        <a:t>enterprise.</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use the phone</a:t>
                      </a:r>
                    </a:p>
                    <a:p>
                      <a:r>
                        <a:rPr lang="en-US" altLang="zh-CN" sz="1100" b="0" i="0" u="none" strike="noStrike" kern="1200" baseline="0" dirty="0">
                          <a:solidFill>
                            <a:schemeClr val="dk1"/>
                          </a:solidFill>
                          <a:latin typeface="+mn-lt"/>
                          <a:ea typeface="+mn-ea"/>
                          <a:cs typeface="+mn-cs"/>
                        </a:rPr>
                        <a:t>only for company-related</a:t>
                      </a:r>
                    </a:p>
                    <a:p>
                      <a:r>
                        <a:rPr lang="en-US" altLang="zh-CN" sz="1100" b="0" i="0" u="none" strike="noStrike" kern="1200" baseline="0" dirty="0">
                          <a:solidFill>
                            <a:schemeClr val="dk1"/>
                          </a:solidFill>
                          <a:latin typeface="+mn-lt"/>
                          <a:ea typeface="+mn-ea"/>
                          <a:cs typeface="+mn-cs"/>
                        </a:rPr>
                        <a:t>business.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Enterprise is responsible</a:t>
                      </a:r>
                    </a:p>
                    <a:p>
                      <a:r>
                        <a:rPr lang="en-US" altLang="zh-CN" sz="1100" b="0" i="0" u="none" strike="noStrike" kern="1200" baseline="0" dirty="0">
                          <a:solidFill>
                            <a:schemeClr val="dk1"/>
                          </a:solidFill>
                          <a:latin typeface="+mn-lt"/>
                          <a:ea typeface="+mn-ea"/>
                          <a:cs typeface="+mn-cs"/>
                        </a:rPr>
                        <a:t>for all aspects of the</a:t>
                      </a:r>
                    </a:p>
                    <a:p>
                      <a:r>
                        <a:rPr lang="en-US" altLang="zh-CN" sz="1100" b="0" i="0" u="none" strike="noStrike" kern="1200" baseline="0" dirty="0">
                          <a:solidFill>
                            <a:schemeClr val="dk1"/>
                          </a:solidFill>
                          <a:latin typeface="+mn-lt"/>
                          <a:ea typeface="+mn-ea"/>
                          <a:cs typeface="+mn-cs"/>
                        </a:rPr>
                        <a:t>device.</a:t>
                      </a:r>
                      <a:endParaRPr lang="zh-CN" altLang="en-US" sz="11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234367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www.w3.org/2000/xmlns/"/>
    <ds:schemaRef ds:uri="48fa25a7-52b6-4e1f-81c8-80356bf0725f"/>
    <ds:schemaRef ds:uri="http://www.w3.org/2001/XMLSchema-instance"/>
    <ds:schemaRef ds:uri="0f302c04-584d-4df5-8948-8b6dd1f3c1a5"/>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0/xmlns/"/>
    <ds:schemaRef ds:uri="http://www.w3.org/2001/XMLSchema"/>
    <ds:schemaRef ds:uri="0f302c04-584d-4df5-8948-8b6dd1f3c1a5"/>
    <ds:schemaRef ds:uri="48fa25a7-52b6-4e1f-81c8-80356bf0725f"/>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5212</TotalTime>
  <Words>3553</Words>
  <Application>Microsoft Office PowerPoint</Application>
  <PresentationFormat>Widescreen</PresentationFormat>
  <Paragraphs>414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Module 5: Mobile, Embedded, and Specialized Device Security</vt:lpstr>
      <vt:lpstr>Module Objectives</vt:lpstr>
      <vt:lpstr>Securing Mobile Devices</vt:lpstr>
      <vt:lpstr>Introduction to Mobile Devices (1 of 7)</vt:lpstr>
      <vt:lpstr>Introduction to Mobile Devices (2 of 7)</vt:lpstr>
      <vt:lpstr>Introduction to Mobile Devices (3 of 7)</vt:lpstr>
      <vt:lpstr>Introduction to Mobile Devices (4 of 7)</vt:lpstr>
      <vt:lpstr>Introduction to Mobile Devices (5 of 7)</vt:lpstr>
      <vt:lpstr>Introduction to Mobile Devices (6 of 7)</vt:lpstr>
      <vt:lpstr>Introduction to Mobile Devices (7 of 7)</vt:lpstr>
      <vt:lpstr>Mobile Device Risks (1 of 3)</vt:lpstr>
      <vt:lpstr>Mobile Device Risks (2 of 3)</vt:lpstr>
      <vt:lpstr>Mobile Device Risks (3 of 3)</vt:lpstr>
      <vt:lpstr>Protecting Mobile Devices (1 of 6)</vt:lpstr>
      <vt:lpstr>Protecting Mobile Devices (2 of 6)</vt:lpstr>
      <vt:lpstr>Protecting Mobile Devices (3 of 6)</vt:lpstr>
      <vt:lpstr>Protecting Mobile Devices (4 of 6)</vt:lpstr>
      <vt:lpstr>Protecting Mobile Devices (5 of 6)</vt:lpstr>
      <vt:lpstr>Protecting Mobile Devices (6 of 6)</vt:lpstr>
      <vt:lpstr>Knowledge Check Activity 1</vt:lpstr>
      <vt:lpstr>Knowledge Check Activity 1: Answer</vt:lpstr>
      <vt:lpstr>Knowledge Check Activity 2</vt:lpstr>
      <vt:lpstr>Knowledge Check Activity 2: Answer</vt:lpstr>
      <vt:lpstr>Embedded Systems and Specialized Devices</vt:lpstr>
      <vt:lpstr>Types of Devices (1 of 7)</vt:lpstr>
      <vt:lpstr>Types of Devices (2 of 7)</vt:lpstr>
      <vt:lpstr>Types of Devices (3 of 7)</vt:lpstr>
      <vt:lpstr>Types of Devices (4 of 7)</vt:lpstr>
      <vt:lpstr>Types of Devices (5 of 7)</vt:lpstr>
      <vt:lpstr>Types of Devices (6 of 7)</vt:lpstr>
      <vt:lpstr>Types of Devices (7 of 7)</vt:lpstr>
      <vt:lpstr>Security Issues Table (1 of 2)</vt:lpstr>
      <vt:lpstr>Security Issues (2 of 2)</vt:lpstr>
      <vt:lpstr>Knowledge Check Activity 3</vt:lpstr>
      <vt:lpstr>Knowledge Check Activity 3: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af2gmak@gmail.com</cp:lastModifiedBy>
  <cp:revision>187</cp:revision>
  <cp:lastPrinted>2016-10-03T15:29:39Z</cp:lastPrinted>
  <dcterms:created xsi:type="dcterms:W3CDTF">2019-11-14T21:20:16Z</dcterms:created>
  <dcterms:modified xsi:type="dcterms:W3CDTF">2023-05-09T09:17:45Z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