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3"/>
  </p:notesMasterIdLst>
  <p:handoutMasterIdLst>
    <p:handoutMasterId r:id="rId54"/>
  </p:handoutMasterIdLst>
  <p:sldIdLst>
    <p:sldId id="343" r:id="rId5"/>
    <p:sldId id="257" r:id="rId6"/>
    <p:sldId id="301" r:id="rId7"/>
    <p:sldId id="302" r:id="rId8"/>
    <p:sldId id="303" r:id="rId9"/>
    <p:sldId id="304" r:id="rId10"/>
    <p:sldId id="305" r:id="rId11"/>
    <p:sldId id="306" r:id="rId12"/>
    <p:sldId id="307" r:id="rId13"/>
    <p:sldId id="308" r:id="rId14"/>
    <p:sldId id="309" r:id="rId15"/>
    <p:sldId id="310" r:id="rId16"/>
    <p:sldId id="344" r:id="rId17"/>
    <p:sldId id="34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45" r:id="rId31"/>
    <p:sldId id="346" r:id="rId32"/>
    <p:sldId id="323" r:id="rId33"/>
    <p:sldId id="324" r:id="rId34"/>
    <p:sldId id="325" r:id="rId35"/>
    <p:sldId id="326" r:id="rId36"/>
    <p:sldId id="347" r:id="rId37"/>
    <p:sldId id="348" r:id="rId38"/>
    <p:sldId id="327" r:id="rId39"/>
    <p:sldId id="328" r:id="rId40"/>
    <p:sldId id="329" r:id="rId41"/>
    <p:sldId id="330" r:id="rId42"/>
    <p:sldId id="331" r:id="rId43"/>
    <p:sldId id="332" r:id="rId44"/>
    <p:sldId id="333" r:id="rId45"/>
    <p:sldId id="334" r:id="rId46"/>
    <p:sldId id="335" r:id="rId47"/>
    <p:sldId id="349" r:id="rId48"/>
    <p:sldId id="350" r:id="rId49"/>
    <p:sldId id="351" r:id="rId50"/>
    <p:sldId id="299" r:id="rId51"/>
    <p:sldId id="300" r:id="rId52"/>
  </p:sldIdLst>
  <p:sldSz cx="12192000" cy="6858000"/>
  <p:notesSz cx="6858000" cy="9144000"/>
  <p:custDataLst>
    <p:tags r:id="rId55"/>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atalie Onderdonk" initials="NO" lastIdx="11" clrIdx="1">
    <p:extLst>
      <p:ext uri="{19B8F6BF-5375-455C-9EA6-DF929625EA0E}">
        <p15:presenceInfo xmlns:p15="http://schemas.microsoft.com/office/powerpoint/2012/main" userId="S::Natalie.Onderdonk@cengage.com::794b6c7a-2b12-4b61-8069-51114120681c" providerId="AD"/>
      </p:ext>
    </p:extLst>
  </p:cmAuthor>
  <p:cmAuthor id="3" name="Tomsho, Gregory" initials="TG" lastIdx="5" clrIdx="2">
    <p:extLst>
      <p:ext uri="{19B8F6BF-5375-455C-9EA6-DF929625EA0E}">
        <p15:presenceInfo xmlns:p15="http://schemas.microsoft.com/office/powerpoint/2012/main" userId="S::GTOMSHO@yc.edu::1ca76597-935d-4eae-b308-10bd6356eb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29"/>
  </p:normalViewPr>
  <p:slideViewPr>
    <p:cSldViewPr snapToGrid="0" snapToObjects="1">
      <p:cViewPr varScale="1">
        <p:scale>
          <a:sx n="63" d="100"/>
          <a:sy n="63" d="100"/>
        </p:scale>
        <p:origin x="804" y="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slide" Target="slides/slide43.xml" /><Relationship Id="rId50" Type="http://schemas.openxmlformats.org/officeDocument/2006/relationships/slide" Target="slides/slide46.xml" /><Relationship Id="rId55" Type="http://schemas.openxmlformats.org/officeDocument/2006/relationships/tags" Target="tags/tag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59"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54" Type="http://schemas.openxmlformats.org/officeDocument/2006/relationships/handoutMaster" Target="handoutMasters/handout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notesMaster" Target="notesMasters/notesMaster1.xml" /><Relationship Id="rId58"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slide" Target="slides/slide48.xml" /><Relationship Id="rId60"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56" Type="http://schemas.openxmlformats.org/officeDocument/2006/relationships/commentAuthors" Target="commentAuthors.xml" /><Relationship Id="rId8" Type="http://schemas.openxmlformats.org/officeDocument/2006/relationships/slide" Target="slides/slide4.xml" /><Relationship Id="rId51" Type="http://schemas.openxmlformats.org/officeDocument/2006/relationships/slide" Target="slides/slide47.xml" /><Relationship Id="rId3" Type="http://schemas.openxmlformats.org/officeDocument/2006/relationships/customXml" Target="../customXml/item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5/9/2023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4280903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577914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3407694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1115473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4169090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2842836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54138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3440854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1878005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329303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291890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507024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3940449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726603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1453682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4237947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24</a:t>
            </a:fld>
            <a:endParaRPr lang="en-US" dirty="0"/>
          </a:p>
        </p:txBody>
      </p:sp>
    </p:spTree>
    <p:extLst>
      <p:ext uri="{BB962C8B-B14F-4D97-AF65-F5344CB8AC3E}">
        <p14:creationId xmlns:p14="http://schemas.microsoft.com/office/powerpoint/2010/main" val="1615912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3279856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2078672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880332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1810017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1893070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32623085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30</a:t>
            </a:fld>
            <a:endParaRPr lang="en-US" dirty="0"/>
          </a:p>
        </p:txBody>
      </p:sp>
    </p:spTree>
    <p:extLst>
      <p:ext uri="{BB962C8B-B14F-4D97-AF65-F5344CB8AC3E}">
        <p14:creationId xmlns:p14="http://schemas.microsoft.com/office/powerpoint/2010/main" val="921553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31</a:t>
            </a:fld>
            <a:endParaRPr lang="en-US" dirty="0"/>
          </a:p>
        </p:txBody>
      </p:sp>
    </p:spTree>
    <p:extLst>
      <p:ext uri="{BB962C8B-B14F-4D97-AF65-F5344CB8AC3E}">
        <p14:creationId xmlns:p14="http://schemas.microsoft.com/office/powerpoint/2010/main" val="394205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3583681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33</a:t>
            </a:fld>
            <a:endParaRPr lang="en-US" dirty="0"/>
          </a:p>
        </p:txBody>
      </p:sp>
    </p:spTree>
    <p:extLst>
      <p:ext uri="{BB962C8B-B14F-4D97-AF65-F5344CB8AC3E}">
        <p14:creationId xmlns:p14="http://schemas.microsoft.com/office/powerpoint/2010/main" val="3981584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34</a:t>
            </a:fld>
            <a:endParaRPr lang="en-US" dirty="0"/>
          </a:p>
        </p:txBody>
      </p:sp>
    </p:spTree>
    <p:extLst>
      <p:ext uri="{BB962C8B-B14F-4D97-AF65-F5344CB8AC3E}">
        <p14:creationId xmlns:p14="http://schemas.microsoft.com/office/powerpoint/2010/main" val="1542074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35</a:t>
            </a:fld>
            <a:endParaRPr lang="en-US" dirty="0"/>
          </a:p>
        </p:txBody>
      </p:sp>
    </p:spTree>
    <p:extLst>
      <p:ext uri="{BB962C8B-B14F-4D97-AF65-F5344CB8AC3E}">
        <p14:creationId xmlns:p14="http://schemas.microsoft.com/office/powerpoint/2010/main" val="1656418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36</a:t>
            </a:fld>
            <a:endParaRPr lang="en-US" dirty="0"/>
          </a:p>
        </p:txBody>
      </p:sp>
    </p:spTree>
    <p:extLst>
      <p:ext uri="{BB962C8B-B14F-4D97-AF65-F5344CB8AC3E}">
        <p14:creationId xmlns:p14="http://schemas.microsoft.com/office/powerpoint/2010/main" val="1122650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37</a:t>
            </a:fld>
            <a:endParaRPr lang="en-US" dirty="0"/>
          </a:p>
        </p:txBody>
      </p:sp>
    </p:spTree>
    <p:extLst>
      <p:ext uri="{BB962C8B-B14F-4D97-AF65-F5344CB8AC3E}">
        <p14:creationId xmlns:p14="http://schemas.microsoft.com/office/powerpoint/2010/main" val="2587687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38</a:t>
            </a:fld>
            <a:endParaRPr lang="en-US" dirty="0"/>
          </a:p>
        </p:txBody>
      </p:sp>
    </p:spTree>
    <p:extLst>
      <p:ext uri="{BB962C8B-B14F-4D97-AF65-F5344CB8AC3E}">
        <p14:creationId xmlns:p14="http://schemas.microsoft.com/office/powerpoint/2010/main" val="3136729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39</a:t>
            </a:fld>
            <a:endParaRPr lang="en-US" dirty="0"/>
          </a:p>
        </p:txBody>
      </p:sp>
    </p:spTree>
    <p:extLst>
      <p:ext uri="{BB962C8B-B14F-4D97-AF65-F5344CB8AC3E}">
        <p14:creationId xmlns:p14="http://schemas.microsoft.com/office/powerpoint/2010/main" val="1669930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val="33467454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40</a:t>
            </a:fld>
            <a:endParaRPr lang="en-US" dirty="0"/>
          </a:p>
        </p:txBody>
      </p:sp>
    </p:spTree>
    <p:extLst>
      <p:ext uri="{BB962C8B-B14F-4D97-AF65-F5344CB8AC3E}">
        <p14:creationId xmlns:p14="http://schemas.microsoft.com/office/powerpoint/2010/main" val="33717300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41</a:t>
            </a:fld>
            <a:endParaRPr lang="en-US" dirty="0"/>
          </a:p>
        </p:txBody>
      </p:sp>
    </p:spTree>
    <p:extLst>
      <p:ext uri="{BB962C8B-B14F-4D97-AF65-F5344CB8AC3E}">
        <p14:creationId xmlns:p14="http://schemas.microsoft.com/office/powerpoint/2010/main" val="18017118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42</a:t>
            </a:fld>
            <a:endParaRPr lang="en-US" dirty="0"/>
          </a:p>
        </p:txBody>
      </p:sp>
    </p:spTree>
    <p:extLst>
      <p:ext uri="{BB962C8B-B14F-4D97-AF65-F5344CB8AC3E}">
        <p14:creationId xmlns:p14="http://schemas.microsoft.com/office/powerpoint/2010/main" val="3565680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dirty="0"/>
          </a:p>
        </p:txBody>
      </p:sp>
    </p:spTree>
    <p:extLst>
      <p:ext uri="{BB962C8B-B14F-4D97-AF65-F5344CB8AC3E}">
        <p14:creationId xmlns:p14="http://schemas.microsoft.com/office/powerpoint/2010/main" val="23502028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8114688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45</a:t>
            </a:fld>
            <a:endParaRPr lang="en-US" dirty="0"/>
          </a:p>
        </p:txBody>
      </p:sp>
    </p:spTree>
    <p:extLst>
      <p:ext uri="{BB962C8B-B14F-4D97-AF65-F5344CB8AC3E}">
        <p14:creationId xmlns:p14="http://schemas.microsoft.com/office/powerpoint/2010/main" val="10995840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46</a:t>
            </a:fld>
            <a:endParaRPr lang="en-US" dirty="0"/>
          </a:p>
        </p:txBody>
      </p:sp>
    </p:spTree>
    <p:extLst>
      <p:ext uri="{BB962C8B-B14F-4D97-AF65-F5344CB8AC3E}">
        <p14:creationId xmlns:p14="http://schemas.microsoft.com/office/powerpoint/2010/main" val="26669950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47</a:t>
            </a:fld>
            <a:endParaRPr lang="en-US" dirty="0"/>
          </a:p>
        </p:txBody>
      </p:sp>
    </p:spTree>
    <p:extLst>
      <p:ext uri="{BB962C8B-B14F-4D97-AF65-F5344CB8AC3E}">
        <p14:creationId xmlns:p14="http://schemas.microsoft.com/office/powerpoint/2010/main" val="765546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48</a:t>
            </a:fld>
            <a:endParaRPr lang="en-US" dirty="0"/>
          </a:p>
        </p:txBody>
      </p:sp>
    </p:spTree>
    <p:extLst>
      <p:ext uri="{BB962C8B-B14F-4D97-AF65-F5344CB8AC3E}">
        <p14:creationId xmlns:p14="http://schemas.microsoft.com/office/powerpoint/2010/main" val="1209169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122687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968419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1557915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784406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1583691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Mark Ciampa, </a:t>
            </a:r>
            <a:r>
              <a:rPr lang="en-US" altLang="zh-CN" dirty="0"/>
              <a:t>CompTIA Security+ Guide to Network Security Fundamentals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0.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12.xml"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0.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0.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0.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0.xml" /></Relationships>
</file>

<file path=ppt/slides/_rels/slide1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17.xml" /><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0.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20.xml" /><Relationship Id="rId1" Type="http://schemas.openxmlformats.org/officeDocument/2006/relationships/slideLayout" Target="../slideLayouts/slideLayout9.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0.xml" /></Relationships>
</file>

<file path=ppt/slides/_rels/slide22.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22.xml" /><Relationship Id="rId1" Type="http://schemas.openxmlformats.org/officeDocument/2006/relationships/slideLayout" Target="../slideLayouts/slideLayout9.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0.xml" /></Relationships>
</file>

<file path=ppt/slides/_rels/slide24.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24.xml" /><Relationship Id="rId1" Type="http://schemas.openxmlformats.org/officeDocument/2006/relationships/slideLayout" Target="../slideLayouts/slideLayout9.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0.xml" /></Relationships>
</file>

<file path=ppt/slides/_rels/slide26.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26.xml" /><Relationship Id="rId1" Type="http://schemas.openxmlformats.org/officeDocument/2006/relationships/slideLayout" Target="../slideLayouts/slideLayout9.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10.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10.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0.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10.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10.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10.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10.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10.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10.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10.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10.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10.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10.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0.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10.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10.xml" /></Relationships>
</file>

<file path=ppt/slides/_rels/slide42.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42.xml" /><Relationship Id="rId1" Type="http://schemas.openxmlformats.org/officeDocument/2006/relationships/slideLayout" Target="../slideLayouts/slideLayout9.xml" /></Relationships>
</file>

<file path=ppt/slides/_rels/slide43.xml.rels><?xml version="1.0" encoding="UTF-8" standalone="yes"?>
<Relationships xmlns="http://schemas.openxmlformats.org/package/2006/relationships"><Relationship Id="rId3" Type="http://schemas.openxmlformats.org/officeDocument/2006/relationships/image" Target="../media/image14.jpg" /><Relationship Id="rId2" Type="http://schemas.openxmlformats.org/officeDocument/2006/relationships/notesSlide" Target="../notesSlides/notesSlide43.xml" /><Relationship Id="rId1" Type="http://schemas.openxmlformats.org/officeDocument/2006/relationships/slideLayout" Target="../slideLayouts/slideLayout9.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10.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10.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10.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1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5.xml"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0.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8.xml"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3996910" y="1775534"/>
            <a:ext cx="6402684" cy="1955379"/>
          </a:xfrm>
        </p:spPr>
        <p:txBody>
          <a:bodyPr/>
          <a:lstStyle/>
          <a:p>
            <a:pPr algn="ctr"/>
            <a:r>
              <a:rPr lang="en-US" altLang="zh-CN" dirty="0"/>
              <a:t>CompTIA Security+ Guide </a:t>
            </a:r>
          </a:p>
          <a:p>
            <a:pPr algn="ctr"/>
            <a:r>
              <a:rPr lang="en-US" altLang="zh-CN" dirty="0"/>
              <a:t>to Network Security Fundamentals, </a:t>
            </a:r>
            <a:r>
              <a:rPr lang="en-US" dirty="0"/>
              <a:t>7</a:t>
            </a:r>
            <a:r>
              <a:rPr lang="en-US" baseline="30000" dirty="0"/>
              <a:t>th</a:t>
            </a:r>
            <a:r>
              <a:rPr lang="en-US" dirty="0"/>
              <a:t> Edition</a:t>
            </a:r>
          </a:p>
        </p:txBody>
      </p:sp>
      <p:sp>
        <p:nvSpPr>
          <p:cNvPr id="7" name="Title 6"/>
          <p:cNvSpPr>
            <a:spLocks noGrp="1"/>
          </p:cNvSpPr>
          <p:nvPr>
            <p:ph type="title"/>
          </p:nvPr>
        </p:nvSpPr>
        <p:spPr>
          <a:xfrm>
            <a:off x="3996910" y="4035474"/>
            <a:ext cx="6402684" cy="993726"/>
          </a:xfrm>
        </p:spPr>
        <p:txBody>
          <a:bodyPr/>
          <a:lstStyle/>
          <a:p>
            <a:pPr algn="ctr"/>
            <a:r>
              <a:rPr lang="en-US" b="0" dirty="0"/>
              <a:t>Module 6: Basic Cryptography</a:t>
            </a:r>
          </a:p>
        </p:txBody>
      </p:sp>
      <p:pic>
        <p:nvPicPr>
          <p:cNvPr id="4" name="Picture Placeholder 3" descr="Text&#10;&#10;Description automatically generated">
            <a:extLst>
              <a:ext uri="{FF2B5EF4-FFF2-40B4-BE49-F238E27FC236}">
                <a16:creationId xmlns:a16="http://schemas.microsoft.com/office/drawing/2014/main" id="{3809B481-F029-4BB4-9E0F-909F2A91CB4D}"/>
              </a:ext>
            </a:extLst>
          </p:cNvPr>
          <p:cNvPicPr>
            <a:picLocks noGrp="1" noChangeAspect="1"/>
          </p:cNvPicPr>
          <p:nvPr>
            <p:ph type="pic" sz="quarter" idx="12"/>
          </p:nvPr>
        </p:nvPicPr>
        <p:blipFill>
          <a:blip r:embed="rId3"/>
          <a:srcRect l="462" r="462"/>
          <a:stretch>
            <a:fillRect/>
          </a:stretch>
        </p:blipFill>
        <p:spPr>
          <a:xfrm>
            <a:off x="338138" y="933450"/>
            <a:ext cx="3343275" cy="4318000"/>
          </a:xfrm>
        </p:spPr>
      </p:pic>
      <p:sp>
        <p:nvSpPr>
          <p:cNvPr id="5" name="Footer Placeholder 4"/>
          <p:cNvSpPr>
            <a:spLocks noGrp="1"/>
          </p:cNvSpPr>
          <p:nvPr>
            <p:ph type="ftr" sz="quarter" idx="3"/>
          </p:nvPr>
        </p:nvSpPr>
        <p:spPr/>
        <p:txBody>
          <a:body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Cryptography Use Cases (2 of 2)</a:t>
            </a:r>
            <a:endParaRPr lang="zh-CN" altLang="en-US" dirty="0"/>
          </a:p>
        </p:txBody>
      </p:sp>
      <p:sp>
        <p:nvSpPr>
          <p:cNvPr id="3" name="Text Placeholder 2"/>
          <p:cNvSpPr>
            <a:spLocks noGrp="1"/>
          </p:cNvSpPr>
          <p:nvPr>
            <p:ph type="body" sz="quarter" idx="17"/>
          </p:nvPr>
        </p:nvSpPr>
        <p:spPr/>
        <p:txBody>
          <a:bodyPr/>
          <a:lstStyle/>
          <a:p>
            <a:r>
              <a:rPr lang="en-US" altLang="zh-CN" dirty="0"/>
              <a:t>Cryptography can provide protection to data as that data resides in any of three states:</a:t>
            </a:r>
          </a:p>
          <a:p>
            <a:pPr lvl="1"/>
            <a:r>
              <a:rPr lang="en-US" altLang="zh-CN" i="1" dirty="0"/>
              <a:t>Data in processing </a:t>
            </a:r>
            <a:r>
              <a:rPr lang="en-US" altLang="zh-CN" dirty="0"/>
              <a:t>(also called </a:t>
            </a:r>
            <a:r>
              <a:rPr lang="en-US" altLang="zh-CN" i="1" dirty="0"/>
              <a:t>data in use</a:t>
            </a:r>
            <a:r>
              <a:rPr lang="en-US" altLang="zh-CN" dirty="0"/>
              <a:t>) is data actions being performed by “endpoint devices”</a:t>
            </a:r>
          </a:p>
          <a:p>
            <a:pPr lvl="1"/>
            <a:r>
              <a:rPr lang="en-US" altLang="zh-CN" i="1" dirty="0"/>
              <a:t>Data in transit </a:t>
            </a:r>
            <a:r>
              <a:rPr lang="en-US" altLang="zh-CN" dirty="0"/>
              <a:t>are actions that transmit the data across a network</a:t>
            </a:r>
          </a:p>
          <a:p>
            <a:pPr lvl="1"/>
            <a:r>
              <a:rPr lang="en-US" altLang="zh-CN" i="1" dirty="0"/>
              <a:t>Data at rest </a:t>
            </a:r>
            <a:r>
              <a:rPr lang="en-US" altLang="zh-CN" dirty="0"/>
              <a:t>is data that is stored on electronic media</a:t>
            </a:r>
          </a:p>
          <a:p>
            <a:endParaRPr lang="zh-CN" altLang="en-US" dirty="0"/>
          </a:p>
        </p:txBody>
      </p:sp>
    </p:spTree>
    <p:extLst>
      <p:ext uri="{BB962C8B-B14F-4D97-AF65-F5344CB8AC3E}">
        <p14:creationId xmlns:p14="http://schemas.microsoft.com/office/powerpoint/2010/main" val="73427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Limitations of Cryptography (1 of 2)</a:t>
            </a:r>
            <a:endParaRPr lang="zh-CN" altLang="en-US" dirty="0"/>
          </a:p>
        </p:txBody>
      </p:sp>
      <p:sp>
        <p:nvSpPr>
          <p:cNvPr id="3" name="Text Placeholder 2"/>
          <p:cNvSpPr>
            <a:spLocks noGrp="1"/>
          </p:cNvSpPr>
          <p:nvPr>
            <p:ph type="body" sz="quarter" idx="17"/>
          </p:nvPr>
        </p:nvSpPr>
        <p:spPr/>
        <p:txBody>
          <a:bodyPr/>
          <a:lstStyle/>
          <a:p>
            <a:r>
              <a:rPr lang="en-US" altLang="zh-CN" dirty="0"/>
              <a:t>The number of small electronic devices (</a:t>
            </a:r>
            <a:r>
              <a:rPr lang="en-US" altLang="zh-CN" b="1" dirty="0"/>
              <a:t>low-power devices</a:t>
            </a:r>
            <a:r>
              <a:rPr lang="en-US" altLang="zh-CN" dirty="0"/>
              <a:t>) has grown significantly</a:t>
            </a:r>
          </a:p>
          <a:p>
            <a:pPr lvl="1"/>
            <a:r>
              <a:rPr lang="en-US" altLang="zh-CN" dirty="0"/>
              <a:t>These devices need to be protected from threat actors</a:t>
            </a:r>
          </a:p>
          <a:p>
            <a:r>
              <a:rPr lang="en-US" altLang="zh-CN" dirty="0"/>
              <a:t>Applications that require extremely fast response times also face cryptography limitations</a:t>
            </a:r>
          </a:p>
          <a:p>
            <a:r>
              <a:rPr lang="en-US" altLang="zh-CN" b="1" dirty="0"/>
              <a:t>Resource vs. security constraint </a:t>
            </a:r>
            <a:r>
              <a:rPr lang="en-US" altLang="zh-CN" dirty="0"/>
              <a:t>is a limitation in providing strong cryptography due to the tug-of-war between available resources (time and energy) and the security provided by cryptography</a:t>
            </a:r>
          </a:p>
          <a:p>
            <a:r>
              <a:rPr lang="en-US" altLang="zh-CN" dirty="0"/>
              <a:t>It is important that there be </a:t>
            </a:r>
            <a:r>
              <a:rPr lang="en-US" altLang="zh-CN" b="1" dirty="0"/>
              <a:t>high resiliency </a:t>
            </a:r>
            <a:r>
              <a:rPr lang="en-US" altLang="zh-CN" dirty="0"/>
              <a:t>in cryptography</a:t>
            </a:r>
          </a:p>
          <a:p>
            <a:pPr lvl="1"/>
            <a:r>
              <a:rPr lang="en-US" altLang="zh-CN" dirty="0"/>
              <a:t>High resiliency is the ability to quickly recover from these resource vs. security constraints</a:t>
            </a:r>
          </a:p>
          <a:p>
            <a:endParaRPr lang="en-US" altLang="zh-CN" dirty="0"/>
          </a:p>
          <a:p>
            <a:endParaRPr lang="zh-CN" altLang="en-US" dirty="0"/>
          </a:p>
        </p:txBody>
      </p:sp>
    </p:spTree>
    <p:extLst>
      <p:ext uri="{BB962C8B-B14F-4D97-AF65-F5344CB8AC3E}">
        <p14:creationId xmlns:p14="http://schemas.microsoft.com/office/powerpoint/2010/main" val="2989865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Limitations of Cryptography (2 of 2)</a:t>
            </a:r>
            <a:endParaRPr lang="zh-CN" altLang="en-US" dirty="0"/>
          </a:p>
        </p:txBody>
      </p:sp>
      <p:pic>
        <p:nvPicPr>
          <p:cNvPr id="5" name="Picture Placeholder 4" descr="An illustration depicting the resource versus security constraint faced by cryptography. Security, Latency, and Energy are depicted in the three vertices of a triangle. Cryptography on low power devices requires low latency in the cryptographic algorithm and the power available on the device is also low. Providing strong security with these constraints is difficult and may slow normal operations on the device."/>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792990" y="1977460"/>
            <a:ext cx="4777637" cy="3280339"/>
          </a:xfrm>
          <a:prstGeom prst="rect">
            <a:avLst/>
          </a:prstGeom>
          <a:noFill/>
          <a:ln>
            <a:noFill/>
          </a:ln>
        </p:spPr>
      </p:pic>
      <p:sp>
        <p:nvSpPr>
          <p:cNvPr id="4" name="Text Placeholder 3"/>
          <p:cNvSpPr>
            <a:spLocks noGrp="1"/>
          </p:cNvSpPr>
          <p:nvPr>
            <p:ph type="body" sz="quarter" idx="11"/>
          </p:nvPr>
        </p:nvSpPr>
        <p:spPr>
          <a:xfrm>
            <a:off x="7291935" y="4636778"/>
            <a:ext cx="3976406" cy="621021"/>
          </a:xfrm>
        </p:spPr>
        <p:txBody>
          <a:bodyPr/>
          <a:lstStyle/>
          <a:p>
            <a:r>
              <a:rPr lang="en-US" altLang="zh-CN" dirty="0"/>
              <a:t>Figure 6-3 Resource vs. security constraint</a:t>
            </a:r>
            <a:endParaRPr lang="zh-CN" altLang="en-US" dirty="0"/>
          </a:p>
        </p:txBody>
      </p:sp>
    </p:spTree>
    <p:extLst>
      <p:ext uri="{BB962C8B-B14F-4D97-AF65-F5344CB8AC3E}">
        <p14:creationId xmlns:p14="http://schemas.microsoft.com/office/powerpoint/2010/main" val="242495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a term that proves that a user performed an action with a computer or on data?</a:t>
            </a:r>
          </a:p>
          <a:p>
            <a:pPr marL="342900" lvl="1" indent="0">
              <a:buNone/>
            </a:pPr>
            <a:r>
              <a:rPr lang="en-US" dirty="0">
                <a:solidFill>
                  <a:srgbClr val="000000"/>
                </a:solidFill>
              </a:rPr>
              <a:t>a. Confidentiality</a:t>
            </a:r>
          </a:p>
          <a:p>
            <a:pPr marL="342900" lvl="1" indent="0">
              <a:buNone/>
            </a:pPr>
            <a:r>
              <a:rPr lang="en-US" dirty="0">
                <a:solidFill>
                  <a:srgbClr val="000000"/>
                </a:solidFill>
              </a:rPr>
              <a:t>b. Nonrepudiation</a:t>
            </a:r>
          </a:p>
          <a:p>
            <a:pPr marL="342900" lvl="1" indent="0">
              <a:buNone/>
            </a:pPr>
            <a:r>
              <a:rPr lang="en-US" dirty="0">
                <a:solidFill>
                  <a:srgbClr val="000000"/>
                </a:solidFill>
              </a:rPr>
              <a:t>c. Obfuscation</a:t>
            </a:r>
          </a:p>
          <a:p>
            <a:pPr marL="342900" lvl="1" indent="0">
              <a:buNone/>
            </a:pPr>
            <a:r>
              <a:rPr lang="en-US" dirty="0">
                <a:solidFill>
                  <a:srgbClr val="000000"/>
                </a:solidFill>
              </a:rPr>
              <a:t>d. Authentication</a:t>
            </a:r>
          </a:p>
          <a:p>
            <a:pPr marL="342900" lvl="1" indent="0">
              <a:buNone/>
            </a:pPr>
            <a:endParaRPr lang="en-US" dirty="0"/>
          </a:p>
        </p:txBody>
      </p:sp>
    </p:spTree>
    <p:extLst>
      <p:ext uri="{BB962C8B-B14F-4D97-AF65-F5344CB8AC3E}">
        <p14:creationId xmlns:p14="http://schemas.microsoft.com/office/powerpoint/2010/main" val="51263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a term that proves that a user performed an action with a computer or on data?</a:t>
            </a:r>
          </a:p>
          <a:p>
            <a:pPr marL="342900" lvl="1" indent="0">
              <a:buNone/>
            </a:pPr>
            <a:r>
              <a:rPr lang="en-US" b="1" dirty="0">
                <a:solidFill>
                  <a:srgbClr val="000000"/>
                </a:solidFill>
              </a:rPr>
              <a:t>Answer: b. Nonrepudiation</a:t>
            </a:r>
            <a:endParaRPr lang="en-US" altLang="en-US" b="1" i="1" dirty="0">
              <a:solidFill>
                <a:srgbClr val="000000"/>
              </a:solidFill>
            </a:endParaRPr>
          </a:p>
          <a:p>
            <a:pPr marL="342900" lvl="1" indent="0">
              <a:buNone/>
            </a:pPr>
            <a:r>
              <a:rPr lang="en-US" b="1" dirty="0">
                <a:solidFill>
                  <a:srgbClr val="000000"/>
                </a:solidFill>
              </a:rPr>
              <a:t>Repudiation means denial. Nonrepudiation is the inability to deny, so in information technology, nonrepudiation is the process of pricing that a user performed an action such as creating a file or sending an email.</a:t>
            </a:r>
          </a:p>
        </p:txBody>
      </p:sp>
    </p:spTree>
    <p:extLst>
      <p:ext uri="{BB962C8B-B14F-4D97-AF65-F5344CB8AC3E}">
        <p14:creationId xmlns:p14="http://schemas.microsoft.com/office/powerpoint/2010/main" val="292113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Cryptographic Algorithms</a:t>
            </a:r>
            <a:endParaRPr lang="zh-CN" altLang="en-US" dirty="0"/>
          </a:p>
        </p:txBody>
      </p:sp>
      <p:sp>
        <p:nvSpPr>
          <p:cNvPr id="3" name="Text Placeholder 2"/>
          <p:cNvSpPr>
            <a:spLocks noGrp="1"/>
          </p:cNvSpPr>
          <p:nvPr>
            <p:ph type="body" sz="quarter" idx="17"/>
          </p:nvPr>
        </p:nvSpPr>
        <p:spPr/>
        <p:txBody>
          <a:bodyPr/>
          <a:lstStyle/>
          <a:p>
            <a:r>
              <a:rPr lang="en-US" altLang="en-US" dirty="0"/>
              <a:t>A fundamental difference in cryptographic algorithms is the amount of data processed at a time</a:t>
            </a:r>
          </a:p>
          <a:p>
            <a:pPr lvl="1"/>
            <a:r>
              <a:rPr lang="en-US" altLang="en-US" b="1" dirty="0"/>
              <a:t>Stream cipher </a:t>
            </a:r>
            <a:r>
              <a:rPr lang="en-US" altLang="en-US" dirty="0"/>
              <a:t>- takes one character and replaces it with another</a:t>
            </a:r>
          </a:p>
          <a:p>
            <a:pPr lvl="1"/>
            <a:r>
              <a:rPr lang="en-US" altLang="en-US" b="1" dirty="0"/>
              <a:t>Block cipher </a:t>
            </a:r>
            <a:r>
              <a:rPr lang="en-US" altLang="en-US" dirty="0"/>
              <a:t>- manipulates an entire block of plaintext at one time</a:t>
            </a:r>
          </a:p>
          <a:p>
            <a:pPr lvl="1"/>
            <a:r>
              <a:rPr lang="en-US" altLang="en-US" b="1" dirty="0"/>
              <a:t>Sponge function </a:t>
            </a:r>
            <a:r>
              <a:rPr lang="en-US" altLang="en-US" dirty="0"/>
              <a:t>- takes as input a string of any length and returns a string of any requested variable length</a:t>
            </a:r>
          </a:p>
          <a:p>
            <a:pPr>
              <a:defRPr/>
            </a:pPr>
            <a:r>
              <a:rPr lang="en-US" altLang="en-US" dirty="0"/>
              <a:t>Three categories of cryptographic algorithms</a:t>
            </a:r>
          </a:p>
          <a:p>
            <a:pPr lvl="1">
              <a:defRPr/>
            </a:pPr>
            <a:r>
              <a:rPr lang="en-US" altLang="en-US" dirty="0"/>
              <a:t>Hash algorithms</a:t>
            </a:r>
          </a:p>
          <a:p>
            <a:pPr lvl="1">
              <a:defRPr/>
            </a:pPr>
            <a:r>
              <a:rPr lang="en-US" altLang="en-US" dirty="0"/>
              <a:t>Symmetric cryptographic algorithms</a:t>
            </a:r>
          </a:p>
          <a:p>
            <a:pPr lvl="1">
              <a:defRPr/>
            </a:pPr>
            <a:r>
              <a:rPr lang="en-US" altLang="en-US" dirty="0"/>
              <a:t>Asymmetric cryptographic algorithms</a:t>
            </a:r>
          </a:p>
          <a:p>
            <a:endParaRPr lang="zh-CN" altLang="en-US" dirty="0"/>
          </a:p>
        </p:txBody>
      </p:sp>
    </p:spTree>
    <p:extLst>
      <p:ext uri="{BB962C8B-B14F-4D97-AF65-F5344CB8AC3E}">
        <p14:creationId xmlns:p14="http://schemas.microsoft.com/office/powerpoint/2010/main" val="2613404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Hash Algorithms (1 of 3)</a:t>
            </a:r>
            <a:endParaRPr lang="zh-CN" altLang="en-US" dirty="0"/>
          </a:p>
        </p:txBody>
      </p:sp>
      <p:sp>
        <p:nvSpPr>
          <p:cNvPr id="3" name="Text Placeholder 2"/>
          <p:cNvSpPr>
            <a:spLocks noGrp="1"/>
          </p:cNvSpPr>
          <p:nvPr>
            <p:ph type="body" sz="quarter" idx="17"/>
          </p:nvPr>
        </p:nvSpPr>
        <p:spPr/>
        <p:txBody>
          <a:bodyPr>
            <a:normAutofit/>
          </a:bodyPr>
          <a:lstStyle/>
          <a:p>
            <a:r>
              <a:rPr lang="en-US" altLang="en-US" dirty="0"/>
              <a:t>Hash algorithm creates a unique “digital fingerprint” of a set of data and is commonly called </a:t>
            </a:r>
            <a:r>
              <a:rPr lang="en-US" altLang="en-US" i="1" dirty="0"/>
              <a:t>hashing</a:t>
            </a:r>
          </a:p>
          <a:p>
            <a:pPr lvl="1"/>
            <a:r>
              <a:rPr lang="en-US" altLang="en-US" dirty="0"/>
              <a:t>This fingerprint, called a digest (sometimes called a </a:t>
            </a:r>
            <a:r>
              <a:rPr lang="en-US" altLang="en-US" i="1" dirty="0"/>
              <a:t>message digest </a:t>
            </a:r>
            <a:r>
              <a:rPr lang="en-US" altLang="en-US" dirty="0"/>
              <a:t>or </a:t>
            </a:r>
            <a:r>
              <a:rPr lang="en-US" altLang="en-US" i="1" dirty="0"/>
              <a:t>hash</a:t>
            </a:r>
            <a:r>
              <a:rPr lang="en-US" altLang="en-US" dirty="0"/>
              <a:t>), represents the contents</a:t>
            </a:r>
          </a:p>
          <a:p>
            <a:pPr lvl="1"/>
            <a:r>
              <a:rPr lang="en-US" altLang="en-US" dirty="0"/>
              <a:t>Is primarily used for comparison purposes</a:t>
            </a:r>
          </a:p>
          <a:p>
            <a:r>
              <a:rPr lang="en-US" altLang="en-US" dirty="0"/>
              <a:t>Hashing is intended to be one way in that its digest cannot be reversed to reveal the original set of data</a:t>
            </a:r>
          </a:p>
          <a:p>
            <a:r>
              <a:rPr lang="en-US" altLang="en-US" dirty="0"/>
              <a:t>Secure hashing algorithm characteristics:</a:t>
            </a:r>
          </a:p>
          <a:p>
            <a:pPr lvl="1"/>
            <a:r>
              <a:rPr lang="en-US" altLang="en-US" i="1" dirty="0"/>
              <a:t>Fixed size </a:t>
            </a:r>
            <a:r>
              <a:rPr lang="en-US" altLang="en-US" dirty="0"/>
              <a:t>- short and long data sets have the same size hash</a:t>
            </a:r>
          </a:p>
          <a:p>
            <a:pPr lvl="1"/>
            <a:r>
              <a:rPr lang="en-US" altLang="en-US" i="1" dirty="0"/>
              <a:t>Unique - </a:t>
            </a:r>
            <a:r>
              <a:rPr lang="en-US" altLang="en-US" dirty="0"/>
              <a:t>two different data sets cannot produce the same hash</a:t>
            </a:r>
          </a:p>
          <a:p>
            <a:pPr lvl="1"/>
            <a:r>
              <a:rPr lang="en-US" altLang="en-US" i="1" dirty="0"/>
              <a:t>Original </a:t>
            </a:r>
            <a:r>
              <a:rPr lang="en-US" altLang="en-US" dirty="0"/>
              <a:t>- data set cannot be created to have a predefined hash</a:t>
            </a:r>
          </a:p>
          <a:p>
            <a:pPr lvl="1"/>
            <a:r>
              <a:rPr lang="en-US" altLang="en-US" i="1" dirty="0"/>
              <a:t>Secure -</a:t>
            </a:r>
            <a:r>
              <a:rPr lang="en-US" altLang="en-US" dirty="0"/>
              <a:t> resulting hash cannot be reversed to determine original plaintext</a:t>
            </a:r>
          </a:p>
          <a:p>
            <a:pPr marL="0" indent="0">
              <a:buNone/>
            </a:pPr>
            <a:endParaRPr lang="en-US" altLang="zh-CN" dirty="0"/>
          </a:p>
          <a:p>
            <a:endParaRPr lang="zh-CN" altLang="en-US" dirty="0"/>
          </a:p>
        </p:txBody>
      </p:sp>
    </p:spTree>
    <p:extLst>
      <p:ext uri="{BB962C8B-B14F-4D97-AF65-F5344CB8AC3E}">
        <p14:creationId xmlns:p14="http://schemas.microsoft.com/office/powerpoint/2010/main" val="1029644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Hash Algorithms (2 of 3)</a:t>
            </a:r>
            <a:endParaRPr lang="zh-CN" altLang="en-US" dirty="0"/>
          </a:p>
        </p:txBody>
      </p:sp>
      <p:pic>
        <p:nvPicPr>
          <p:cNvPr id="5" name="Picture Placeholder 4" descr="An illustration listing the hash sums of Kali Linux operating system files that have been kept for download on a website. Hash sums can be used to verify the integrity of files after they have been downloaded. Digests for download files are usually posted on websites so that users can compute the digest on the file after downloading and compare it with the one on the website to make sure that the files have not been modified in transit. The illustration lists the S H A 256 hash sums of the following Kali Linux operating system files on the download page of the Kali Linux website. Kali Linux 64 bit installer version 2020.2. Kali Linux 64 Bit Live version 2020.2. Kalin Linux 64 Bit Net Installer 2020.2. All the above files are downloadable as torrents. &#10;"/>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067076" y="1868937"/>
            <a:ext cx="6092865" cy="3638243"/>
          </a:xfrm>
          <a:prstGeom prst="rect">
            <a:avLst/>
          </a:prstGeom>
          <a:noFill/>
          <a:ln>
            <a:noFill/>
          </a:ln>
        </p:spPr>
      </p:pic>
      <p:sp>
        <p:nvSpPr>
          <p:cNvPr id="4" name="Text Placeholder 3"/>
          <p:cNvSpPr>
            <a:spLocks noGrp="1"/>
          </p:cNvSpPr>
          <p:nvPr>
            <p:ph type="body" sz="quarter" idx="11"/>
          </p:nvPr>
        </p:nvSpPr>
        <p:spPr>
          <a:xfrm>
            <a:off x="7377394" y="4927724"/>
            <a:ext cx="3976406" cy="579456"/>
          </a:xfrm>
        </p:spPr>
        <p:txBody>
          <a:bodyPr/>
          <a:lstStyle/>
          <a:p>
            <a:r>
              <a:rPr lang="en-US" altLang="zh-CN" dirty="0"/>
              <a:t>Figure 6-4 Verifying downloads with digests</a:t>
            </a:r>
            <a:endParaRPr lang="zh-CN" altLang="en-US" dirty="0"/>
          </a:p>
        </p:txBody>
      </p:sp>
    </p:spTree>
    <p:extLst>
      <p:ext uri="{BB962C8B-B14F-4D97-AF65-F5344CB8AC3E}">
        <p14:creationId xmlns:p14="http://schemas.microsoft.com/office/powerpoint/2010/main" val="2581596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Hash Algorithms (3 of 3)</a:t>
            </a:r>
            <a:endParaRPr lang="zh-CN" altLang="en-US" dirty="0"/>
          </a:p>
        </p:txBody>
      </p:sp>
      <p:sp>
        <p:nvSpPr>
          <p:cNvPr id="3" name="Text Placeholder 2"/>
          <p:cNvSpPr>
            <a:spLocks noGrp="1"/>
          </p:cNvSpPr>
          <p:nvPr>
            <p:ph type="body" sz="quarter" idx="17"/>
          </p:nvPr>
        </p:nvSpPr>
        <p:spPr/>
        <p:txBody>
          <a:bodyPr/>
          <a:lstStyle/>
          <a:p>
            <a:r>
              <a:rPr lang="en-US" altLang="en-US" i="1" dirty="0"/>
              <a:t>Message Digest (MD) </a:t>
            </a:r>
            <a:r>
              <a:rPr lang="en-US" altLang="en-US" dirty="0"/>
              <a:t>is one of the earliest family of hash algorithms</a:t>
            </a:r>
            <a:endParaRPr lang="en-US" altLang="en-US" b="1" dirty="0"/>
          </a:p>
          <a:p>
            <a:pPr lvl="1"/>
            <a:r>
              <a:rPr lang="en-US" altLang="en-US" dirty="0"/>
              <a:t>Most well-known of the MD hash algorithms is MD5</a:t>
            </a:r>
          </a:p>
          <a:p>
            <a:pPr lvl="1"/>
            <a:r>
              <a:rPr lang="en-US" altLang="en-US" dirty="0"/>
              <a:t>Some security experts recommend using a more secure hash algorithm</a:t>
            </a:r>
          </a:p>
          <a:p>
            <a:r>
              <a:rPr lang="en-US" altLang="en-US" i="1" dirty="0"/>
              <a:t>Secure Hash Algorithm (SHA)</a:t>
            </a:r>
          </a:p>
          <a:p>
            <a:pPr lvl="1"/>
            <a:r>
              <a:rPr lang="en-US" altLang="en-US" dirty="0"/>
              <a:t>SHA-2 is currently considered to be a secure hash</a:t>
            </a:r>
          </a:p>
          <a:p>
            <a:pPr lvl="1"/>
            <a:r>
              <a:rPr lang="en-US" altLang="en-US" dirty="0"/>
              <a:t>SHA-3 was announced as a new standard in 2015 and may be suitable for low-power devices</a:t>
            </a:r>
          </a:p>
          <a:p>
            <a:r>
              <a:rPr lang="en-US" altLang="en-US" i="1" dirty="0"/>
              <a:t>Race Integrity Primitives Evaluation Message Digest (RIPEMD)</a:t>
            </a:r>
          </a:p>
          <a:p>
            <a:pPr lvl="1"/>
            <a:r>
              <a:rPr lang="en-US" altLang="en-US" dirty="0"/>
              <a:t>The primary design feature is two different and independent parallel chains of computation, the results are combined at end of process</a:t>
            </a:r>
          </a:p>
          <a:p>
            <a:pPr lvl="1"/>
            <a:r>
              <a:rPr lang="en-US" altLang="zh-CN" dirty="0"/>
              <a:t>There are several version of RIPEMD</a:t>
            </a:r>
          </a:p>
          <a:p>
            <a:pPr lvl="2"/>
            <a:r>
              <a:rPr lang="en-US" altLang="zh-CN" dirty="0"/>
              <a:t>RIPEMD-128, RIPEMD-256, and RIPEMD-320</a:t>
            </a:r>
          </a:p>
          <a:p>
            <a:endParaRPr lang="zh-CN" altLang="en-US" dirty="0"/>
          </a:p>
        </p:txBody>
      </p:sp>
    </p:spTree>
    <p:extLst>
      <p:ext uri="{BB962C8B-B14F-4D97-AF65-F5344CB8AC3E}">
        <p14:creationId xmlns:p14="http://schemas.microsoft.com/office/powerpoint/2010/main" val="85922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Symmetric Cryptographic Algorithms (1 of 2)</a:t>
            </a:r>
            <a:endParaRPr lang="zh-CN" altLang="en-US" dirty="0"/>
          </a:p>
        </p:txBody>
      </p:sp>
      <p:sp>
        <p:nvSpPr>
          <p:cNvPr id="3" name="Text Placeholder 2"/>
          <p:cNvSpPr>
            <a:spLocks noGrp="1"/>
          </p:cNvSpPr>
          <p:nvPr>
            <p:ph type="body" sz="quarter" idx="17"/>
          </p:nvPr>
        </p:nvSpPr>
        <p:spPr/>
        <p:txBody>
          <a:bodyPr/>
          <a:lstStyle/>
          <a:p>
            <a:r>
              <a:rPr lang="en-US" altLang="en-US" b="1" dirty="0"/>
              <a:t>Symmetric cryptographic algorithms </a:t>
            </a:r>
            <a:r>
              <a:rPr lang="en-US" altLang="en-US" dirty="0"/>
              <a:t>use the same single key to encrypt and decrypt a document</a:t>
            </a:r>
          </a:p>
          <a:p>
            <a:pPr lvl="1"/>
            <a:r>
              <a:rPr lang="en-US" altLang="en-US" dirty="0"/>
              <a:t>Original cryptographic algorithms were symmetric</a:t>
            </a:r>
          </a:p>
          <a:p>
            <a:pPr lvl="1"/>
            <a:r>
              <a:rPr lang="en-US" altLang="en-US" dirty="0"/>
              <a:t>Also called </a:t>
            </a:r>
            <a:r>
              <a:rPr lang="en-US" altLang="en-US" i="1" dirty="0"/>
              <a:t>private key cryptography </a:t>
            </a:r>
            <a:r>
              <a:rPr lang="en-US" altLang="en-US" dirty="0"/>
              <a:t>(the key is kept private between sender and receiver)</a:t>
            </a:r>
          </a:p>
          <a:p>
            <a:r>
              <a:rPr lang="en-US" altLang="en-US" dirty="0"/>
              <a:t>Common algorithms include:</a:t>
            </a:r>
          </a:p>
          <a:p>
            <a:pPr lvl="1"/>
            <a:r>
              <a:rPr lang="en-US" altLang="en-US" i="1" dirty="0"/>
              <a:t>Data Encryption Standard (DES)</a:t>
            </a:r>
          </a:p>
          <a:p>
            <a:pPr lvl="1"/>
            <a:r>
              <a:rPr lang="en-US" altLang="en-US" i="1" dirty="0"/>
              <a:t>Triple Data Encryption Standard (3DES)</a:t>
            </a:r>
          </a:p>
          <a:p>
            <a:pPr lvl="1"/>
            <a:r>
              <a:rPr lang="en-US" altLang="en-US" i="1" dirty="0"/>
              <a:t>Advanced Encryption Standard (AES)</a:t>
            </a:r>
          </a:p>
          <a:p>
            <a:pPr lvl="1"/>
            <a:r>
              <a:rPr lang="en-US" altLang="en-US" i="1" dirty="0"/>
              <a:t>Rivest Cipher (RC)</a:t>
            </a:r>
          </a:p>
          <a:p>
            <a:pPr lvl="1"/>
            <a:r>
              <a:rPr lang="en-US" altLang="en-US" i="1" dirty="0"/>
              <a:t>Blowfish</a:t>
            </a:r>
          </a:p>
          <a:p>
            <a:endParaRPr lang="zh-CN" altLang="en-US" dirty="0"/>
          </a:p>
        </p:txBody>
      </p:sp>
    </p:spTree>
    <p:extLst>
      <p:ext uri="{BB962C8B-B14F-4D97-AF65-F5344CB8AC3E}">
        <p14:creationId xmlns:p14="http://schemas.microsoft.com/office/powerpoint/2010/main" val="325177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Objectives</a:t>
            </a:r>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module, 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Define cryptography</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Describe hash, symmetric, and asymmetric cryptographic algorithms</a:t>
            </a:r>
          </a:p>
          <a:p>
            <a:pPr>
              <a:lnSpc>
                <a:spcPct val="100000"/>
              </a:lnSpc>
              <a:spcBef>
                <a:spcPts val="0"/>
              </a:spcBef>
            </a:pPr>
            <a:r>
              <a:rPr lang="en-US" altLang="zh-CN" sz="2000" dirty="0">
                <a:latin typeface="Arial"/>
                <a:cs typeface="Arial"/>
              </a:rPr>
              <a:t> </a:t>
            </a:r>
          </a:p>
          <a:p>
            <a:pPr>
              <a:lnSpc>
                <a:spcPct val="100000"/>
              </a:lnSpc>
              <a:spcBef>
                <a:spcPts val="0"/>
              </a:spcBef>
            </a:pPr>
            <a:r>
              <a:rPr lang="en-US" altLang="zh-CN" sz="2000" dirty="0">
                <a:latin typeface="Arial"/>
                <a:cs typeface="Arial"/>
              </a:rPr>
              <a:t>3. Explain different cryptographic attacks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4. List the various ways in which cryptography is used</a:t>
            </a:r>
          </a:p>
          <a:p>
            <a:pPr>
              <a:lnSpc>
                <a:spcPct val="100000"/>
              </a:lnSpc>
              <a:spcBef>
                <a:spcPts val="0"/>
              </a:spcBef>
            </a:pPr>
            <a:endParaRPr lang="en-US" altLang="zh-CN" sz="2000" dirty="0">
              <a:latin typeface="Arial"/>
              <a:cs typeface="Arial"/>
            </a:endParaRP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Symmetric Cryptographic Algorithms (2 of 2)</a:t>
            </a:r>
            <a:endParaRPr lang="zh-CN" altLang="en-US" dirty="0"/>
          </a:p>
        </p:txBody>
      </p:sp>
      <p:pic>
        <p:nvPicPr>
          <p:cNvPr id="5" name="Picture Placeholder 4" descr="An illustration explaining how symmetric or private key cryptography works. Bob, the sender needs to send a message to Alice who is the receiver. The message that needs to be sent is the following in plain text. &quot;Confidential memo. Layoffs at the Lake view store will being....&quot; An encryption algorithm uses a private key such as the number, 1 3 4 7 0 6 2 4 2 0 0 8 to convert the plain text to cipher text which contains garbled information. The cipher text is transmitted to the user. Alice, the receiver of the message uses a decryption algorithm and the same private key to  decrypt the cipher text into plain text. In symmetric or private key cryptography, and identical key is used in the encryption and decryption algorithm."/>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699472" y="1461152"/>
            <a:ext cx="4157472" cy="3840480"/>
          </a:xfrm>
          <a:prstGeom prst="rect">
            <a:avLst/>
          </a:prstGeom>
          <a:noFill/>
          <a:ln>
            <a:noFill/>
          </a:ln>
        </p:spPr>
      </p:pic>
      <p:sp>
        <p:nvSpPr>
          <p:cNvPr id="4" name="Text Placeholder 3"/>
          <p:cNvSpPr>
            <a:spLocks noGrp="1"/>
          </p:cNvSpPr>
          <p:nvPr>
            <p:ph type="body" sz="quarter" idx="11"/>
          </p:nvPr>
        </p:nvSpPr>
        <p:spPr>
          <a:xfrm>
            <a:off x="6533400" y="4724444"/>
            <a:ext cx="3976406" cy="577188"/>
          </a:xfrm>
        </p:spPr>
        <p:txBody>
          <a:bodyPr/>
          <a:lstStyle/>
          <a:p>
            <a:r>
              <a:rPr lang="en-US" altLang="zh-CN" dirty="0"/>
              <a:t>Figure 6-5 Symmetric (private key) cryptography</a:t>
            </a:r>
            <a:endParaRPr lang="zh-CN" altLang="en-US" dirty="0"/>
          </a:p>
        </p:txBody>
      </p:sp>
    </p:spTree>
    <p:extLst>
      <p:ext uri="{BB962C8B-B14F-4D97-AF65-F5344CB8AC3E}">
        <p14:creationId xmlns:p14="http://schemas.microsoft.com/office/powerpoint/2010/main" val="1983676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Asymmetric Cryptographic Algorithms (1 of 6)</a:t>
            </a:r>
            <a:endParaRPr lang="zh-CN" altLang="en-US" dirty="0"/>
          </a:p>
        </p:txBody>
      </p:sp>
      <p:sp>
        <p:nvSpPr>
          <p:cNvPr id="3" name="Text Placeholder 2"/>
          <p:cNvSpPr>
            <a:spLocks noGrp="1"/>
          </p:cNvSpPr>
          <p:nvPr>
            <p:ph type="body" sz="quarter" idx="17"/>
          </p:nvPr>
        </p:nvSpPr>
        <p:spPr/>
        <p:txBody>
          <a:bodyPr/>
          <a:lstStyle/>
          <a:p>
            <a:r>
              <a:rPr lang="en-US" altLang="en-US" dirty="0"/>
              <a:t>The primary weakness of symmetric algorithms: distributing and maintaining a secure single key among multiple users distributed geographically poses challenges</a:t>
            </a:r>
          </a:p>
          <a:p>
            <a:pPr marL="342900" lvl="1" indent="-342900">
              <a:spcBef>
                <a:spcPts val="1000"/>
              </a:spcBef>
              <a:buClr>
                <a:srgbClr val="004A78"/>
              </a:buClr>
            </a:pPr>
            <a:r>
              <a:rPr lang="en-US" altLang="en-US" dirty="0"/>
              <a:t>Asymmetric cryptographic algorithms use two mathematically related keys</a:t>
            </a:r>
          </a:p>
          <a:p>
            <a:pPr lvl="1"/>
            <a:r>
              <a:rPr lang="en-US" altLang="en-US" dirty="0"/>
              <a:t>Also known as </a:t>
            </a:r>
            <a:r>
              <a:rPr lang="en-US" altLang="en-US" i="1" dirty="0"/>
              <a:t>public key cryptography</a:t>
            </a:r>
          </a:p>
          <a:p>
            <a:pPr lvl="1"/>
            <a:r>
              <a:rPr lang="en-US" altLang="en-US" dirty="0"/>
              <a:t>Public key available to everyone and freely distributed</a:t>
            </a:r>
          </a:p>
          <a:p>
            <a:pPr lvl="1"/>
            <a:r>
              <a:rPr lang="en-US" altLang="en-US" dirty="0"/>
              <a:t>Private key known only to individual to whom it belongs</a:t>
            </a:r>
          </a:p>
          <a:p>
            <a:r>
              <a:rPr lang="en-US" altLang="en-US" dirty="0"/>
              <a:t>Important principles</a:t>
            </a:r>
          </a:p>
          <a:p>
            <a:pPr lvl="1"/>
            <a:r>
              <a:rPr lang="en-US" altLang="en-US" i="1" dirty="0"/>
              <a:t>Key pairs</a:t>
            </a:r>
          </a:p>
          <a:p>
            <a:pPr lvl="1"/>
            <a:r>
              <a:rPr lang="en-US" altLang="en-US" i="1" dirty="0"/>
              <a:t>Public key</a:t>
            </a:r>
          </a:p>
          <a:p>
            <a:pPr lvl="1"/>
            <a:r>
              <a:rPr lang="en-US" altLang="en-US" i="1" dirty="0"/>
              <a:t>Private key</a:t>
            </a:r>
          </a:p>
          <a:p>
            <a:pPr lvl="1"/>
            <a:r>
              <a:rPr lang="en-US" altLang="en-US" i="1" dirty="0"/>
              <a:t>Both directions </a:t>
            </a:r>
            <a:r>
              <a:rPr lang="en-US" altLang="en-US" dirty="0"/>
              <a:t>- keys can work in both directions</a:t>
            </a:r>
          </a:p>
          <a:p>
            <a:endParaRPr lang="zh-CN" altLang="en-US" dirty="0"/>
          </a:p>
        </p:txBody>
      </p:sp>
    </p:spTree>
    <p:extLst>
      <p:ext uri="{BB962C8B-B14F-4D97-AF65-F5344CB8AC3E}">
        <p14:creationId xmlns:p14="http://schemas.microsoft.com/office/powerpoint/2010/main" val="216550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Asymmetric Cryptographic Algorithms (2 of 6)</a:t>
            </a:r>
            <a:endParaRPr lang="zh-CN" altLang="en-US" dirty="0"/>
          </a:p>
        </p:txBody>
      </p:sp>
      <p:pic>
        <p:nvPicPr>
          <p:cNvPr id="5" name="Picture Placeholder 4" descr="An illustration explaining how asymmetric or public key cryptography works. Bod, the sender needs to send a message to Alice who is the receiver. The plain text message is the following. &quot;Confidential Memo. Layoffs at the Lake view store will begin…&quot; Bob uses an encryption algorithm along with Alice's public key to convert the plain text into cipher text. The cipher text contains garbled informed. The cipher text is transmitted to the remote user which is Alice, in this case. Alice uses her private key and a decryption algorithm to decrypt the cipher text into plain text. Alice's public key and private key are two different keys. Alice freely distributes her public key but her private is supposed to be secret which she only knows."/>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647518" y="1754531"/>
            <a:ext cx="4727448" cy="3794760"/>
          </a:xfrm>
          <a:prstGeom prst="rect">
            <a:avLst/>
          </a:prstGeom>
          <a:noFill/>
          <a:ln>
            <a:noFill/>
          </a:ln>
        </p:spPr>
      </p:pic>
      <p:sp>
        <p:nvSpPr>
          <p:cNvPr id="4" name="Text Placeholder 3"/>
          <p:cNvSpPr>
            <a:spLocks noGrp="1"/>
          </p:cNvSpPr>
          <p:nvPr>
            <p:ph type="body" sz="quarter" idx="11"/>
          </p:nvPr>
        </p:nvSpPr>
        <p:spPr>
          <a:xfrm>
            <a:off x="6730826" y="4980225"/>
            <a:ext cx="3976406" cy="558675"/>
          </a:xfrm>
        </p:spPr>
        <p:txBody>
          <a:bodyPr/>
          <a:lstStyle/>
          <a:p>
            <a:r>
              <a:rPr lang="en-US" altLang="zh-CN" dirty="0"/>
              <a:t>Figure 6-7 Asymmetric (public key) cryptography</a:t>
            </a:r>
            <a:endParaRPr lang="zh-CN" altLang="en-US" dirty="0"/>
          </a:p>
        </p:txBody>
      </p:sp>
    </p:spTree>
    <p:extLst>
      <p:ext uri="{BB962C8B-B14F-4D97-AF65-F5344CB8AC3E}">
        <p14:creationId xmlns:p14="http://schemas.microsoft.com/office/powerpoint/2010/main" val="4285146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Asymmetric Cryptographic Algorithms (3 of 6)</a:t>
            </a:r>
            <a:endParaRPr lang="zh-CN" altLang="en-US" dirty="0"/>
          </a:p>
        </p:txBody>
      </p:sp>
      <p:sp>
        <p:nvSpPr>
          <p:cNvPr id="3" name="Text Placeholder 2"/>
          <p:cNvSpPr>
            <a:spLocks noGrp="1"/>
          </p:cNvSpPr>
          <p:nvPr>
            <p:ph type="body" sz="quarter" idx="17"/>
          </p:nvPr>
        </p:nvSpPr>
        <p:spPr/>
        <p:txBody>
          <a:bodyPr/>
          <a:lstStyle/>
          <a:p>
            <a:r>
              <a:rPr lang="en-US" altLang="en-US" b="1" dirty="0"/>
              <a:t>RSA</a:t>
            </a:r>
          </a:p>
          <a:p>
            <a:pPr lvl="1"/>
            <a:r>
              <a:rPr lang="en-US" altLang="en-US" dirty="0"/>
              <a:t>Published in 1977 </a:t>
            </a:r>
          </a:p>
          <a:p>
            <a:pPr lvl="1"/>
            <a:r>
              <a:rPr lang="en-US" altLang="en-US" dirty="0"/>
              <a:t>Multiplies two large prime numbers</a:t>
            </a:r>
          </a:p>
          <a:p>
            <a:pPr lvl="1"/>
            <a:r>
              <a:rPr lang="en-US" altLang="en-US" dirty="0"/>
              <a:t>The basis of RSA encryption security if factoring</a:t>
            </a:r>
          </a:p>
          <a:p>
            <a:r>
              <a:rPr lang="en-US" altLang="en-US" b="1" dirty="0"/>
              <a:t>Elliptic curve cryptography (ECC)</a:t>
            </a:r>
          </a:p>
          <a:p>
            <a:pPr lvl="1"/>
            <a:r>
              <a:rPr lang="en-US" altLang="en-US" dirty="0"/>
              <a:t>Users share one elliptic curve and one point on the curve</a:t>
            </a:r>
          </a:p>
          <a:p>
            <a:pPr lvl="1"/>
            <a:r>
              <a:rPr lang="en-US" altLang="en-US" dirty="0"/>
              <a:t>Uses less computing power than prime number-based asymmetric cryptography</a:t>
            </a:r>
          </a:p>
          <a:p>
            <a:pPr lvl="2"/>
            <a:r>
              <a:rPr lang="en-US" altLang="en-US" dirty="0"/>
              <a:t>Key sizes are smaller</a:t>
            </a:r>
          </a:p>
          <a:p>
            <a:pPr lvl="1"/>
            <a:r>
              <a:rPr lang="en-US" altLang="en-US" dirty="0"/>
              <a:t>Considered as an alternative for prime-number-based asymmetric cryptography for mobile and wireless devices</a:t>
            </a:r>
          </a:p>
          <a:p>
            <a:endParaRPr lang="zh-CN" altLang="en-US" dirty="0"/>
          </a:p>
        </p:txBody>
      </p:sp>
    </p:spTree>
    <p:extLst>
      <p:ext uri="{BB962C8B-B14F-4D97-AF65-F5344CB8AC3E}">
        <p14:creationId xmlns:p14="http://schemas.microsoft.com/office/powerpoint/2010/main" val="3703172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Asymmetric Cryptographic Algorithms (4 of 6)</a:t>
            </a:r>
            <a:endParaRPr lang="zh-CN" altLang="en-US" dirty="0"/>
          </a:p>
        </p:txBody>
      </p:sp>
      <p:pic>
        <p:nvPicPr>
          <p:cNvPr id="5" name="Picture Placeholder 4" descr="An image of a sloping curve on a graph illustrating elliptic curve cryptography. The illustration shows an elliptic curve drawn on an X Y axis which begins in the first quadrant, curves into the fourth quadrant, enters the third quadrant, and ends in the second quadrant. The points A (minus 2, minus 2), B (1, 1), C (2, minus 2) and minus C are marked on the curve. Points B and minus C are in the first quadrant. Point C is on the second quadrant and point A is on the third quadrant. The values of the points A and B on the curve is used to derive the coordinates of point C whose inverse is used in the elliptic curve cryptography."/>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782599" y="2093069"/>
            <a:ext cx="4483487" cy="3310204"/>
          </a:xfrm>
          <a:prstGeom prst="rect">
            <a:avLst/>
          </a:prstGeom>
          <a:noFill/>
          <a:ln>
            <a:noFill/>
          </a:ln>
        </p:spPr>
      </p:pic>
      <p:sp>
        <p:nvSpPr>
          <p:cNvPr id="4" name="Text Placeholder 3"/>
          <p:cNvSpPr>
            <a:spLocks noGrp="1"/>
          </p:cNvSpPr>
          <p:nvPr>
            <p:ph type="body" sz="quarter" idx="11"/>
          </p:nvPr>
        </p:nvSpPr>
        <p:spPr>
          <a:xfrm>
            <a:off x="6574963" y="4978463"/>
            <a:ext cx="3976406" cy="600238"/>
          </a:xfrm>
        </p:spPr>
        <p:txBody>
          <a:bodyPr/>
          <a:lstStyle/>
          <a:p>
            <a:r>
              <a:rPr lang="en-US" altLang="zh-CN" dirty="0"/>
              <a:t>Figure 6-8 Elliptic curve cryptography (ECC)</a:t>
            </a:r>
            <a:endParaRPr lang="zh-CN" altLang="en-US" dirty="0"/>
          </a:p>
        </p:txBody>
      </p:sp>
    </p:spTree>
    <p:extLst>
      <p:ext uri="{BB962C8B-B14F-4D97-AF65-F5344CB8AC3E}">
        <p14:creationId xmlns:p14="http://schemas.microsoft.com/office/powerpoint/2010/main" val="3050059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Asymmetric Cryptographic Algorithms (5 of 6)</a:t>
            </a:r>
            <a:endParaRPr lang="zh-CN" altLang="en-US" dirty="0"/>
          </a:p>
        </p:txBody>
      </p:sp>
      <p:sp>
        <p:nvSpPr>
          <p:cNvPr id="3" name="Text Placeholder 2"/>
          <p:cNvSpPr>
            <a:spLocks noGrp="1"/>
          </p:cNvSpPr>
          <p:nvPr>
            <p:ph type="body" sz="quarter" idx="17"/>
          </p:nvPr>
        </p:nvSpPr>
        <p:spPr/>
        <p:txBody>
          <a:bodyPr/>
          <a:lstStyle/>
          <a:p>
            <a:r>
              <a:rPr lang="en-US" altLang="en-US" b="1" dirty="0"/>
              <a:t>Digital Signature Algorithm (DSA)</a:t>
            </a:r>
          </a:p>
          <a:p>
            <a:pPr lvl="1"/>
            <a:r>
              <a:rPr lang="en-US" altLang="en-US" dirty="0"/>
              <a:t>Creates a digital signature - an electronic verification of the sender</a:t>
            </a:r>
          </a:p>
          <a:p>
            <a:pPr lvl="1"/>
            <a:r>
              <a:rPr lang="en-US" altLang="en-US" dirty="0"/>
              <a:t>A digital signature can:</a:t>
            </a:r>
          </a:p>
          <a:p>
            <a:pPr lvl="2"/>
            <a:r>
              <a:rPr lang="en-US" altLang="en-US" i="1" dirty="0"/>
              <a:t>Verify the sender</a:t>
            </a:r>
          </a:p>
          <a:p>
            <a:pPr lvl="2"/>
            <a:r>
              <a:rPr lang="en-US" altLang="en-US" i="1" dirty="0"/>
              <a:t>Prevent sender from disowning the message</a:t>
            </a:r>
          </a:p>
          <a:p>
            <a:pPr lvl="2"/>
            <a:r>
              <a:rPr lang="en-US" altLang="en-US" i="1" dirty="0"/>
              <a:t>Prove message integrity</a:t>
            </a:r>
          </a:p>
          <a:p>
            <a:r>
              <a:rPr lang="en-US" altLang="en-US" b="1" dirty="0"/>
              <a:t>Key Exchange </a:t>
            </a:r>
          </a:p>
          <a:p>
            <a:pPr lvl="1"/>
            <a:r>
              <a:rPr lang="en-US" altLang="en-US" dirty="0"/>
              <a:t>There are different solutions for a key exchange that occurs within the normal communications channel (in-band) of cryptography:</a:t>
            </a:r>
          </a:p>
          <a:p>
            <a:pPr lvl="2"/>
            <a:r>
              <a:rPr lang="en-US" altLang="en-US" i="1" dirty="0"/>
              <a:t>Diffie-Hellman (DH)</a:t>
            </a:r>
          </a:p>
          <a:p>
            <a:pPr lvl="2"/>
            <a:r>
              <a:rPr lang="en-US" altLang="en-US" i="1" dirty="0"/>
              <a:t>Diffie-Hellman Ephemeral (DHE)</a:t>
            </a:r>
          </a:p>
          <a:p>
            <a:pPr lvl="2"/>
            <a:r>
              <a:rPr lang="en-US" altLang="en-US" i="1" dirty="0"/>
              <a:t>Elliptic Curve Diffie-Hellman (ECDH)</a:t>
            </a:r>
          </a:p>
          <a:p>
            <a:pPr lvl="2"/>
            <a:r>
              <a:rPr lang="en-US" altLang="en-US" i="1" dirty="0"/>
              <a:t>Perfect forward secrecy</a:t>
            </a:r>
          </a:p>
          <a:p>
            <a:endParaRPr lang="zh-CN" altLang="en-US" b="1" dirty="0"/>
          </a:p>
        </p:txBody>
      </p:sp>
    </p:spTree>
    <p:extLst>
      <p:ext uri="{BB962C8B-B14F-4D97-AF65-F5344CB8AC3E}">
        <p14:creationId xmlns:p14="http://schemas.microsoft.com/office/powerpoint/2010/main" val="3416682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Asymmetric Cryptographic Algorithms (6 of 6)</a:t>
            </a:r>
            <a:endParaRPr lang="zh-CN" altLang="en-US" dirty="0"/>
          </a:p>
        </p:txBody>
      </p:sp>
      <p:pic>
        <p:nvPicPr>
          <p:cNvPr id="5" name="Picture Placeholder 4" descr="An illustration explaining how a digital signature works. Bob is the sender who needs to send a memo to Alice who is the receiver. The plain text memo contains the following information. &quot;Confidential Memo. Layoffs at the Lake view store will begin…&quot; Bob uses a hash algorithm along with a key on the memo to generate a digest. He then uses his private key and an asymmetric key algorithm on the digest to produce an encrypted digest. The encrypted digest is the digital signature for the memo. Bob then transmits the memo and the digital signature to Alice. Alice uses Bob's public key and an asymmetric cryptographic algorithm on the digital signature in order to decrypt it. If the digital signature cannot be decrypted, it would mean that the message did not come from Bob. Then, Alice uses the same hash algorithm and key that was used by Bob to generate a digest on the memo. This digest and the undecrypted digest is compared to see if they are both the same. If they are equal, it would mean that the message has not been modified during transit. If they are not equal, it most likely indicates that the message has been modified after it has been signed."/>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605954" y="1434836"/>
            <a:ext cx="5364480" cy="4443984"/>
          </a:xfrm>
          <a:prstGeom prst="rect">
            <a:avLst/>
          </a:prstGeom>
          <a:noFill/>
          <a:ln>
            <a:noFill/>
          </a:ln>
        </p:spPr>
      </p:pic>
      <p:sp>
        <p:nvSpPr>
          <p:cNvPr id="4" name="Text Placeholder 3"/>
          <p:cNvSpPr>
            <a:spLocks noGrp="1"/>
          </p:cNvSpPr>
          <p:nvPr>
            <p:ph type="body" sz="quarter" idx="11"/>
          </p:nvPr>
        </p:nvSpPr>
        <p:spPr>
          <a:xfrm>
            <a:off x="7188027" y="5062807"/>
            <a:ext cx="3976406" cy="413202"/>
          </a:xfrm>
        </p:spPr>
        <p:txBody>
          <a:bodyPr/>
          <a:lstStyle/>
          <a:p>
            <a:r>
              <a:rPr lang="en-US" altLang="zh-CN" dirty="0"/>
              <a:t>Figure 6-9 Digital signature</a:t>
            </a:r>
            <a:endParaRPr lang="zh-CN" altLang="en-US" dirty="0"/>
          </a:p>
        </p:txBody>
      </p:sp>
    </p:spTree>
    <p:extLst>
      <p:ext uri="{BB962C8B-B14F-4D97-AF65-F5344CB8AC3E}">
        <p14:creationId xmlns:p14="http://schemas.microsoft.com/office/powerpoint/2010/main" val="3519669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a function of a digital signature?</a:t>
            </a:r>
          </a:p>
          <a:p>
            <a:pPr marL="342900" lvl="1" indent="0">
              <a:buNone/>
            </a:pPr>
            <a:r>
              <a:rPr lang="en-US" dirty="0">
                <a:solidFill>
                  <a:srgbClr val="000000"/>
                </a:solidFill>
              </a:rPr>
              <a:t>a. Provides authorization</a:t>
            </a:r>
          </a:p>
          <a:p>
            <a:pPr marL="342900" lvl="1" indent="0">
              <a:buNone/>
            </a:pPr>
            <a:r>
              <a:rPr lang="en-US" dirty="0">
                <a:solidFill>
                  <a:srgbClr val="000000"/>
                </a:solidFill>
              </a:rPr>
              <a:t>b. Encrypts transmitted data</a:t>
            </a:r>
          </a:p>
          <a:p>
            <a:pPr marL="342900" lvl="1" indent="0">
              <a:buNone/>
            </a:pPr>
            <a:r>
              <a:rPr lang="en-US" dirty="0">
                <a:solidFill>
                  <a:srgbClr val="000000"/>
                </a:solidFill>
              </a:rPr>
              <a:t>c. Decrypts transmitted data</a:t>
            </a:r>
          </a:p>
          <a:p>
            <a:pPr marL="342900" lvl="1" indent="0">
              <a:buNone/>
            </a:pPr>
            <a:r>
              <a:rPr lang="en-US" dirty="0">
                <a:solidFill>
                  <a:srgbClr val="000000"/>
                </a:solidFill>
              </a:rPr>
              <a:t>d. Proves message integrity</a:t>
            </a:r>
          </a:p>
          <a:p>
            <a:pPr marL="342900" lvl="1" indent="0">
              <a:buNone/>
            </a:pPr>
            <a:endParaRPr lang="en-US" dirty="0"/>
          </a:p>
        </p:txBody>
      </p:sp>
    </p:spTree>
    <p:extLst>
      <p:ext uri="{BB962C8B-B14F-4D97-AF65-F5344CB8AC3E}">
        <p14:creationId xmlns:p14="http://schemas.microsoft.com/office/powerpoint/2010/main" val="1499313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a function of a digital signature?</a:t>
            </a:r>
          </a:p>
          <a:p>
            <a:pPr marL="342900" lvl="1" indent="0">
              <a:buNone/>
            </a:pPr>
            <a:r>
              <a:rPr lang="en-US" b="1" dirty="0">
                <a:solidFill>
                  <a:srgbClr val="000000"/>
                </a:solidFill>
              </a:rPr>
              <a:t>Answer: d. Proves message integrity</a:t>
            </a:r>
            <a:endParaRPr lang="en-US" altLang="en-US" b="1" i="1" dirty="0">
              <a:solidFill>
                <a:srgbClr val="000000"/>
              </a:solidFill>
            </a:endParaRPr>
          </a:p>
          <a:p>
            <a:pPr marL="342900" lvl="1" indent="0">
              <a:buNone/>
            </a:pPr>
            <a:r>
              <a:rPr lang="en-US" b="1" dirty="0">
                <a:solidFill>
                  <a:srgbClr val="000000"/>
                </a:solidFill>
              </a:rPr>
              <a:t>A digital signature can verify the sender of data, prevent a sender from disowning a message, and prove message integrity.</a:t>
            </a:r>
          </a:p>
        </p:txBody>
      </p:sp>
    </p:spTree>
    <p:extLst>
      <p:ext uri="{BB962C8B-B14F-4D97-AF65-F5344CB8AC3E}">
        <p14:creationId xmlns:p14="http://schemas.microsoft.com/office/powerpoint/2010/main" val="1016201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Cryptographic Attacks and Defenses</a:t>
            </a:r>
            <a:endParaRPr lang="zh-CN" altLang="en-US" dirty="0"/>
          </a:p>
        </p:txBody>
      </p:sp>
      <p:sp>
        <p:nvSpPr>
          <p:cNvPr id="3" name="Text Placeholder 2"/>
          <p:cNvSpPr>
            <a:spLocks noGrp="1"/>
          </p:cNvSpPr>
          <p:nvPr>
            <p:ph type="body" sz="quarter" idx="17"/>
          </p:nvPr>
        </p:nvSpPr>
        <p:spPr/>
        <p:txBody>
          <a:bodyPr/>
          <a:lstStyle/>
          <a:p>
            <a:r>
              <a:rPr lang="en-US" altLang="zh-CN" dirty="0"/>
              <a:t>Cryptography remains under attack by threat actors for any vulnerabilities</a:t>
            </a:r>
          </a:p>
          <a:p>
            <a:r>
              <a:rPr lang="en-US" altLang="zh-CN" dirty="0"/>
              <a:t>The new field of quantum cryptography defenses can aid in making cryptography more secure</a:t>
            </a:r>
            <a:endParaRPr lang="zh-CN" altLang="en-US" dirty="0"/>
          </a:p>
        </p:txBody>
      </p:sp>
    </p:spTree>
    <p:extLst>
      <p:ext uri="{BB962C8B-B14F-4D97-AF65-F5344CB8AC3E}">
        <p14:creationId xmlns:p14="http://schemas.microsoft.com/office/powerpoint/2010/main" val="417745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Defining Cryptography</a:t>
            </a:r>
            <a:endParaRPr lang="zh-CN" altLang="en-US" dirty="0"/>
          </a:p>
        </p:txBody>
      </p:sp>
      <p:sp>
        <p:nvSpPr>
          <p:cNvPr id="3" name="Text Placeholder 2"/>
          <p:cNvSpPr>
            <a:spLocks noGrp="1"/>
          </p:cNvSpPr>
          <p:nvPr>
            <p:ph type="body" sz="quarter" idx="17"/>
          </p:nvPr>
        </p:nvSpPr>
        <p:spPr/>
        <p:txBody>
          <a:bodyPr/>
          <a:lstStyle/>
          <a:p>
            <a:r>
              <a:rPr lang="en-US" altLang="zh-CN" dirty="0"/>
              <a:t>Defining cryptography involves understanding what it is and how it is used</a:t>
            </a:r>
          </a:p>
          <a:p>
            <a:r>
              <a:rPr lang="en-US" altLang="zh-CN" dirty="0"/>
              <a:t>It also involves knowing the limitations of cryptography</a:t>
            </a:r>
            <a:endParaRPr lang="zh-CN" altLang="en-US" dirty="0"/>
          </a:p>
        </p:txBody>
      </p:sp>
    </p:spTree>
    <p:extLst>
      <p:ext uri="{BB962C8B-B14F-4D97-AF65-F5344CB8AC3E}">
        <p14:creationId xmlns:p14="http://schemas.microsoft.com/office/powerpoint/2010/main" val="208381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Attacks on Cryptography (1 of 2)</a:t>
            </a:r>
            <a:endParaRPr lang="zh-CN" altLang="en-US" dirty="0"/>
          </a:p>
        </p:txBody>
      </p:sp>
      <p:sp>
        <p:nvSpPr>
          <p:cNvPr id="3" name="Text Placeholder 2"/>
          <p:cNvSpPr>
            <a:spLocks noGrp="1"/>
          </p:cNvSpPr>
          <p:nvPr>
            <p:ph type="body" sz="quarter" idx="17"/>
          </p:nvPr>
        </p:nvSpPr>
        <p:spPr/>
        <p:txBody>
          <a:bodyPr/>
          <a:lstStyle/>
          <a:p>
            <a:r>
              <a:rPr lang="en-US" altLang="zh-CN" dirty="0"/>
              <a:t>Two of the most common cryptography attacks are algorithm attacks and collision attacks</a:t>
            </a:r>
          </a:p>
          <a:p>
            <a:r>
              <a:rPr lang="en-US" altLang="zh-CN" dirty="0"/>
              <a:t>Algorithm Attacks</a:t>
            </a:r>
          </a:p>
          <a:p>
            <a:r>
              <a:rPr lang="en-US" altLang="zh-CN" dirty="0"/>
              <a:t>Methods attackers can use to circumvent strong algorithms:</a:t>
            </a:r>
          </a:p>
          <a:p>
            <a:pPr lvl="1"/>
            <a:r>
              <a:rPr lang="en-US" altLang="zh-CN" dirty="0"/>
              <a:t>Known </a:t>
            </a:r>
            <a:r>
              <a:rPr lang="en-US" altLang="zh-CN" i="1" dirty="0"/>
              <a:t>ciphertext attacks</a:t>
            </a:r>
          </a:p>
          <a:p>
            <a:pPr lvl="2"/>
            <a:r>
              <a:rPr lang="en-US" altLang="zh-CN" dirty="0"/>
              <a:t>Statistical tools can be used to attempt to discover a pattern in the ciphertexts, which can then be used to reveal the plaintext or key</a:t>
            </a:r>
          </a:p>
          <a:p>
            <a:pPr lvl="1"/>
            <a:r>
              <a:rPr lang="en-US" altLang="zh-CN" b="1" dirty="0"/>
              <a:t>Downgrade attacks</a:t>
            </a:r>
          </a:p>
          <a:p>
            <a:pPr lvl="2"/>
            <a:r>
              <a:rPr lang="en-US" altLang="zh-CN" dirty="0"/>
              <a:t>A threat actor forces the system to abandon the current higher security mode of operation and instead “fall back” to implementing an older and less secure mode</a:t>
            </a:r>
          </a:p>
          <a:p>
            <a:pPr lvl="1"/>
            <a:r>
              <a:rPr lang="en-US" altLang="zh-CN" dirty="0"/>
              <a:t>Attacks based on misconfigurations</a:t>
            </a:r>
          </a:p>
          <a:p>
            <a:pPr lvl="2"/>
            <a:r>
              <a:rPr lang="en-US" altLang="zh-CN" dirty="0"/>
              <a:t>Selecting weak algorithms should be avoided since they are no longer secure</a:t>
            </a:r>
          </a:p>
          <a:p>
            <a:endParaRPr lang="zh-CN" altLang="en-US" dirty="0"/>
          </a:p>
        </p:txBody>
      </p:sp>
    </p:spTree>
    <p:extLst>
      <p:ext uri="{BB962C8B-B14F-4D97-AF65-F5344CB8AC3E}">
        <p14:creationId xmlns:p14="http://schemas.microsoft.com/office/powerpoint/2010/main" val="3291201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Attacks on Cryptography (2 of 2)</a:t>
            </a:r>
            <a:endParaRPr lang="zh-CN" altLang="en-US" dirty="0"/>
          </a:p>
        </p:txBody>
      </p:sp>
      <p:sp>
        <p:nvSpPr>
          <p:cNvPr id="3" name="Text Placeholder 2"/>
          <p:cNvSpPr>
            <a:spLocks noGrp="1"/>
          </p:cNvSpPr>
          <p:nvPr>
            <p:ph type="body" sz="quarter" idx="17"/>
          </p:nvPr>
        </p:nvSpPr>
        <p:spPr/>
        <p:txBody>
          <a:bodyPr/>
          <a:lstStyle/>
          <a:p>
            <a:r>
              <a:rPr lang="en-US" altLang="zh-CN" dirty="0"/>
              <a:t>Collision Attacks</a:t>
            </a:r>
          </a:p>
          <a:p>
            <a:pPr lvl="1"/>
            <a:r>
              <a:rPr lang="en-US" altLang="zh-CN" dirty="0"/>
              <a:t>When two files have the same digest this is known as a </a:t>
            </a:r>
            <a:r>
              <a:rPr lang="en-US" altLang="zh-CN" b="1" dirty="0"/>
              <a:t>collision</a:t>
            </a:r>
          </a:p>
          <a:p>
            <a:pPr lvl="1"/>
            <a:r>
              <a:rPr lang="en-US" altLang="zh-CN" dirty="0"/>
              <a:t>A </a:t>
            </a:r>
            <a:r>
              <a:rPr lang="en-US" altLang="zh-CN" b="1" dirty="0"/>
              <a:t>collision attack </a:t>
            </a:r>
            <a:r>
              <a:rPr lang="en-US" altLang="zh-CN" dirty="0"/>
              <a:t>is an attempt to find two input strings of a hash function that produce the same hash result</a:t>
            </a:r>
          </a:p>
          <a:p>
            <a:pPr lvl="1"/>
            <a:r>
              <a:rPr lang="en-US" altLang="zh-CN" b="1" dirty="0"/>
              <a:t>Birthday attack</a:t>
            </a:r>
          </a:p>
          <a:p>
            <a:pPr lvl="2"/>
            <a:r>
              <a:rPr lang="en-US" altLang="zh-CN" dirty="0"/>
              <a:t>Based on the </a:t>
            </a:r>
            <a:r>
              <a:rPr lang="en-US" altLang="zh-CN" i="1" dirty="0"/>
              <a:t>birthday paradox</a:t>
            </a:r>
            <a:r>
              <a:rPr lang="en-US" altLang="zh-CN" dirty="0"/>
              <a:t>, which says that for there to be a 50 percent chance that someone in a given room shares your birthday, 23 people would need to be in the room</a:t>
            </a:r>
          </a:p>
          <a:p>
            <a:endParaRPr lang="en-US" altLang="zh-CN" dirty="0"/>
          </a:p>
          <a:p>
            <a:endParaRPr lang="zh-CN" altLang="en-US" dirty="0"/>
          </a:p>
        </p:txBody>
      </p:sp>
    </p:spTree>
    <p:extLst>
      <p:ext uri="{BB962C8B-B14F-4D97-AF65-F5344CB8AC3E}">
        <p14:creationId xmlns:p14="http://schemas.microsoft.com/office/powerpoint/2010/main" val="2728557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Quantum Cryptographic Defenses</a:t>
            </a:r>
            <a:endParaRPr lang="zh-CN" altLang="en-US" dirty="0"/>
          </a:p>
        </p:txBody>
      </p:sp>
      <p:sp>
        <p:nvSpPr>
          <p:cNvPr id="3" name="Text Placeholder 2"/>
          <p:cNvSpPr>
            <a:spLocks noGrp="1"/>
          </p:cNvSpPr>
          <p:nvPr>
            <p:ph type="body" sz="quarter" idx="17"/>
          </p:nvPr>
        </p:nvSpPr>
        <p:spPr/>
        <p:txBody>
          <a:bodyPr/>
          <a:lstStyle/>
          <a:p>
            <a:r>
              <a:rPr lang="en-US" altLang="zh-CN" i="1" dirty="0"/>
              <a:t>Quantum cryptography </a:t>
            </a:r>
            <a:r>
              <a:rPr lang="en-US" altLang="zh-CN" dirty="0"/>
              <a:t>takes advantage of quantum computing for increasing cybersecurity</a:t>
            </a:r>
          </a:p>
          <a:p>
            <a:r>
              <a:rPr lang="en-US" altLang="zh-CN" dirty="0"/>
              <a:t>One subcategory of quantum cryptography is </a:t>
            </a:r>
            <a:r>
              <a:rPr lang="en-US" altLang="zh-CN" b="1" dirty="0"/>
              <a:t>quantum communication </a:t>
            </a:r>
            <a:r>
              <a:rPr lang="en-US" altLang="zh-CN" dirty="0"/>
              <a:t>or secure telecommunications </a:t>
            </a:r>
          </a:p>
          <a:p>
            <a:pPr lvl="1"/>
            <a:r>
              <a:rPr lang="en-US" altLang="zh-CN" dirty="0"/>
              <a:t>Users in a quantum communication exchange can easily detect eavesdroppers</a:t>
            </a:r>
          </a:p>
          <a:p>
            <a:r>
              <a:rPr lang="en-US" altLang="zh-CN" dirty="0"/>
              <a:t>Quantum computing also has a drawback for cybersecurity</a:t>
            </a:r>
          </a:p>
          <a:p>
            <a:pPr lvl="1"/>
            <a:r>
              <a:rPr lang="en-US" altLang="zh-CN" dirty="0"/>
              <a:t>A single quantum computer could perform factoring by using hundreds of atoms in parallel to quickly factor huge numbers, rendering all current asymmetric cryptographic algorithms useless</a:t>
            </a:r>
            <a:endParaRPr lang="zh-CN" altLang="en-US" dirty="0"/>
          </a:p>
        </p:txBody>
      </p:sp>
    </p:spTree>
    <p:extLst>
      <p:ext uri="{BB962C8B-B14F-4D97-AF65-F5344CB8AC3E}">
        <p14:creationId xmlns:p14="http://schemas.microsoft.com/office/powerpoint/2010/main" val="66631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type of cryptography attack attempts to find tow input strings of a hash function that produce the same hash result?</a:t>
            </a:r>
          </a:p>
          <a:p>
            <a:pPr marL="342900" lvl="1" indent="0">
              <a:buNone/>
            </a:pPr>
            <a:r>
              <a:rPr lang="en-US" dirty="0">
                <a:solidFill>
                  <a:srgbClr val="000000"/>
                </a:solidFill>
              </a:rPr>
              <a:t>a. Downgrade attack</a:t>
            </a:r>
          </a:p>
          <a:p>
            <a:pPr marL="342900" lvl="1" indent="0">
              <a:buNone/>
            </a:pPr>
            <a:r>
              <a:rPr lang="en-US" dirty="0">
                <a:solidFill>
                  <a:srgbClr val="000000"/>
                </a:solidFill>
              </a:rPr>
              <a:t>b. Birthday attack</a:t>
            </a:r>
          </a:p>
          <a:p>
            <a:pPr marL="342900" lvl="1" indent="0">
              <a:buNone/>
            </a:pPr>
            <a:r>
              <a:rPr lang="en-US" dirty="0">
                <a:solidFill>
                  <a:srgbClr val="000000"/>
                </a:solidFill>
              </a:rPr>
              <a:t>c. Ciphertext attack</a:t>
            </a:r>
          </a:p>
          <a:p>
            <a:pPr marL="342900" lvl="1" indent="0">
              <a:buNone/>
            </a:pPr>
            <a:r>
              <a:rPr lang="en-US" dirty="0">
                <a:solidFill>
                  <a:srgbClr val="000000"/>
                </a:solidFill>
              </a:rPr>
              <a:t>d. Algorithm attack</a:t>
            </a:r>
          </a:p>
          <a:p>
            <a:pPr marL="342900" lvl="1" indent="0">
              <a:buNone/>
            </a:pPr>
            <a:endParaRPr lang="en-US" dirty="0"/>
          </a:p>
        </p:txBody>
      </p:sp>
    </p:spTree>
    <p:extLst>
      <p:ext uri="{BB962C8B-B14F-4D97-AF65-F5344CB8AC3E}">
        <p14:creationId xmlns:p14="http://schemas.microsoft.com/office/powerpoint/2010/main" val="3418958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type of cryptography attack attempts to find tow input strings of a hash function that produce the same hash result? </a:t>
            </a:r>
          </a:p>
          <a:p>
            <a:pPr marL="0" indent="0">
              <a:buNone/>
            </a:pPr>
            <a:r>
              <a:rPr lang="en-US" b="1" dirty="0">
                <a:solidFill>
                  <a:srgbClr val="000000"/>
                </a:solidFill>
              </a:rPr>
              <a:t>Answer: b. Birthday attack</a:t>
            </a:r>
            <a:endParaRPr lang="en-US" altLang="en-US" b="1" i="1" dirty="0">
              <a:solidFill>
                <a:srgbClr val="000000"/>
              </a:solidFill>
            </a:endParaRPr>
          </a:p>
          <a:p>
            <a:pPr marL="342900" lvl="1" indent="0">
              <a:buNone/>
            </a:pPr>
            <a:r>
              <a:rPr lang="en-US" b="1" dirty="0">
                <a:solidFill>
                  <a:srgbClr val="000000"/>
                </a:solidFill>
              </a:rPr>
              <a:t>A birthday attack is a type of collision attack based on the birthday paradox which states that there is a 50% chance of any two people sharing a birthday if there are only 23 people in the room.</a:t>
            </a:r>
          </a:p>
        </p:txBody>
      </p:sp>
    </p:spTree>
    <p:extLst>
      <p:ext uri="{BB962C8B-B14F-4D97-AF65-F5344CB8AC3E}">
        <p14:creationId xmlns:p14="http://schemas.microsoft.com/office/powerpoint/2010/main" val="2818576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Using Cryptography</a:t>
            </a:r>
            <a:endParaRPr lang="zh-CN" altLang="en-US" dirty="0"/>
          </a:p>
        </p:txBody>
      </p:sp>
      <p:sp>
        <p:nvSpPr>
          <p:cNvPr id="3" name="Text Placeholder 2"/>
          <p:cNvSpPr>
            <a:spLocks noGrp="1"/>
          </p:cNvSpPr>
          <p:nvPr>
            <p:ph type="body" sz="quarter" idx="17"/>
          </p:nvPr>
        </p:nvSpPr>
        <p:spPr/>
        <p:txBody>
          <a:bodyPr/>
          <a:lstStyle/>
          <a:p>
            <a:r>
              <a:rPr lang="en-US" altLang="zh-CN" dirty="0"/>
              <a:t>Cryptography can be applied through:</a:t>
            </a:r>
          </a:p>
          <a:p>
            <a:pPr lvl="1"/>
            <a:r>
              <a:rPr lang="en-US" altLang="zh-CN" dirty="0"/>
              <a:t>Software</a:t>
            </a:r>
          </a:p>
          <a:p>
            <a:pPr lvl="1"/>
            <a:r>
              <a:rPr lang="en-US" altLang="zh-CN" dirty="0"/>
              <a:t>Hardware</a:t>
            </a:r>
          </a:p>
          <a:p>
            <a:r>
              <a:rPr lang="en-US" altLang="zh-CN" dirty="0"/>
              <a:t>A relatively new technology known as block-chain uses cryptography as its basis</a:t>
            </a:r>
            <a:endParaRPr lang="zh-CN" altLang="en-US" dirty="0"/>
          </a:p>
        </p:txBody>
      </p:sp>
    </p:spTree>
    <p:extLst>
      <p:ext uri="{BB962C8B-B14F-4D97-AF65-F5344CB8AC3E}">
        <p14:creationId xmlns:p14="http://schemas.microsoft.com/office/powerpoint/2010/main" val="4244197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Encryption through Software (1 of 2)</a:t>
            </a:r>
            <a:endParaRPr lang="zh-CN" altLang="en-US" dirty="0"/>
          </a:p>
        </p:txBody>
      </p:sp>
      <p:sp>
        <p:nvSpPr>
          <p:cNvPr id="3" name="Text Placeholder 2"/>
          <p:cNvSpPr>
            <a:spLocks noGrp="1"/>
          </p:cNvSpPr>
          <p:nvPr>
            <p:ph type="body" sz="quarter" idx="17"/>
          </p:nvPr>
        </p:nvSpPr>
        <p:spPr/>
        <p:txBody>
          <a:bodyPr>
            <a:normAutofit/>
          </a:bodyPr>
          <a:lstStyle/>
          <a:p>
            <a:r>
              <a:rPr lang="en-US" altLang="en-US" b="1" dirty="0"/>
              <a:t>File and File System Cryptography</a:t>
            </a:r>
          </a:p>
          <a:p>
            <a:pPr lvl="1"/>
            <a:r>
              <a:rPr lang="en-US" altLang="en-US" dirty="0"/>
              <a:t>Encryption software can be used to encrypt or decrypt files one-by-one (a cumbersome process)</a:t>
            </a:r>
          </a:p>
          <a:p>
            <a:pPr lvl="1"/>
            <a:r>
              <a:rPr lang="en-US" altLang="en-US" dirty="0"/>
              <a:t>Protecting groups of files can take advantage of the OS’s file system</a:t>
            </a:r>
          </a:p>
          <a:p>
            <a:pPr lvl="1"/>
            <a:r>
              <a:rPr lang="en-US" altLang="en-US" b="1" dirty="0"/>
              <a:t>Third-party software </a:t>
            </a:r>
            <a:r>
              <a:rPr lang="en-US" altLang="en-US" dirty="0"/>
              <a:t>tools available for encryption include GNU Privacy Guard (GNuPG), AxCrypt, Folder Lock, and VeraCrypt</a:t>
            </a:r>
          </a:p>
          <a:p>
            <a:pPr lvl="1"/>
            <a:r>
              <a:rPr lang="en-US" altLang="en-US" b="1" dirty="0"/>
              <a:t>Operating System Encryption</a:t>
            </a:r>
          </a:p>
          <a:p>
            <a:pPr lvl="2"/>
            <a:r>
              <a:rPr lang="en-US" altLang="en-US" dirty="0"/>
              <a:t>Microsoft Windows Encrypting File System (EFS) is a cryptography system for Windows</a:t>
            </a:r>
          </a:p>
          <a:p>
            <a:pPr lvl="2"/>
            <a:r>
              <a:rPr lang="en-US" altLang="en-US" dirty="0"/>
              <a:t>EFS uses NTFS file system</a:t>
            </a:r>
          </a:p>
          <a:p>
            <a:pPr lvl="2"/>
            <a:r>
              <a:rPr lang="en-US" altLang="en-US" dirty="0"/>
              <a:t>Tightly integrated with the file system</a:t>
            </a:r>
          </a:p>
          <a:p>
            <a:pPr lvl="2"/>
            <a:r>
              <a:rPr lang="en-US" altLang="en-US" dirty="0"/>
              <a:t>Encryption and decryption are transparent to the user</a:t>
            </a:r>
          </a:p>
          <a:p>
            <a:endParaRPr lang="zh-CN" altLang="en-US" dirty="0"/>
          </a:p>
        </p:txBody>
      </p:sp>
    </p:spTree>
    <p:extLst>
      <p:ext uri="{BB962C8B-B14F-4D97-AF65-F5344CB8AC3E}">
        <p14:creationId xmlns:p14="http://schemas.microsoft.com/office/powerpoint/2010/main" val="3582460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Encryption through Software (2 of 2)</a:t>
            </a:r>
            <a:endParaRPr lang="zh-CN" altLang="en-US" dirty="0"/>
          </a:p>
        </p:txBody>
      </p:sp>
      <p:sp>
        <p:nvSpPr>
          <p:cNvPr id="3" name="Text Placeholder 2"/>
          <p:cNvSpPr>
            <a:spLocks noGrp="1"/>
          </p:cNvSpPr>
          <p:nvPr>
            <p:ph type="body" sz="quarter" idx="17"/>
          </p:nvPr>
        </p:nvSpPr>
        <p:spPr/>
        <p:txBody>
          <a:bodyPr>
            <a:normAutofit/>
          </a:bodyPr>
          <a:lstStyle/>
          <a:p>
            <a:r>
              <a:rPr lang="en-US" altLang="en-US" b="1" dirty="0"/>
              <a:t>Full Disk Encryption (FDE)</a:t>
            </a:r>
          </a:p>
          <a:p>
            <a:pPr lvl="1"/>
            <a:r>
              <a:rPr lang="en-US" altLang="en-US" dirty="0"/>
              <a:t>FDE protects all data on a hard drive</a:t>
            </a:r>
          </a:p>
          <a:p>
            <a:pPr lvl="1"/>
            <a:r>
              <a:rPr lang="en-US" altLang="en-US" dirty="0"/>
              <a:t>Example: </a:t>
            </a:r>
            <a:r>
              <a:rPr lang="en-US" altLang="en-US" i="1" dirty="0"/>
              <a:t>BitLocker</a:t>
            </a:r>
            <a:r>
              <a:rPr lang="en-US" altLang="en-US" dirty="0"/>
              <a:t> drive encryption software that is included in Microsoft Windows</a:t>
            </a:r>
          </a:p>
          <a:p>
            <a:pPr lvl="1"/>
            <a:r>
              <a:rPr lang="en-US" altLang="en-US" dirty="0"/>
              <a:t>BitLocker encrypts the entire system volume, including the Windows Registry</a:t>
            </a:r>
          </a:p>
          <a:p>
            <a:pPr lvl="1"/>
            <a:r>
              <a:rPr lang="en-US" altLang="en-US" dirty="0"/>
              <a:t>Prevents attackers from accessing data by booting from another OS or placing the hard drive in another computer</a:t>
            </a:r>
          </a:p>
          <a:p>
            <a:endParaRPr lang="zh-CN" altLang="en-US" dirty="0"/>
          </a:p>
        </p:txBody>
      </p:sp>
    </p:spTree>
    <p:extLst>
      <p:ext uri="{BB962C8B-B14F-4D97-AF65-F5344CB8AC3E}">
        <p14:creationId xmlns:p14="http://schemas.microsoft.com/office/powerpoint/2010/main" val="416118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Hardware Encryption (1 of 3)</a:t>
            </a:r>
            <a:endParaRPr lang="zh-CN" altLang="en-US" dirty="0"/>
          </a:p>
        </p:txBody>
      </p:sp>
      <p:sp>
        <p:nvSpPr>
          <p:cNvPr id="3" name="Text Placeholder 2"/>
          <p:cNvSpPr>
            <a:spLocks noGrp="1"/>
          </p:cNvSpPr>
          <p:nvPr>
            <p:ph type="body" sz="quarter" idx="17"/>
          </p:nvPr>
        </p:nvSpPr>
        <p:spPr/>
        <p:txBody>
          <a:bodyPr/>
          <a:lstStyle/>
          <a:p>
            <a:r>
              <a:rPr lang="en-US" altLang="en-US" dirty="0"/>
              <a:t>Software encryption can be subject to attacks to exploit its vulnerabilities</a:t>
            </a:r>
          </a:p>
          <a:p>
            <a:r>
              <a:rPr lang="en-US" altLang="en-US" dirty="0"/>
              <a:t>Cryptography can be embedded in hardware</a:t>
            </a:r>
          </a:p>
          <a:p>
            <a:pPr lvl="1"/>
            <a:r>
              <a:rPr lang="en-US" altLang="en-US" dirty="0"/>
              <a:t>Provides higher degree of security</a:t>
            </a:r>
          </a:p>
          <a:p>
            <a:pPr lvl="1"/>
            <a:r>
              <a:rPr lang="en-US" altLang="en-US" dirty="0"/>
              <a:t>Can be applied to USB devices and standard hard drives</a:t>
            </a:r>
          </a:p>
          <a:p>
            <a:r>
              <a:rPr lang="en-US" altLang="en-US" dirty="0"/>
              <a:t>Hardware encryption options include:</a:t>
            </a:r>
          </a:p>
          <a:p>
            <a:pPr lvl="1"/>
            <a:r>
              <a:rPr lang="en-US" altLang="en-US" dirty="0"/>
              <a:t>Trusted platform module</a:t>
            </a:r>
          </a:p>
          <a:p>
            <a:pPr lvl="1"/>
            <a:r>
              <a:rPr lang="en-US" altLang="en-US" dirty="0"/>
              <a:t>Hardware </a:t>
            </a:r>
            <a:r>
              <a:rPr lang="en-US" altLang="en-US"/>
              <a:t>security module</a:t>
            </a:r>
            <a:endParaRPr lang="en-US" altLang="en-US" dirty="0"/>
          </a:p>
          <a:p>
            <a:pPr lvl="1"/>
            <a:endParaRPr lang="zh-CN" altLang="en-US" dirty="0"/>
          </a:p>
        </p:txBody>
      </p:sp>
    </p:spTree>
    <p:extLst>
      <p:ext uri="{BB962C8B-B14F-4D97-AF65-F5344CB8AC3E}">
        <p14:creationId xmlns:p14="http://schemas.microsoft.com/office/powerpoint/2010/main" val="738785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Hardware Encryption (2 of 3)</a:t>
            </a:r>
            <a:endParaRPr lang="zh-CN" altLang="en-US" dirty="0"/>
          </a:p>
        </p:txBody>
      </p:sp>
      <p:sp>
        <p:nvSpPr>
          <p:cNvPr id="3" name="Text Placeholder 2"/>
          <p:cNvSpPr>
            <a:spLocks noGrp="1"/>
          </p:cNvSpPr>
          <p:nvPr>
            <p:ph type="body" sz="quarter" idx="17"/>
          </p:nvPr>
        </p:nvSpPr>
        <p:spPr/>
        <p:txBody>
          <a:bodyPr/>
          <a:lstStyle/>
          <a:p>
            <a:r>
              <a:rPr lang="en-US" altLang="en-US" b="1" dirty="0"/>
              <a:t>USB device encryption</a:t>
            </a:r>
          </a:p>
          <a:p>
            <a:pPr lvl="1"/>
            <a:r>
              <a:rPr lang="en-US" altLang="en-US" dirty="0"/>
              <a:t>Encrypted hardware-based flash drives can be used</a:t>
            </a:r>
          </a:p>
          <a:p>
            <a:pPr lvl="2"/>
            <a:r>
              <a:rPr lang="en-US" altLang="en-US" dirty="0"/>
              <a:t>Will not connect a computer until correct password has been provided</a:t>
            </a:r>
          </a:p>
          <a:p>
            <a:pPr lvl="2"/>
            <a:r>
              <a:rPr lang="en-US" altLang="en-US" dirty="0"/>
              <a:t>All data copied to the drive is automatically encrypted</a:t>
            </a:r>
          </a:p>
          <a:p>
            <a:pPr lvl="2"/>
            <a:r>
              <a:rPr lang="en-US" altLang="en-US" dirty="0"/>
              <a:t>Tamper-resistant external cases</a:t>
            </a:r>
          </a:p>
          <a:p>
            <a:pPr lvl="2"/>
            <a:r>
              <a:rPr lang="en-US" altLang="en-US" dirty="0"/>
              <a:t>Administrators can remotely control and track activity on the devices</a:t>
            </a:r>
          </a:p>
          <a:p>
            <a:pPr lvl="2"/>
            <a:r>
              <a:rPr lang="en-US" altLang="en-US" dirty="0"/>
              <a:t>Stolen drives can be remotely disabled</a:t>
            </a:r>
          </a:p>
          <a:p>
            <a:r>
              <a:rPr lang="en-US" altLang="en-US" b="1" dirty="0"/>
              <a:t>Self-Encrypting Drives (SEDs)</a:t>
            </a:r>
          </a:p>
          <a:p>
            <a:pPr lvl="1"/>
            <a:r>
              <a:rPr lang="en-US" altLang="en-US" dirty="0"/>
              <a:t>Self-encrypting hard disk drives protect all files stored on them</a:t>
            </a:r>
          </a:p>
          <a:p>
            <a:pPr lvl="1"/>
            <a:r>
              <a:rPr lang="en-US" altLang="en-US" dirty="0"/>
              <a:t>The drive and host device perform authentication process during initial power up</a:t>
            </a:r>
          </a:p>
          <a:p>
            <a:pPr lvl="1"/>
            <a:r>
              <a:rPr lang="en-US" altLang="en-US" dirty="0"/>
              <a:t>If authentication fails, the drive can be configured to deny access or even delete encryption keys so all data is permanently unreadable</a:t>
            </a:r>
          </a:p>
        </p:txBody>
      </p:sp>
    </p:spTree>
    <p:extLst>
      <p:ext uri="{BB962C8B-B14F-4D97-AF65-F5344CB8AC3E}">
        <p14:creationId xmlns:p14="http://schemas.microsoft.com/office/powerpoint/2010/main" val="57185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Cryptography? (1 of 5)</a:t>
            </a:r>
            <a:endParaRPr lang="zh-CN" altLang="en-US" dirty="0"/>
          </a:p>
        </p:txBody>
      </p:sp>
      <p:sp>
        <p:nvSpPr>
          <p:cNvPr id="3" name="Text Placeholder 2"/>
          <p:cNvSpPr>
            <a:spLocks noGrp="1"/>
          </p:cNvSpPr>
          <p:nvPr>
            <p:ph type="body" sz="quarter" idx="17"/>
          </p:nvPr>
        </p:nvSpPr>
        <p:spPr/>
        <p:txBody>
          <a:bodyPr/>
          <a:lstStyle/>
          <a:p>
            <a:r>
              <a:rPr lang="en-US" altLang="en-US" b="1" dirty="0"/>
              <a:t>Cryptography</a:t>
            </a:r>
          </a:p>
          <a:p>
            <a:pPr lvl="1"/>
            <a:r>
              <a:rPr lang="en-US" altLang="en-US" dirty="0"/>
              <a:t>Scrambling information so it cannot be read</a:t>
            </a:r>
          </a:p>
          <a:p>
            <a:pPr lvl="1"/>
            <a:r>
              <a:rPr lang="en-US" altLang="en-US" dirty="0"/>
              <a:t>Transforms information into secure form so unauthorized  persons cannot access it</a:t>
            </a:r>
          </a:p>
          <a:p>
            <a:r>
              <a:rPr lang="en-US" altLang="en-US" b="1" dirty="0"/>
              <a:t>Steganography</a:t>
            </a:r>
          </a:p>
          <a:p>
            <a:pPr lvl="1"/>
            <a:r>
              <a:rPr lang="en-US" altLang="en-US" dirty="0"/>
              <a:t>Hides the existence of data</a:t>
            </a:r>
          </a:p>
          <a:p>
            <a:pPr lvl="1"/>
            <a:r>
              <a:rPr lang="en-US" altLang="en-US" dirty="0"/>
              <a:t>An image, audio, or video file can contain hidden messages embedded in the file</a:t>
            </a:r>
          </a:p>
          <a:p>
            <a:pPr lvl="1"/>
            <a:r>
              <a:rPr lang="en-US" altLang="en-US" dirty="0"/>
              <a:t>Achieved by dividing data and hiding in unused portions of the file</a:t>
            </a:r>
          </a:p>
          <a:p>
            <a:pPr lvl="1"/>
            <a:r>
              <a:rPr lang="en-US" altLang="zh-CN" dirty="0"/>
              <a:t>May hide data in the file header fields that describe the file, between sections of the </a:t>
            </a:r>
            <a:r>
              <a:rPr lang="en-US" altLang="zh-CN" i="1" dirty="0"/>
              <a:t>metadata</a:t>
            </a:r>
            <a:r>
              <a:rPr lang="en-US" altLang="zh-CN" dirty="0"/>
              <a:t> (data used to describe the content or structure of the actual data)</a:t>
            </a:r>
          </a:p>
        </p:txBody>
      </p:sp>
    </p:spTree>
    <p:extLst>
      <p:ext uri="{BB962C8B-B14F-4D97-AF65-F5344CB8AC3E}">
        <p14:creationId xmlns:p14="http://schemas.microsoft.com/office/powerpoint/2010/main" val="1380536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Hardware Encryption (3 of 3)</a:t>
            </a:r>
            <a:endParaRPr lang="zh-CN" altLang="en-US" dirty="0"/>
          </a:p>
        </p:txBody>
      </p:sp>
      <p:sp>
        <p:nvSpPr>
          <p:cNvPr id="3" name="Text Placeholder 2"/>
          <p:cNvSpPr>
            <a:spLocks noGrp="1"/>
          </p:cNvSpPr>
          <p:nvPr>
            <p:ph type="body" sz="quarter" idx="17"/>
          </p:nvPr>
        </p:nvSpPr>
        <p:spPr/>
        <p:txBody>
          <a:bodyPr/>
          <a:lstStyle/>
          <a:p>
            <a:r>
              <a:rPr lang="en-US" altLang="en-US" b="1" dirty="0"/>
              <a:t>Hardware Security Module (HSM)</a:t>
            </a:r>
          </a:p>
          <a:p>
            <a:pPr lvl="1"/>
            <a:r>
              <a:rPr lang="en-US" altLang="en-US" dirty="0"/>
              <a:t>HSM is a removable external cryptographic device</a:t>
            </a:r>
          </a:p>
          <a:p>
            <a:pPr lvl="1"/>
            <a:r>
              <a:rPr lang="en-US" altLang="en-US" dirty="0"/>
              <a:t>It includes an onboard key generator and key storage facility</a:t>
            </a:r>
          </a:p>
          <a:p>
            <a:pPr lvl="1"/>
            <a:r>
              <a:rPr lang="en-US" altLang="en-US" dirty="0"/>
              <a:t>Performs accelerated symmetric and asymmetric encryption</a:t>
            </a:r>
          </a:p>
          <a:p>
            <a:pPr lvl="1"/>
            <a:r>
              <a:rPr lang="en-US" altLang="en-US" dirty="0"/>
              <a:t>Malware cannot compromise it </a:t>
            </a:r>
          </a:p>
          <a:p>
            <a:r>
              <a:rPr lang="en-US" altLang="en-US" b="1" dirty="0"/>
              <a:t>Trusted Platform Module (TPM)</a:t>
            </a:r>
          </a:p>
          <a:p>
            <a:pPr lvl="1"/>
            <a:r>
              <a:rPr lang="en-US" altLang="en-US" dirty="0"/>
              <a:t>TPM is a chip on a computer’s motherboard that provides cryptographic services</a:t>
            </a:r>
          </a:p>
          <a:p>
            <a:pPr lvl="1"/>
            <a:r>
              <a:rPr lang="en-US" altLang="en-US" dirty="0"/>
              <a:t>Includes a true random number generator</a:t>
            </a:r>
          </a:p>
          <a:p>
            <a:pPr lvl="1"/>
            <a:r>
              <a:rPr lang="en-US" altLang="en-US" dirty="0"/>
              <a:t>Entirely done in hardware so it cannot be subject to software attack</a:t>
            </a:r>
          </a:p>
          <a:p>
            <a:pPr lvl="1"/>
            <a:r>
              <a:rPr lang="en-US" altLang="en-US" dirty="0"/>
              <a:t>Prevents computer from booting if files or data have been altered</a:t>
            </a:r>
          </a:p>
          <a:p>
            <a:pPr lvl="1"/>
            <a:r>
              <a:rPr lang="en-US" altLang="en-US" dirty="0"/>
              <a:t>Prompts for password if hard drive moved to a new computer</a:t>
            </a:r>
          </a:p>
          <a:p>
            <a:endParaRPr lang="en-US" altLang="zh-CN" dirty="0"/>
          </a:p>
          <a:p>
            <a:pPr lvl="1"/>
            <a:endParaRPr lang="en-US" altLang="en-US" dirty="0"/>
          </a:p>
        </p:txBody>
      </p:sp>
    </p:spTree>
    <p:extLst>
      <p:ext uri="{BB962C8B-B14F-4D97-AF65-F5344CB8AC3E}">
        <p14:creationId xmlns:p14="http://schemas.microsoft.com/office/powerpoint/2010/main" val="537786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Blockchain (1 of 3)</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b="1" dirty="0"/>
              <a:t>blockchain</a:t>
            </a:r>
            <a:r>
              <a:rPr lang="en-US" altLang="zh-CN" dirty="0"/>
              <a:t> is a shared, immutable ledger that facilitates the process of recording transactions and tracking assets in a business network</a:t>
            </a:r>
          </a:p>
          <a:p>
            <a:r>
              <a:rPr lang="en-US" altLang="zh-CN" dirty="0"/>
              <a:t>Blockchain technology allows a network of computers to agree at regular intervals on the true state of a distributed ledger</a:t>
            </a:r>
          </a:p>
          <a:p>
            <a:r>
              <a:rPr lang="en-US" altLang="zh-CN" dirty="0"/>
              <a:t>It is a system in which a record of transactions made is maintained across several computers that are linked in a peer-to-peer network</a:t>
            </a:r>
          </a:p>
          <a:p>
            <a:r>
              <a:rPr lang="en-US" altLang="zh-CN" dirty="0"/>
              <a:t>Blockchain relies on cryptographic hash algorithms to records its transactions </a:t>
            </a:r>
            <a:endParaRPr lang="zh-CN" altLang="en-US" dirty="0"/>
          </a:p>
        </p:txBody>
      </p:sp>
    </p:spTree>
    <p:extLst>
      <p:ext uri="{BB962C8B-B14F-4D97-AF65-F5344CB8AC3E}">
        <p14:creationId xmlns:p14="http://schemas.microsoft.com/office/powerpoint/2010/main" val="2200360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Blockchain (2 of 3)</a:t>
            </a:r>
            <a:endParaRPr lang="zh-CN" altLang="en-US" dirty="0"/>
          </a:p>
        </p:txBody>
      </p:sp>
      <p:pic>
        <p:nvPicPr>
          <p:cNvPr id="5" name="Picture Placeholder 4" descr="An illustration of the suppliers and retailers of the Serious Scooters company. There are multiple organizations in the illustration that supply raw materials to the company and also listed are the retailers that sell the scooters from the company. All of the accounting departments in the organizations listed in this illustration maintain separate ledgers for transactions which may be inefficient."/>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366889" y="1872705"/>
            <a:ext cx="5320431" cy="3447440"/>
          </a:xfrm>
          <a:prstGeom prst="rect">
            <a:avLst/>
          </a:prstGeom>
          <a:noFill/>
          <a:ln>
            <a:noFill/>
          </a:ln>
        </p:spPr>
      </p:pic>
      <p:sp>
        <p:nvSpPr>
          <p:cNvPr id="4" name="Text Placeholder 3"/>
          <p:cNvSpPr>
            <a:spLocks noGrp="1"/>
          </p:cNvSpPr>
          <p:nvPr>
            <p:ph type="body" sz="quarter" idx="11"/>
          </p:nvPr>
        </p:nvSpPr>
        <p:spPr>
          <a:xfrm>
            <a:off x="7084118" y="4761470"/>
            <a:ext cx="3976406" cy="558675"/>
          </a:xfrm>
        </p:spPr>
        <p:txBody>
          <a:bodyPr/>
          <a:lstStyle/>
          <a:p>
            <a:r>
              <a:rPr lang="en-US" altLang="zh-CN" dirty="0"/>
              <a:t>Figure 6-12 Multiple organizations with ledgers</a:t>
            </a:r>
            <a:endParaRPr lang="zh-CN" altLang="en-US" dirty="0"/>
          </a:p>
        </p:txBody>
      </p:sp>
    </p:spTree>
    <p:extLst>
      <p:ext uri="{BB962C8B-B14F-4D97-AF65-F5344CB8AC3E}">
        <p14:creationId xmlns:p14="http://schemas.microsoft.com/office/powerpoint/2010/main" val="3804413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Blockchain (3 of 3)</a:t>
            </a:r>
            <a:endParaRPr lang="zh-CN" altLang="en-US" dirty="0"/>
          </a:p>
        </p:txBody>
      </p:sp>
      <p:pic>
        <p:nvPicPr>
          <p:cNvPr id="5" name="Picture Placeholder 4" descr="An illustration of a single shared ledger being used by the suppliers and retailers of the Serious Scooters company. The multiple organizations in the illustration that supply raw materials to the company and also the retailers that sell the scooters from the company now maintain a single shared ledger which speeds up transaction times and increases efficiencies. All transactions are based on consensus and once a transaction is recorded, it cannot be altered. This alternative where a single shared ledger is used by multiple organizations utilizes a technology known as blockchain."/>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335790" y="1826045"/>
            <a:ext cx="5328919" cy="3598009"/>
          </a:xfrm>
          <a:prstGeom prst="rect">
            <a:avLst/>
          </a:prstGeom>
          <a:noFill/>
          <a:ln>
            <a:noFill/>
          </a:ln>
        </p:spPr>
      </p:pic>
      <p:sp>
        <p:nvSpPr>
          <p:cNvPr id="4" name="Text Placeholder 3"/>
          <p:cNvSpPr>
            <a:spLocks noGrp="1"/>
          </p:cNvSpPr>
          <p:nvPr>
            <p:ph type="body" sz="quarter" idx="11"/>
          </p:nvPr>
        </p:nvSpPr>
        <p:spPr>
          <a:xfrm>
            <a:off x="7032162" y="4834207"/>
            <a:ext cx="3976406" cy="589847"/>
          </a:xfrm>
        </p:spPr>
        <p:txBody>
          <a:bodyPr/>
          <a:lstStyle/>
          <a:p>
            <a:r>
              <a:rPr lang="en-US" altLang="zh-CN" dirty="0"/>
              <a:t>Figure 6-13 Multiple organizations using single ledger</a:t>
            </a:r>
            <a:endParaRPr lang="zh-CN" altLang="en-US" dirty="0"/>
          </a:p>
        </p:txBody>
      </p:sp>
    </p:spTree>
    <p:extLst>
      <p:ext uri="{BB962C8B-B14F-4D97-AF65-F5344CB8AC3E}">
        <p14:creationId xmlns:p14="http://schemas.microsoft.com/office/powerpoint/2010/main" val="2777885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4</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an example of FDE?</a:t>
            </a:r>
          </a:p>
          <a:p>
            <a:pPr marL="342900" lvl="1" indent="0">
              <a:buNone/>
            </a:pPr>
            <a:r>
              <a:rPr lang="en-US" dirty="0">
                <a:solidFill>
                  <a:srgbClr val="000000"/>
                </a:solidFill>
              </a:rPr>
              <a:t>a. BitLocker</a:t>
            </a:r>
          </a:p>
          <a:p>
            <a:pPr marL="342900" lvl="1" indent="0">
              <a:buNone/>
            </a:pPr>
            <a:r>
              <a:rPr lang="en-US" dirty="0">
                <a:solidFill>
                  <a:srgbClr val="000000"/>
                </a:solidFill>
              </a:rPr>
              <a:t>b. EFS</a:t>
            </a:r>
          </a:p>
          <a:p>
            <a:pPr marL="342900" lvl="1" indent="0">
              <a:buNone/>
            </a:pPr>
            <a:r>
              <a:rPr lang="en-US" dirty="0">
                <a:solidFill>
                  <a:srgbClr val="000000"/>
                </a:solidFill>
              </a:rPr>
              <a:t>c. GNuPG</a:t>
            </a:r>
          </a:p>
          <a:p>
            <a:pPr marL="342900" lvl="1" indent="0">
              <a:buNone/>
            </a:pPr>
            <a:r>
              <a:rPr lang="en-US" dirty="0">
                <a:solidFill>
                  <a:srgbClr val="000000"/>
                </a:solidFill>
              </a:rPr>
              <a:t>d. Folder Lock</a:t>
            </a:r>
          </a:p>
          <a:p>
            <a:pPr marL="342900" lvl="1" indent="0">
              <a:buNone/>
            </a:pPr>
            <a:endParaRPr lang="en-US" dirty="0"/>
          </a:p>
        </p:txBody>
      </p:sp>
    </p:spTree>
    <p:extLst>
      <p:ext uri="{BB962C8B-B14F-4D97-AF65-F5344CB8AC3E}">
        <p14:creationId xmlns:p14="http://schemas.microsoft.com/office/powerpoint/2010/main" val="745788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4: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an example of FDE?</a:t>
            </a:r>
          </a:p>
          <a:p>
            <a:pPr marL="342900" lvl="1" indent="0">
              <a:buNone/>
            </a:pPr>
            <a:r>
              <a:rPr lang="en-US" b="1" dirty="0">
                <a:solidFill>
                  <a:srgbClr val="000000"/>
                </a:solidFill>
              </a:rPr>
              <a:t>Answer: a. BitLocker</a:t>
            </a:r>
            <a:endParaRPr lang="en-US" altLang="en-US" b="1" i="1" dirty="0">
              <a:solidFill>
                <a:srgbClr val="000000"/>
              </a:solidFill>
            </a:endParaRPr>
          </a:p>
          <a:p>
            <a:pPr marL="342900" lvl="1" indent="0">
              <a:buNone/>
            </a:pPr>
            <a:r>
              <a:rPr lang="en-US" b="1" dirty="0">
                <a:solidFill>
                  <a:srgbClr val="000000"/>
                </a:solidFill>
              </a:rPr>
              <a:t>BitLocker encrypts the entire system volume and prevents attackers from accessing data by booting from another OS. The other encryption methods encrypt individual files, folders, or transmitted data.</a:t>
            </a:r>
          </a:p>
        </p:txBody>
      </p:sp>
    </p:spTree>
    <p:extLst>
      <p:ext uri="{BB962C8B-B14F-4D97-AF65-F5344CB8AC3E}">
        <p14:creationId xmlns:p14="http://schemas.microsoft.com/office/powerpoint/2010/main" val="3505922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normAutofit/>
          </a:bodyPr>
          <a:lstStyle/>
          <a:p>
            <a:pPr marL="0" indent="0">
              <a:buNone/>
            </a:pPr>
            <a:r>
              <a:rPr lang="en-US" sz="2400" dirty="0"/>
              <a:t>Complete Case Projects 6-2 and 6-3. After completing them, use your knowledge to consider these questions: What are the downsides to using encryption to secure your data on your own devices? How easy is it to encrypt your data and what are the possible consequences of not encrypting your data?</a:t>
            </a:r>
          </a:p>
          <a:p>
            <a:pPr marL="0" indent="0">
              <a:buNone/>
            </a:pPr>
            <a:endParaRPr lang="en-US" sz="2400" dirty="0"/>
          </a:p>
          <a:p>
            <a:pPr marL="0" indent="0">
              <a:buNone/>
            </a:pPr>
            <a:endParaRPr lang="en-US" dirty="0"/>
          </a:p>
          <a:p>
            <a:pPr marL="0" indent="0">
              <a:buNone/>
            </a:pPr>
            <a:endParaRPr lang="en-US" dirty="0"/>
          </a:p>
          <a:p>
            <a:pPr marL="0" indent="0">
              <a:buNone/>
            </a:pPr>
            <a:endParaRPr lang="en-US" dirty="0"/>
          </a:p>
          <a:p>
            <a:pPr marL="342900" lvl="1" indent="0">
              <a:buNone/>
            </a:pPr>
            <a:endParaRPr lang="en-US" dirty="0"/>
          </a:p>
        </p:txBody>
      </p:sp>
    </p:spTree>
    <p:extLst>
      <p:ext uri="{BB962C8B-B14F-4D97-AF65-F5344CB8AC3E}">
        <p14:creationId xmlns:p14="http://schemas.microsoft.com/office/powerpoint/2010/main" val="3796427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(1 of 2)</a:t>
            </a:r>
          </a:p>
        </p:txBody>
      </p:sp>
      <p:sp>
        <p:nvSpPr>
          <p:cNvPr id="2" name="Text Placeholder 1"/>
          <p:cNvSpPr>
            <a:spLocks noGrp="1"/>
          </p:cNvSpPr>
          <p:nvPr>
            <p:ph type="body" sz="quarter" idx="17"/>
          </p:nvPr>
        </p:nvSpPr>
        <p:spPr/>
        <p:txBody>
          <a:bodyPr/>
          <a:lstStyle/>
          <a:p>
            <a:r>
              <a:rPr lang="en-US" dirty="0"/>
              <a:t>Cryptography is the practice of transforming information into a secure form so that unauthorized persons cannot access it</a:t>
            </a:r>
          </a:p>
          <a:p>
            <a:r>
              <a:rPr lang="en-US" dirty="0"/>
              <a:t>Cryptography can provide confidentiality, integrity, authentication, nonrepudiation, and obfuscation</a:t>
            </a:r>
          </a:p>
          <a:p>
            <a:r>
              <a:rPr lang="en-US" dirty="0"/>
              <a:t>One variation of a cryptographic algorithm is based on the device that is used in the cryptographic process</a:t>
            </a:r>
          </a:p>
          <a:p>
            <a:pPr lvl="1"/>
            <a:r>
              <a:rPr lang="en-US" dirty="0"/>
              <a:t>Another variation is the amount of data that is processed at a time</a:t>
            </a:r>
          </a:p>
          <a:p>
            <a:r>
              <a:rPr lang="en-US" dirty="0"/>
              <a:t>Hashing creates a unique digital fingerprint called a digest, which represents the contents of the original material</a:t>
            </a:r>
          </a:p>
          <a:p>
            <a:r>
              <a:rPr lang="en-US" dirty="0"/>
              <a:t>Symmetric cryptography (also called private key cryptography) uses a single key to encrypt and decrypt a message</a:t>
            </a:r>
          </a:p>
          <a:p>
            <a:endParaRPr lang="en-US" dirty="0"/>
          </a:p>
        </p:txBody>
      </p:sp>
    </p:spTree>
    <p:extLst>
      <p:ext uri="{BB962C8B-B14F-4D97-AF65-F5344CB8AC3E}">
        <p14:creationId xmlns:p14="http://schemas.microsoft.com/office/powerpoint/2010/main" val="2059900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(2 of 2)</a:t>
            </a:r>
          </a:p>
        </p:txBody>
      </p:sp>
      <p:sp>
        <p:nvSpPr>
          <p:cNvPr id="2" name="Text Placeholder 1"/>
          <p:cNvSpPr>
            <a:spLocks noGrp="1"/>
          </p:cNvSpPr>
          <p:nvPr>
            <p:ph type="body" sz="quarter" idx="17"/>
          </p:nvPr>
        </p:nvSpPr>
        <p:spPr/>
        <p:txBody>
          <a:bodyPr/>
          <a:lstStyle/>
          <a:p>
            <a:r>
              <a:rPr lang="en-US" dirty="0"/>
              <a:t>Asymmetric cryptography (also known as public key cryptography) uses two keys instead of one</a:t>
            </a:r>
          </a:p>
          <a:p>
            <a:r>
              <a:rPr lang="en-US" dirty="0"/>
              <a:t>Because cryptography provides a high degree of protection, it remains under attack</a:t>
            </a:r>
          </a:p>
          <a:p>
            <a:r>
              <a:rPr lang="en-US" dirty="0"/>
              <a:t>Quantum computing relies on quantum physics using atomic-scale units (qubits) that can be both 0 and 1 at the same time</a:t>
            </a:r>
          </a:p>
          <a:p>
            <a:r>
              <a:rPr lang="en-US" dirty="0"/>
              <a:t>Cryptography can be applied through either software or hardware</a:t>
            </a:r>
          </a:p>
          <a:p>
            <a:r>
              <a:rPr lang="en-US" dirty="0"/>
              <a:t>Hardware encryption cannot be exploited like software cryptography</a:t>
            </a:r>
          </a:p>
          <a:p>
            <a:r>
              <a:rPr lang="en-US" dirty="0"/>
              <a:t>A blockchain is a shared, immutable ledger that facilitates the process of recording transactions and tracking assets in a business network</a:t>
            </a:r>
          </a:p>
        </p:txBody>
      </p:sp>
    </p:spTree>
    <p:extLst>
      <p:ext uri="{BB962C8B-B14F-4D97-AF65-F5344CB8AC3E}">
        <p14:creationId xmlns:p14="http://schemas.microsoft.com/office/powerpoint/2010/main" val="29515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Cryptography? (2 of 5)</a:t>
            </a:r>
            <a:endParaRPr lang="zh-CN" altLang="en-US" dirty="0"/>
          </a:p>
        </p:txBody>
      </p:sp>
      <p:pic>
        <p:nvPicPr>
          <p:cNvPr id="5" name="Picture Placeholder 4" descr="An illustration explaining how data can be hidden by steganography. The message to be hidden is a secret password. The binary form of the message is listed in the illustration. The secret password is to be hidden in an image file. The metadata header 1 of the file before the secret message is hidden in it is the following. Header size: 0 0 1 1 0 0 1 1  0 0 0 0 0 0 0 0. File size: 0 0 1 1 0 0 0 1  0 1 0 1 1 0 0 1. Reserved space 1: 0 1 1 0 1 1 1 1  0 1 1 1 0 1 0 1. Reserved space 2: 0 0 1 0 0 0 0 0  0 1 1 1 0 0 1 1. Offset address for: 0 0 1 1 0 1 1 1  0 0 0 0 0 0 0 0. start data. The message hidden in the metadata is 0 1 1 1 0 1 0 1  0 1 1 0 1 1 0 0. The metadata header 2 of the file after the secret message is hidden in the image file is the following. Image width: 0 0 1 1 1 0 0 1  0 0 0 0 0 0 0 0. Image height: 0 0 1 1 0 0 0 0  0 1 1 0 0  1 0 0. Number of graphic planes: 0 0 1 1 0 1 0 1  0 0 0 0 0 0 0 0. Number of bits per pixel: 0 0 1 1 0 1 0 1  0 1 1 0 1 1 0 0. Compression type: 0 0 1 1 0 1 0 1  0 0 1 0 0 0 0 0. Number of colors: 0 0 1 1 0 1 0 1  0 0 0 0 0 0 0 0. "/>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094141" y="2243011"/>
            <a:ext cx="5982238" cy="2962834"/>
          </a:xfrm>
          <a:prstGeom prst="rect">
            <a:avLst/>
          </a:prstGeom>
          <a:noFill/>
          <a:ln>
            <a:noFill/>
          </a:ln>
        </p:spPr>
      </p:pic>
      <p:sp>
        <p:nvSpPr>
          <p:cNvPr id="4" name="Text Placeholder 3"/>
          <p:cNvSpPr>
            <a:spLocks noGrp="1"/>
          </p:cNvSpPr>
          <p:nvPr>
            <p:ph type="body" sz="quarter" idx="11"/>
          </p:nvPr>
        </p:nvSpPr>
        <p:spPr>
          <a:xfrm>
            <a:off x="7478972" y="4678344"/>
            <a:ext cx="3976406" cy="600238"/>
          </a:xfrm>
        </p:spPr>
        <p:txBody>
          <a:bodyPr/>
          <a:lstStyle/>
          <a:p>
            <a:r>
              <a:rPr lang="en-US" altLang="zh-CN" dirty="0"/>
              <a:t>Figure 6-1 Data hidden by steganography</a:t>
            </a:r>
            <a:endParaRPr lang="zh-CN" altLang="en-US" dirty="0"/>
          </a:p>
        </p:txBody>
      </p:sp>
    </p:spTree>
    <p:extLst>
      <p:ext uri="{BB962C8B-B14F-4D97-AF65-F5344CB8AC3E}">
        <p14:creationId xmlns:p14="http://schemas.microsoft.com/office/powerpoint/2010/main" val="248287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Cryptography? (3 of 5)</a:t>
            </a:r>
            <a:endParaRPr lang="zh-CN" altLang="en-US" dirty="0"/>
          </a:p>
        </p:txBody>
      </p:sp>
      <p:sp>
        <p:nvSpPr>
          <p:cNvPr id="3" name="Text Placeholder 2"/>
          <p:cNvSpPr>
            <a:spLocks noGrp="1"/>
          </p:cNvSpPr>
          <p:nvPr>
            <p:ph type="body" sz="quarter" idx="17"/>
          </p:nvPr>
        </p:nvSpPr>
        <p:spPr/>
        <p:txBody>
          <a:bodyPr/>
          <a:lstStyle/>
          <a:p>
            <a:r>
              <a:rPr lang="en-US" altLang="en-US" b="1" dirty="0"/>
              <a:t>Encryption</a:t>
            </a:r>
            <a:r>
              <a:rPr lang="en-US" altLang="en-US" dirty="0"/>
              <a:t> is the process of changing original text into a secret message using cryptography</a:t>
            </a:r>
          </a:p>
          <a:p>
            <a:r>
              <a:rPr lang="en-US" altLang="en-US" dirty="0"/>
              <a:t>Changing the secret message back to its original form is known as </a:t>
            </a:r>
            <a:r>
              <a:rPr lang="en-US" altLang="en-US" b="1" dirty="0"/>
              <a:t>decryption</a:t>
            </a:r>
          </a:p>
          <a:p>
            <a:r>
              <a:rPr lang="en-US" altLang="en-US" i="1" dirty="0"/>
              <a:t>Plaintext </a:t>
            </a:r>
            <a:r>
              <a:rPr lang="en-US" altLang="en-US" dirty="0"/>
              <a:t>is unencrypted data to be encrypted or is the output of decryption</a:t>
            </a:r>
          </a:p>
          <a:p>
            <a:r>
              <a:rPr lang="en-US" altLang="en-US" i="1" dirty="0"/>
              <a:t>Ciphertext </a:t>
            </a:r>
            <a:r>
              <a:rPr lang="en-US" altLang="en-US" dirty="0"/>
              <a:t>is the scrambled and unreadable output of encryption</a:t>
            </a:r>
          </a:p>
          <a:p>
            <a:r>
              <a:rPr lang="en-US" altLang="en-US" i="1" dirty="0"/>
              <a:t>Cleartext</a:t>
            </a:r>
            <a:r>
              <a:rPr lang="en-US" altLang="en-US" dirty="0"/>
              <a:t> data is data stored or transmitted without encryption</a:t>
            </a:r>
          </a:p>
          <a:p>
            <a:r>
              <a:rPr lang="en-US" altLang="en-US" dirty="0"/>
              <a:t>Plaintext data is input into a </a:t>
            </a:r>
            <a:r>
              <a:rPr lang="en-US" altLang="en-US" b="1" dirty="0"/>
              <a:t>cryptographic algorithm </a:t>
            </a:r>
            <a:r>
              <a:rPr lang="en-US" altLang="en-US" dirty="0"/>
              <a:t>(also called a </a:t>
            </a:r>
            <a:r>
              <a:rPr lang="en-US" altLang="en-US" i="1" dirty="0"/>
              <a:t>cipher</a:t>
            </a:r>
            <a:r>
              <a:rPr lang="en-US" altLang="en-US" dirty="0"/>
              <a:t>)</a:t>
            </a:r>
            <a:endParaRPr lang="en-US" altLang="en-US" b="1" dirty="0"/>
          </a:p>
          <a:p>
            <a:pPr lvl="1"/>
            <a:r>
              <a:rPr lang="en-US" altLang="en-US" dirty="0"/>
              <a:t>It consists of procedures based on a mathematical formula used to encrypt and decrypt the data</a:t>
            </a:r>
          </a:p>
        </p:txBody>
      </p:sp>
    </p:spTree>
    <p:extLst>
      <p:ext uri="{BB962C8B-B14F-4D97-AF65-F5344CB8AC3E}">
        <p14:creationId xmlns:p14="http://schemas.microsoft.com/office/powerpoint/2010/main" val="391263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Cryptography? (4 of 5)</a:t>
            </a:r>
            <a:endParaRPr lang="zh-CN" altLang="en-US" dirty="0"/>
          </a:p>
        </p:txBody>
      </p:sp>
      <p:sp>
        <p:nvSpPr>
          <p:cNvPr id="3" name="Text Placeholder 2"/>
          <p:cNvSpPr>
            <a:spLocks noGrp="1"/>
          </p:cNvSpPr>
          <p:nvPr>
            <p:ph type="body" sz="quarter" idx="17"/>
          </p:nvPr>
        </p:nvSpPr>
        <p:spPr/>
        <p:txBody>
          <a:bodyPr/>
          <a:lstStyle/>
          <a:p>
            <a:r>
              <a:rPr lang="en-US" altLang="en-US" dirty="0"/>
              <a:t>A key is a mathematical value entered into the algorithm to produce ciphertext</a:t>
            </a:r>
          </a:p>
          <a:p>
            <a:pPr lvl="1"/>
            <a:r>
              <a:rPr lang="en-US" altLang="en-US" dirty="0"/>
              <a:t>The reverse process uses the key to decrypt the message</a:t>
            </a:r>
          </a:p>
          <a:p>
            <a:r>
              <a:rPr lang="en-US" altLang="en-US" dirty="0"/>
              <a:t>A </a:t>
            </a:r>
            <a:r>
              <a:rPr lang="en-US" altLang="en-US" i="1" dirty="0"/>
              <a:t>substitution cipher </a:t>
            </a:r>
            <a:r>
              <a:rPr lang="en-US" altLang="en-US" dirty="0"/>
              <a:t>substitutes one character for another</a:t>
            </a:r>
          </a:p>
          <a:p>
            <a:pPr lvl="1"/>
            <a:r>
              <a:rPr lang="en-US" altLang="en-US" dirty="0"/>
              <a:t>One type is a ROT13, in which the entire alphabet is rotated 13 steps (A=N)</a:t>
            </a:r>
          </a:p>
          <a:p>
            <a:r>
              <a:rPr lang="en-US" altLang="en-US" dirty="0"/>
              <a:t>An </a:t>
            </a:r>
            <a:r>
              <a:rPr lang="en-US" altLang="en-US" i="1" dirty="0"/>
              <a:t>XOR cipher </a:t>
            </a:r>
            <a:r>
              <a:rPr lang="en-US" altLang="en-US" dirty="0"/>
              <a:t>is based on the binary operation eXclusive OR that compares two bits</a:t>
            </a:r>
          </a:p>
          <a:p>
            <a:pPr lvl="1"/>
            <a:r>
              <a:rPr lang="en-US" altLang="en-US" dirty="0"/>
              <a:t>If the bits are different, a 1 is returned, if they are identical, a 0 is returned</a:t>
            </a:r>
          </a:p>
        </p:txBody>
      </p:sp>
    </p:spTree>
    <p:extLst>
      <p:ext uri="{BB962C8B-B14F-4D97-AF65-F5344CB8AC3E}">
        <p14:creationId xmlns:p14="http://schemas.microsoft.com/office/powerpoint/2010/main" val="388129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Cryptography? (5 of 5)</a:t>
            </a:r>
            <a:endParaRPr lang="zh-CN" altLang="en-US" dirty="0"/>
          </a:p>
        </p:txBody>
      </p:sp>
      <p:pic>
        <p:nvPicPr>
          <p:cNvPr id="5" name="Picture Placeholder 4" descr="An illustration explaining the cryptographic process. The plain text is the following. &quot;Confidential memo. Layoffs at the Lakeview store will begin…&quot; The encryption algorithm along with a key is used on the plain text which produces cipher text which contains garbled characters. The cipher text is transmitted to a remote user. The receiver of the message applies a decryption algorithm on the cipher text along with a key to get the actual plain text back."/>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2187846" y="1735439"/>
            <a:ext cx="4057090" cy="3736190"/>
          </a:xfrm>
          <a:prstGeom prst="rect">
            <a:avLst/>
          </a:prstGeom>
          <a:noFill/>
          <a:ln>
            <a:noFill/>
          </a:ln>
        </p:spPr>
      </p:pic>
      <p:sp>
        <p:nvSpPr>
          <p:cNvPr id="4" name="Text Placeholder 3"/>
          <p:cNvSpPr>
            <a:spLocks noGrp="1"/>
          </p:cNvSpPr>
          <p:nvPr>
            <p:ph type="body" sz="quarter" idx="11"/>
          </p:nvPr>
        </p:nvSpPr>
        <p:spPr>
          <a:xfrm>
            <a:off x="6751608" y="5172727"/>
            <a:ext cx="3976406" cy="309293"/>
          </a:xfrm>
        </p:spPr>
        <p:txBody>
          <a:bodyPr/>
          <a:lstStyle/>
          <a:p>
            <a:r>
              <a:rPr lang="en-US" altLang="zh-CN" dirty="0"/>
              <a:t>Figure 6-2 Cryptographic process</a:t>
            </a:r>
            <a:endParaRPr lang="zh-CN" altLang="en-US" dirty="0"/>
          </a:p>
        </p:txBody>
      </p:sp>
    </p:spTree>
    <p:extLst>
      <p:ext uri="{BB962C8B-B14F-4D97-AF65-F5344CB8AC3E}">
        <p14:creationId xmlns:p14="http://schemas.microsoft.com/office/powerpoint/2010/main" val="391682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Cryptography Use Cases (1 of 2)</a:t>
            </a:r>
            <a:endParaRPr lang="zh-CN" altLang="en-US" dirty="0"/>
          </a:p>
        </p:txBody>
      </p:sp>
      <p:sp>
        <p:nvSpPr>
          <p:cNvPr id="3" name="Text Placeholder 2"/>
          <p:cNvSpPr>
            <a:spLocks noGrp="1"/>
          </p:cNvSpPr>
          <p:nvPr>
            <p:ph type="body" sz="quarter" idx="17"/>
          </p:nvPr>
        </p:nvSpPr>
        <p:spPr/>
        <p:txBody>
          <a:bodyPr/>
          <a:lstStyle/>
          <a:p>
            <a:r>
              <a:rPr lang="en-US" altLang="en-US" dirty="0"/>
              <a:t>Cryptography can provide several basic protections</a:t>
            </a:r>
          </a:p>
          <a:p>
            <a:pPr lvl="1"/>
            <a:r>
              <a:rPr lang="en-US" altLang="en-US" i="1" dirty="0"/>
              <a:t>Confidentiality e</a:t>
            </a:r>
            <a:r>
              <a:rPr lang="en-US" altLang="en-US" dirty="0"/>
              <a:t>nsures only authorized parties can view it</a:t>
            </a:r>
          </a:p>
          <a:p>
            <a:pPr lvl="1"/>
            <a:r>
              <a:rPr lang="en-US" altLang="en-US" i="1" dirty="0"/>
              <a:t>Integrity e</a:t>
            </a:r>
            <a:r>
              <a:rPr lang="en-US" altLang="en-US" dirty="0"/>
              <a:t>nsures information is correct and unaltered</a:t>
            </a:r>
          </a:p>
          <a:p>
            <a:pPr lvl="1"/>
            <a:r>
              <a:rPr lang="en-US" altLang="en-US" i="1" dirty="0"/>
              <a:t>Authentication e</a:t>
            </a:r>
            <a:r>
              <a:rPr lang="en-US" altLang="en-US" dirty="0"/>
              <a:t>nsures sender can be verified through cryptography</a:t>
            </a:r>
          </a:p>
          <a:p>
            <a:pPr lvl="1"/>
            <a:r>
              <a:rPr lang="en-US" altLang="en-US" i="1" dirty="0"/>
              <a:t>Nonrepudiation p</a:t>
            </a:r>
            <a:r>
              <a:rPr lang="en-US" altLang="en-US" dirty="0"/>
              <a:t>roves that a user performed an action</a:t>
            </a:r>
          </a:p>
          <a:p>
            <a:pPr lvl="1"/>
            <a:r>
              <a:rPr lang="en-US" altLang="en-US" i="1" dirty="0"/>
              <a:t>Obfuscation is m</a:t>
            </a:r>
            <a:r>
              <a:rPr lang="en-US" altLang="en-US" dirty="0"/>
              <a:t>aking something obscure or unclear</a:t>
            </a:r>
          </a:p>
          <a:p>
            <a:r>
              <a:rPr lang="en-US" altLang="zh-CN" i="1" dirty="0"/>
              <a:t>Security through obscurity</a:t>
            </a:r>
          </a:p>
          <a:p>
            <a:pPr lvl="1"/>
            <a:r>
              <a:rPr lang="en-US" altLang="zh-CN" dirty="0"/>
              <a:t>An approach in security where virtually any system can be made secure as long as outsiders are unaware of it or how it functions</a:t>
            </a:r>
          </a:p>
          <a:p>
            <a:endParaRPr lang="zh-CN" altLang="en-US" dirty="0"/>
          </a:p>
        </p:txBody>
      </p:sp>
    </p:spTree>
    <p:extLst>
      <p:ext uri="{BB962C8B-B14F-4D97-AF65-F5344CB8AC3E}">
        <p14:creationId xmlns:p14="http://schemas.microsoft.com/office/powerpoint/2010/main" val="10841603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Ciampa_CompTIASec+_7e_PPT_Mod06"/>
  <p:tag name="ISPRING_PLAYERS_CUSTOMIZATION_2" val="UEsDBBQAAgAIABxVs1A2YVgCRwMAAOEJAAAUAAAAdW5pdmVyc2FsL3BsYXllci54bWytVl1P2zAUfS4S/yHyO3FLxwYoATEktIcxIXVse6vc5DbxmtiZ7RC6X78b5zukbEir1Cq5vuf4fhxf17t+ThPnCZTmUvhk4c6JAyKQIReRTx6/3p2ck+ur4yMvS9gelMNDn+SClwCWECcEHSieGQQ/MBP7pGdwkZk4meJScbP3yXKO3O1Oyzk5Ppqhi9A+iY3JLiktisLlGhEi0jLJSxLtBjKlmQINwoCiVRjEabCX5u9o/KZSULPPQPeQmXn7xjVJy/Gs+YCkWLpSRfR0Pl/QH/efV0EMKTvhQhsmAiAOVnJmS7lhwe5ehnkCurTNvCrIFRhTBmFtM89c8sW5cLQKfFI5rFPQmkWg3UREhLZ+DWdDUGEa65qJcC3YE49Ymdta1162RR2JjqUyQW5q9A72G8lUuG7tPX+PTkTsbROm45pPD3Kx/DteJ2P91uX7ZCw2o3yTcB3jUh/SWaeToMNdvdTW2Mr2sZHtXclEHAW/cq4gtK/f2hMwX5Bqw1bmNk5XFwEu4NMdC4xU+1uEoXRr2bitUtxKKa4FtRxuu/uqoyBNtltgJlfQlGrmPfEQ5BemlO3XlVE5eHRkrLF0CPZolXLdpK4hXmzS5OwfelP6jVrzU7/WGQv4H435hERtTbgI4fmOo4+BFGtqAItd2lyTJW65ZxeTzjdp7zANTN1JwKZgIo5hKgI8+yEzjHZ2eggKiml0CXI1wvYWDoJjHsUJfs0kw3j1IE3K1G6SobdwEJzIYDcBbc0HgRslC8xQ51mGA+Bl8V6utx2h45aMdNmK0aMT49ALcm1kyn9bpQ/mpLm0kn7l9B4fOYc+Degm4y3kw/w1xGgSDOJq5sL2NQKcC08citWA56S2uhkO8YlZXz6NBnxpeihnTDOdS8M6qyzjOQ4mzyqv5hzn2cgnhC3LE3PbT2h4eVjoKOHpe2OK6zueVVms+G9wCh6Wfw0WSyy1E0Opd5+8P1/2GFCLOBkH21vToR23UjR1cF1q36pf247mhqq1UsnskKS8uhcVppoHH1GOkZK5CEcCsA2r6XWC8/hGAXMS2GJGi1M8HjLzyTt8qHO+OLvoUv6wuGiwNq6HauMqljdcR3XAnfxofZDaRLx6ruHjH1BLAwQUAAIACABGVkRTnF4yCBQGAAA3FwAAHQAAAHVuaXZlcnNhbC9jb21tb25fbWVzc2FnZXMubG5nrVjbbuM2EH0vsP9AGAjQAtvsboFdFEXiBS0xsRBZ9Ep0vGlRCIxE20Qk0dXFifvUr+mH9Us6pGTH3gskJXmwYVGeM0PynJkhzz4+pAnaiLyQKjsfvDt9O0Aii1Qss+X5YMYufv51gIqSZzFPVCbOB5kaoI/DVz+cJTxbVnwp4PerHxA6S0VRwGMx1E+Pz0jG54PpKMSWRYLAGbkkxDPboaGHfR8zh3qhi0fEHQxxFUuFMp7nvIRgzt40CO2AUxffED8MLAKgGpqyMJhNp9RnxB4M2UqgQqZVYnCRLFCmSlRU67XKSxEjmaES/sKjCDzIW5nIcotSFYseIQRXjheCezO/ZthxHXYTTqhNBkOS8dsEwohyITKUCx6L/Dk+POpPsNuA27J4IfSpTwLiMVjM6ZgyOhhOc1GIrAS49UqVqg+e69gQZ0gvQovOPDYYBomMBTr5NCOB2XdvNhkR/wSpBTphlMF0dq+Ckx6OrsHPN+h0Dc6eRqc5hgWYYP+qXhPLJzBgh3OHjQdDC1ZXk+Zeliskg3UOQkFiw5OqZlcjpTZ3I2xdhYyGeDoNRzPGHuMe8eiuzdqikyn2bkKXXtJw5FxCWCpd82yLXLVUP/7y4cPDu/cffuoFEwCf3GMgZJDev+0A5DGfuiGgETf0yGfYbf3dz47OmOt4wOfmRz9roO418BW+W+1mvg8kbxjqBCZf6LVwickXN6pCK74RqFRoI8W9yQ4gApmDxAyH4UWkYCCrWhVm0wkGEoGumO9YmqAgBJXn29d10qnKlcrBXYHiWsWx8alZpd+va/3V3FI6UUH6ilXKZXba7nruuRTbhmQTYDe+hMVl+0kB0hG8ofRGy+Y1uLjPEsVjtICUgiQNEF+vExk1KbTh/TTh29YofDx3vEsgO3UDSF/2bkQnxRjZOdeT7Yni44D4AJDzQuRPsA0N1405wknSD2HsXI5d+DAdwlguVwl8yr5xTAkwYSpaM0WTjnEQzKlv60XT2ZijNS+Ke5XHRyw93M82YMezKAjBYgfgulTugYEfElqBPBdR2Q4GUWLD70ZXMFUgYMhMMtCSSquiBNmk60SUwkQr9VR4ZCh1KxYK9JUIvqm5D96N2Fpp7uKZZ43DEdunUJdXWbTqaAfi/KY+DtVQAU0OOd8aU4MWjuhnyC6QDGkfC3oFOfCqj8UNCWCRSdBm4+Fr57Iuk5D3dklpl/QirnNMsm1aIc2mjVRVASN6SSA1mR0pTvu5CQjUdY852P1Obq1Rd33YUm6giQECirzVEaR7i9haVJ9mzu/hBXZcU6m/pB7fmp6PxxueRQLIFnG9p1t4F8vYvNO0N/7/quTfiJdNqj9pqoRnk88nfeM5KizfUQQvS5GuyzbXesGa8J8ShZb4d0PoMvWn+d+35C+yMwdN/LP35+iw0GePWoN45kp1362XjqTp/Ak0LLo4Qo+RdLcaa7cjh+qK2H7ueLRzvIujY4aTLVR3a482AJ5CT8UIxrDGJvIAWp0UqlB3W3P2OAzfnDq628/JKHAYVJ25uC1k2erZ6LlzfTVyfnphPehZj4oNc5gLIXsAuNwfqROZQvxxB8zZhOxWoC4RRzOZqyqJjfwTeWfKBKxtlYqvu+FFrlIzmvBiR/+6TH18ThT15Pza6bRHP7VXcOf9ORDw03cpINiHNsbCnqV7H0urPeloBPLRS+GyYNc6gY5SXkYrKMcLVWVxR6D6CGaTCwxgzZwDwfP2LqwB+CKMehQ1o7/1AtEdHSRRsgf7w1OlKP7sDaKnsceoLy9K8VC2A81GhkVBSC8uoJNbLNosGB4dh2weulg1R+WdXceTM3OA/S9yJOV1UUxVCkOn7X6Zvq4zZMGMYWs8Af0FRm6qyqHp7IOwo5tFZz4c6RrlWgAEDQSTZSIQeeBab31Q9cUPZGZzSBsMJzy/g7TOlEp6xWY2UMup7DenxzuQqkxk1ivy5xVVPWHmTENs2+ZCCFYSzvt3dQ8Rw4Ezam6GErXsDGaNsQdV4ws8EcuyL6BPyP7CR19qmAsEV3F9Uf3fP/+22deXhE1OhrRXPz8mvc3XdXv/VJgr7rM3Bzfe/wNQSwMEFAACAAgARlZEUxUeYBujAAAAfwEAAC4AAAB1bml2ZXJzYWwvcGxheWJhY2tfYW5kX25hdmlnYXRpb25fc2V0dGluZ3MueG1sdZBBCoMwEEX3nsIbCF2HQNelRagXGHGUQJIJmVHw9k1EbWnTZd77P8OMYhQxfmJd1bWCWegpEEVLnFE173e2DAtevXEghnzCgrznSiY3LFFoIzJ62ZQewXLK//BjeGthPT/iI14w5UJnHOpLqbCZXPKwmGlj3RpQjxHTgC+Yc+iht3jDtSeIw+MM7Bv/1bmbNpsd3mlAHSK5IKr5QFW613H0F1BLAwQUAAIACABGVkRThQXYiE0EAACIFQAAJwAAAHVuaXZlcnNhbC9mbGFzaF9wdWJsaXNoaW5nX3NldHRpbmdzLnhtbOVY3XLaOBS+5yk03ullcWiTbcoYMlkwE6YEKHa6zezsZIQtsDay5FoylF7t0+yD9Un2yAIHAmlNNsyk24tM4qNzvnP0nR8pcs4+xwzNSCqp4A2rVj2yEOGBCCmfNqwrv/Py1EJSYR5iJjhpWFxY6KxZcZJszKiMPKIUqEoEMFzWE9WwIqWSum3P5/MqlUmqVwXLFODLaiBiO0mJJFyR1E4YXsAvtUiItJYIJQDgJxZ8adasVBByDNKlCDNGEA0hck71pjDrMCwjyzZqYxzcTlOR8bAlmEhROh03rF9abrvWfr3SMVBtGhOuOZFNEGqxquMwpDoKzDz6haCI0GkE4daOji00p6GKGtarYw0D6vY2TA5u9o41TEsACVwt8WOicIgVNp/GoSKflVwJjChccBzTwIcVpAloWG3/xut12+5Nf+C73s2Ff9kzMexh5Lsf/T2M/K7fc/fRLwt/cT10R71u/92NPxj0/O7wzgoY3SDEsTcZc4BZkaUBKQhzVJTFY44pgyK9R6MkCsqc4XRKfNGhkMUJZpJY6K+ETN9nmFG10JmFbrglJDmXCQnUSKetYak0I9YdnAGEwCCXRU2cvC1K4s3pxtZt4/1uWzujdLBSOIigeECWh+bY66KVGtV9hANFZ1CZ5N4mJxljXpYkIlVNHXTue11YxPAAjDMRfIM5/Y3GgoUFXyQek7CPY7LWct4t5R3QrFloAjlmwOQgIRx5mEObUwXsBgWAzMZSUZW3d2epfZ5SzBDgwRwi6NLbYjuIcCo3klokVvdW0PyjLxSRfxq2jehBVY9R8KJLq5T+7yJjIVqIDDF6C3YCQeVlMfwVEbTe32iSijiXwghSSOZuZpTMSXhWxtE1uIgzsIR5lzCijIdPGf2CxmQiUsAleAbTEeRUGvzqXsAJlvIOFK9ifGG6tttvux9f6A3icIZ5sCc4lCuJE3UQfLxAXKiVHdAR4EySPCkhDfO1MnurPj4NRcdAnp8oGxv4ksYZw08JXxCyBn3AlB/Gyz6J/24Epd1GeJY3um7eHBpanEJKDCYsBDDtKF9O2BKAAeZIcLZAOIADS+qxMaMikyAxA8JAy8dHaOyhTPOvKUxm8JiGJC0FeVR79fr45Nc3p2/rVfvr3/+8/KbR8igfMqzdmbO89eBdoZzVvRvDd4y+cW/Ysu2INNaFGm453X0XKmHe7fvu6Lzldz90/esdADl722eWY+vzdPfxml8ynuvp6rnno9YFGrneVc/36mUqqi+geVUQQU1O9P27jM1w5H4ohQ2El9EbXPlQI26pnnK9Up4Hpfy+K6M1MreI4doNolQIcCpMzZSDc4HRmEJt/hA9XqrdHjUefowW/883aDMjDtTiBKdBdLA6+jmG8CET9D+m/Xn/a/lkxG8y57mX3d8GvfZPMFueKYPmq3he2nhPcuydL3d6JaacxkCrvnAXz33Nk+Mjx969VKkA2ubrabPyL1BLAwQUAAIACABGVkRTdjvfqG8DAACwDAAAIQAAAHVuaXZlcnNhbC9mbGFzaF9za2luX3NldHRpbmdzLnhtbJVX207jMBB95yuq7DtdCrsFKa3U20poWUBL1Xe3mbYWjh3ZTtn+/Y4vSZw2IYUICc+ZY894jmdErN4p7x1AKir4KBpE46teL97kUgLXS0gzRjT0OElhFCmKS7qlkBRA1Hfuggn5BlpTvlPGUth6NBlF61xrwa83gmvc85oLmRIWjb/9sj9x33p2sQSGeClnSzZQHfNjcD+dX0TxZ9xNh/PZQxthI9KM8OOT2InrNdm876TIeWJCuzVfG21/zEAyyt87I2JU6UcNaS2mxc1isBhcRskkKAUmpIf5ZDD52cliZA2szH54d383uZBTHfV5YU5oB6qotrThYHg7vGujZWQH9UueLeY389t2f46716vyaVyOoOGf7swc9X4E+aXNRZZnX9FIJsXOXOgJZ2i+Tg4TJMHnh4T5g/k6CSYhc1CnIBWjCZZByMRJ8bv52pzb7tL/GTaJ2LxtKdirKcJJ9zAKWTMYa5lD3C9WDlN78fGSa3xMBR5aKp9XTPCV5ArGW8KUd6uMleNf+KA8Cb28pXJZCZanMHMBh551oCLMZlPbWULf0hbEKOHgjVUqgbHyfMaLPfMMjJXnm6nXC2fH8whOIUcqJDElvp5BATy5VgGEgRNcJj6UYlWg5qgn89JVEKs3FD6pSGBspbWkKZjSxX1rczH1z4KKOTnQHdE4p/4Yv/XRZqPi/gng1dasrVhTzaBJchuRS4XBILyqJ9+AOIobHmqin2CrC++6sSqLmRhhLey6W+1+u/Le3LqncZ6MopTId5BLIZiKep43iuwhbjSfU0zLxoEK8pFvxaUkLjRcfIJwL/FSd6I12exTjKn1hPJSXW2bSxj7c5tqy/N0DXKBkqBQaLJuc357utsz/NUrCh+QFKCvWgvqqHqP+3FCS80HBi8CIHKzL16EWzgkzZmmDA7APBoYbMZtqcUKX0BTwkZgdVkGlos06RtRpZV6gwrsDf4rDKu28Qly1dljYk3WymZW6ypFlw+2rjX+olkavYZ90q69lmo7I950hVis2n2SXIs3TaT2m1Zrnz05wITT1HYhBILjGxDHYUJk/l4sWCR1Zq9CMNOr3KzUZQPSRjG9djxooljktNEu8YWOtxIgbLLWeBWMgd9wXAsik+fSpTYXGmDHxhxxdtqejd0+zXTcD0yuOGUZ8G/8T2X8H1BLAwQUAAIACABGVkRTTIUSS0gEAAASFQAAJgAAAHVuaXZlcnNhbC9odG1sX3B1Ymxpc2hpbmdfc2V0dGluZ3MueG1s3Vjdcto4FL7nKTTe6WVx0qbblDFksmAmTAmw2Ok2s7OTEbbA2siSa8lQerVPsw+2T7JHFhAIJBWZsJ3sRYb4+JzvHH3nT2Pv7GvK0JTkkgped46rRw4iPBIx5ZO6cxW2X586SCrMY8wEJ3WHCwedNSpeVowYlUlAlAJViQCGy1qm6k6iVFZz3dlsVqUyy/VbwQoF+LIaidTNciIJVyR3M4bn8KPmGZHOAsECAP5SwRdmjUoFIc8gXYq4YATRGCLnVB8KswuVMsc1WiMc3U5yUfC4KZjIUT4Z1Z2fmn7ruPV2qWOQWjQlXFMiGyDUYlXDcUx1EJgF9BtBCaGTBKI9Pjpx0IzGKqk7b040DKi72zAluDk61jBNARxwtcBPicIxVtg8GoeKfFVyKTCieM5xSqMQ3iB9/rrTCm+Cbqfl3/T6oR/cXISXXRPDHkah/zncwyjshF1/H31b+IvrgT/sdnofb8J+vxt2BndWwOgGIZ67yZgHzIoij8iKME8lRTrimDKo0Xs0SqKgyhnOJyQUbQpZHGMmiYP+zMjk1wIzquY6s9AMt4Rk5zIjkRrqtNUdlRfEuYMzgBAY5HJVE+8+rEri/enG0V3j/e5YO6P0sFI4SqB4QFaG5rnroqUa1W2EI0WnUJnk3iHHBWNBkWUiVw0ddOl7XbiK4QEYbyz4BnP6GY0Ei1d8kXRE4h5OIX+DNnfQGJLKgLp+RjgKMIe2pgrojFYWshhJRVXZzu2F9nlOMUPQsjB3CLoMtuiNEpzLjSyuMqmbKWr83hOKyD8MvUb0oGrAKHjRtWSl/5soWIzmokCM3oKdQFBqRQr/JQStNzQa5yItpQxLhWTpZkrJjMRnNo6uwUVagCXMt4wRZTx8Keg3NCJjkQMuwVOYhiCn0uBX9wLOsJR3oHgZ4yvTpp1ey//8Sh8Qx1PMoz3BoT5JmqmD4OM54kIt7YCOCBeSlEmJaVy+szlb9elpWLUI5PmZsrGBL2laMPyc8CtC1qAPmPLDeNkn8d+NwNptgqdlo+vmLaGhxSmkxGDCiwgGIeWLkWoBGGGOBGdzhCPYUFKPjSkVhQSJGRAGWj49QmMPZVo+TeDyAx7zmORWkEfHb96evPv5/emHWtX956+/Xz9qtNjdA4a1O7O8mw9eDuys7l0RvmP0yEVhy7Yt8lQXarzldPflx8K80wv94Xkz7HzqhNc7AEr2tneW5+oFunuflreKe+t09OP2aeCfD5sXaOgHV90wqNnUUE9Au6oogSoc6yu2jc1g6H+ywgaKbfT6VyFUhW/VRX5g5blv5fejjdbQ3BsGa3cGqxBgD0zMXINNwGhKoRpfRFdbNdiTBsLLaOqdl2T6aFebOXCgpiY4j5KDVc4LHrQ/Lif/Y6Z3Vr/ctdRQQFKqjf6j7fZspG+yFviXnV/63dZB6aN2/L2Imn1e+szT6vvQxgchz9356a0C8s3vmI3Kv1BLAwQUAAIACABGVkRTNeWJapoBAABSBgAAHwAAAHVuaXZlcnNhbC9odG1sX3NraW5fc2V0dGluZ3MuanONlF9vgjAUxd/9FIS9LmYiG7o3FZcs8WHJ9rbsoeAViaVt2sp0xu8+i/9auGzSF3ryyzm9F3p3He/w+KnvPXu76r3av7n7SgOjabmGe1enLXphdF/RfA4feQE0Z+DXkNIgC0IVXPT9FcGcfVa5Jtt346ssQ58jtLgEWKJEQIWBJQJ+Y+AGE3/c4k6FHYuyWp2steasm3Kmgeku47IgFePfvVSPXWMN5iXIf9AFScExfQwG47iVvDqG4yieDG0u5YUgbDvjGe8mJF1lkq/Z/JTfN8uml1sB8vDRV22xNFf6VUNRD572psE0aCeFBKXglDuMR8HoCYUpSYDaBUXhIBz9gTrGzYbW6DJXuT7TURD1o9CmBcmg0aXJNO7FfRdjB69GNxvhR07DRrcVIyjZgrzFiou1uOEDCskz05EmGpmFopSTec6yIxcPzUI5c1hj2/ZvVFOjm3A5v/wVD2bZTKMZzjXjtWu2xK5o0TZgsOlQ0/RZc2JVLXaGxVJMxHI5BgoELPFZo+uzxuw/vS/78qOHSW8+dum2obP/BVBLAwQUAAIACABGVkRTpu+2F2YAAABxAAAAHAAAAHVuaXZlcnNhbC9sb2NhbF9zZXR0aW5ncy54bWw1ijEOgzAMAHdeYXmnha0Dga0jS+EBFnGRJceuSITK75ul293phumbFE4+srgF7G8dAtvmUWwPuC7P9oGQC1kkdeOA5gjT2AzqG+mLS6ljho/SxcfCqULhmVI9s1STt3D8d7yPzQ9QSwMEFAACAAgAR1ZEU46ykoPvBwAA7hEAABcAAAB1bml2ZXJzYWwvdW5pdmVyc2FsLnBuZ+2YfVATZx7HFxVFqq2cp42C5Cqt11MhoVE0mpCqVGsPQa2V8iIxzUDQKBFzQV5C0jvlTkswx3WKxACx59zYnpDUpiEJ5gXJmXgSEq1KGoIbJTVRsiHGQELIy97S3s1N/7iZ+/fm2Jln9vPsPi8zv9/z/e5v9tzevF2LE1cmAgCwePe7OfsBYI4eaeSE+cgTdtySbOQWx9y/azsgNqU8QzrzaNv2bAOAa/yXIpR4pL/wxLuFTABY/sZMi9u9//XnAJB0enfOtgM1pZ6H15rW04v6KPBOKhO5bhzDzb1xAnc6Hjc47/RgFu5O/bKWprMZa5vO8rSn1CJ21kPm1d56BXGreS7GlbuHtadjDH9fQh9rj3VvAoBHe1BzgbfPZAJAzv8G5DX6NtnZVF6mHkU1XhHg8v6AvGHP70cBwGpeHPCLWZiFWZiFWZiFWZiF/yN48Zhy7Me6iNbG0EYD4U+IzgNIzdTHWEtZhBSQSA265CegXMeDnddhdvgZOTZgy49BIpADX4GnLpuhAXJk1A7GogVwNJo6B6BFR72cSTdzzCjzdyuz7+1gGjkBPzn7/mp71M2N2n3waVJ0fMzylty1wqx7hu3ETNu4U3IMXuv/lMFd5QH68BI2B85lMpqM8Rq6DRccVJt1X2Jji/KHvbG7dq5WDvQl/RlSMnvecb7nk3naDM7ONYRlemYhPPwqR1b1AAWcF6J3kLeKLoZplb/GH+VEuMeTnT68n8B7nxIpjI22ExOA559FQVFE98D/pZIbG5PAjvDlsO6MzzAocFESqMDUaEkmJ6b4KLLS8UlVGi/u0WZKJJKkl2T2K5CYnGjHcmIJDguKMoKM3ZyHInHP+Og8bCVSe6b8kici9U9t3InahET6fP1QqAE8QOmRlWdresACFIXNdsLJoJYh7mZ6VbkoiTYlzI1jhhaQttDg5BVIrA2DysBwaAKC4I1Dqit9MpbmdoLDgWtQaBv9aDhEIh/ydtYKsJ0sA3SnKCs/QgwcT/lhHjGN59rTV03LOOpZ84WLkO3VyxnUTSJRyGrmhmDxe/YtsFnEAA9VlmgmJ2PjFf5wlMk3CpbXVqMwS4UXCjwWTjefIbOuJ6efUnaEoolWmSndPznkAIXnHpf1RLtco0Y/Nns9zyWsrS7XHLF8HSpvL6PR7PoWgQEADISV+vo3m6Wfy3N/7rVZ7X+tK/ztdaj5KxMsNYFJ916Xggp22H3kUx+0boRW9P3l/pqSynqPZbqm0ZcSjLZ1v7rErfAYQietdcaYSUe3xhToi4VcgZ1c7IIgG6GfqAee3yTWcbgbKlplaL/7JL1j2TfUbmnAUVSRl8Jf2NcQ6o06BCSNCH9vNTpJ7x89rL71nUQjjhahJVjNpMqDqXOixg2+F0cnZC6PkTA9xz3cXpv6e+z8jzHjLf4wjjNPA4WvtRfSOmBG/IPeYUKVvDXdrGr+yJnbxD6AIjeBMrLbgU50CFhCY5c0lTSQYanfwKOlKt9wDXdFiWO6/hrNDedhb/CF0UGztljlrGpT6jxg6rap3R4UMKOcRi94VTxA4Mj6v2MwPnQePBuK9H67VStmVXbAFheGEfdhUgCyvVlu+ubW5YdM/MATdZ9fKSPTH7K6MIc4+RD81UmSM2ykttJFpC1hS92EEjkJpQto1RXp11nPJT/d0LqjYuR6R3Hg6p8sxhAHroptgckgVZVNeo108Fj3XhAzSqQPaVJ8+ygELblgwtVmNNC1Q71XB9dcClKra/9SzVAUh69zSSXhyF2rdgiyPElPpjmRI1CSORMx8FJHYRV+jWb8XFvZocWdykXSsu3e4QejAlaMK0kbIi0R5hXKDxJ+VipHwkcYJl6QdvEtIqbGNCyZVBZmlYeKqvHhhpvuxAlZcUpnkt5NT7dUWjfjaMI7P6b6JEf0RcnjjaYIZh69NRigClhOuvhtm+5IB2x/aZAVz1rNHulNf3R3Jt2r9O7WFny5u/HG9EgLtpQvoMqHtNVNOlx/TUO3j+f6lxonIrGnH2ieVKDMhnUngmiZxA9HtsTJy8UvSzxdtl+18hU/ZNuYXWrTq6XQQEaQlk7+fCumMkDtOe+fjhA4xHLtHHXrIJKDhtDdWn0+OsP1T1Vg/g4ZY7erNKFya72U4QAFHkQU7Xit/eKyvVT+gzSpSo4e0Jh6exXi9SCSi8pT2rUh3lRvFqKGt7DojjJyluGwvNVrtlW2euV7IUxG4LhHfgAasHx9mankXjBb1cyeheRxtN1jU5yasZpgV4IyaHjkn6SBTffp7tyu7id+X87wdI1owCM2ePYFoVCmriaqZKTbSXK0rqE8VG84QmakCx2qVq87dsfoSFWvcg3N2NBpKdpYvIArakgOnkcE4ehkxdQEM6K9q0b+Cr3oeOBSp5L9mv8WMhZumzFEhST1Gjrz30a3VG9GUyIr03jJM1600OHiYznNSfrmmcXO+Py7UFp9gmMnam5fVf9UKI1Hpp75z77a9spiB7/O9jeaOSbKmQt4hfICTXX2xqBZVTyyjwYuutkuxJl1m5fp339o0TxdN6gaiwfOhxe5guYNtOLvoeIKIZWZv7Qz0eG7LVmLse9fAmx2Chi68Gc0MOqFPridWdB80+d3gq7Hv0Hxa8vwQZ3qWyP5af3LAPBcW+qLxATOu8sFTfWWHrppMM2sOzTzCdQe+W//PqjU6ugrTw9f6PnjxQFkSQDY/U5ejnj74d/9A1BLAwQUAAIACABHVkRTqt9hcF4AAABqAAAAGwAAAHVuaXZlcnNhbC91bml2ZXJzYWwucG5nLnhtbC2MSQqAMAwA74J/KHlATKixFVr9jMUW3FBx+b0izm3mMK69xkEdYd3SPHlgJGibPHPLGo4UTnW9jVDoA9TtoSQk+fVM3R49VNYgV7Vl1qBiSH3cPQgLamO0WIHiXT5QSwECAAAUAAIACAAcVbNQNmFYAkcDAADhCQAAFAAAAAAAAAABAAAAAAAAAAAAdW5pdmVyc2FsL3BsYXllci54bWxQSwECAAAUAAIACABGVkRTnF4yCBQGAAA3FwAAHQAAAAAAAAABAAAAAAB5AwAAdW5pdmVyc2FsL2NvbW1vbl9tZXNzYWdlcy5sbmdQSwECAAAUAAIACABGVkRTFR5gG6MAAAB/AQAALgAAAAAAAAABAAAAAADICQAAdW5pdmVyc2FsL3BsYXliYWNrX2FuZF9uYXZpZ2F0aW9uX3NldHRpbmdzLnhtbFBLAQIAABQAAgAIAEZWRFOFBdiITQQAAIgVAAAnAAAAAAAAAAEAAAAAALcKAAB1bml2ZXJzYWwvZmxhc2hfcHVibGlzaGluZ19zZXR0aW5ncy54bWxQSwECAAAUAAIACABGVkRTdjvfqG8DAACwDAAAIQAAAAAAAAABAAAAAABJDwAAdW5pdmVyc2FsL2ZsYXNoX3NraW5fc2V0dGluZ3MueG1sUEsBAgAAFAACAAgARlZEU0yFEktIBAAAEhUAACYAAAAAAAAAAQAAAAAA9xIAAHVuaXZlcnNhbC9odG1sX3B1Ymxpc2hpbmdfc2V0dGluZ3MueG1sUEsBAgAAFAACAAgARlZEUzXliWqaAQAAUgYAAB8AAAAAAAAAAQAAAAAAgxcAAHVuaXZlcnNhbC9odG1sX3NraW5fc2V0dGluZ3MuanNQSwECAAAUAAIACABGVkRTpu+2F2YAAABxAAAAHAAAAAAAAAABAAAAAABaGQAAdW5pdmVyc2FsL2xvY2FsX3NldHRpbmdzLnhtbFBLAQIAABQAAgAIAEdWRFOOspKD7wcAAO4RAAAXAAAAAAAAAAAAAAAAAPoZAAB1bml2ZXJzYWwvdW5pdmVyc2FsLnBuZ1BLAQIAABQAAgAIAEdWRFOq32FwXgAAAGoAAAAbAAAAAAAAAAEAAAAAAB4iAAB1bml2ZXJzYWwvdW5pdmVyc2FsLnBuZy54bWxQSwUGAAAAAAoACgAGAwAAtSIAAAAA"/>
  <p:tag name="ISPRING_LMS_API_VERSION" val="SCORM 2004 (2nd edition)"/>
  <p:tag name="ISPRING_ULTRA_SCORM_COURSE_ID" val="EDCA5662-1DB5-4381-8F7F-2601981F5333"/>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4\uFFFD\uFFFD\u0016{F42C8B2B-AA49-40E8-97AE-80ED43D73681}&quot;,&quot;C:\\Users\\jvaughey\\Download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SLIDES" val="0"/>
  <p:tag name="ISPRING_SCORM_RATE_QUIZZES" val="0"/>
  <p:tag name="ISPRING_SCORM_PASSING_SCORE" val="0.000000"/>
  <p:tag name="ISPRING_CURRENT_PLAYER_ID" val="universal"/>
  <p:tag name="ISPRING_PRESENTATION_TITLE" val="Ciampa_CompTIASec+_7e_PPT_Mod06"/>
  <p:tag name="ISPRING_FIRST_PUBLISH"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0/xmlns/"/>
    <ds:schemaRef ds:uri="http://www.w3.org/2001/XMLSchema"/>
    <ds:schemaRef ds:uri="0f302c04-584d-4df5-8948-8b6dd1f3c1a5"/>
    <ds:schemaRef ds:uri="48fa25a7-52b6-4e1f-81c8-80356bf0725f"/>
  </ds:schemaRefs>
</ds:datastoreItem>
</file>

<file path=customXml/itemProps2.xml><?xml version="1.0" encoding="utf-8"?>
<ds:datastoreItem xmlns:ds="http://schemas.openxmlformats.org/officeDocument/2006/customXml" ds:itemID="{BA9BA192-EF86-48DF-982C-2C526A268392}">
  <ds:schemaRefs>
    <ds:schemaRef ds:uri="http://schemas.microsoft.com/office/2006/metadata/properties"/>
    <ds:schemaRef ds:uri="http://www.w3.org/2000/xmlns/"/>
    <ds:schemaRef ds:uri="48fa25a7-52b6-4e1f-81c8-80356bf0725f"/>
    <ds:schemaRef ds:uri="http://www.w3.org/2001/XMLSchema-instance"/>
    <ds:schemaRef ds:uri="0f302c04-584d-4df5-8948-8b6dd1f3c1a5"/>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6405</TotalTime>
  <Words>2910</Words>
  <Application>Microsoft Office PowerPoint</Application>
  <PresentationFormat>Widescreen</PresentationFormat>
  <Paragraphs>346</Paragraphs>
  <Slides>48</Slides>
  <Notes>48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Module 6: Basic Cryptography</vt:lpstr>
      <vt:lpstr>Module Objectives</vt:lpstr>
      <vt:lpstr>Defining Cryptography</vt:lpstr>
      <vt:lpstr>What is Cryptography? (1 of 5)</vt:lpstr>
      <vt:lpstr>What is Cryptography? (2 of 5)</vt:lpstr>
      <vt:lpstr>What is Cryptography? (3 of 5)</vt:lpstr>
      <vt:lpstr>What is Cryptography? (4 of 5)</vt:lpstr>
      <vt:lpstr>What is Cryptography? (5 of 5)</vt:lpstr>
      <vt:lpstr>Cryptography Use Cases (1 of 2)</vt:lpstr>
      <vt:lpstr>Cryptography Use Cases (2 of 2)</vt:lpstr>
      <vt:lpstr>Limitations of Cryptography (1 of 2)</vt:lpstr>
      <vt:lpstr>Limitations of Cryptography (2 of 2)</vt:lpstr>
      <vt:lpstr>Knowledge Check Activity 1</vt:lpstr>
      <vt:lpstr>Knowledge Check Activity 1: Answer</vt:lpstr>
      <vt:lpstr>Cryptographic Algorithms</vt:lpstr>
      <vt:lpstr>Hash Algorithms (1 of 3)</vt:lpstr>
      <vt:lpstr>Hash Algorithms (2 of 3)</vt:lpstr>
      <vt:lpstr>Hash Algorithms (3 of 3)</vt:lpstr>
      <vt:lpstr>Symmetric Cryptographic Algorithms (1 of 2)</vt:lpstr>
      <vt:lpstr>Symmetric Cryptographic Algorithms (2 of 2)</vt:lpstr>
      <vt:lpstr>Asymmetric Cryptographic Algorithms (1 of 6)</vt:lpstr>
      <vt:lpstr>Asymmetric Cryptographic Algorithms (2 of 6)</vt:lpstr>
      <vt:lpstr>Asymmetric Cryptographic Algorithms (3 of 6)</vt:lpstr>
      <vt:lpstr>Asymmetric Cryptographic Algorithms (4 of 6)</vt:lpstr>
      <vt:lpstr>Asymmetric Cryptographic Algorithms (5 of 6)</vt:lpstr>
      <vt:lpstr>Asymmetric Cryptographic Algorithms (6 of 6)</vt:lpstr>
      <vt:lpstr>Knowledge Check Activity 2</vt:lpstr>
      <vt:lpstr>Knowledge Check Activity 2: Answer</vt:lpstr>
      <vt:lpstr>Cryptographic Attacks and Defenses</vt:lpstr>
      <vt:lpstr>Attacks on Cryptography (1 of 2)</vt:lpstr>
      <vt:lpstr>Attacks on Cryptography (2 of 2)</vt:lpstr>
      <vt:lpstr>Quantum Cryptographic Defenses</vt:lpstr>
      <vt:lpstr>Knowledge Check Activity 3</vt:lpstr>
      <vt:lpstr>Knowledge Check Activity 3: Answer</vt:lpstr>
      <vt:lpstr>Using Cryptography</vt:lpstr>
      <vt:lpstr>Encryption through Software (1 of 2)</vt:lpstr>
      <vt:lpstr>Encryption through Software (2 of 2)</vt:lpstr>
      <vt:lpstr>Hardware Encryption (1 of 3)</vt:lpstr>
      <vt:lpstr>Hardware Encryption (2 of 3)</vt:lpstr>
      <vt:lpstr>Hardware Encryption (3 of 3)</vt:lpstr>
      <vt:lpstr>Blockchain (1 of 3)</vt:lpstr>
      <vt:lpstr>Blockchain (2 of 3)</vt:lpstr>
      <vt:lpstr>Blockchain (3 of 3)</vt:lpstr>
      <vt:lpstr>Knowledge Check Activity 4</vt:lpstr>
      <vt:lpstr>Knowledge Check Activity 4: Answer</vt:lpstr>
      <vt:lpstr>Self-Assessment</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Ciampa_CompTIASec+_7e_PPT_Mod06</dc:title>
  <dc:creator>Kimberley Grove</dc:creator>
  <cp:lastModifiedBy>af2gmak@gmail.com</cp:lastModifiedBy>
  <cp:revision>217</cp:revision>
  <cp:lastPrinted>2016-10-03T15:29:39Z</cp:lastPrinted>
  <dcterms:created xsi:type="dcterms:W3CDTF">2019-11-14T21:20:16Z</dcterms:created>
  <dcterms:modified xsi:type="dcterms:W3CDTF">2023-05-09T09:18:09Z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