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6"/>
  </p:notesMasterIdLst>
  <p:handoutMasterIdLst>
    <p:handoutMasterId r:id="rId57"/>
  </p:handoutMasterIdLst>
  <p:sldIdLst>
    <p:sldId id="343" r:id="rId5"/>
    <p:sldId id="257" r:id="rId6"/>
    <p:sldId id="301" r:id="rId7"/>
    <p:sldId id="302" r:id="rId8"/>
    <p:sldId id="303" r:id="rId9"/>
    <p:sldId id="304" r:id="rId10"/>
    <p:sldId id="305" r:id="rId11"/>
    <p:sldId id="306" r:id="rId12"/>
    <p:sldId id="308" r:id="rId13"/>
    <p:sldId id="307" r:id="rId14"/>
    <p:sldId id="309" r:id="rId15"/>
    <p:sldId id="310" r:id="rId16"/>
    <p:sldId id="311" r:id="rId17"/>
    <p:sldId id="312" r:id="rId18"/>
    <p:sldId id="313" r:id="rId19"/>
    <p:sldId id="314" r:id="rId20"/>
    <p:sldId id="315" r:id="rId21"/>
    <p:sldId id="344" r:id="rId22"/>
    <p:sldId id="340" r:id="rId23"/>
    <p:sldId id="316" r:id="rId24"/>
    <p:sldId id="317" r:id="rId25"/>
    <p:sldId id="318" r:id="rId26"/>
    <p:sldId id="319" r:id="rId27"/>
    <p:sldId id="321" r:id="rId28"/>
    <p:sldId id="322" r:id="rId29"/>
    <p:sldId id="323" r:id="rId30"/>
    <p:sldId id="324" r:id="rId31"/>
    <p:sldId id="325" r:id="rId32"/>
    <p:sldId id="345" r:id="rId33"/>
    <p:sldId id="346" r:id="rId34"/>
    <p:sldId id="326" r:id="rId35"/>
    <p:sldId id="327" r:id="rId36"/>
    <p:sldId id="328" r:id="rId37"/>
    <p:sldId id="329" r:id="rId38"/>
    <p:sldId id="330" r:id="rId39"/>
    <p:sldId id="331" r:id="rId40"/>
    <p:sldId id="332" r:id="rId41"/>
    <p:sldId id="333" r:id="rId42"/>
    <p:sldId id="334" r:id="rId43"/>
    <p:sldId id="347" r:id="rId44"/>
    <p:sldId id="348" r:id="rId45"/>
    <p:sldId id="335" r:id="rId46"/>
    <p:sldId id="336" r:id="rId47"/>
    <p:sldId id="337" r:id="rId48"/>
    <p:sldId id="338" r:id="rId49"/>
    <p:sldId id="339" r:id="rId50"/>
    <p:sldId id="349" r:id="rId51"/>
    <p:sldId id="350" r:id="rId52"/>
    <p:sldId id="351" r:id="rId53"/>
    <p:sldId id="299" r:id="rId54"/>
    <p:sldId id="300" r:id="rId5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29"/>
  </p:normalViewPr>
  <p:slideViewPr>
    <p:cSldViewPr snapToGrid="0" snapToObjects="1">
      <p:cViewPr varScale="1">
        <p:scale>
          <a:sx n="63" d="100"/>
          <a:sy n="63" d="100"/>
        </p:scale>
        <p:origin x="804" y="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slide" Target="slides/slide43.xml" /><Relationship Id="rId50" Type="http://schemas.openxmlformats.org/officeDocument/2006/relationships/slide" Target="slides/slide46.xml" /><Relationship Id="rId55" Type="http://schemas.openxmlformats.org/officeDocument/2006/relationships/slide" Target="slides/slide51.xml" /><Relationship Id="rId7" Type="http://schemas.openxmlformats.org/officeDocument/2006/relationships/slide" Target="slides/slide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54" Type="http://schemas.openxmlformats.org/officeDocument/2006/relationships/slide" Target="slides/slide50.xml" /><Relationship Id="rId62"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slide" Target="slides/slide49.xml" /><Relationship Id="rId58" Type="http://schemas.openxmlformats.org/officeDocument/2006/relationships/commentAuthors" Target="commentAuthor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handoutMaster" Target="handoutMasters/handoutMaster1.xml" /><Relationship Id="rId61"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slide" Target="slides/slide48.xml" /><Relationship Id="rId6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56" Type="http://schemas.openxmlformats.org/officeDocument/2006/relationships/notesMaster" Target="notesMasters/notesMaster1.xml" /><Relationship Id="rId8" Type="http://schemas.openxmlformats.org/officeDocument/2006/relationships/slide" Target="slides/slide4.xml" /><Relationship Id="rId51" Type="http://schemas.openxmlformats.org/officeDocument/2006/relationships/slide" Target="slides/slide47.xml" /><Relationship Id="rId3" Type="http://schemas.openxmlformats.org/officeDocument/2006/relationships/customXml" Target="../customXml/item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59"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5/9/2023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Mark Ciampa, </a:t>
            </a:r>
            <a:r>
              <a:rPr lang="en-US" altLang="zh-CN" dirty="0"/>
              <a:t>CompTIA Security+ Guide to Network Security Fundamentals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7.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5.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9.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3996910" y="1775534"/>
            <a:ext cx="6402684" cy="1955379"/>
          </a:xfrm>
        </p:spPr>
        <p:txBody>
          <a:bodyPr/>
          <a:lstStyle/>
          <a:p>
            <a:pPr algn="ctr"/>
            <a:r>
              <a:rPr lang="en-US" altLang="zh-CN" dirty="0"/>
              <a:t>CompTIA Security+ Guide </a:t>
            </a:r>
          </a:p>
          <a:p>
            <a:pPr algn="ctr"/>
            <a:r>
              <a:rPr lang="en-US" altLang="zh-CN" dirty="0"/>
              <a:t>to Network Security Fundamentals, </a:t>
            </a:r>
            <a:r>
              <a:rPr lang="en-US" dirty="0"/>
              <a:t>7</a:t>
            </a:r>
            <a:r>
              <a:rPr lang="en-US" baseline="30000" dirty="0"/>
              <a:t>th</a:t>
            </a:r>
            <a:r>
              <a:rPr lang="en-US" dirty="0"/>
              <a:t> Edition</a:t>
            </a:r>
          </a:p>
        </p:txBody>
      </p:sp>
      <p:sp>
        <p:nvSpPr>
          <p:cNvPr id="7" name="Title 6"/>
          <p:cNvSpPr>
            <a:spLocks noGrp="1"/>
          </p:cNvSpPr>
          <p:nvPr>
            <p:ph type="title"/>
          </p:nvPr>
        </p:nvSpPr>
        <p:spPr>
          <a:xfrm>
            <a:off x="3996910" y="4035474"/>
            <a:ext cx="6402684" cy="993726"/>
          </a:xfrm>
        </p:spPr>
        <p:txBody>
          <a:bodyPr/>
          <a:lstStyle/>
          <a:p>
            <a:pPr algn="ctr"/>
            <a:r>
              <a:rPr lang="en-US" b="0" dirty="0"/>
              <a:t>Module 7: Public Key Infrastructure and Cryptographic Protocols</a:t>
            </a:r>
          </a:p>
        </p:txBody>
      </p:sp>
      <p:pic>
        <p:nvPicPr>
          <p:cNvPr id="4" name="Picture Placeholder 3" descr="Text&#10;&#10;Description automatically generated">
            <a:extLst>
              <a:ext uri="{FF2B5EF4-FFF2-40B4-BE49-F238E27FC236}">
                <a16:creationId xmlns:a16="http://schemas.microsoft.com/office/drawing/2014/main" id="{3809B481-F029-4BB4-9E0F-909F2A91CB4D}"/>
              </a:ext>
            </a:extLst>
          </p:cNvPr>
          <p:cNvPicPr>
            <a:picLocks noGrp="1" noChangeAspect="1"/>
          </p:cNvPicPr>
          <p:nvPr>
            <p:ph type="pic" sz="quarter" idx="12"/>
          </p:nvPr>
        </p:nvPicPr>
        <p:blipFill>
          <a:blip r:embed="rId2"/>
          <a:srcRect l="462" r="462"/>
          <a:stretch>
            <a:fillRect/>
          </a:stretch>
        </p:blipFill>
        <p:spPr>
          <a:xfrm>
            <a:off x="338138" y="933450"/>
            <a:ext cx="3343275" cy="4318000"/>
          </a:xfrm>
        </p:spPr>
      </p:pic>
      <p:sp>
        <p:nvSpPr>
          <p:cNvPr id="5" name="Footer Placeholder 4"/>
          <p:cNvSpPr>
            <a:spLocks noGrp="1"/>
          </p:cNvSpPr>
          <p:nvPr>
            <p:ph type="ftr" sz="quarter" idx="3"/>
          </p:nvPr>
        </p:nvSpPr>
        <p:spPr/>
        <p:txBody>
          <a:body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Managing Digital Certificates (5 of 6)</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Certificate Management (continued)</a:t>
            </a:r>
          </a:p>
          <a:p>
            <a:pPr lvl="1"/>
            <a:r>
              <a:rPr lang="en-US" altLang="en-US" b="1" dirty="0"/>
              <a:t>Online Certificate Status Protocol (OCSP) </a:t>
            </a:r>
            <a:r>
              <a:rPr lang="en-US" altLang="en-US" dirty="0"/>
              <a:t>performs a real-time lookup of a certificate’s status</a:t>
            </a:r>
          </a:p>
          <a:p>
            <a:pPr lvl="1"/>
            <a:r>
              <a:rPr lang="en-US" altLang="en-US" dirty="0"/>
              <a:t>OCSP is called a request-response protocol</a:t>
            </a:r>
          </a:p>
          <a:p>
            <a:pPr lvl="1"/>
            <a:r>
              <a:rPr lang="en-US" altLang="en-US" dirty="0"/>
              <a:t>The browser sends the certificate’s information to a trusted entity known as an OCSP Responder</a:t>
            </a:r>
          </a:p>
          <a:p>
            <a:pPr lvl="2"/>
            <a:r>
              <a:rPr lang="en-US" altLang="en-US" dirty="0"/>
              <a:t>The OCSP Responder provides immediate revocation information on that certificate</a:t>
            </a:r>
          </a:p>
          <a:p>
            <a:pPr lvl="1"/>
            <a:r>
              <a:rPr lang="en-US" altLang="en-US" b="1" dirty="0"/>
              <a:t>OCSP stapling</a:t>
            </a:r>
          </a:p>
          <a:p>
            <a:pPr lvl="2"/>
            <a:r>
              <a:rPr lang="en-US" altLang="en-US" dirty="0"/>
              <a:t>A variation of OCSP where web servers send queries to the OCSP Responder server at regular intervals to receive a signed time-stamped response</a:t>
            </a:r>
          </a:p>
          <a:p>
            <a:pPr lvl="1"/>
            <a:endParaRPr lang="en-US" altLang="en-US" dirty="0"/>
          </a:p>
          <a:p>
            <a:pPr lvl="1"/>
            <a:endParaRPr lang="zh-CN" altLang="en-US" dirty="0"/>
          </a:p>
        </p:txBody>
      </p:sp>
    </p:spTree>
    <p:extLst>
      <p:ext uri="{BB962C8B-B14F-4D97-AF65-F5344CB8AC3E}">
        <p14:creationId xmlns:p14="http://schemas.microsoft.com/office/powerpoint/2010/main" val="3757741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Managing Digital Certificates (6 of 6)</a:t>
            </a:r>
            <a:endParaRPr lang="zh-CN" altLang="en-US" dirty="0"/>
          </a:p>
        </p:txBody>
      </p:sp>
      <p:pic>
        <p:nvPicPr>
          <p:cNvPr id="5" name="Picture Placeholder 4" descr="An illustration showing the steps in O C S P stapling. Step 1: A web browser sends a request to a web server that it wants to connect.  Step 2: The Web server sends a query to an O C S P Responder asking if the certificate is valid? Step 3: The O C S P Responder sends a reply to the web server providing a signed approval for the certificate. Step 4: The web server sends a response to the web browser indicating that the certificate is approved."/>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46047" y="1609166"/>
            <a:ext cx="6110471" cy="3461597"/>
          </a:xfrm>
          <a:prstGeom prst="rect">
            <a:avLst/>
          </a:prstGeom>
          <a:noFill/>
          <a:ln>
            <a:noFill/>
          </a:ln>
        </p:spPr>
      </p:pic>
      <p:sp>
        <p:nvSpPr>
          <p:cNvPr id="4" name="Text Placeholder 3"/>
          <p:cNvSpPr>
            <a:spLocks noGrp="1"/>
          </p:cNvSpPr>
          <p:nvPr>
            <p:ph type="body" sz="quarter" idx="11"/>
          </p:nvPr>
        </p:nvSpPr>
        <p:spPr>
          <a:xfrm>
            <a:off x="7582881" y="4678343"/>
            <a:ext cx="3976406" cy="392420"/>
          </a:xfrm>
        </p:spPr>
        <p:txBody>
          <a:bodyPr/>
          <a:lstStyle/>
          <a:p>
            <a:r>
              <a:rPr lang="en-US" altLang="zh-CN" dirty="0"/>
              <a:t>Figure 7-3 OCSP stapling</a:t>
            </a:r>
            <a:endParaRPr lang="zh-CN" altLang="en-US" dirty="0"/>
          </a:p>
        </p:txBody>
      </p:sp>
    </p:spTree>
    <p:extLst>
      <p:ext uri="{BB962C8B-B14F-4D97-AF65-F5344CB8AC3E}">
        <p14:creationId xmlns:p14="http://schemas.microsoft.com/office/powerpoint/2010/main" val="1841830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Digital Certificates (1 of 6)</a:t>
            </a:r>
            <a:endParaRPr lang="zh-CN" altLang="en-US" dirty="0"/>
          </a:p>
        </p:txBody>
      </p:sp>
      <p:sp>
        <p:nvSpPr>
          <p:cNvPr id="3" name="Text Placeholder 2"/>
          <p:cNvSpPr>
            <a:spLocks noGrp="1"/>
          </p:cNvSpPr>
          <p:nvPr>
            <p:ph type="body" sz="quarter" idx="17"/>
          </p:nvPr>
        </p:nvSpPr>
        <p:spPr/>
        <p:txBody>
          <a:bodyPr>
            <a:normAutofit/>
          </a:bodyPr>
          <a:lstStyle/>
          <a:p>
            <a:r>
              <a:rPr lang="en-US" altLang="en-US" dirty="0"/>
              <a:t>The most common categories of digital certificates are:</a:t>
            </a:r>
          </a:p>
          <a:p>
            <a:pPr lvl="1"/>
            <a:r>
              <a:rPr lang="en-US" altLang="en-US" dirty="0"/>
              <a:t>Root certificates</a:t>
            </a:r>
          </a:p>
          <a:p>
            <a:pPr lvl="1"/>
            <a:r>
              <a:rPr lang="en-US" altLang="en-US" dirty="0"/>
              <a:t>Domain certificates</a:t>
            </a:r>
          </a:p>
          <a:p>
            <a:pPr lvl="1"/>
            <a:r>
              <a:rPr lang="en-US" altLang="en-US" dirty="0"/>
              <a:t>Hardware and software certificates</a:t>
            </a:r>
          </a:p>
          <a:p>
            <a:r>
              <a:rPr lang="en-US" altLang="zh-CN" dirty="0"/>
              <a:t>Root Digital Certificates</a:t>
            </a:r>
          </a:p>
          <a:p>
            <a:pPr lvl="1"/>
            <a:r>
              <a:rPr lang="en-US" altLang="zh-CN" dirty="0"/>
              <a:t>The process of verifying a digital certificate is genuine depends upon </a:t>
            </a:r>
            <a:r>
              <a:rPr lang="en-US" altLang="zh-CN" b="1" dirty="0"/>
              <a:t>certificate chaining</a:t>
            </a:r>
          </a:p>
          <a:p>
            <a:pPr lvl="2"/>
            <a:r>
              <a:rPr lang="en-US" altLang="zh-CN" dirty="0"/>
              <a:t>Links several certificates together to establish trust between all the certificates involved</a:t>
            </a:r>
          </a:p>
          <a:p>
            <a:pPr lvl="2"/>
            <a:r>
              <a:rPr lang="en-US" altLang="zh-CN" dirty="0"/>
              <a:t>The beginning point of the chain is known as a </a:t>
            </a:r>
            <a:r>
              <a:rPr lang="en-US" altLang="zh-CN" b="1" dirty="0"/>
              <a:t>root digital certificate </a:t>
            </a:r>
            <a:r>
              <a:rPr lang="en-US" altLang="zh-CN" dirty="0"/>
              <a:t>and is created and verified by a CA</a:t>
            </a:r>
          </a:p>
          <a:p>
            <a:pPr lvl="2"/>
            <a:r>
              <a:rPr lang="en-US" altLang="zh-CN" dirty="0"/>
              <a:t>They are </a:t>
            </a:r>
            <a:r>
              <a:rPr lang="en-US" altLang="zh-CN" b="1" dirty="0"/>
              <a:t>self-signed</a:t>
            </a:r>
            <a:r>
              <a:rPr lang="en-US" altLang="zh-CN" dirty="0"/>
              <a:t> and do not depend upon any higher-level authority </a:t>
            </a:r>
          </a:p>
          <a:p>
            <a:pPr lvl="2"/>
            <a:r>
              <a:rPr lang="en-US" altLang="zh-CN" dirty="0"/>
              <a:t>Endpoint of the chain is the </a:t>
            </a:r>
            <a:r>
              <a:rPr lang="en-US" altLang="zh-CN" b="1" dirty="0"/>
              <a:t>user digital certificate </a:t>
            </a:r>
            <a:r>
              <a:rPr lang="en-US" altLang="zh-CN" dirty="0"/>
              <a:t>itself</a:t>
            </a:r>
          </a:p>
        </p:txBody>
      </p:sp>
    </p:spTree>
    <p:extLst>
      <p:ext uri="{BB962C8B-B14F-4D97-AF65-F5344CB8AC3E}">
        <p14:creationId xmlns:p14="http://schemas.microsoft.com/office/powerpoint/2010/main" val="42074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Digital Certificates (2 of 6)</a:t>
            </a:r>
            <a:endParaRPr lang="zh-CN" altLang="en-US" dirty="0"/>
          </a:p>
        </p:txBody>
      </p:sp>
      <p:pic>
        <p:nvPicPr>
          <p:cNvPr id="5" name="Picture Placeholder 4" descr="An illustration showing certificate chaining. The root digital certificate is issued by Equifax which is self signed. Going down the chain we have a series of intermediate digital certificates that have been issued by Geo Trust Global C A, Geo Trust S S L C A G A, and Geo Trust S S L C A G A T N. The root digital certificate trusts the intermediate certificates which are verified by the intermediate certificate authorities. The endpoint of the chain is the user digital certificate owned by w w w dot buy underscore online dot com."/>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630498" y="2201446"/>
            <a:ext cx="5267848" cy="3399253"/>
          </a:xfrm>
          <a:prstGeom prst="rect">
            <a:avLst/>
          </a:prstGeom>
          <a:noFill/>
          <a:ln>
            <a:noFill/>
          </a:ln>
        </p:spPr>
      </p:pic>
      <p:sp>
        <p:nvSpPr>
          <p:cNvPr id="4" name="Text Placeholder 3"/>
          <p:cNvSpPr>
            <a:spLocks noGrp="1"/>
          </p:cNvSpPr>
          <p:nvPr>
            <p:ph type="body" sz="quarter" idx="11"/>
          </p:nvPr>
        </p:nvSpPr>
        <p:spPr>
          <a:xfrm>
            <a:off x="7478972" y="5322578"/>
            <a:ext cx="3976406" cy="278121"/>
          </a:xfrm>
        </p:spPr>
        <p:txBody>
          <a:bodyPr/>
          <a:lstStyle/>
          <a:p>
            <a:r>
              <a:rPr lang="en-US" altLang="zh-CN" dirty="0"/>
              <a:t>Figure 7-4 Certificate chaining</a:t>
            </a:r>
            <a:endParaRPr lang="zh-CN" altLang="en-US" dirty="0"/>
          </a:p>
        </p:txBody>
      </p:sp>
    </p:spTree>
    <p:extLst>
      <p:ext uri="{BB962C8B-B14F-4D97-AF65-F5344CB8AC3E}">
        <p14:creationId xmlns:p14="http://schemas.microsoft.com/office/powerpoint/2010/main" val="4082247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Digital Certificates (3 of 6)</a:t>
            </a:r>
            <a:endParaRPr lang="zh-CN" altLang="en-US" dirty="0"/>
          </a:p>
        </p:txBody>
      </p:sp>
      <p:sp>
        <p:nvSpPr>
          <p:cNvPr id="3" name="Text Placeholder 2"/>
          <p:cNvSpPr>
            <a:spLocks noGrp="1"/>
          </p:cNvSpPr>
          <p:nvPr>
            <p:ph type="body" sz="quarter" idx="17"/>
          </p:nvPr>
        </p:nvSpPr>
        <p:spPr/>
        <p:txBody>
          <a:bodyPr/>
          <a:lstStyle/>
          <a:p>
            <a:r>
              <a:rPr lang="en-US" altLang="zh-CN" dirty="0"/>
              <a:t>Domain Digital Certificates</a:t>
            </a:r>
          </a:p>
          <a:p>
            <a:pPr lvl="1"/>
            <a:r>
              <a:rPr lang="en-US" altLang="zh-CN" dirty="0"/>
              <a:t>Most digital certificates are web server digital certificates issued from a web server to a client</a:t>
            </a:r>
          </a:p>
          <a:p>
            <a:pPr lvl="1"/>
            <a:r>
              <a:rPr lang="en-US" altLang="zh-CN" dirty="0"/>
              <a:t>Web server digital certificates perform two primary functions:</a:t>
            </a:r>
          </a:p>
          <a:p>
            <a:pPr lvl="2"/>
            <a:r>
              <a:rPr lang="en-US" altLang="zh-CN" dirty="0"/>
              <a:t>Ensure the authenticity of the web server to the client</a:t>
            </a:r>
          </a:p>
          <a:p>
            <a:pPr lvl="2"/>
            <a:r>
              <a:rPr lang="en-US" altLang="zh-CN" dirty="0"/>
              <a:t>Ensure the authenticity of the cryptographic connection to the web server</a:t>
            </a:r>
          </a:p>
          <a:p>
            <a:pPr lvl="1"/>
            <a:r>
              <a:rPr lang="en-US" altLang="zh-CN" dirty="0"/>
              <a:t>There are several types of domain digital certificates:</a:t>
            </a:r>
          </a:p>
          <a:p>
            <a:pPr lvl="2"/>
            <a:r>
              <a:rPr lang="en-US" altLang="zh-CN" b="1" dirty="0"/>
              <a:t>Domain validation digital certificates</a:t>
            </a:r>
          </a:p>
          <a:p>
            <a:pPr lvl="2"/>
            <a:r>
              <a:rPr lang="en-US" altLang="zh-CN" b="1" dirty="0"/>
              <a:t>Extended validation (EV) digital certificates</a:t>
            </a:r>
          </a:p>
          <a:p>
            <a:pPr lvl="2"/>
            <a:r>
              <a:rPr lang="en-US" altLang="zh-CN" b="1" dirty="0"/>
              <a:t>Wildcard digital certificates</a:t>
            </a:r>
          </a:p>
          <a:p>
            <a:pPr lvl="2"/>
            <a:r>
              <a:rPr lang="en-US" altLang="zh-CN" b="1" dirty="0"/>
              <a:t>Subject alternative name (SAN) digital certificates</a:t>
            </a:r>
          </a:p>
          <a:p>
            <a:pPr lvl="1"/>
            <a:endParaRPr lang="zh-CN" altLang="en-US" dirty="0"/>
          </a:p>
        </p:txBody>
      </p:sp>
    </p:spTree>
    <p:extLst>
      <p:ext uri="{BB962C8B-B14F-4D97-AF65-F5344CB8AC3E}">
        <p14:creationId xmlns:p14="http://schemas.microsoft.com/office/powerpoint/2010/main" val="21826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Digital Certificates (4 of 6)</a:t>
            </a:r>
            <a:endParaRPr lang="zh-CN" altLang="en-US" dirty="0"/>
          </a:p>
        </p:txBody>
      </p:sp>
      <p:pic>
        <p:nvPicPr>
          <p:cNvPr id="5" name="Picture Placeholder 4" descr="An illustration explaining the steps in the handshake setup process between a web browser and a web server which is also known as a key exchange. Step 1: The web browser client says hello to the web server by sending cryptographic information. Step 2: The Server says hello to the web browser utilizing algorithms supported by the server digital certificate. Step 3: The web browser verifies the certificate and creates a pre-master secret. Client key exchange is carried out from the web browser to the web server where the pre-master secret is relayed to the web server. Step 4: The web browser and the web server create their master secret and session key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876118" y="1883987"/>
            <a:ext cx="4093464" cy="3264408"/>
          </a:xfrm>
          <a:prstGeom prst="rect">
            <a:avLst/>
          </a:prstGeom>
          <a:noFill/>
          <a:ln>
            <a:noFill/>
          </a:ln>
        </p:spPr>
      </p:pic>
      <p:sp>
        <p:nvSpPr>
          <p:cNvPr id="4" name="Text Placeholder 3"/>
          <p:cNvSpPr>
            <a:spLocks noGrp="1"/>
          </p:cNvSpPr>
          <p:nvPr>
            <p:ph type="body" sz="quarter" idx="11"/>
          </p:nvPr>
        </p:nvSpPr>
        <p:spPr>
          <a:xfrm>
            <a:off x="6741218" y="4656043"/>
            <a:ext cx="3976406" cy="319684"/>
          </a:xfrm>
        </p:spPr>
        <p:txBody>
          <a:bodyPr/>
          <a:lstStyle/>
          <a:p>
            <a:r>
              <a:rPr lang="en-US" altLang="zh-CN" dirty="0"/>
              <a:t>Figure 7-6 Key exchange</a:t>
            </a:r>
            <a:endParaRPr lang="zh-CN" altLang="en-US" dirty="0"/>
          </a:p>
        </p:txBody>
      </p:sp>
    </p:spTree>
    <p:extLst>
      <p:ext uri="{BB962C8B-B14F-4D97-AF65-F5344CB8AC3E}">
        <p14:creationId xmlns:p14="http://schemas.microsoft.com/office/powerpoint/2010/main" val="2252774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Digital Certificates (5 of 6)</a:t>
            </a:r>
            <a:endParaRPr lang="zh-CN" altLang="en-US" dirty="0"/>
          </a:p>
        </p:txBody>
      </p:sp>
      <p:sp>
        <p:nvSpPr>
          <p:cNvPr id="3" name="Text Placeholder 2"/>
          <p:cNvSpPr>
            <a:spLocks noGrp="1"/>
          </p:cNvSpPr>
          <p:nvPr>
            <p:ph type="body" sz="quarter" idx="17"/>
          </p:nvPr>
        </p:nvSpPr>
        <p:spPr/>
        <p:txBody>
          <a:bodyPr/>
          <a:lstStyle/>
          <a:p>
            <a:r>
              <a:rPr lang="en-US" altLang="zh-CN" dirty="0"/>
              <a:t>Hardware and Software Digital Certificates</a:t>
            </a:r>
          </a:p>
          <a:p>
            <a:pPr lvl="1"/>
            <a:r>
              <a:rPr lang="en-US" altLang="zh-CN" dirty="0"/>
              <a:t>More specific digital certificates relate to hardware and software:	</a:t>
            </a:r>
          </a:p>
          <a:p>
            <a:pPr lvl="2"/>
            <a:r>
              <a:rPr lang="en-US" altLang="zh-CN" i="1" dirty="0"/>
              <a:t>Machine/computer digital certificate</a:t>
            </a:r>
          </a:p>
          <a:p>
            <a:pPr lvl="2"/>
            <a:r>
              <a:rPr lang="en-US" altLang="zh-CN" i="1" dirty="0"/>
              <a:t>Code signing digital certificate</a:t>
            </a:r>
          </a:p>
          <a:p>
            <a:pPr lvl="2"/>
            <a:r>
              <a:rPr lang="en-US" altLang="zh-CN" i="1" dirty="0"/>
              <a:t>Email digital certificate</a:t>
            </a:r>
          </a:p>
          <a:p>
            <a:r>
              <a:rPr lang="en-US" altLang="zh-CN" dirty="0"/>
              <a:t>Digital Certificate Attributes and Formats</a:t>
            </a:r>
          </a:p>
          <a:p>
            <a:pPr lvl="1"/>
            <a:r>
              <a:rPr lang="en-US" altLang="zh-CN" dirty="0"/>
              <a:t>The standard format for digital certificates is X.509</a:t>
            </a:r>
          </a:p>
          <a:p>
            <a:pPr lvl="1"/>
            <a:r>
              <a:rPr lang="en-US" altLang="zh-CN" dirty="0"/>
              <a:t>All x.509 certificates follow the standard ITU-T x.690, which specifies one of three encoding formats:</a:t>
            </a:r>
          </a:p>
          <a:p>
            <a:pPr lvl="2"/>
            <a:r>
              <a:rPr lang="en-US" altLang="zh-CN" i="1" dirty="0"/>
              <a:t>Basic Encoding Rules (BER)</a:t>
            </a:r>
          </a:p>
          <a:p>
            <a:pPr lvl="2"/>
            <a:r>
              <a:rPr lang="en-US" altLang="zh-CN" i="1" dirty="0"/>
              <a:t>Canonical Encoding Rules (CER)</a:t>
            </a:r>
          </a:p>
          <a:p>
            <a:pPr lvl="2"/>
            <a:r>
              <a:rPr lang="en-US" altLang="zh-CN" i="1" dirty="0"/>
              <a:t>Distinguished Encoding Rules (DER)</a:t>
            </a:r>
          </a:p>
          <a:p>
            <a:pPr lvl="1"/>
            <a:endParaRPr lang="zh-CN" altLang="en-US" dirty="0"/>
          </a:p>
        </p:txBody>
      </p:sp>
    </p:spTree>
    <p:extLst>
      <p:ext uri="{BB962C8B-B14F-4D97-AF65-F5344CB8AC3E}">
        <p14:creationId xmlns:p14="http://schemas.microsoft.com/office/powerpoint/2010/main" val="3773973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Digital Certificates (6 of 6)</a:t>
            </a:r>
            <a:endParaRPr lang="zh-CN" altLang="en-US" dirty="0"/>
          </a:p>
        </p:txBody>
      </p:sp>
      <p:pic>
        <p:nvPicPr>
          <p:cNvPr id="5" name="Picture Placeholder 4" descr="A certificate window from the Windows operating system is shown in the illustration. The details tab of this window lists the following attributes among several others for a digital certificate. Signature algorithm. Signature hash algorithm. Issuer. Valid from. Valid to. Subject. Public key."/>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948853" y="1350377"/>
            <a:ext cx="3069955" cy="4185257"/>
          </a:xfrm>
          <a:prstGeom prst="rect">
            <a:avLst/>
          </a:prstGeom>
          <a:noFill/>
          <a:ln>
            <a:noFill/>
          </a:ln>
        </p:spPr>
      </p:pic>
      <p:sp>
        <p:nvSpPr>
          <p:cNvPr id="4" name="Text Placeholder 3"/>
          <p:cNvSpPr>
            <a:spLocks noGrp="1"/>
          </p:cNvSpPr>
          <p:nvPr>
            <p:ph type="body" sz="quarter" idx="11"/>
          </p:nvPr>
        </p:nvSpPr>
        <p:spPr>
          <a:xfrm>
            <a:off x="6335972" y="5138200"/>
            <a:ext cx="3976406" cy="397434"/>
          </a:xfrm>
        </p:spPr>
        <p:txBody>
          <a:bodyPr/>
          <a:lstStyle/>
          <a:p>
            <a:r>
              <a:rPr lang="en-US" altLang="zh-CN" dirty="0"/>
              <a:t>Figure 7-8 Digital certificate attributes</a:t>
            </a:r>
            <a:endParaRPr lang="zh-CN" altLang="en-US" dirty="0"/>
          </a:p>
        </p:txBody>
      </p:sp>
    </p:spTree>
    <p:extLst>
      <p:ext uri="{BB962C8B-B14F-4D97-AF65-F5344CB8AC3E}">
        <p14:creationId xmlns:p14="http://schemas.microsoft.com/office/powerpoint/2010/main" val="2420976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the beginning point of a certificate chain?</a:t>
            </a:r>
          </a:p>
          <a:p>
            <a:pPr marL="342900" lvl="1" indent="0">
              <a:buNone/>
            </a:pPr>
            <a:r>
              <a:rPr lang="en-US" dirty="0">
                <a:solidFill>
                  <a:srgbClr val="000000"/>
                </a:solidFill>
              </a:rPr>
              <a:t>a. User certificate</a:t>
            </a:r>
          </a:p>
          <a:p>
            <a:pPr marL="342900" lvl="1" indent="0">
              <a:buNone/>
            </a:pPr>
            <a:r>
              <a:rPr lang="en-US" dirty="0">
                <a:solidFill>
                  <a:srgbClr val="000000"/>
                </a:solidFill>
              </a:rPr>
              <a:t>b. Intermediate certificate</a:t>
            </a:r>
          </a:p>
          <a:p>
            <a:pPr marL="342900" lvl="1" indent="0">
              <a:buNone/>
            </a:pPr>
            <a:r>
              <a:rPr lang="en-US" dirty="0">
                <a:solidFill>
                  <a:srgbClr val="000000"/>
                </a:solidFill>
              </a:rPr>
              <a:t>c. Root certificate</a:t>
            </a:r>
          </a:p>
          <a:p>
            <a:pPr marL="342900" lvl="1" indent="0">
              <a:buNone/>
            </a:pPr>
            <a:r>
              <a:rPr lang="en-US" dirty="0">
                <a:solidFill>
                  <a:srgbClr val="000000"/>
                </a:solidFill>
              </a:rPr>
              <a:t>d. Top-level certificate</a:t>
            </a:r>
          </a:p>
          <a:p>
            <a:pPr marL="342900" lvl="1" indent="0">
              <a:buNone/>
            </a:pPr>
            <a:endParaRPr lang="en-US" dirty="0"/>
          </a:p>
        </p:txBody>
      </p:sp>
    </p:spTree>
    <p:extLst>
      <p:ext uri="{BB962C8B-B14F-4D97-AF65-F5344CB8AC3E}">
        <p14:creationId xmlns:p14="http://schemas.microsoft.com/office/powerpoint/2010/main" val="512634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the beginning point of a certificate chain?</a:t>
            </a:r>
          </a:p>
          <a:p>
            <a:pPr marL="342900" lvl="1" indent="0">
              <a:buNone/>
            </a:pPr>
            <a:r>
              <a:rPr lang="en-US" b="1" dirty="0">
                <a:solidFill>
                  <a:srgbClr val="000000"/>
                </a:solidFill>
              </a:rPr>
              <a:t>Answer: c. Root certificate</a:t>
            </a:r>
            <a:endParaRPr lang="en-US" altLang="en-US" b="1" i="1" dirty="0">
              <a:solidFill>
                <a:srgbClr val="000000"/>
              </a:solidFill>
            </a:endParaRPr>
          </a:p>
          <a:p>
            <a:pPr marL="342900" lvl="1" indent="0">
              <a:buNone/>
            </a:pPr>
            <a:r>
              <a:rPr lang="en-US" b="1" dirty="0">
                <a:solidFill>
                  <a:srgbClr val="000000"/>
                </a:solidFill>
              </a:rPr>
              <a:t>The beginning point of a certificate chain is the root certificate and they do not depend on a higher-level authority.</a:t>
            </a:r>
          </a:p>
        </p:txBody>
      </p:sp>
    </p:spTree>
    <p:extLst>
      <p:ext uri="{BB962C8B-B14F-4D97-AF65-F5344CB8AC3E}">
        <p14:creationId xmlns:p14="http://schemas.microsoft.com/office/powerpoint/2010/main" val="292113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Objectives</a:t>
            </a:r>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module, 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Define digital certificates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Describe the components of Public Key Infrastructure (PKI)</a:t>
            </a:r>
          </a:p>
          <a:p>
            <a:pPr>
              <a:lnSpc>
                <a:spcPct val="100000"/>
              </a:lnSpc>
              <a:spcBef>
                <a:spcPts val="0"/>
              </a:spcBef>
            </a:pPr>
            <a:r>
              <a:rPr lang="en-US" altLang="zh-CN" sz="2000" dirty="0">
                <a:latin typeface="Arial"/>
                <a:cs typeface="Arial"/>
              </a:rPr>
              <a:t> </a:t>
            </a:r>
          </a:p>
          <a:p>
            <a:pPr>
              <a:lnSpc>
                <a:spcPct val="100000"/>
              </a:lnSpc>
              <a:spcBef>
                <a:spcPts val="0"/>
              </a:spcBef>
            </a:pPr>
            <a:r>
              <a:rPr lang="en-US" altLang="zh-CN" sz="2000" dirty="0">
                <a:latin typeface="Arial"/>
                <a:cs typeface="Arial"/>
              </a:rPr>
              <a:t>3. Describe the different cryptographic protocols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4. Explain how to implement cryptography</a:t>
            </a:r>
          </a:p>
          <a:p>
            <a:pPr>
              <a:lnSpc>
                <a:spcPct val="100000"/>
              </a:lnSpc>
              <a:spcBef>
                <a:spcPts val="0"/>
              </a:spcBef>
            </a:pPr>
            <a:endParaRPr lang="en-US" altLang="zh-CN" sz="2000" dirty="0">
              <a:latin typeface="Arial"/>
              <a:cs typeface="Arial"/>
            </a:endParaRP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Public Key Infrastructure (PKI)</a:t>
            </a:r>
            <a:endParaRPr lang="zh-CN" altLang="en-US" dirty="0"/>
          </a:p>
        </p:txBody>
      </p:sp>
      <p:sp>
        <p:nvSpPr>
          <p:cNvPr id="3" name="Text Placeholder 2"/>
          <p:cNvSpPr>
            <a:spLocks noGrp="1"/>
          </p:cNvSpPr>
          <p:nvPr>
            <p:ph type="body" sz="quarter" idx="17"/>
          </p:nvPr>
        </p:nvSpPr>
        <p:spPr/>
        <p:txBody>
          <a:bodyPr/>
          <a:lstStyle/>
          <a:p>
            <a:r>
              <a:rPr lang="en-US" altLang="en-US" dirty="0"/>
              <a:t>PKI is one of the most important management tools for the use of:</a:t>
            </a:r>
          </a:p>
          <a:p>
            <a:pPr lvl="1"/>
            <a:r>
              <a:rPr lang="en-US" altLang="en-US" dirty="0"/>
              <a:t>Digital certificates:</a:t>
            </a:r>
          </a:p>
          <a:p>
            <a:pPr lvl="1"/>
            <a:r>
              <a:rPr lang="en-US" altLang="en-US" dirty="0"/>
              <a:t>Asymmetric cryptography</a:t>
            </a:r>
          </a:p>
          <a:p>
            <a:r>
              <a:rPr lang="en-US" altLang="zh-CN" dirty="0"/>
              <a:t>It is important to understand PKI:</a:t>
            </a:r>
          </a:p>
          <a:p>
            <a:pPr lvl="1"/>
            <a:r>
              <a:rPr lang="en-US" altLang="zh-CN" dirty="0"/>
              <a:t>Know PKI trust models</a:t>
            </a:r>
          </a:p>
          <a:p>
            <a:pPr lvl="1"/>
            <a:r>
              <a:rPr lang="en-US" altLang="zh-CN" dirty="0"/>
              <a:t>How it is managed</a:t>
            </a:r>
          </a:p>
          <a:p>
            <a:pPr lvl="1"/>
            <a:r>
              <a:rPr lang="en-US" altLang="zh-CN" dirty="0"/>
              <a:t>Features of key management</a:t>
            </a:r>
          </a:p>
          <a:p>
            <a:endParaRPr lang="zh-CN" altLang="en-US" dirty="0"/>
          </a:p>
        </p:txBody>
      </p:sp>
    </p:spTree>
    <p:extLst>
      <p:ext uri="{BB962C8B-B14F-4D97-AF65-F5344CB8AC3E}">
        <p14:creationId xmlns:p14="http://schemas.microsoft.com/office/powerpoint/2010/main" val="84652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Public Key Infrastructure (PKI)?</a:t>
            </a:r>
            <a:endParaRPr lang="zh-CN" altLang="en-US" dirty="0"/>
          </a:p>
        </p:txBody>
      </p:sp>
      <p:sp>
        <p:nvSpPr>
          <p:cNvPr id="3" name="Text Placeholder 2"/>
          <p:cNvSpPr>
            <a:spLocks noGrp="1"/>
          </p:cNvSpPr>
          <p:nvPr>
            <p:ph type="body" sz="quarter" idx="17"/>
          </p:nvPr>
        </p:nvSpPr>
        <p:spPr/>
        <p:txBody>
          <a:bodyPr/>
          <a:lstStyle/>
          <a:p>
            <a:r>
              <a:rPr lang="en-US" altLang="en-US" dirty="0"/>
              <a:t>There is a need for a consistent means to manage digital certificates</a:t>
            </a:r>
          </a:p>
          <a:p>
            <a:r>
              <a:rPr lang="en-US" altLang="en-US" b="1" dirty="0"/>
              <a:t>Public key infrastructure (PKI) </a:t>
            </a:r>
            <a:r>
              <a:rPr lang="en-US" altLang="en-US" dirty="0"/>
              <a:t>is a framework for all entities involved in digital certificates</a:t>
            </a:r>
          </a:p>
          <a:p>
            <a:r>
              <a:rPr lang="en-US" altLang="en-US" dirty="0"/>
              <a:t>Certificate management actions facilitated by PKI</a:t>
            </a:r>
          </a:p>
          <a:p>
            <a:pPr lvl="1"/>
            <a:r>
              <a:rPr lang="en-US" altLang="en-US" dirty="0"/>
              <a:t>Create</a:t>
            </a:r>
          </a:p>
          <a:p>
            <a:pPr lvl="1"/>
            <a:r>
              <a:rPr lang="en-US" altLang="en-US" dirty="0"/>
              <a:t>Store</a:t>
            </a:r>
          </a:p>
          <a:p>
            <a:pPr lvl="1"/>
            <a:r>
              <a:rPr lang="en-US" altLang="en-US" dirty="0"/>
              <a:t>Distribute</a:t>
            </a:r>
          </a:p>
          <a:p>
            <a:pPr lvl="1"/>
            <a:r>
              <a:rPr lang="en-US" altLang="en-US" dirty="0"/>
              <a:t>Revoke</a:t>
            </a:r>
          </a:p>
          <a:p>
            <a:endParaRPr lang="zh-CN" altLang="en-US" dirty="0"/>
          </a:p>
        </p:txBody>
      </p:sp>
    </p:spTree>
    <p:extLst>
      <p:ext uri="{BB962C8B-B14F-4D97-AF65-F5344CB8AC3E}">
        <p14:creationId xmlns:p14="http://schemas.microsoft.com/office/powerpoint/2010/main" val="345744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Trust Models (1 of 3)</a:t>
            </a:r>
            <a:endParaRPr lang="zh-CN" altLang="en-US" dirty="0"/>
          </a:p>
        </p:txBody>
      </p:sp>
      <p:sp>
        <p:nvSpPr>
          <p:cNvPr id="3" name="Text Placeholder 2"/>
          <p:cNvSpPr>
            <a:spLocks noGrp="1"/>
          </p:cNvSpPr>
          <p:nvPr>
            <p:ph type="body" sz="quarter" idx="17"/>
          </p:nvPr>
        </p:nvSpPr>
        <p:spPr/>
        <p:txBody>
          <a:bodyPr/>
          <a:lstStyle/>
          <a:p>
            <a:r>
              <a:rPr lang="en-US" altLang="en-US" i="1" dirty="0"/>
              <a:t>Trust </a:t>
            </a:r>
            <a:r>
              <a:rPr lang="en-US" altLang="en-US" dirty="0"/>
              <a:t>is defined as confidence in or reliance on another person or entity</a:t>
            </a:r>
          </a:p>
          <a:p>
            <a:r>
              <a:rPr lang="en-US" altLang="en-US" dirty="0"/>
              <a:t>A </a:t>
            </a:r>
            <a:r>
              <a:rPr lang="en-US" altLang="en-US" b="1" dirty="0"/>
              <a:t>trust model r</a:t>
            </a:r>
            <a:r>
              <a:rPr lang="en-US" altLang="en-US" dirty="0"/>
              <a:t>efers to the type of trust relationship that can exist between individuals and entities</a:t>
            </a:r>
          </a:p>
          <a:p>
            <a:r>
              <a:rPr lang="en-US" altLang="en-US" i="1" dirty="0"/>
              <a:t>Direct trust </a:t>
            </a:r>
            <a:r>
              <a:rPr lang="en-US" altLang="en-US" dirty="0"/>
              <a:t>is a type of trust model where one person knows the other person</a:t>
            </a:r>
          </a:p>
          <a:p>
            <a:r>
              <a:rPr lang="en-US" altLang="en-US" i="1" dirty="0"/>
              <a:t>Third-party trust </a:t>
            </a:r>
            <a:r>
              <a:rPr lang="en-US" altLang="en-US" dirty="0"/>
              <a:t>refers to a situation where two individuals trust each other because each trusts a third party</a:t>
            </a:r>
          </a:p>
          <a:p>
            <a:r>
              <a:rPr lang="en-US" altLang="en-US" dirty="0"/>
              <a:t>The web of trust model is based on direct trust</a:t>
            </a:r>
          </a:p>
          <a:p>
            <a:pPr lvl="1"/>
            <a:r>
              <a:rPr lang="en-US" altLang="en-US" dirty="0"/>
              <a:t>Each user signs a digital certificate then exchanges certificates with all other users </a:t>
            </a:r>
          </a:p>
          <a:p>
            <a:r>
              <a:rPr lang="en-US" altLang="en-US" dirty="0"/>
              <a:t>Three PKI trust models use a CA:</a:t>
            </a:r>
          </a:p>
          <a:p>
            <a:pPr lvl="1"/>
            <a:r>
              <a:rPr lang="en-US" altLang="en-US" dirty="0"/>
              <a:t>The hierarchical trust model, the distributed trust model, and the bridge trust model</a:t>
            </a:r>
          </a:p>
          <a:p>
            <a:endParaRPr lang="zh-CN" altLang="en-US" dirty="0"/>
          </a:p>
        </p:txBody>
      </p:sp>
    </p:spTree>
    <p:extLst>
      <p:ext uri="{BB962C8B-B14F-4D97-AF65-F5344CB8AC3E}">
        <p14:creationId xmlns:p14="http://schemas.microsoft.com/office/powerpoint/2010/main" val="145271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Trust Models (2 of 3)</a:t>
            </a:r>
            <a:endParaRPr lang="zh-CN" altLang="en-US" dirty="0"/>
          </a:p>
        </p:txBody>
      </p:sp>
      <p:sp>
        <p:nvSpPr>
          <p:cNvPr id="3" name="Text Placeholder 2"/>
          <p:cNvSpPr>
            <a:spLocks noGrp="1"/>
          </p:cNvSpPr>
          <p:nvPr>
            <p:ph type="body" sz="quarter" idx="17"/>
          </p:nvPr>
        </p:nvSpPr>
        <p:spPr/>
        <p:txBody>
          <a:bodyPr>
            <a:normAutofit/>
          </a:bodyPr>
          <a:lstStyle/>
          <a:p>
            <a:r>
              <a:rPr lang="en-US" altLang="en-US" dirty="0"/>
              <a:t>Hierarchical Trust Model</a:t>
            </a:r>
          </a:p>
          <a:p>
            <a:pPr lvl="1"/>
            <a:r>
              <a:rPr lang="en-US" altLang="zh-CN" dirty="0"/>
              <a:t>The </a:t>
            </a:r>
            <a:r>
              <a:rPr lang="en-US" altLang="zh-CN" i="1" dirty="0"/>
              <a:t>hierarchical trust model </a:t>
            </a:r>
            <a:r>
              <a:rPr lang="en-US" altLang="zh-CN" dirty="0"/>
              <a:t>a</a:t>
            </a:r>
            <a:r>
              <a:rPr lang="en-US" altLang="en-US" dirty="0"/>
              <a:t>ssigns a single hierarchy with one master CA called </a:t>
            </a:r>
            <a:r>
              <a:rPr lang="en-US" altLang="en-US" i="1" dirty="0"/>
              <a:t>root</a:t>
            </a:r>
          </a:p>
          <a:p>
            <a:pPr lvl="1"/>
            <a:r>
              <a:rPr lang="en-US" altLang="en-US" dirty="0"/>
              <a:t>The root signs all digital certificate authorities with a single key</a:t>
            </a:r>
          </a:p>
          <a:p>
            <a:pPr lvl="1"/>
            <a:r>
              <a:rPr lang="en-US" altLang="en-US" dirty="0"/>
              <a:t>This model can be used in an organization where one CA is responsible for only that organization’s digital certificates</a:t>
            </a:r>
          </a:p>
          <a:p>
            <a:pPr lvl="1"/>
            <a:r>
              <a:rPr lang="en-US" altLang="en-US" dirty="0"/>
              <a:t>Hierarchical trust model limitations:</a:t>
            </a:r>
          </a:p>
          <a:p>
            <a:pPr lvl="2"/>
            <a:r>
              <a:rPr lang="en-US" altLang="en-US" dirty="0"/>
              <a:t>A single CA private key may be compromised rendering all certificates worthless</a:t>
            </a:r>
          </a:p>
          <a:p>
            <a:pPr lvl="2"/>
            <a:r>
              <a:rPr lang="en-US" altLang="zh-CN" dirty="0"/>
              <a:t>Having a single CA who must verify and sign all digital certificates may create a significant backlog</a:t>
            </a:r>
          </a:p>
          <a:p>
            <a:r>
              <a:rPr lang="en-US" altLang="zh-CN" dirty="0"/>
              <a:t>Distributed Trust Model </a:t>
            </a:r>
          </a:p>
          <a:p>
            <a:pPr lvl="1"/>
            <a:r>
              <a:rPr lang="en-US" altLang="en-US" dirty="0"/>
              <a:t>The </a:t>
            </a:r>
            <a:r>
              <a:rPr lang="en-US" altLang="en-US" i="1" dirty="0"/>
              <a:t>distributed trust model </a:t>
            </a:r>
            <a:r>
              <a:rPr lang="en-US" altLang="en-US" dirty="0"/>
              <a:t>has multiple CAs that sign digital certificates</a:t>
            </a:r>
          </a:p>
          <a:p>
            <a:pPr lvl="1"/>
            <a:r>
              <a:rPr lang="en-US" altLang="en-US" dirty="0"/>
              <a:t>Eliminates limitations of hierarchical trust model</a:t>
            </a:r>
          </a:p>
          <a:p>
            <a:pPr lvl="1"/>
            <a:endParaRPr lang="zh-CN" altLang="en-US" dirty="0"/>
          </a:p>
        </p:txBody>
      </p:sp>
    </p:spTree>
    <p:extLst>
      <p:ext uri="{BB962C8B-B14F-4D97-AF65-F5344CB8AC3E}">
        <p14:creationId xmlns:p14="http://schemas.microsoft.com/office/powerpoint/2010/main" val="4198643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Trust Models (3 of 3)</a:t>
            </a:r>
            <a:endParaRPr lang="zh-CN" altLang="en-US" dirty="0"/>
          </a:p>
        </p:txBody>
      </p:sp>
      <p:sp>
        <p:nvSpPr>
          <p:cNvPr id="3" name="Text Placeholder 2"/>
          <p:cNvSpPr>
            <a:spLocks noGrp="1"/>
          </p:cNvSpPr>
          <p:nvPr>
            <p:ph type="body" sz="quarter" idx="17"/>
          </p:nvPr>
        </p:nvSpPr>
        <p:spPr/>
        <p:txBody>
          <a:bodyPr/>
          <a:lstStyle/>
          <a:p>
            <a:r>
              <a:rPr lang="en-US" altLang="en-US" dirty="0"/>
              <a:t>Bridge Trust Model</a:t>
            </a:r>
          </a:p>
          <a:p>
            <a:pPr lvl="1"/>
            <a:r>
              <a:rPr lang="en-US" altLang="en-US" dirty="0"/>
              <a:t>The </a:t>
            </a:r>
            <a:r>
              <a:rPr lang="en-US" altLang="en-US" i="1" dirty="0"/>
              <a:t>bridge trust model </a:t>
            </a:r>
            <a:r>
              <a:rPr lang="en-US" altLang="en-US" dirty="0"/>
              <a:t>is similar to the distributed trust model</a:t>
            </a:r>
          </a:p>
          <a:p>
            <a:pPr lvl="1"/>
            <a:r>
              <a:rPr lang="en-US" altLang="en-US" dirty="0"/>
              <a:t>One CA acts as a </a:t>
            </a:r>
            <a:r>
              <a:rPr lang="en-US" altLang="en-US" i="1" dirty="0"/>
              <a:t>facilitator</a:t>
            </a:r>
            <a:r>
              <a:rPr lang="en-US" altLang="en-US" dirty="0"/>
              <a:t> to interconnect connect all other CAs</a:t>
            </a:r>
          </a:p>
          <a:p>
            <a:pPr lvl="1"/>
            <a:r>
              <a:rPr lang="en-US" altLang="en-US" dirty="0"/>
              <a:t>Facilitator CA does not issue digital certificates, instead it acts as hub between hierarchical and distributed trust model</a:t>
            </a:r>
          </a:p>
          <a:p>
            <a:pPr lvl="1"/>
            <a:r>
              <a:rPr lang="en-US" altLang="en-US" dirty="0"/>
              <a:t>Allows the different models to be linked</a:t>
            </a:r>
          </a:p>
          <a:p>
            <a:endParaRPr lang="zh-CN" altLang="en-US" dirty="0"/>
          </a:p>
        </p:txBody>
      </p:sp>
    </p:spTree>
    <p:extLst>
      <p:ext uri="{BB962C8B-B14F-4D97-AF65-F5344CB8AC3E}">
        <p14:creationId xmlns:p14="http://schemas.microsoft.com/office/powerpoint/2010/main" val="2135070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Managing PKI (1 of 2)</a:t>
            </a:r>
            <a:endParaRPr lang="zh-CN" altLang="en-US" dirty="0"/>
          </a:p>
        </p:txBody>
      </p:sp>
      <p:sp>
        <p:nvSpPr>
          <p:cNvPr id="3" name="Text Placeholder 2"/>
          <p:cNvSpPr>
            <a:spLocks noGrp="1"/>
          </p:cNvSpPr>
          <p:nvPr>
            <p:ph type="body" sz="quarter" idx="17"/>
          </p:nvPr>
        </p:nvSpPr>
        <p:spPr/>
        <p:txBody>
          <a:bodyPr/>
          <a:lstStyle/>
          <a:p>
            <a:r>
              <a:rPr lang="en-US" altLang="en-US" dirty="0"/>
              <a:t>Certificate Policy (CP)</a:t>
            </a:r>
          </a:p>
          <a:p>
            <a:pPr lvl="1"/>
            <a:r>
              <a:rPr lang="en-US" altLang="en-US" dirty="0"/>
              <a:t>A </a:t>
            </a:r>
            <a:r>
              <a:rPr lang="en-US" altLang="en-US" i="1" dirty="0"/>
              <a:t>certificate policy </a:t>
            </a:r>
            <a:r>
              <a:rPr lang="en-US" altLang="en-US" dirty="0"/>
              <a:t>(</a:t>
            </a:r>
            <a:r>
              <a:rPr lang="en-US" altLang="en-US" i="1" dirty="0"/>
              <a:t>CP</a:t>
            </a:r>
            <a:r>
              <a:rPr lang="en-US" altLang="en-US" dirty="0"/>
              <a:t>) is a published set of rules that govern operation of a PKI</a:t>
            </a:r>
          </a:p>
          <a:p>
            <a:pPr lvl="1"/>
            <a:r>
              <a:rPr lang="en-US" altLang="en-US" dirty="0"/>
              <a:t>The CP provides recommended baseline security requirements for the use and operation of CA, RA, and other PKI components</a:t>
            </a:r>
          </a:p>
          <a:p>
            <a:r>
              <a:rPr lang="en-US" altLang="en-US" dirty="0"/>
              <a:t>Certificate Practice Statement (CPS)</a:t>
            </a:r>
          </a:p>
          <a:p>
            <a:pPr lvl="1"/>
            <a:r>
              <a:rPr lang="en-US" altLang="en-US" dirty="0"/>
              <a:t>A </a:t>
            </a:r>
            <a:r>
              <a:rPr lang="en-US" altLang="en-US" i="1" dirty="0"/>
              <a:t>certificate practice statement </a:t>
            </a:r>
            <a:r>
              <a:rPr lang="en-US" altLang="en-US" dirty="0"/>
              <a:t>is a technical document that describes in detail how the CA uses and manages certificates</a:t>
            </a:r>
          </a:p>
          <a:p>
            <a:pPr lvl="1"/>
            <a:r>
              <a:rPr lang="en-US" altLang="en-US" dirty="0"/>
              <a:t>It also covers how to register for a digital certificate, how to issue them, when to revoke them, procedural controls and key pair management</a:t>
            </a:r>
          </a:p>
          <a:p>
            <a:endParaRPr lang="zh-CN" altLang="en-US" dirty="0"/>
          </a:p>
        </p:txBody>
      </p:sp>
    </p:spTree>
    <p:extLst>
      <p:ext uri="{BB962C8B-B14F-4D97-AF65-F5344CB8AC3E}">
        <p14:creationId xmlns:p14="http://schemas.microsoft.com/office/powerpoint/2010/main" val="268176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Managing PKI (2 of 2)</a:t>
            </a:r>
            <a:endParaRPr lang="zh-CN" altLang="en-US" dirty="0"/>
          </a:p>
        </p:txBody>
      </p:sp>
      <p:sp>
        <p:nvSpPr>
          <p:cNvPr id="3" name="Text Placeholder 2"/>
          <p:cNvSpPr>
            <a:spLocks noGrp="1"/>
          </p:cNvSpPr>
          <p:nvPr>
            <p:ph type="body" sz="quarter" idx="17"/>
          </p:nvPr>
        </p:nvSpPr>
        <p:spPr/>
        <p:txBody>
          <a:bodyPr/>
          <a:lstStyle/>
          <a:p>
            <a:r>
              <a:rPr lang="en-US" altLang="en-US" dirty="0"/>
              <a:t>Certificate Life Cycle</a:t>
            </a:r>
          </a:p>
          <a:p>
            <a:pPr lvl="1"/>
            <a:r>
              <a:rPr lang="en-US" altLang="en-US" i="1" dirty="0"/>
              <a:t>Creation</a:t>
            </a:r>
          </a:p>
          <a:p>
            <a:pPr lvl="2"/>
            <a:r>
              <a:rPr lang="en-US" altLang="en-US" dirty="0"/>
              <a:t>Occurs after user is positively identified</a:t>
            </a:r>
          </a:p>
          <a:p>
            <a:pPr lvl="1"/>
            <a:r>
              <a:rPr lang="en-US" altLang="en-US" i="1" dirty="0"/>
              <a:t>Suspension</a:t>
            </a:r>
          </a:p>
          <a:p>
            <a:pPr lvl="2"/>
            <a:r>
              <a:rPr lang="en-US" altLang="en-US" dirty="0"/>
              <a:t>May occur when employee on leave of absence</a:t>
            </a:r>
          </a:p>
          <a:p>
            <a:pPr lvl="1"/>
            <a:r>
              <a:rPr lang="en-US" altLang="en-US" i="1" dirty="0"/>
              <a:t>Revocation</a:t>
            </a:r>
          </a:p>
          <a:p>
            <a:pPr lvl="2"/>
            <a:r>
              <a:rPr lang="en-US" altLang="en-US" dirty="0"/>
              <a:t>Certificate no longer valid</a:t>
            </a:r>
          </a:p>
          <a:p>
            <a:pPr lvl="1"/>
            <a:r>
              <a:rPr lang="en-US" altLang="en-US" i="1" dirty="0"/>
              <a:t>Expiration</a:t>
            </a:r>
          </a:p>
          <a:p>
            <a:pPr lvl="2"/>
            <a:r>
              <a:rPr lang="en-US" altLang="en-US" dirty="0"/>
              <a:t>Key can no longer be used</a:t>
            </a:r>
          </a:p>
          <a:p>
            <a:endParaRPr lang="zh-CN" altLang="en-US" dirty="0"/>
          </a:p>
        </p:txBody>
      </p:sp>
    </p:spTree>
    <p:extLst>
      <p:ext uri="{BB962C8B-B14F-4D97-AF65-F5344CB8AC3E}">
        <p14:creationId xmlns:p14="http://schemas.microsoft.com/office/powerpoint/2010/main" val="2837460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 Management (1 of 2)</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Key Storage</a:t>
            </a:r>
          </a:p>
          <a:p>
            <a:pPr lvl="1"/>
            <a:r>
              <a:rPr lang="en-US" altLang="en-US" dirty="0"/>
              <a:t>Public keys can be stored by embedding them within digital certificates</a:t>
            </a:r>
          </a:p>
          <a:p>
            <a:pPr lvl="1"/>
            <a:r>
              <a:rPr lang="en-US" altLang="en-US" dirty="0"/>
              <a:t>Private keys can be stored on user’s local system</a:t>
            </a:r>
          </a:p>
          <a:p>
            <a:pPr lvl="1"/>
            <a:r>
              <a:rPr lang="en-US" altLang="en-US" dirty="0"/>
              <a:t>Software-based storage may expose keys to attackers</a:t>
            </a:r>
          </a:p>
          <a:p>
            <a:pPr lvl="1"/>
            <a:r>
              <a:rPr lang="en-US" altLang="en-US" dirty="0"/>
              <a:t>Alternative: storing keys in hardware</a:t>
            </a:r>
          </a:p>
          <a:p>
            <a:pPr lvl="2"/>
            <a:r>
              <a:rPr lang="en-US" altLang="en-US" dirty="0"/>
              <a:t>Smart-cards</a:t>
            </a:r>
          </a:p>
          <a:p>
            <a:pPr lvl="2"/>
            <a:r>
              <a:rPr lang="en-US" altLang="en-US" dirty="0"/>
              <a:t>Tokens</a:t>
            </a:r>
          </a:p>
          <a:p>
            <a:r>
              <a:rPr lang="en-US" altLang="en-US" dirty="0"/>
              <a:t>Key Usage</a:t>
            </a:r>
          </a:p>
          <a:p>
            <a:pPr lvl="1"/>
            <a:r>
              <a:rPr lang="en-US" altLang="en-US" dirty="0"/>
              <a:t>Multiple pairs of dual keys can be created</a:t>
            </a:r>
          </a:p>
          <a:p>
            <a:pPr lvl="2"/>
            <a:r>
              <a:rPr lang="en-US" altLang="en-US" dirty="0"/>
              <a:t>One pair is used to encrypt information and the public key backed up in another location</a:t>
            </a:r>
          </a:p>
          <a:p>
            <a:pPr lvl="2"/>
            <a:r>
              <a:rPr lang="en-US" altLang="en-US" dirty="0"/>
              <a:t>Second pair would be used only for digital signatures and the public key in that pair would never be backed up</a:t>
            </a:r>
          </a:p>
          <a:p>
            <a:pPr lvl="1"/>
            <a:endParaRPr lang="en-US" altLang="en-US" dirty="0"/>
          </a:p>
          <a:p>
            <a:endParaRPr lang="en-US" altLang="zh-CN" dirty="0"/>
          </a:p>
        </p:txBody>
      </p:sp>
    </p:spTree>
    <p:extLst>
      <p:ext uri="{BB962C8B-B14F-4D97-AF65-F5344CB8AC3E}">
        <p14:creationId xmlns:p14="http://schemas.microsoft.com/office/powerpoint/2010/main" val="2016761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 Management (2 of 2)</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Key Handling Procedures</a:t>
            </a:r>
          </a:p>
          <a:p>
            <a:pPr lvl="1"/>
            <a:r>
              <a:rPr lang="en-US" altLang="en-US" i="1" dirty="0"/>
              <a:t>Escrow</a:t>
            </a:r>
          </a:p>
          <a:p>
            <a:pPr lvl="1"/>
            <a:r>
              <a:rPr lang="en-US" altLang="en-US" i="1" dirty="0"/>
              <a:t>Expiration</a:t>
            </a:r>
          </a:p>
          <a:p>
            <a:pPr lvl="1"/>
            <a:r>
              <a:rPr lang="en-US" altLang="en-US" i="1" dirty="0"/>
              <a:t>Renewal</a:t>
            </a:r>
          </a:p>
          <a:p>
            <a:pPr lvl="1"/>
            <a:r>
              <a:rPr lang="en-US" altLang="en-US" i="1" dirty="0"/>
              <a:t>Revocation</a:t>
            </a:r>
          </a:p>
          <a:p>
            <a:pPr lvl="1"/>
            <a:r>
              <a:rPr lang="en-US" altLang="en-US" i="1" dirty="0"/>
              <a:t>Recovery</a:t>
            </a:r>
          </a:p>
          <a:p>
            <a:pPr lvl="1"/>
            <a:r>
              <a:rPr lang="en-US" altLang="en-US" i="1" dirty="0"/>
              <a:t>Suspension</a:t>
            </a:r>
          </a:p>
          <a:p>
            <a:pPr lvl="1"/>
            <a:r>
              <a:rPr lang="en-US" altLang="en-US" i="1" dirty="0"/>
              <a:t>Destruction</a:t>
            </a:r>
          </a:p>
          <a:p>
            <a:pPr marL="457200" lvl="1" indent="0">
              <a:buNone/>
            </a:pPr>
            <a:endParaRPr lang="en-US" altLang="en-US" i="1" dirty="0"/>
          </a:p>
          <a:p>
            <a:pPr lvl="1"/>
            <a:endParaRPr lang="en-US" altLang="en-US" dirty="0"/>
          </a:p>
          <a:p>
            <a:endParaRPr lang="en-US" altLang="zh-CN" dirty="0"/>
          </a:p>
        </p:txBody>
      </p:sp>
    </p:spTree>
    <p:extLst>
      <p:ext uri="{BB962C8B-B14F-4D97-AF65-F5344CB8AC3E}">
        <p14:creationId xmlns:p14="http://schemas.microsoft.com/office/powerpoint/2010/main" val="1202788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considered a non-secure place where PKI encryption keys may be stored?</a:t>
            </a:r>
          </a:p>
          <a:p>
            <a:pPr marL="342900" lvl="1" indent="0">
              <a:buNone/>
            </a:pPr>
            <a:r>
              <a:rPr lang="en-US" dirty="0">
                <a:solidFill>
                  <a:srgbClr val="000000"/>
                </a:solidFill>
              </a:rPr>
              <a:t>a. Smart-card</a:t>
            </a:r>
          </a:p>
          <a:p>
            <a:pPr marL="342900" lvl="1" indent="0">
              <a:buNone/>
            </a:pPr>
            <a:r>
              <a:rPr lang="en-US" dirty="0">
                <a:solidFill>
                  <a:srgbClr val="000000"/>
                </a:solidFill>
              </a:rPr>
              <a:t>b. Token</a:t>
            </a:r>
          </a:p>
          <a:p>
            <a:pPr marL="342900" lvl="1" indent="0">
              <a:buNone/>
            </a:pPr>
            <a:r>
              <a:rPr lang="en-US" dirty="0">
                <a:solidFill>
                  <a:srgbClr val="000000"/>
                </a:solidFill>
              </a:rPr>
              <a:t>c. In a digital certificate</a:t>
            </a:r>
          </a:p>
          <a:p>
            <a:pPr marL="342900" lvl="1" indent="0">
              <a:buNone/>
            </a:pPr>
            <a:r>
              <a:rPr lang="en-US" dirty="0">
                <a:solidFill>
                  <a:srgbClr val="000000"/>
                </a:solidFill>
              </a:rPr>
              <a:t>d. Local system</a:t>
            </a:r>
          </a:p>
          <a:p>
            <a:pPr marL="342900" lvl="1" indent="0">
              <a:buNone/>
            </a:pPr>
            <a:endParaRPr lang="en-US" dirty="0"/>
          </a:p>
        </p:txBody>
      </p:sp>
    </p:spTree>
    <p:extLst>
      <p:ext uri="{BB962C8B-B14F-4D97-AF65-F5344CB8AC3E}">
        <p14:creationId xmlns:p14="http://schemas.microsoft.com/office/powerpoint/2010/main" val="41919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Digital Certificates</a:t>
            </a:r>
            <a:endParaRPr lang="zh-CN" altLang="en-US" dirty="0"/>
          </a:p>
        </p:txBody>
      </p:sp>
      <p:sp>
        <p:nvSpPr>
          <p:cNvPr id="3" name="Text Placeholder 2"/>
          <p:cNvSpPr>
            <a:spLocks noGrp="1"/>
          </p:cNvSpPr>
          <p:nvPr>
            <p:ph type="body" sz="quarter" idx="17"/>
          </p:nvPr>
        </p:nvSpPr>
        <p:spPr/>
        <p:txBody>
          <a:bodyPr/>
          <a:lstStyle/>
          <a:p>
            <a:r>
              <a:rPr lang="en-US" altLang="en-US" dirty="0"/>
              <a:t>Digital certificates is a common application of cryptography</a:t>
            </a:r>
          </a:p>
          <a:p>
            <a:r>
              <a:rPr lang="en-US" altLang="en-US" dirty="0"/>
              <a:t>Using digital certificates involves</a:t>
            </a:r>
          </a:p>
          <a:p>
            <a:pPr lvl="1"/>
            <a:r>
              <a:rPr lang="en-US" altLang="en-US" dirty="0"/>
              <a:t>Understanding their purpose</a:t>
            </a:r>
          </a:p>
          <a:p>
            <a:pPr lvl="1"/>
            <a:r>
              <a:rPr lang="en-US" altLang="en-US" dirty="0"/>
              <a:t>Knowing how they are managed</a:t>
            </a:r>
          </a:p>
          <a:p>
            <a:pPr lvl="1"/>
            <a:r>
              <a:rPr lang="en-US" altLang="en-US" dirty="0"/>
              <a:t>Determining which type of digital certificate is appropriate for different situations</a:t>
            </a:r>
          </a:p>
          <a:p>
            <a:endParaRPr lang="zh-CN" altLang="en-US" dirty="0"/>
          </a:p>
        </p:txBody>
      </p:sp>
    </p:spTree>
    <p:extLst>
      <p:ext uri="{BB962C8B-B14F-4D97-AF65-F5344CB8AC3E}">
        <p14:creationId xmlns:p14="http://schemas.microsoft.com/office/powerpoint/2010/main" val="208381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considered a non-secure place where PKI encryption keys may be stored?</a:t>
            </a:r>
          </a:p>
          <a:p>
            <a:pPr marL="342900" lvl="1" indent="0">
              <a:buNone/>
            </a:pPr>
            <a:r>
              <a:rPr lang="en-US" b="1" dirty="0">
                <a:solidFill>
                  <a:srgbClr val="000000"/>
                </a:solidFill>
              </a:rPr>
              <a:t>Answer: d. Local system</a:t>
            </a:r>
            <a:endParaRPr lang="en-US" altLang="en-US" b="1" i="1" dirty="0">
              <a:solidFill>
                <a:srgbClr val="000000"/>
              </a:solidFill>
            </a:endParaRPr>
          </a:p>
          <a:p>
            <a:pPr marL="342900" lvl="1" indent="0">
              <a:buNone/>
            </a:pPr>
            <a:r>
              <a:rPr lang="en-US" b="1" dirty="0">
                <a:solidFill>
                  <a:srgbClr val="000000"/>
                </a:solidFill>
              </a:rPr>
              <a:t>Private keys can be stored on a user’s local system but this can leave keys open to attacks due to possible vulnerabilities in the OS. Storing keys in hardware such as tokens and smart-cards is usually a more secure alternative.</a:t>
            </a:r>
          </a:p>
        </p:txBody>
      </p:sp>
    </p:spTree>
    <p:extLst>
      <p:ext uri="{BB962C8B-B14F-4D97-AF65-F5344CB8AC3E}">
        <p14:creationId xmlns:p14="http://schemas.microsoft.com/office/powerpoint/2010/main" val="200367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Cryptographic Protocols</a:t>
            </a:r>
            <a:endParaRPr lang="zh-CN" altLang="en-US" dirty="0"/>
          </a:p>
        </p:txBody>
      </p:sp>
      <p:sp>
        <p:nvSpPr>
          <p:cNvPr id="3" name="Text Placeholder 2"/>
          <p:cNvSpPr>
            <a:spLocks noGrp="1"/>
          </p:cNvSpPr>
          <p:nvPr>
            <p:ph type="body" sz="quarter" idx="17"/>
          </p:nvPr>
        </p:nvSpPr>
        <p:spPr/>
        <p:txBody>
          <a:bodyPr/>
          <a:lstStyle/>
          <a:p>
            <a:r>
              <a:rPr lang="en-US" altLang="zh-CN" dirty="0"/>
              <a:t>The most common cryptographic transport algorithms include the following:</a:t>
            </a:r>
          </a:p>
          <a:p>
            <a:pPr lvl="1"/>
            <a:r>
              <a:rPr lang="en-US" altLang="zh-CN" dirty="0"/>
              <a:t>Secure Sockets Layer</a:t>
            </a:r>
          </a:p>
          <a:p>
            <a:pPr lvl="1"/>
            <a:r>
              <a:rPr lang="en-US" altLang="zh-CN" dirty="0"/>
              <a:t>Transport Layer Security</a:t>
            </a:r>
          </a:p>
          <a:p>
            <a:pPr lvl="1"/>
            <a:r>
              <a:rPr lang="en-US" altLang="zh-CN" dirty="0"/>
              <a:t>Secure Shell </a:t>
            </a:r>
          </a:p>
          <a:p>
            <a:pPr lvl="1"/>
            <a:r>
              <a:rPr lang="en-US" altLang="zh-CN" dirty="0"/>
              <a:t>Hypertext Transport Protocol Secure</a:t>
            </a:r>
          </a:p>
          <a:p>
            <a:pPr lvl="1"/>
            <a:r>
              <a:rPr lang="en-US" altLang="zh-CN" dirty="0"/>
              <a:t>S/MIME</a:t>
            </a:r>
          </a:p>
          <a:p>
            <a:pPr lvl="1"/>
            <a:r>
              <a:rPr lang="en-US" altLang="zh-CN" dirty="0"/>
              <a:t>Secure Real-time Transport Protocol</a:t>
            </a:r>
          </a:p>
          <a:p>
            <a:pPr lvl="1"/>
            <a:r>
              <a:rPr lang="en-US" altLang="zh-CN" dirty="0"/>
              <a:t>IP Security</a:t>
            </a:r>
          </a:p>
          <a:p>
            <a:endParaRPr lang="zh-CN" altLang="en-US" dirty="0"/>
          </a:p>
        </p:txBody>
      </p:sp>
    </p:spTree>
    <p:extLst>
      <p:ext uri="{BB962C8B-B14F-4D97-AF65-F5344CB8AC3E}">
        <p14:creationId xmlns:p14="http://schemas.microsoft.com/office/powerpoint/2010/main" val="2003497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 Sockets Layer (SSL)</a:t>
            </a:r>
            <a:endParaRPr lang="zh-CN" altLang="en-US" dirty="0"/>
          </a:p>
        </p:txBody>
      </p:sp>
      <p:sp>
        <p:nvSpPr>
          <p:cNvPr id="3" name="Text Placeholder 2"/>
          <p:cNvSpPr>
            <a:spLocks noGrp="1"/>
          </p:cNvSpPr>
          <p:nvPr>
            <p:ph type="body" sz="quarter" idx="17"/>
          </p:nvPr>
        </p:nvSpPr>
        <p:spPr/>
        <p:txBody>
          <a:bodyPr/>
          <a:lstStyle/>
          <a:p>
            <a:pPr>
              <a:defRPr/>
            </a:pPr>
            <a:r>
              <a:rPr lang="en-US" altLang="en-US" b="1" dirty="0"/>
              <a:t>Secure Sockets Layer (SSL)</a:t>
            </a:r>
            <a:r>
              <a:rPr lang="en-US" altLang="en-US" dirty="0"/>
              <a:t> is one of the most common cryptographic protocols</a:t>
            </a:r>
          </a:p>
          <a:p>
            <a:pPr lvl="1">
              <a:defRPr/>
            </a:pPr>
            <a:r>
              <a:rPr lang="en-US" altLang="en-US" dirty="0"/>
              <a:t>Developed by Netscape in 1994</a:t>
            </a:r>
          </a:p>
          <a:p>
            <a:pPr lvl="1">
              <a:defRPr/>
            </a:pPr>
            <a:r>
              <a:rPr lang="en-US" altLang="en-US" dirty="0"/>
              <a:t>The design goal was to create an encrypted data path between a client and a server</a:t>
            </a:r>
          </a:p>
          <a:p>
            <a:pPr lvl="1"/>
            <a:r>
              <a:rPr lang="en-US" altLang="zh-CN" dirty="0"/>
              <a:t>SSL uses the Advanced Encryption Standard (AES)</a:t>
            </a:r>
          </a:p>
          <a:p>
            <a:pPr lvl="1"/>
            <a:r>
              <a:rPr lang="en-US" altLang="zh-CN" dirty="0"/>
              <a:t>SSL version 3.0 is the current version</a:t>
            </a:r>
          </a:p>
          <a:p>
            <a:endParaRPr lang="zh-CN" altLang="en-US" dirty="0"/>
          </a:p>
        </p:txBody>
      </p:sp>
    </p:spTree>
    <p:extLst>
      <p:ext uri="{BB962C8B-B14F-4D97-AF65-F5344CB8AC3E}">
        <p14:creationId xmlns:p14="http://schemas.microsoft.com/office/powerpoint/2010/main" val="1774800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Transport Layer Security (TLS)</a:t>
            </a:r>
            <a:endParaRPr lang="zh-CN" altLang="en-US" dirty="0"/>
          </a:p>
        </p:txBody>
      </p:sp>
      <p:sp>
        <p:nvSpPr>
          <p:cNvPr id="3" name="Text Placeholder 2"/>
          <p:cNvSpPr>
            <a:spLocks noGrp="1"/>
          </p:cNvSpPr>
          <p:nvPr>
            <p:ph type="body" sz="quarter" idx="17"/>
          </p:nvPr>
        </p:nvSpPr>
        <p:spPr/>
        <p:txBody>
          <a:bodyPr/>
          <a:lstStyle/>
          <a:p>
            <a:pPr>
              <a:defRPr/>
            </a:pPr>
            <a:r>
              <a:rPr lang="en-US" altLang="en-US" b="1" dirty="0"/>
              <a:t>Transport Layer Security (TLS) </a:t>
            </a:r>
            <a:r>
              <a:rPr lang="en-US" altLang="en-US" dirty="0"/>
              <a:t>is a replacement for SSL</a:t>
            </a:r>
          </a:p>
          <a:p>
            <a:pPr lvl="1">
              <a:defRPr/>
            </a:pPr>
            <a:r>
              <a:rPr lang="en-US" altLang="en-US" dirty="0"/>
              <a:t>Versions starting with v1.1 are significantly more secure than SSL v3.0 </a:t>
            </a:r>
          </a:p>
          <a:p>
            <a:pPr lvl="1"/>
            <a:r>
              <a:rPr lang="en-US" altLang="zh-CN" dirty="0"/>
              <a:t>Current version is TLS v1.2</a:t>
            </a:r>
          </a:p>
          <a:p>
            <a:pPr lvl="1"/>
            <a:r>
              <a:rPr lang="en-US" altLang="en-US" dirty="0"/>
              <a:t>A </a:t>
            </a:r>
            <a:r>
              <a:rPr lang="en-US" altLang="en-US" i="1" dirty="0"/>
              <a:t>cipher suite </a:t>
            </a:r>
            <a:r>
              <a:rPr lang="en-US" altLang="en-US" dirty="0"/>
              <a:t>is a named combination of the encryption, authentication, and message authentication code (MAC) algorithms that are used with SSL and TLS</a:t>
            </a:r>
          </a:p>
        </p:txBody>
      </p:sp>
    </p:spTree>
    <p:extLst>
      <p:ext uri="{BB962C8B-B14F-4D97-AF65-F5344CB8AC3E}">
        <p14:creationId xmlns:p14="http://schemas.microsoft.com/office/powerpoint/2010/main" val="3155938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 Shell (SSH)</a:t>
            </a:r>
            <a:endParaRPr lang="zh-CN" altLang="en-US" dirty="0"/>
          </a:p>
        </p:txBody>
      </p:sp>
      <p:sp>
        <p:nvSpPr>
          <p:cNvPr id="3" name="Text Placeholder 2"/>
          <p:cNvSpPr>
            <a:spLocks noGrp="1"/>
          </p:cNvSpPr>
          <p:nvPr>
            <p:ph type="body" sz="quarter" idx="17"/>
          </p:nvPr>
        </p:nvSpPr>
        <p:spPr/>
        <p:txBody>
          <a:bodyPr/>
          <a:lstStyle/>
          <a:p>
            <a:r>
              <a:rPr lang="en-US" altLang="en-US" b="1" dirty="0"/>
              <a:t>Secure Shell </a:t>
            </a:r>
            <a:r>
              <a:rPr lang="en-US" altLang="en-US" dirty="0"/>
              <a:t>(</a:t>
            </a:r>
            <a:r>
              <a:rPr lang="en-US" altLang="en-US" b="1" dirty="0"/>
              <a:t>SSH</a:t>
            </a:r>
            <a:r>
              <a:rPr lang="en-US" altLang="en-US" dirty="0"/>
              <a:t>) is an encrypted alternative to the Telnet protocol used to access remote computers</a:t>
            </a:r>
          </a:p>
          <a:p>
            <a:r>
              <a:rPr lang="en-US" altLang="en-US" dirty="0"/>
              <a:t>It is a Linux/UNIX-based command interface and protocol</a:t>
            </a:r>
          </a:p>
          <a:p>
            <a:r>
              <a:rPr lang="en-US" altLang="en-US" dirty="0"/>
              <a:t>SSH is a suite of three utilities: </a:t>
            </a:r>
            <a:r>
              <a:rPr lang="en-US" altLang="en-US" i="1" dirty="0"/>
              <a:t>slogin</a:t>
            </a:r>
            <a:r>
              <a:rPr lang="en-US" altLang="en-US" dirty="0"/>
              <a:t>, </a:t>
            </a:r>
            <a:r>
              <a:rPr lang="en-US" altLang="en-US" i="1" dirty="0"/>
              <a:t>ssh</a:t>
            </a:r>
            <a:r>
              <a:rPr lang="en-US" altLang="en-US" dirty="0"/>
              <a:t>, and </a:t>
            </a:r>
            <a:r>
              <a:rPr lang="en-US" altLang="en-US" i="1" dirty="0"/>
              <a:t>scp</a:t>
            </a:r>
          </a:p>
          <a:p>
            <a:r>
              <a:rPr lang="en-US" altLang="en-US" dirty="0"/>
              <a:t>Client and server ends of the connection are authenticated using a digital certificate and passwords are encrypted</a:t>
            </a:r>
          </a:p>
          <a:p>
            <a:r>
              <a:rPr lang="en-US" altLang="en-US" dirty="0"/>
              <a:t>SSH can be used as a tool for secure network backups</a:t>
            </a:r>
          </a:p>
          <a:p>
            <a:endParaRPr lang="zh-CN" altLang="en-US" dirty="0"/>
          </a:p>
        </p:txBody>
      </p:sp>
    </p:spTree>
    <p:extLst>
      <p:ext uri="{BB962C8B-B14F-4D97-AF65-F5344CB8AC3E}">
        <p14:creationId xmlns:p14="http://schemas.microsoft.com/office/powerpoint/2010/main" val="47389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Hypertext Transport Protocol Secure (HTTPS)</a:t>
            </a:r>
            <a:endParaRPr lang="zh-CN" altLang="en-US" dirty="0"/>
          </a:p>
        </p:txBody>
      </p:sp>
      <p:sp>
        <p:nvSpPr>
          <p:cNvPr id="3" name="Text Placeholder 2"/>
          <p:cNvSpPr>
            <a:spLocks noGrp="1"/>
          </p:cNvSpPr>
          <p:nvPr>
            <p:ph type="body" sz="quarter" idx="17"/>
          </p:nvPr>
        </p:nvSpPr>
        <p:spPr/>
        <p:txBody>
          <a:bodyPr/>
          <a:lstStyle/>
          <a:p>
            <a:r>
              <a:rPr lang="en-US" altLang="en-US" dirty="0"/>
              <a:t>A common use of TLS and SSL is to secure </a:t>
            </a:r>
            <a:r>
              <a:rPr lang="en-US" altLang="en-US" b="1" dirty="0"/>
              <a:t>Hypertext Transport Protocol (HTTP) </a:t>
            </a:r>
            <a:r>
              <a:rPr lang="en-US" altLang="en-US" dirty="0"/>
              <a:t>communications between a browser and Web server</a:t>
            </a:r>
          </a:p>
          <a:p>
            <a:r>
              <a:rPr lang="en-US" altLang="en-US" dirty="0"/>
              <a:t>The secure version is actually “</a:t>
            </a:r>
            <a:r>
              <a:rPr lang="en-US" altLang="en-US" i="1" dirty="0"/>
              <a:t>plain</a:t>
            </a:r>
            <a:r>
              <a:rPr lang="en-US" altLang="en-US" dirty="0"/>
              <a:t>” HTTP sent over SSL or TLS and is called Hypertext Transport Protocol Secure (HTTPS)</a:t>
            </a:r>
          </a:p>
          <a:p>
            <a:r>
              <a:rPr lang="en-US" altLang="en-US" dirty="0"/>
              <a:t>HTTPS uses port 443 instead of HTTP’s port 80</a:t>
            </a:r>
          </a:p>
          <a:p>
            <a:r>
              <a:rPr lang="en-US" altLang="en-US" dirty="0"/>
              <a:t>Users must enter URLs with https://</a:t>
            </a:r>
          </a:p>
          <a:p>
            <a:endParaRPr lang="zh-CN" altLang="en-US" dirty="0"/>
          </a:p>
        </p:txBody>
      </p:sp>
    </p:spTree>
    <p:extLst>
      <p:ext uri="{BB962C8B-B14F-4D97-AF65-F5344CB8AC3E}">
        <p14:creationId xmlns:p14="http://schemas.microsoft.com/office/powerpoint/2010/main" val="2769066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Secure/Multipurpose Internet Mail Extensions (S/MIME)</a:t>
            </a:r>
            <a:endParaRPr lang="zh-CN" altLang="en-US" dirty="0"/>
          </a:p>
        </p:txBody>
      </p:sp>
      <p:sp>
        <p:nvSpPr>
          <p:cNvPr id="3" name="Text Placeholder 2"/>
          <p:cNvSpPr>
            <a:spLocks noGrp="1"/>
          </p:cNvSpPr>
          <p:nvPr>
            <p:ph type="body" sz="quarter" idx="17"/>
          </p:nvPr>
        </p:nvSpPr>
        <p:spPr/>
        <p:txBody>
          <a:bodyPr/>
          <a:lstStyle/>
          <a:p>
            <a:r>
              <a:rPr lang="en-US" altLang="zh-CN" b="1" dirty="0"/>
              <a:t>Secure/Multipurpose Internet Mail Extensions (S/MIME) </a:t>
            </a:r>
            <a:r>
              <a:rPr lang="en-US" altLang="zh-CN" dirty="0"/>
              <a:t>is a protocol for securing email messages</a:t>
            </a:r>
          </a:p>
          <a:p>
            <a:r>
              <a:rPr lang="en-US" altLang="zh-CN" dirty="0"/>
              <a:t>MIME is a standard for how an electronic message will be organized, so S/MIME describes how encryption information and a digital certificate can be included as part of the message body</a:t>
            </a:r>
          </a:p>
          <a:p>
            <a:r>
              <a:rPr lang="en-US" altLang="zh-CN" dirty="0"/>
              <a:t>S/MIME allows users to send encrypted messages that are also digitally signed</a:t>
            </a:r>
          </a:p>
          <a:p>
            <a:endParaRPr lang="zh-CN" altLang="en-US" dirty="0"/>
          </a:p>
        </p:txBody>
      </p:sp>
    </p:spTree>
    <p:extLst>
      <p:ext uri="{BB962C8B-B14F-4D97-AF65-F5344CB8AC3E}">
        <p14:creationId xmlns:p14="http://schemas.microsoft.com/office/powerpoint/2010/main" val="2879774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 Real-time Transport Protocol (SRTP)</a:t>
            </a:r>
            <a:endParaRPr lang="zh-CN" altLang="en-US" dirty="0"/>
          </a:p>
        </p:txBody>
      </p:sp>
      <p:sp>
        <p:nvSpPr>
          <p:cNvPr id="3" name="Text Placeholder 2"/>
          <p:cNvSpPr>
            <a:spLocks noGrp="1"/>
          </p:cNvSpPr>
          <p:nvPr>
            <p:ph type="body" sz="quarter" idx="17"/>
          </p:nvPr>
        </p:nvSpPr>
        <p:spPr/>
        <p:txBody>
          <a:bodyPr/>
          <a:lstStyle/>
          <a:p>
            <a:r>
              <a:rPr lang="en-US" altLang="zh-CN" b="1" dirty="0"/>
              <a:t>Secure Real-time Transport Protocol (SRTP) </a:t>
            </a:r>
            <a:r>
              <a:rPr lang="en-US" altLang="zh-CN" dirty="0"/>
              <a:t>is a secure extension protecting transmission using the Real-time Transport Protocol (RTP)</a:t>
            </a:r>
          </a:p>
          <a:p>
            <a:r>
              <a:rPr lang="en-US" altLang="zh-CN" dirty="0"/>
              <a:t>SRTP provides protection for Voice over IP (VoIP) communications</a:t>
            </a:r>
          </a:p>
          <a:p>
            <a:r>
              <a:rPr lang="en-US" altLang="zh-CN" dirty="0"/>
              <a:t>Adds security features such as message authentication and confidentiality for VoIP Communications</a:t>
            </a:r>
          </a:p>
          <a:p>
            <a:endParaRPr lang="zh-CN" altLang="en-US" dirty="0"/>
          </a:p>
        </p:txBody>
      </p:sp>
    </p:spTree>
    <p:extLst>
      <p:ext uri="{BB962C8B-B14F-4D97-AF65-F5344CB8AC3E}">
        <p14:creationId xmlns:p14="http://schemas.microsoft.com/office/powerpoint/2010/main" val="1128813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 Security (IPsec)</a:t>
            </a:r>
            <a:endParaRPr lang="zh-CN" altLang="en-US" dirty="0"/>
          </a:p>
        </p:txBody>
      </p:sp>
      <p:sp>
        <p:nvSpPr>
          <p:cNvPr id="3" name="Text Placeholder 2"/>
          <p:cNvSpPr>
            <a:spLocks noGrp="1"/>
          </p:cNvSpPr>
          <p:nvPr>
            <p:ph type="body" sz="quarter" idx="17"/>
          </p:nvPr>
        </p:nvSpPr>
        <p:spPr/>
        <p:txBody>
          <a:bodyPr/>
          <a:lstStyle/>
          <a:p>
            <a:r>
              <a:rPr lang="en-US" altLang="en-US" b="1" dirty="0"/>
              <a:t>IPsec</a:t>
            </a:r>
            <a:r>
              <a:rPr lang="en-US" altLang="en-US" dirty="0"/>
              <a:t> is a protocol suite for securing Internet Protocol (IP) communications</a:t>
            </a:r>
          </a:p>
          <a:p>
            <a:r>
              <a:rPr lang="en-US" altLang="en-US" dirty="0"/>
              <a:t>IPsec is considered to be a </a:t>
            </a:r>
            <a:r>
              <a:rPr lang="en-US" altLang="en-US" i="1" dirty="0"/>
              <a:t>transparent</a:t>
            </a:r>
            <a:r>
              <a:rPr lang="en-US" altLang="en-US" dirty="0"/>
              <a:t> security protocol</a:t>
            </a:r>
          </a:p>
          <a:p>
            <a:pPr lvl="1"/>
            <a:r>
              <a:rPr lang="en-US" altLang="en-US" dirty="0"/>
              <a:t>Transparent to applications, users, and software</a:t>
            </a:r>
          </a:p>
          <a:p>
            <a:r>
              <a:rPr lang="en-US" altLang="en-US" dirty="0"/>
              <a:t>IPsec provides three areas of protection that correspond to three IPsec protocols:</a:t>
            </a:r>
          </a:p>
          <a:p>
            <a:pPr lvl="1"/>
            <a:r>
              <a:rPr lang="en-US" altLang="en-US" i="1" dirty="0"/>
              <a:t>Authentication</a:t>
            </a:r>
          </a:p>
          <a:p>
            <a:pPr lvl="1"/>
            <a:r>
              <a:rPr lang="en-US" altLang="en-US" i="1" dirty="0"/>
              <a:t>Confidentiality</a:t>
            </a:r>
          </a:p>
          <a:p>
            <a:pPr lvl="1"/>
            <a:r>
              <a:rPr lang="en-US" altLang="en-US" i="1" dirty="0"/>
              <a:t>Key management</a:t>
            </a:r>
          </a:p>
          <a:p>
            <a:r>
              <a:rPr lang="en-US" altLang="en-US" dirty="0"/>
              <a:t>IPsec supports two encryption modes: </a:t>
            </a:r>
          </a:p>
          <a:p>
            <a:pPr lvl="1"/>
            <a:r>
              <a:rPr lang="en-US" altLang="en-US" b="1" dirty="0"/>
              <a:t>Transport mode</a:t>
            </a:r>
            <a:r>
              <a:rPr lang="en-US" altLang="en-US" dirty="0"/>
              <a:t> encrypts only the data portion of each packet and leaves the header unencrypted</a:t>
            </a:r>
          </a:p>
          <a:p>
            <a:pPr lvl="1"/>
            <a:r>
              <a:rPr lang="en-US" altLang="en-US" b="1" dirty="0"/>
              <a:t>Tunnel mode </a:t>
            </a:r>
            <a:r>
              <a:rPr lang="en-US" altLang="en-US" dirty="0"/>
              <a:t>encrypts both the header and the data portion</a:t>
            </a:r>
          </a:p>
          <a:p>
            <a:endParaRPr lang="zh-CN" altLang="en-US" dirty="0"/>
          </a:p>
        </p:txBody>
      </p:sp>
    </p:spTree>
    <p:extLst>
      <p:ext uri="{BB962C8B-B14F-4D97-AF65-F5344CB8AC3E}">
        <p14:creationId xmlns:p14="http://schemas.microsoft.com/office/powerpoint/2010/main" val="1302826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Weaknesses of Cryptographic Protocols</a:t>
            </a:r>
            <a:endParaRPr lang="zh-CN" altLang="en-US" dirty="0"/>
          </a:p>
        </p:txBody>
      </p:sp>
      <p:sp>
        <p:nvSpPr>
          <p:cNvPr id="3" name="Text Placeholder 2"/>
          <p:cNvSpPr>
            <a:spLocks noGrp="1"/>
          </p:cNvSpPr>
          <p:nvPr>
            <p:ph type="body" sz="quarter" idx="17"/>
          </p:nvPr>
        </p:nvSpPr>
        <p:spPr/>
        <p:txBody>
          <a:bodyPr/>
          <a:lstStyle/>
          <a:p>
            <a:r>
              <a:rPr lang="en-US" altLang="zh-CN" dirty="0"/>
              <a:t>Due to the complexity of networking, cryptographic protocols are notoriously difficult to design</a:t>
            </a:r>
          </a:p>
          <a:p>
            <a:r>
              <a:rPr lang="en-US" altLang="zh-CN" dirty="0"/>
              <a:t>While the mathematics and related security of basic cryptographic algorithms have been extensively studied, the same cannot be said of cryptographic protocols</a:t>
            </a:r>
          </a:p>
          <a:p>
            <a:r>
              <a:rPr lang="en-US" altLang="zh-CN" dirty="0"/>
              <a:t>Older cryptographic protocols were designed by networking experts and not by cryptographic protocol experts</a:t>
            </a:r>
          </a:p>
          <a:p>
            <a:r>
              <a:rPr lang="en-US" altLang="zh-CN" dirty="0"/>
              <a:t>The associated security proofs to guarantee the correctness of cryptographic protocols are much more complicated than those for cryptographic algorithms</a:t>
            </a:r>
            <a:endParaRPr lang="zh-CN" altLang="en-US" dirty="0"/>
          </a:p>
        </p:txBody>
      </p:sp>
    </p:spTree>
    <p:extLst>
      <p:ext uri="{BB962C8B-B14F-4D97-AF65-F5344CB8AC3E}">
        <p14:creationId xmlns:p14="http://schemas.microsoft.com/office/powerpoint/2010/main" val="118831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Defining Digital Certificates (1 of 2)</a:t>
            </a:r>
            <a:endParaRPr lang="zh-CN" altLang="en-US" dirty="0"/>
          </a:p>
        </p:txBody>
      </p:sp>
      <p:sp>
        <p:nvSpPr>
          <p:cNvPr id="3" name="Text Placeholder 2"/>
          <p:cNvSpPr>
            <a:spLocks noGrp="1"/>
          </p:cNvSpPr>
          <p:nvPr>
            <p:ph type="body" sz="quarter" idx="17"/>
          </p:nvPr>
        </p:nvSpPr>
        <p:spPr/>
        <p:txBody>
          <a:bodyPr/>
          <a:lstStyle/>
          <a:p>
            <a:r>
              <a:rPr lang="en-US" altLang="en-US" dirty="0"/>
              <a:t>A </a:t>
            </a:r>
            <a:r>
              <a:rPr lang="en-US" altLang="en-US" i="1" dirty="0"/>
              <a:t>digital signature </a:t>
            </a:r>
            <a:r>
              <a:rPr lang="en-US" altLang="en-US" dirty="0"/>
              <a:t>is used to prove a document originated from a valid sender</a:t>
            </a:r>
          </a:p>
          <a:p>
            <a:r>
              <a:rPr lang="en-US" altLang="en-US" dirty="0"/>
              <a:t>Weakness of using digital signatures:</a:t>
            </a:r>
          </a:p>
          <a:p>
            <a:pPr lvl="1"/>
            <a:r>
              <a:rPr lang="en-US" altLang="en-US" dirty="0"/>
              <a:t>It can only prove that the private key of the sender was used to encrypt the digital signature</a:t>
            </a:r>
          </a:p>
          <a:p>
            <a:pPr lvl="1"/>
            <a:r>
              <a:rPr lang="en-US" altLang="en-US" dirty="0"/>
              <a:t>An imposter could post a public key under a sender’s name</a:t>
            </a:r>
          </a:p>
          <a:p>
            <a:r>
              <a:rPr lang="en-US" altLang="en-US" i="1" dirty="0"/>
              <a:t>Trusted third party</a:t>
            </a:r>
          </a:p>
          <a:p>
            <a:pPr lvl="1"/>
            <a:r>
              <a:rPr lang="en-US" altLang="en-US" dirty="0"/>
              <a:t>Used to help solve the problem of verifying identity</a:t>
            </a:r>
          </a:p>
          <a:p>
            <a:pPr lvl="1"/>
            <a:r>
              <a:rPr lang="en-US" altLang="en-US" dirty="0"/>
              <a:t>Verifies the owner and that the public key belongs to that owner</a:t>
            </a:r>
          </a:p>
          <a:p>
            <a:r>
              <a:rPr lang="en-US" altLang="en-US" dirty="0"/>
              <a:t>A </a:t>
            </a:r>
            <a:r>
              <a:rPr lang="en-US" altLang="en-US" b="1" dirty="0"/>
              <a:t>digital certificate </a:t>
            </a:r>
            <a:r>
              <a:rPr lang="en-US" altLang="en-US" dirty="0"/>
              <a:t>is a technology used to associate a user’s identity to a public key that has been “digitally signed” by a trusted third party</a:t>
            </a:r>
          </a:p>
          <a:p>
            <a:pPr lvl="1"/>
            <a:endParaRPr lang="en-US" altLang="en-US" dirty="0"/>
          </a:p>
          <a:p>
            <a:endParaRPr lang="en-US" altLang="zh-CN" dirty="0"/>
          </a:p>
          <a:p>
            <a:endParaRPr lang="zh-CN" altLang="en-US" dirty="0"/>
          </a:p>
        </p:txBody>
      </p:sp>
    </p:spTree>
    <p:extLst>
      <p:ext uri="{BB962C8B-B14F-4D97-AF65-F5344CB8AC3E}">
        <p14:creationId xmlns:p14="http://schemas.microsoft.com/office/powerpoint/2010/main" val="3382037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encryption protocol is used for securing email messages?</a:t>
            </a:r>
          </a:p>
          <a:p>
            <a:pPr marL="342900" lvl="1" indent="0">
              <a:buNone/>
            </a:pPr>
            <a:r>
              <a:rPr lang="en-US" dirty="0">
                <a:solidFill>
                  <a:srgbClr val="000000"/>
                </a:solidFill>
              </a:rPr>
              <a:t>a. S/MIME</a:t>
            </a:r>
          </a:p>
          <a:p>
            <a:pPr marL="342900" lvl="1" indent="0">
              <a:buNone/>
            </a:pPr>
            <a:r>
              <a:rPr lang="en-US" dirty="0">
                <a:solidFill>
                  <a:srgbClr val="000000"/>
                </a:solidFill>
              </a:rPr>
              <a:t>b. SRTP</a:t>
            </a:r>
          </a:p>
          <a:p>
            <a:pPr marL="342900" lvl="1" indent="0">
              <a:buNone/>
            </a:pPr>
            <a:r>
              <a:rPr lang="en-US" dirty="0">
                <a:solidFill>
                  <a:srgbClr val="000000"/>
                </a:solidFill>
              </a:rPr>
              <a:t>c. HTTPS</a:t>
            </a:r>
          </a:p>
          <a:p>
            <a:pPr marL="342900" lvl="1" indent="0">
              <a:buNone/>
            </a:pPr>
            <a:r>
              <a:rPr lang="en-US" dirty="0">
                <a:solidFill>
                  <a:srgbClr val="000000"/>
                </a:solidFill>
              </a:rPr>
              <a:t>d. TLS</a:t>
            </a:r>
          </a:p>
          <a:p>
            <a:pPr marL="342900" lvl="1" indent="0">
              <a:buNone/>
            </a:pPr>
            <a:endParaRPr lang="en-US" dirty="0"/>
          </a:p>
        </p:txBody>
      </p:sp>
    </p:spTree>
    <p:extLst>
      <p:ext uri="{BB962C8B-B14F-4D97-AF65-F5344CB8AC3E}">
        <p14:creationId xmlns:p14="http://schemas.microsoft.com/office/powerpoint/2010/main" val="2296609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encryption protocol is used for securing email messages?</a:t>
            </a:r>
          </a:p>
          <a:p>
            <a:pPr marL="342900" lvl="1" indent="0">
              <a:buNone/>
            </a:pPr>
            <a:r>
              <a:rPr lang="en-US" b="1" dirty="0">
                <a:solidFill>
                  <a:srgbClr val="000000"/>
                </a:solidFill>
              </a:rPr>
              <a:t>Answer: a. S/MIME</a:t>
            </a:r>
            <a:endParaRPr lang="en-US" altLang="en-US" b="1" i="1" dirty="0">
              <a:solidFill>
                <a:srgbClr val="000000"/>
              </a:solidFill>
            </a:endParaRPr>
          </a:p>
          <a:p>
            <a:pPr marL="342900" lvl="1" indent="0">
              <a:buNone/>
            </a:pPr>
            <a:r>
              <a:rPr lang="en-US" b="1" dirty="0">
                <a:solidFill>
                  <a:srgbClr val="000000"/>
                </a:solidFill>
              </a:rPr>
              <a:t>Secure/Multipurpose Internet Mail Extensions (S/MIME) is used to secure email messages. SRTP provides VOIP protection, HTTPS is used, along with TLS, to secure communication between a Web browser and Web server.</a:t>
            </a:r>
          </a:p>
        </p:txBody>
      </p:sp>
    </p:spTree>
    <p:extLst>
      <p:ext uri="{BB962C8B-B14F-4D97-AF65-F5344CB8AC3E}">
        <p14:creationId xmlns:p14="http://schemas.microsoft.com/office/powerpoint/2010/main" val="3882866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Implementing Cryptography</a:t>
            </a:r>
            <a:endParaRPr lang="zh-CN" altLang="en-US" dirty="0"/>
          </a:p>
        </p:txBody>
      </p:sp>
      <p:sp>
        <p:nvSpPr>
          <p:cNvPr id="3" name="Text Placeholder 2"/>
          <p:cNvSpPr>
            <a:spLocks noGrp="1"/>
          </p:cNvSpPr>
          <p:nvPr>
            <p:ph type="body" sz="quarter" idx="17"/>
          </p:nvPr>
        </p:nvSpPr>
        <p:spPr/>
        <p:txBody>
          <a:bodyPr/>
          <a:lstStyle/>
          <a:p>
            <a:r>
              <a:rPr lang="en-US" altLang="zh-CN" dirty="0"/>
              <a:t>Cryptography that is improperly applied can lead to vulnerabilities</a:t>
            </a:r>
          </a:p>
          <a:p>
            <a:r>
              <a:rPr lang="en-US" altLang="zh-CN" dirty="0"/>
              <a:t>It is essential to understand the different options that relate to cryptography</a:t>
            </a:r>
          </a:p>
          <a:p>
            <a:r>
              <a:rPr lang="en-US" altLang="zh-CN" dirty="0"/>
              <a:t>Implementing cryptography includes understanding:</a:t>
            </a:r>
          </a:p>
          <a:p>
            <a:pPr lvl="1"/>
            <a:r>
              <a:rPr lang="en-US" altLang="zh-CN" dirty="0"/>
              <a:t>Key strength</a:t>
            </a:r>
          </a:p>
          <a:p>
            <a:pPr lvl="1"/>
            <a:r>
              <a:rPr lang="en-US" altLang="zh-CN" dirty="0"/>
              <a:t>Secret algorithms</a:t>
            </a:r>
          </a:p>
          <a:p>
            <a:pPr lvl="1"/>
            <a:r>
              <a:rPr lang="en-US" altLang="zh-CN" dirty="0"/>
              <a:t>Block cipher modes of operation</a:t>
            </a:r>
          </a:p>
          <a:p>
            <a:pPr lvl="1"/>
            <a:r>
              <a:rPr lang="en-US" altLang="zh-CN" dirty="0"/>
              <a:t>Cryptographic service providers</a:t>
            </a:r>
          </a:p>
          <a:p>
            <a:pPr lvl="1"/>
            <a:r>
              <a:rPr lang="en-US" altLang="zh-CN" dirty="0"/>
              <a:t>The use of algorithm input values</a:t>
            </a:r>
          </a:p>
          <a:p>
            <a:endParaRPr lang="zh-CN" altLang="en-US" dirty="0"/>
          </a:p>
        </p:txBody>
      </p:sp>
    </p:spTree>
    <p:extLst>
      <p:ext uri="{BB962C8B-B14F-4D97-AF65-F5344CB8AC3E}">
        <p14:creationId xmlns:p14="http://schemas.microsoft.com/office/powerpoint/2010/main" val="1005202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 Strength</a:t>
            </a:r>
            <a:endParaRPr lang="zh-CN" altLang="en-US" dirty="0"/>
          </a:p>
        </p:txBody>
      </p:sp>
      <p:sp>
        <p:nvSpPr>
          <p:cNvPr id="3" name="Text Placeholder 2"/>
          <p:cNvSpPr>
            <a:spLocks noGrp="1"/>
          </p:cNvSpPr>
          <p:nvPr>
            <p:ph type="body" sz="quarter" idx="17"/>
          </p:nvPr>
        </p:nvSpPr>
        <p:spPr/>
        <p:txBody>
          <a:bodyPr/>
          <a:lstStyle/>
          <a:p>
            <a:r>
              <a:rPr lang="en-US" altLang="zh-CN" dirty="0"/>
              <a:t>A cryptographic key is a value that serves as input to an algorithm</a:t>
            </a:r>
          </a:p>
          <a:p>
            <a:pPr lvl="1"/>
            <a:r>
              <a:rPr lang="en-US" altLang="zh-CN" dirty="0"/>
              <a:t>It transforms plaintext into ciphertext (and vice versa for decryption)</a:t>
            </a:r>
          </a:p>
          <a:p>
            <a:r>
              <a:rPr lang="en-US" altLang="zh-CN" dirty="0"/>
              <a:t>Three primary characteristics that determine the resiliency of the key to attacks (called </a:t>
            </a:r>
            <a:r>
              <a:rPr lang="en-US" altLang="zh-CN" b="1" dirty="0"/>
              <a:t>key strength</a:t>
            </a:r>
            <a:r>
              <a:rPr lang="en-US" altLang="zh-CN" dirty="0"/>
              <a:t>)</a:t>
            </a:r>
          </a:p>
          <a:p>
            <a:pPr lvl="1"/>
            <a:r>
              <a:rPr lang="en-US" altLang="zh-CN" i="1" dirty="0"/>
              <a:t>Randomness</a:t>
            </a:r>
          </a:p>
          <a:p>
            <a:pPr lvl="1"/>
            <a:r>
              <a:rPr lang="en-US" altLang="zh-CN" i="1" dirty="0"/>
              <a:t>Length of the key</a:t>
            </a:r>
          </a:p>
          <a:p>
            <a:pPr lvl="1"/>
            <a:r>
              <a:rPr lang="en-US" altLang="zh-CN" i="1" dirty="0"/>
              <a:t>Cryptoperiod </a:t>
            </a:r>
            <a:r>
              <a:rPr lang="en-US" altLang="zh-CN" dirty="0"/>
              <a:t>– length of time for which a key is authorized for use</a:t>
            </a:r>
          </a:p>
          <a:p>
            <a:endParaRPr lang="zh-CN" altLang="en-US" dirty="0"/>
          </a:p>
        </p:txBody>
      </p:sp>
    </p:spTree>
    <p:extLst>
      <p:ext uri="{BB962C8B-B14F-4D97-AF65-F5344CB8AC3E}">
        <p14:creationId xmlns:p14="http://schemas.microsoft.com/office/powerpoint/2010/main" val="3822674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Secret Algorithms</a:t>
            </a:r>
            <a:endParaRPr lang="zh-CN" altLang="en-US" dirty="0"/>
          </a:p>
        </p:txBody>
      </p:sp>
      <p:sp>
        <p:nvSpPr>
          <p:cNvPr id="3" name="Text Placeholder 2"/>
          <p:cNvSpPr>
            <a:spLocks noGrp="1"/>
          </p:cNvSpPr>
          <p:nvPr>
            <p:ph type="body" sz="quarter" idx="17"/>
          </p:nvPr>
        </p:nvSpPr>
        <p:spPr/>
        <p:txBody>
          <a:bodyPr/>
          <a:lstStyle/>
          <a:p>
            <a:r>
              <a:rPr lang="en-US" altLang="zh-CN" dirty="0"/>
              <a:t>Keys must be kept secret, does the same apply to algorithms?</a:t>
            </a:r>
          </a:p>
          <a:p>
            <a:r>
              <a:rPr lang="en-US" altLang="zh-CN" dirty="0"/>
              <a:t>Would a secret algorithm enhance security in the same way as keeping a key or password secret?</a:t>
            </a:r>
          </a:p>
          <a:p>
            <a:pPr lvl="1"/>
            <a:r>
              <a:rPr lang="en-US" altLang="zh-CN" dirty="0"/>
              <a:t>No</a:t>
            </a:r>
          </a:p>
          <a:p>
            <a:r>
              <a:rPr lang="en-US" altLang="zh-CN" dirty="0"/>
              <a:t>For a cryptography to be useful it needs to be widespread:</a:t>
            </a:r>
          </a:p>
          <a:p>
            <a:pPr lvl="1"/>
            <a:r>
              <a:rPr lang="en-US" altLang="zh-CN" dirty="0"/>
              <a:t>A military force that uses cryptography must allow many users to know of its existence to use it</a:t>
            </a:r>
          </a:p>
          <a:p>
            <a:endParaRPr lang="zh-CN" altLang="en-US" dirty="0"/>
          </a:p>
        </p:txBody>
      </p:sp>
    </p:spTree>
    <p:extLst>
      <p:ext uri="{BB962C8B-B14F-4D97-AF65-F5344CB8AC3E}">
        <p14:creationId xmlns:p14="http://schemas.microsoft.com/office/powerpoint/2010/main" val="1479835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Block Cipher Modes of Operation</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i="1" dirty="0"/>
              <a:t>block cipher </a:t>
            </a:r>
            <a:r>
              <a:rPr lang="en-US" altLang="zh-CN" dirty="0"/>
              <a:t>manipulates an entire block of plaintext at one time</a:t>
            </a:r>
          </a:p>
          <a:p>
            <a:pPr lvl="1"/>
            <a:r>
              <a:rPr lang="en-US" altLang="zh-CN" dirty="0"/>
              <a:t>The plaintext is divided into separate blocks of specific lengths</a:t>
            </a:r>
          </a:p>
          <a:p>
            <a:pPr lvl="1"/>
            <a:r>
              <a:rPr lang="en-US" altLang="zh-CN" dirty="0"/>
              <a:t>Each block is encrypted independently</a:t>
            </a:r>
          </a:p>
          <a:p>
            <a:r>
              <a:rPr lang="en-US" altLang="zh-CN" dirty="0"/>
              <a:t>A block cipher mode of operation specifies how block ciphers should handle these blocks</a:t>
            </a:r>
          </a:p>
          <a:p>
            <a:r>
              <a:rPr lang="en-US" altLang="zh-CN" dirty="0"/>
              <a:t>Most common modes:</a:t>
            </a:r>
          </a:p>
          <a:p>
            <a:pPr lvl="1"/>
            <a:r>
              <a:rPr lang="en-US" altLang="zh-CN" i="1" dirty="0"/>
              <a:t>Electronic Code Book (ECB)</a:t>
            </a:r>
          </a:p>
          <a:p>
            <a:pPr lvl="1"/>
            <a:r>
              <a:rPr lang="en-US" altLang="zh-CN" i="1" dirty="0"/>
              <a:t>Cipher Block Chaining (CBC)</a:t>
            </a:r>
          </a:p>
          <a:p>
            <a:pPr lvl="1"/>
            <a:r>
              <a:rPr lang="en-US" altLang="zh-CN" i="1" dirty="0"/>
              <a:t>Counter (CTR)</a:t>
            </a:r>
          </a:p>
          <a:p>
            <a:pPr lvl="1"/>
            <a:r>
              <a:rPr lang="en-US" altLang="zh-CN" i="1" dirty="0"/>
              <a:t>Galois/Counter (GCM)</a:t>
            </a:r>
          </a:p>
          <a:p>
            <a:endParaRPr lang="zh-CN" altLang="en-US" dirty="0"/>
          </a:p>
        </p:txBody>
      </p:sp>
    </p:spTree>
    <p:extLst>
      <p:ext uri="{BB962C8B-B14F-4D97-AF65-F5344CB8AC3E}">
        <p14:creationId xmlns:p14="http://schemas.microsoft.com/office/powerpoint/2010/main" val="30555541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Crypto Service Providers</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i="1" dirty="0"/>
              <a:t>crypto service provider </a:t>
            </a:r>
            <a:r>
              <a:rPr lang="en-US" altLang="zh-CN" dirty="0"/>
              <a:t>allows an application to implement an encryption algorithm for execution</a:t>
            </a:r>
          </a:p>
          <a:p>
            <a:r>
              <a:rPr lang="en-US" altLang="zh-CN" dirty="0"/>
              <a:t>Crypto service providers typically:</a:t>
            </a:r>
          </a:p>
          <a:p>
            <a:pPr lvl="1"/>
            <a:r>
              <a:rPr lang="en-US" altLang="zh-CN" dirty="0"/>
              <a:t>Implement cryptographic algorithms</a:t>
            </a:r>
          </a:p>
          <a:p>
            <a:pPr lvl="1"/>
            <a:r>
              <a:rPr lang="en-US" altLang="zh-CN" dirty="0"/>
              <a:t>Generate keys</a:t>
            </a:r>
          </a:p>
          <a:p>
            <a:pPr lvl="1"/>
            <a:r>
              <a:rPr lang="en-US" altLang="zh-CN" dirty="0"/>
              <a:t>Provide key storage</a:t>
            </a:r>
          </a:p>
          <a:p>
            <a:pPr lvl="1"/>
            <a:r>
              <a:rPr lang="en-US" altLang="zh-CN" dirty="0"/>
              <a:t>Authenticate users by calling various crypto modules to perform specific tasks</a:t>
            </a:r>
          </a:p>
          <a:p>
            <a:r>
              <a:rPr lang="en-US" altLang="zh-CN" dirty="0"/>
              <a:t>Crypto service providers can be implemented in:</a:t>
            </a:r>
          </a:p>
          <a:p>
            <a:pPr lvl="1"/>
            <a:r>
              <a:rPr lang="en-US" altLang="zh-CN" dirty="0"/>
              <a:t>Software, hardware, or both</a:t>
            </a:r>
          </a:p>
          <a:p>
            <a:endParaRPr lang="zh-CN" altLang="en-US" dirty="0"/>
          </a:p>
        </p:txBody>
      </p:sp>
    </p:spTree>
    <p:extLst>
      <p:ext uri="{BB962C8B-B14F-4D97-AF65-F5344CB8AC3E}">
        <p14:creationId xmlns:p14="http://schemas.microsoft.com/office/powerpoint/2010/main" val="427211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4</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NOT a primary characteristic of key strength?</a:t>
            </a:r>
          </a:p>
          <a:p>
            <a:pPr marL="342900" lvl="1" indent="0">
              <a:buNone/>
            </a:pPr>
            <a:r>
              <a:rPr lang="en-US" dirty="0">
                <a:solidFill>
                  <a:srgbClr val="000000"/>
                </a:solidFill>
              </a:rPr>
              <a:t>a. Randomness</a:t>
            </a:r>
          </a:p>
          <a:p>
            <a:pPr marL="342900" lvl="1" indent="0">
              <a:buNone/>
            </a:pPr>
            <a:r>
              <a:rPr lang="en-US" dirty="0">
                <a:solidFill>
                  <a:srgbClr val="000000"/>
                </a:solidFill>
              </a:rPr>
              <a:t>b. Uniqueness</a:t>
            </a:r>
          </a:p>
          <a:p>
            <a:pPr marL="342900" lvl="1" indent="0">
              <a:buNone/>
            </a:pPr>
            <a:r>
              <a:rPr lang="en-US" dirty="0">
                <a:solidFill>
                  <a:srgbClr val="000000"/>
                </a:solidFill>
              </a:rPr>
              <a:t>c. Key length</a:t>
            </a:r>
          </a:p>
          <a:p>
            <a:pPr marL="342900" lvl="1" indent="0">
              <a:buNone/>
            </a:pPr>
            <a:r>
              <a:rPr lang="en-US" dirty="0">
                <a:solidFill>
                  <a:srgbClr val="000000"/>
                </a:solidFill>
              </a:rPr>
              <a:t>d. Cryptoperiod</a:t>
            </a:r>
          </a:p>
          <a:p>
            <a:pPr marL="342900" lvl="1" indent="0">
              <a:buNone/>
            </a:pPr>
            <a:endParaRPr lang="en-US" dirty="0"/>
          </a:p>
        </p:txBody>
      </p:sp>
    </p:spTree>
    <p:extLst>
      <p:ext uri="{BB962C8B-B14F-4D97-AF65-F5344CB8AC3E}">
        <p14:creationId xmlns:p14="http://schemas.microsoft.com/office/powerpoint/2010/main" val="3765388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4: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NOT a primary characteristic of key strength?</a:t>
            </a:r>
          </a:p>
          <a:p>
            <a:pPr marL="342900" lvl="1" indent="0">
              <a:buNone/>
            </a:pPr>
            <a:r>
              <a:rPr lang="en-US" b="1" dirty="0">
                <a:solidFill>
                  <a:srgbClr val="000000"/>
                </a:solidFill>
              </a:rPr>
              <a:t>Answer: b. Uniqueness</a:t>
            </a:r>
            <a:endParaRPr lang="en-US" altLang="en-US" b="1" i="1" dirty="0">
              <a:solidFill>
                <a:srgbClr val="000000"/>
              </a:solidFill>
            </a:endParaRPr>
          </a:p>
          <a:p>
            <a:pPr marL="342900" lvl="1" indent="0">
              <a:buNone/>
            </a:pPr>
            <a:r>
              <a:rPr lang="en-US" b="1" dirty="0">
                <a:solidFill>
                  <a:srgbClr val="000000"/>
                </a:solidFill>
              </a:rPr>
              <a:t>The three primary characteristics that determine the resiliency of the key to attacks, or key strength, are: randomness, length of key, and cryptoperiod.</a:t>
            </a:r>
          </a:p>
        </p:txBody>
      </p:sp>
    </p:spTree>
    <p:extLst>
      <p:ext uri="{BB962C8B-B14F-4D97-AF65-F5344CB8AC3E}">
        <p14:creationId xmlns:p14="http://schemas.microsoft.com/office/powerpoint/2010/main" val="4280598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normAutofit/>
          </a:bodyPr>
          <a:lstStyle/>
          <a:p>
            <a:pPr marL="0" indent="0">
              <a:buNone/>
            </a:pPr>
            <a:r>
              <a:rPr lang="en-US" sz="2400" dirty="0"/>
              <a:t>Do case projects 7-3 and 7-4 which relate to Certificate Authorities. Then consider the following questions: How important is the CA from which you purchase a digital certificate? What are the ramifications of using a certificate from an unreliable source?</a:t>
            </a:r>
          </a:p>
          <a:p>
            <a:pPr marL="0" indent="0">
              <a:buNone/>
            </a:pPr>
            <a:endParaRPr lang="en-US" sz="2400" dirty="0"/>
          </a:p>
          <a:p>
            <a:pPr marL="0" indent="0">
              <a:buNone/>
            </a:pPr>
            <a:endParaRPr lang="en-US" dirty="0"/>
          </a:p>
          <a:p>
            <a:pPr marL="0" indent="0">
              <a:buNone/>
            </a:pPr>
            <a:endParaRPr lang="en-US" dirty="0"/>
          </a:p>
          <a:p>
            <a:pPr marL="0" indent="0">
              <a:buNone/>
            </a:pPr>
            <a:endParaRPr lang="en-US" dirty="0"/>
          </a:p>
          <a:p>
            <a:pPr marL="342900" lvl="1" indent="0">
              <a:buNone/>
            </a:pPr>
            <a:endParaRPr lang="en-US" dirty="0"/>
          </a:p>
        </p:txBody>
      </p:sp>
    </p:spTree>
    <p:extLst>
      <p:ext uri="{BB962C8B-B14F-4D97-AF65-F5344CB8AC3E}">
        <p14:creationId xmlns:p14="http://schemas.microsoft.com/office/powerpoint/2010/main" val="379642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Defining Digital Certificates (2 of 2)</a:t>
            </a:r>
            <a:endParaRPr lang="zh-CN" altLang="en-US" dirty="0"/>
          </a:p>
        </p:txBody>
      </p:sp>
      <p:pic>
        <p:nvPicPr>
          <p:cNvPr id="5" name="Picture Placeholder 4" descr="An illustration explaining how an imposter public key can be created in public key cryptography. Bob sends a message to Alice. Bob's public key is 2111984 and Bob creates a message with this key and sends it to Alice. The message is to buy stock now. Mallory intercepts the message and using Bob's identity creates her own set of imposter public and private keys. The imposter public key is 01071981. Mallory then sends a different message to Alice. The message is to sell stock now. Alice retrieves the imposter public key and decrypts the message. Alice has been tricked into thinking that the message is from Bob, when in reality, it came from Mallory. A digital signature can essentially prove the owner of the private key and cannot necessarily confirm the true identity of the sende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325262" y="2523566"/>
            <a:ext cx="5343144" cy="2023872"/>
          </a:xfrm>
          <a:prstGeom prst="rect">
            <a:avLst/>
          </a:prstGeom>
          <a:noFill/>
          <a:ln>
            <a:noFill/>
          </a:ln>
        </p:spPr>
      </p:pic>
      <p:sp>
        <p:nvSpPr>
          <p:cNvPr id="4" name="Text Placeholder 3"/>
          <p:cNvSpPr>
            <a:spLocks noGrp="1"/>
          </p:cNvSpPr>
          <p:nvPr>
            <p:ph type="body" sz="quarter" idx="11"/>
          </p:nvPr>
        </p:nvSpPr>
        <p:spPr>
          <a:xfrm>
            <a:off x="7073727" y="4238145"/>
            <a:ext cx="3976406" cy="319684"/>
          </a:xfrm>
        </p:spPr>
        <p:txBody>
          <a:bodyPr/>
          <a:lstStyle/>
          <a:p>
            <a:r>
              <a:rPr lang="en-US" altLang="zh-CN" dirty="0"/>
              <a:t>Figure 7-1 Imposter public key</a:t>
            </a:r>
            <a:endParaRPr lang="zh-CN" altLang="en-US" dirty="0"/>
          </a:p>
        </p:txBody>
      </p:sp>
    </p:spTree>
    <p:extLst>
      <p:ext uri="{BB962C8B-B14F-4D97-AF65-F5344CB8AC3E}">
        <p14:creationId xmlns:p14="http://schemas.microsoft.com/office/powerpoint/2010/main" val="1724602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(1 of 2)</a:t>
            </a:r>
          </a:p>
        </p:txBody>
      </p:sp>
      <p:sp>
        <p:nvSpPr>
          <p:cNvPr id="2" name="Text Placeholder 1"/>
          <p:cNvSpPr>
            <a:spLocks noGrp="1"/>
          </p:cNvSpPr>
          <p:nvPr>
            <p:ph type="body" sz="quarter" idx="17"/>
          </p:nvPr>
        </p:nvSpPr>
        <p:spPr/>
        <p:txBody>
          <a:bodyPr/>
          <a:lstStyle/>
          <a:p>
            <a:r>
              <a:rPr lang="en-US" dirty="0"/>
              <a:t>A digital certificate is the user’s public key that has been digitally signed by a trusted third party who verifies the owner and that the public key belongs to that owner</a:t>
            </a:r>
          </a:p>
          <a:p>
            <a:r>
              <a:rPr lang="en-US" dirty="0"/>
              <a:t>A Certificate Repository (CR) is a list of approved digital certificates</a:t>
            </a:r>
          </a:p>
          <a:p>
            <a:r>
              <a:rPr lang="en-US" dirty="0"/>
              <a:t>The process of verifying that a digital certificate is genuine depends upon certificate chaining, or linking several certificates together to establish trust between all the certificates involved</a:t>
            </a:r>
          </a:p>
          <a:p>
            <a:r>
              <a:rPr lang="en-US" dirty="0"/>
              <a:t>Domain validation digital certificates verify the identity of the entity that has control over the domain name but indicate nothing regarding the trustworthiness of the individuals behind the site</a:t>
            </a:r>
          </a:p>
          <a:p>
            <a:r>
              <a:rPr lang="en-US" dirty="0"/>
              <a:t>A public key infrastructure (PKI) is the underlying infrastructure for key management of public keys and digital certificates</a:t>
            </a:r>
          </a:p>
        </p:txBody>
      </p:sp>
    </p:spTree>
    <p:extLst>
      <p:ext uri="{BB962C8B-B14F-4D97-AF65-F5344CB8AC3E}">
        <p14:creationId xmlns:p14="http://schemas.microsoft.com/office/powerpoint/2010/main" val="205990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(2 of 2)</a:t>
            </a:r>
          </a:p>
        </p:txBody>
      </p:sp>
      <p:sp>
        <p:nvSpPr>
          <p:cNvPr id="2" name="Text Placeholder 1"/>
          <p:cNvSpPr>
            <a:spLocks noGrp="1"/>
          </p:cNvSpPr>
          <p:nvPr>
            <p:ph type="body" sz="quarter" idx="17"/>
          </p:nvPr>
        </p:nvSpPr>
        <p:spPr/>
        <p:txBody>
          <a:bodyPr/>
          <a:lstStyle/>
          <a:p>
            <a:r>
              <a:rPr lang="en-US" dirty="0"/>
              <a:t>An organization that uses multiple digital certificates on a regular basis needs to properly manage those digital certificates</a:t>
            </a:r>
          </a:p>
          <a:p>
            <a:r>
              <a:rPr lang="en-US" dirty="0"/>
              <a:t>Cryptography is commonly used to protect data in transit/motion</a:t>
            </a:r>
          </a:p>
          <a:p>
            <a:r>
              <a:rPr lang="en-US" dirty="0"/>
              <a:t>Cryptography that is improperly applied can lead to vulnerabilities that will be exploited</a:t>
            </a:r>
          </a:p>
        </p:txBody>
      </p:sp>
    </p:spTree>
    <p:extLst>
      <p:ext uri="{BB962C8B-B14F-4D97-AF65-F5344CB8AC3E}">
        <p14:creationId xmlns:p14="http://schemas.microsoft.com/office/powerpoint/2010/main" val="295152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Managing Digital Certificates (1 of 6)</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Several entities and technologies are used to manage digital certificates:</a:t>
            </a:r>
          </a:p>
          <a:p>
            <a:pPr lvl="1"/>
            <a:r>
              <a:rPr lang="en-US" altLang="zh-CN" b="1" dirty="0"/>
              <a:t>Certificate authorities (CAs)</a:t>
            </a:r>
          </a:p>
          <a:p>
            <a:pPr lvl="1"/>
            <a:r>
              <a:rPr lang="en-US" altLang="zh-CN" dirty="0"/>
              <a:t>Tools for managing certificates</a:t>
            </a:r>
          </a:p>
          <a:p>
            <a:r>
              <a:rPr lang="en-US" altLang="zh-CN" dirty="0"/>
              <a:t>Certificate Authorities</a:t>
            </a:r>
          </a:p>
          <a:p>
            <a:pPr lvl="1"/>
            <a:r>
              <a:rPr lang="en-US" altLang="zh-CN" dirty="0"/>
              <a:t>If a user wants a digital certificate:</a:t>
            </a:r>
          </a:p>
          <a:p>
            <a:pPr lvl="2"/>
            <a:r>
              <a:rPr lang="en-US" altLang="zh-CN" dirty="0"/>
              <a:t>After generating a public and  private key, the user must complete a request with information such as name, address, email address, known as a </a:t>
            </a:r>
            <a:r>
              <a:rPr lang="en-US" altLang="zh-CN" b="1" dirty="0"/>
              <a:t>Certificate Signing Request (CSR)</a:t>
            </a:r>
          </a:p>
          <a:p>
            <a:pPr lvl="1"/>
            <a:r>
              <a:rPr lang="en-US" altLang="zh-CN" dirty="0"/>
              <a:t>User electronically signs the CSR and sends it to an </a:t>
            </a:r>
            <a:r>
              <a:rPr lang="en-US" altLang="zh-CN" b="1" dirty="0"/>
              <a:t>intermediate CA</a:t>
            </a:r>
          </a:p>
          <a:p>
            <a:pPr lvl="1"/>
            <a:r>
              <a:rPr lang="en-US" altLang="zh-CN" dirty="0"/>
              <a:t>An intermediate CA processes the CSR and verifies the authenticity of the user</a:t>
            </a:r>
          </a:p>
          <a:p>
            <a:endParaRPr lang="zh-CN" altLang="en-US" dirty="0"/>
          </a:p>
        </p:txBody>
      </p:sp>
    </p:spTree>
    <p:extLst>
      <p:ext uri="{BB962C8B-B14F-4D97-AF65-F5344CB8AC3E}">
        <p14:creationId xmlns:p14="http://schemas.microsoft.com/office/powerpoint/2010/main" val="24608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Managing Digital Certificates (2 of 6)</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Certificate Authorities (continued)</a:t>
            </a:r>
          </a:p>
          <a:p>
            <a:pPr lvl="1"/>
            <a:r>
              <a:rPr lang="en-US" altLang="zh-CN" dirty="0"/>
              <a:t>Intermediate CAs are subordinate entities designed to handle specific CA tasks such as:</a:t>
            </a:r>
          </a:p>
          <a:p>
            <a:pPr lvl="2"/>
            <a:r>
              <a:rPr lang="en-US" altLang="zh-CN" dirty="0"/>
              <a:t>Processing certificate requests</a:t>
            </a:r>
          </a:p>
          <a:p>
            <a:pPr lvl="2"/>
            <a:r>
              <a:rPr lang="en-US" altLang="zh-CN" dirty="0"/>
              <a:t>Verifying the identity of the individual</a:t>
            </a:r>
          </a:p>
          <a:p>
            <a:pPr lvl="1"/>
            <a:r>
              <a:rPr lang="en-US" altLang="zh-CN" dirty="0"/>
              <a:t>The person requesting a digital certificate can be authenticated by:</a:t>
            </a:r>
          </a:p>
          <a:p>
            <a:pPr lvl="2"/>
            <a:r>
              <a:rPr lang="en-US" altLang="zh-CN" dirty="0"/>
              <a:t>Email, documents, in person</a:t>
            </a:r>
          </a:p>
          <a:p>
            <a:pPr lvl="1"/>
            <a:r>
              <a:rPr lang="en-US" altLang="zh-CN" dirty="0"/>
              <a:t>A common method to ensure security and integrity of a root CA is to keep it in an offline state from the network (</a:t>
            </a:r>
            <a:r>
              <a:rPr lang="en-US" altLang="zh-CN" b="1" dirty="0"/>
              <a:t>offline CA</a:t>
            </a:r>
            <a:r>
              <a:rPr lang="en-US" altLang="zh-CN" dirty="0"/>
              <a:t>)</a:t>
            </a:r>
          </a:p>
          <a:p>
            <a:pPr lvl="1"/>
            <a:r>
              <a:rPr lang="en-US" altLang="zh-CN" dirty="0"/>
              <a:t>It is only brought online (</a:t>
            </a:r>
            <a:r>
              <a:rPr lang="en-US" altLang="zh-CN" b="1" dirty="0"/>
              <a:t>online CA</a:t>
            </a:r>
            <a:r>
              <a:rPr lang="en-US" altLang="zh-CN" dirty="0"/>
              <a:t>) when needed for specific and infrequent tasks</a:t>
            </a:r>
          </a:p>
          <a:p>
            <a:endParaRPr lang="zh-CN" altLang="en-US" dirty="0"/>
          </a:p>
        </p:txBody>
      </p:sp>
    </p:spTree>
    <p:extLst>
      <p:ext uri="{BB962C8B-B14F-4D97-AF65-F5344CB8AC3E}">
        <p14:creationId xmlns:p14="http://schemas.microsoft.com/office/powerpoint/2010/main" val="187704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Managing Digital Certificates (3 of 6)</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Certificate Management</a:t>
            </a:r>
          </a:p>
          <a:p>
            <a:pPr lvl="1"/>
            <a:r>
              <a:rPr lang="en-US" altLang="en-US" b="1" dirty="0"/>
              <a:t>Certificate Repository (CR) </a:t>
            </a:r>
            <a:r>
              <a:rPr lang="en-US" altLang="en-US" dirty="0"/>
              <a:t>is a publicly accessible centralized directory of digital certificates</a:t>
            </a:r>
          </a:p>
          <a:p>
            <a:pPr lvl="2"/>
            <a:r>
              <a:rPr lang="en-US" altLang="en-US" dirty="0"/>
              <a:t>It can be used to view certificate status</a:t>
            </a:r>
          </a:p>
          <a:p>
            <a:pPr lvl="2"/>
            <a:r>
              <a:rPr lang="en-US" altLang="en-US" dirty="0"/>
              <a:t>The directory can be managed locally by setting it up as a storage area connected to the CA server</a:t>
            </a:r>
          </a:p>
          <a:p>
            <a:pPr lvl="1"/>
            <a:r>
              <a:rPr lang="en-US" altLang="en-US" b="1" dirty="0"/>
              <a:t>Certificate Revocation</a:t>
            </a:r>
          </a:p>
          <a:p>
            <a:pPr lvl="2"/>
            <a:r>
              <a:rPr lang="en-US" altLang="en-US" dirty="0"/>
              <a:t>Reasons a certificate would be revoked</a:t>
            </a:r>
          </a:p>
          <a:p>
            <a:pPr lvl="3"/>
            <a:r>
              <a:rPr lang="en-US" altLang="en-US" dirty="0"/>
              <a:t>Certificate is no longer used</a:t>
            </a:r>
          </a:p>
          <a:p>
            <a:pPr lvl="3"/>
            <a:r>
              <a:rPr lang="en-US" altLang="en-US" dirty="0"/>
              <a:t>Details of the certificate have changed, such as user’s address</a:t>
            </a:r>
          </a:p>
          <a:p>
            <a:pPr lvl="3"/>
            <a:r>
              <a:rPr lang="en-US" altLang="en-US" dirty="0"/>
              <a:t>Private key has been lost or exposed (or suspected lost or exposed)</a:t>
            </a:r>
          </a:p>
          <a:p>
            <a:pPr lvl="2"/>
            <a:r>
              <a:rPr lang="en-US" altLang="en-US" dirty="0"/>
              <a:t>A </a:t>
            </a:r>
            <a:r>
              <a:rPr lang="en-US" altLang="en-US" b="1" dirty="0"/>
              <a:t>Certificate Revocation List </a:t>
            </a:r>
            <a:r>
              <a:rPr lang="en-US" altLang="en-US" dirty="0"/>
              <a:t>(</a:t>
            </a:r>
            <a:r>
              <a:rPr lang="en-US" altLang="en-US" b="1" dirty="0"/>
              <a:t>CRL</a:t>
            </a:r>
            <a:r>
              <a:rPr lang="en-US" altLang="en-US" dirty="0"/>
              <a:t>) is a list of digital certificates that have been revoked</a:t>
            </a:r>
          </a:p>
          <a:p>
            <a:pPr lvl="1"/>
            <a:endParaRPr lang="zh-CN" altLang="en-US" dirty="0"/>
          </a:p>
        </p:txBody>
      </p:sp>
    </p:spTree>
    <p:extLst>
      <p:ext uri="{BB962C8B-B14F-4D97-AF65-F5344CB8AC3E}">
        <p14:creationId xmlns:p14="http://schemas.microsoft.com/office/powerpoint/2010/main" val="69118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Managing Digital Certificates (4 of 6)</a:t>
            </a:r>
            <a:endParaRPr lang="zh-CN" altLang="en-US" dirty="0"/>
          </a:p>
        </p:txBody>
      </p:sp>
      <p:pic>
        <p:nvPicPr>
          <p:cNvPr id="5" name="Picture Placeholder 4" descr="Screenshot of a Certification Revocation List that is available under Intermediate Certification Authorities in the Certificates Manager utility in Window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684080" y="1861282"/>
            <a:ext cx="3852963" cy="3559121"/>
          </a:xfrm>
          <a:prstGeom prst="rect">
            <a:avLst/>
          </a:prstGeom>
          <a:noFill/>
          <a:ln>
            <a:noFill/>
          </a:ln>
        </p:spPr>
      </p:pic>
      <p:sp>
        <p:nvSpPr>
          <p:cNvPr id="4" name="Text Placeholder 3"/>
          <p:cNvSpPr>
            <a:spLocks noGrp="1"/>
          </p:cNvSpPr>
          <p:nvPr>
            <p:ph type="body" sz="quarter" idx="11"/>
          </p:nvPr>
        </p:nvSpPr>
        <p:spPr>
          <a:xfrm>
            <a:off x="6263235" y="4861728"/>
            <a:ext cx="3976406" cy="558675"/>
          </a:xfrm>
        </p:spPr>
        <p:txBody>
          <a:bodyPr/>
          <a:lstStyle/>
          <a:p>
            <a:r>
              <a:rPr lang="en-US" altLang="zh-CN" dirty="0"/>
              <a:t>Figure 7-2  Certificate Revocation List (CRL)</a:t>
            </a:r>
            <a:endParaRPr lang="zh-CN" altLang="en-US" dirty="0"/>
          </a:p>
        </p:txBody>
      </p:sp>
    </p:spTree>
    <p:extLst>
      <p:ext uri="{BB962C8B-B14F-4D97-AF65-F5344CB8AC3E}">
        <p14:creationId xmlns:p14="http://schemas.microsoft.com/office/powerpoint/2010/main" val="2904589522"/>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BA9BA192-EF86-48DF-982C-2C526A268392}">
  <ds:schemaRefs>
    <ds:schemaRef ds:uri="http://schemas.microsoft.com/office/2006/metadata/properties"/>
    <ds:schemaRef ds:uri="http://www.w3.org/2000/xmlns/"/>
    <ds:schemaRef ds:uri="48fa25a7-52b6-4e1f-81c8-80356bf0725f"/>
    <ds:schemaRef ds:uri="http://www.w3.org/2001/XMLSchema-instance"/>
    <ds:schemaRef ds:uri="0f302c04-584d-4df5-8948-8b6dd1f3c1a5"/>
  </ds:schemaRefs>
</ds:datastoreItem>
</file>

<file path=customXml/itemProps3.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0/xmlns/"/>
    <ds:schemaRef ds:uri="http://www.w3.org/2001/XMLSchema"/>
    <ds:schemaRef ds:uri="0f302c04-584d-4df5-8948-8b6dd1f3c1a5"/>
    <ds:schemaRef ds:uri="48fa25a7-52b6-4e1f-81c8-80356bf0725f"/>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9085</TotalTime>
  <Words>3081</Words>
  <Application>Microsoft Office PowerPoint</Application>
  <PresentationFormat>Widescreen</PresentationFormat>
  <Paragraphs>345</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Module 7: Public Key Infrastructure and Cryptographic Protocols</vt:lpstr>
      <vt:lpstr>Module Objectives</vt:lpstr>
      <vt:lpstr>Digital Certificates</vt:lpstr>
      <vt:lpstr>Defining Digital Certificates (1 of 2)</vt:lpstr>
      <vt:lpstr>Defining Digital Certificates (2 of 2)</vt:lpstr>
      <vt:lpstr>Managing Digital Certificates (1 of 6)</vt:lpstr>
      <vt:lpstr>Managing Digital Certificates (2 of 6)</vt:lpstr>
      <vt:lpstr>Managing Digital Certificates (3 of 6)</vt:lpstr>
      <vt:lpstr>Managing Digital Certificates (4 of 6)</vt:lpstr>
      <vt:lpstr>Managing Digital Certificates (5 of 6)</vt:lpstr>
      <vt:lpstr>Managing Digital Certificates (6 of 6)</vt:lpstr>
      <vt:lpstr>Types of Digital Certificates (1 of 6)</vt:lpstr>
      <vt:lpstr>Types of Digital Certificates (2 of 6)</vt:lpstr>
      <vt:lpstr>Types of Digital Certificates (3 of 6)</vt:lpstr>
      <vt:lpstr>Types of Digital Certificates (4 of 6)</vt:lpstr>
      <vt:lpstr>Types of Digital Certificates (5 of 6)</vt:lpstr>
      <vt:lpstr>Types of Digital Certificates (6 of 6)</vt:lpstr>
      <vt:lpstr>Knowledge Check Activity 1</vt:lpstr>
      <vt:lpstr>Knowledge Check Activity 1: Answer</vt:lpstr>
      <vt:lpstr>Public Key Infrastructure (PKI)</vt:lpstr>
      <vt:lpstr>What is Public Key Infrastructure (PKI)?</vt:lpstr>
      <vt:lpstr>Trust Models (1 of 3)</vt:lpstr>
      <vt:lpstr>Trust Models (2 of 3)</vt:lpstr>
      <vt:lpstr>Trust Models (3 of 3)</vt:lpstr>
      <vt:lpstr>Managing PKI (1 of 2)</vt:lpstr>
      <vt:lpstr>Managing PKI (2 of 2)</vt:lpstr>
      <vt:lpstr>Key Management (1 of 2)</vt:lpstr>
      <vt:lpstr>Key Management (2 of 2)</vt:lpstr>
      <vt:lpstr>Knowledge Check Activity 2</vt:lpstr>
      <vt:lpstr>Knowledge Check Activity 2: Answer</vt:lpstr>
      <vt:lpstr>Cryptographic Protocols</vt:lpstr>
      <vt:lpstr>Secure Sockets Layer (SSL)</vt:lpstr>
      <vt:lpstr>Transport Layer Security (TLS)</vt:lpstr>
      <vt:lpstr>Secure Shell (SSH)</vt:lpstr>
      <vt:lpstr>Hypertext Transport Protocol Secure (HTTPS)</vt:lpstr>
      <vt:lpstr>Secure/Multipurpose Internet Mail Extensions (S/MIME)</vt:lpstr>
      <vt:lpstr>Secure Real-time Transport Protocol (SRTP)</vt:lpstr>
      <vt:lpstr>IP Security (IPsec)</vt:lpstr>
      <vt:lpstr>Weaknesses of Cryptographic Protocols</vt:lpstr>
      <vt:lpstr>Knowledge Check Activity 3</vt:lpstr>
      <vt:lpstr>Knowledge Check Activity 3: Answer</vt:lpstr>
      <vt:lpstr>Implementing Cryptography</vt:lpstr>
      <vt:lpstr>Key Strength</vt:lpstr>
      <vt:lpstr>Secret Algorithms</vt:lpstr>
      <vt:lpstr>Block Cipher Modes of Operation</vt:lpstr>
      <vt:lpstr>Crypto Service Providers</vt:lpstr>
      <vt:lpstr>Knowledge Check Activity 4</vt:lpstr>
      <vt:lpstr>Knowledge Check Activity 4: Answer</vt:lpstr>
      <vt:lpstr>Self-Assessment</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af2gmak@gmail.com</cp:lastModifiedBy>
  <cp:revision>276</cp:revision>
  <cp:lastPrinted>2016-10-03T15:29:39Z</cp:lastPrinted>
  <dcterms:created xsi:type="dcterms:W3CDTF">2019-11-14T21:20:16Z</dcterms:created>
  <dcterms:modified xsi:type="dcterms:W3CDTF">2023-05-09T09:18:36Z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