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handoutMasterIdLst>
    <p:handoutMasterId r:id="rId53"/>
  </p:handoutMasterIdLst>
  <p:sldIdLst>
    <p:sldId id="352" r:id="rId5"/>
    <p:sldId id="257" r:id="rId6"/>
    <p:sldId id="301" r:id="rId7"/>
    <p:sldId id="302" r:id="rId8"/>
    <p:sldId id="303" r:id="rId9"/>
    <p:sldId id="305" r:id="rId10"/>
    <p:sldId id="338" r:id="rId11"/>
    <p:sldId id="339" r:id="rId12"/>
    <p:sldId id="307" r:id="rId13"/>
    <p:sldId id="308" r:id="rId14"/>
    <p:sldId id="309" r:id="rId15"/>
    <p:sldId id="310" r:id="rId16"/>
    <p:sldId id="320" r:id="rId17"/>
    <p:sldId id="311" r:id="rId18"/>
    <p:sldId id="312" r:id="rId19"/>
    <p:sldId id="313" r:id="rId20"/>
    <p:sldId id="314" r:id="rId21"/>
    <p:sldId id="315" r:id="rId22"/>
    <p:sldId id="316" r:id="rId23"/>
    <p:sldId id="344" r:id="rId24"/>
    <p:sldId id="345" r:id="rId25"/>
    <p:sldId id="317" r:id="rId26"/>
    <p:sldId id="318" r:id="rId27"/>
    <p:sldId id="319" r:id="rId28"/>
    <p:sldId id="321" r:id="rId29"/>
    <p:sldId id="322" r:id="rId30"/>
    <p:sldId id="323" r:id="rId31"/>
    <p:sldId id="324" r:id="rId32"/>
    <p:sldId id="325" r:id="rId33"/>
    <p:sldId id="326" r:id="rId34"/>
    <p:sldId id="327" r:id="rId35"/>
    <p:sldId id="329" r:id="rId36"/>
    <p:sldId id="340" r:id="rId37"/>
    <p:sldId id="341" r:id="rId38"/>
    <p:sldId id="331" r:id="rId39"/>
    <p:sldId id="332" r:id="rId40"/>
    <p:sldId id="333" r:id="rId41"/>
    <p:sldId id="342" r:id="rId42"/>
    <p:sldId id="343" r:id="rId43"/>
    <p:sldId id="335" r:id="rId44"/>
    <p:sldId id="336" r:id="rId45"/>
    <p:sldId id="337" r:id="rId46"/>
    <p:sldId id="346" r:id="rId47"/>
    <p:sldId id="347" r:id="rId48"/>
    <p:sldId id="351" r:id="rId49"/>
    <p:sldId id="299" r:id="rId50"/>
    <p:sldId id="300" r:id="rId5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6A1C6-74A1-4A46-9F63-7D95F9422169}" v="24" dt="2020-12-21T20:09:35.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5/20/2023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9: Network Security Appliances and Technologies</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Proxy Servers (1 of 2)</a:t>
            </a:r>
            <a:endParaRPr lang="zh-CN" altLang="en-US" dirty="0"/>
          </a:p>
        </p:txBody>
      </p:sp>
      <p:sp>
        <p:nvSpPr>
          <p:cNvPr id="3" name="Text Placeholder 2"/>
          <p:cNvSpPr>
            <a:spLocks noGrp="1"/>
          </p:cNvSpPr>
          <p:nvPr>
            <p:ph type="body" sz="quarter" idx="17"/>
          </p:nvPr>
        </p:nvSpPr>
        <p:spPr/>
        <p:txBody>
          <a:bodyPr/>
          <a:lstStyle/>
          <a:p>
            <a:r>
              <a:rPr lang="en-US" altLang="zh-CN" dirty="0"/>
              <a:t>Proxies are devices that act as substitutes on behalf of the primary device</a:t>
            </a:r>
          </a:p>
          <a:p>
            <a:r>
              <a:rPr lang="en-US" altLang="zh-CN" dirty="0"/>
              <a:t>A </a:t>
            </a:r>
            <a:r>
              <a:rPr lang="en-US" altLang="zh-CN" b="1" dirty="0"/>
              <a:t>forward proxy </a:t>
            </a:r>
            <a:r>
              <a:rPr lang="en-US" altLang="zh-CN" dirty="0"/>
              <a:t>is a computer or an application that intercepts user requests from the internal secure network and processes the requests on behalf of the user</a:t>
            </a:r>
          </a:p>
          <a:p>
            <a:r>
              <a:rPr lang="en-US" altLang="zh-CN" dirty="0"/>
              <a:t>A </a:t>
            </a:r>
            <a:r>
              <a:rPr lang="en-US" altLang="zh-CN" b="1" dirty="0"/>
              <a:t>reverse proxy </a:t>
            </a:r>
            <a:r>
              <a:rPr lang="en-US" altLang="zh-CN" dirty="0"/>
              <a:t>routes requests coming from an external network to the correct internal server</a:t>
            </a:r>
          </a:p>
          <a:p>
            <a:r>
              <a:rPr lang="en-US" altLang="zh-CN" dirty="0"/>
              <a:t>A proxy server can provide a degree of protection</a:t>
            </a:r>
          </a:p>
          <a:p>
            <a:pPr lvl="1"/>
            <a:r>
              <a:rPr lang="en-US" altLang="zh-CN" dirty="0"/>
              <a:t>It can look for malware by intercepting it before it reaches the internal endpoint</a:t>
            </a:r>
          </a:p>
          <a:p>
            <a:pPr lvl="1"/>
            <a:r>
              <a:rPr lang="en-US" altLang="zh-CN" dirty="0"/>
              <a:t>It can hide the IP address of endpoints inside the secure network so that only the proxy server’s IP address is used on the open Internet</a:t>
            </a:r>
            <a:endParaRPr lang="zh-CN" altLang="en-US" dirty="0"/>
          </a:p>
        </p:txBody>
      </p:sp>
    </p:spTree>
    <p:extLst>
      <p:ext uri="{BB962C8B-B14F-4D97-AF65-F5344CB8AC3E}">
        <p14:creationId xmlns:p14="http://schemas.microsoft.com/office/powerpoint/2010/main" val="261793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073"/>
            <a:ext cx="10515600" cy="521434"/>
          </a:xfrm>
        </p:spPr>
        <p:txBody>
          <a:bodyPr/>
          <a:lstStyle/>
          <a:p>
            <a:pPr algn="l"/>
            <a:r>
              <a:rPr lang="en-US" altLang="zh-CN" dirty="0"/>
              <a:t>Proxy Servers (2 of 2)</a:t>
            </a:r>
            <a:endParaRPr lang="zh-CN" altLang="en-US" dirty="0"/>
          </a:p>
        </p:txBody>
      </p:sp>
      <p:pic>
        <p:nvPicPr>
          <p:cNvPr id="5" name="Picture Placeholder 4" descr="A network diagram illustrates forward and reverse proxy servers. The network diagram shows a reverse proxy server named 1 2 3 dot org connected to three internal servers, web server 1, web server 2, and web server 3. The reverse proxy server is connected to the Internet. The source I P address of the reverse proxy server is 192 dot 146 dot 118 dot 254. A user on the Internet with a source I P address of 192 dot 146 dot 118 dot 20 makes a request to get a webpage from 1 2 3 dot org. The request goes to a forward proxy server which has the I P address 192 dot 146 dot 118 dot 254. The forward proxy server replaces the source I P address with its own I P. The request for the web page goes from the forward proxy server through the Internet to the reverse proxy server which routes the request to the correct server such as getting the webpage from web server 1. Only the reverse proxy has access to the internal servers. The requested webpage is then forwarded to the requesting user on the Intern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20199" y="746449"/>
            <a:ext cx="10787066" cy="5190721"/>
          </a:xfrm>
          <a:prstGeom prst="rect">
            <a:avLst/>
          </a:prstGeom>
          <a:noFill/>
          <a:ln>
            <a:noFill/>
          </a:ln>
        </p:spPr>
      </p:pic>
    </p:spTree>
    <p:extLst>
      <p:ext uri="{BB962C8B-B14F-4D97-AF65-F5344CB8AC3E}">
        <p14:creationId xmlns:p14="http://schemas.microsoft.com/office/powerpoint/2010/main" val="328424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Deception Instruments (1 of 3)</a:t>
            </a:r>
            <a:endParaRPr lang="zh-CN" altLang="en-US" dirty="0"/>
          </a:p>
        </p:txBody>
      </p:sp>
      <p:sp>
        <p:nvSpPr>
          <p:cNvPr id="3" name="Text Placeholder 2"/>
          <p:cNvSpPr>
            <a:spLocks noGrp="1"/>
          </p:cNvSpPr>
          <p:nvPr>
            <p:ph type="body" sz="quarter" idx="17"/>
          </p:nvPr>
        </p:nvSpPr>
        <p:spPr/>
        <p:txBody>
          <a:bodyPr/>
          <a:lstStyle/>
          <a:p>
            <a:r>
              <a:rPr lang="en-US" altLang="zh-CN" dirty="0"/>
              <a:t>Deception can be used as a security defense</a:t>
            </a:r>
          </a:p>
          <a:p>
            <a:pPr lvl="1"/>
            <a:r>
              <a:rPr lang="en-US" altLang="zh-CN" dirty="0"/>
              <a:t>By directing threat actors away from a valuable asset to something that has little or no value</a:t>
            </a:r>
          </a:p>
          <a:p>
            <a:r>
              <a:rPr lang="en-US" altLang="zh-CN" dirty="0"/>
              <a:t>Network deception can involve creating and using honeypots and sinkholes</a:t>
            </a:r>
          </a:p>
          <a:p>
            <a:r>
              <a:rPr lang="en-US" altLang="zh-CN" dirty="0"/>
              <a:t>Honeypots</a:t>
            </a:r>
          </a:p>
          <a:p>
            <a:pPr lvl="1"/>
            <a:r>
              <a:rPr lang="en-US" altLang="zh-CN" dirty="0"/>
              <a:t>A </a:t>
            </a:r>
            <a:r>
              <a:rPr lang="en-US" altLang="zh-CN" b="1" dirty="0"/>
              <a:t>honeypot</a:t>
            </a:r>
            <a:r>
              <a:rPr lang="en-US" altLang="zh-CN" dirty="0"/>
              <a:t> is a computer located in an area with limited security that serves as “bait” to threat actors</a:t>
            </a:r>
          </a:p>
          <a:p>
            <a:pPr lvl="1"/>
            <a:r>
              <a:rPr lang="en-US" altLang="zh-CN" dirty="0"/>
              <a:t>Two goals of using a honeypot:</a:t>
            </a:r>
          </a:p>
          <a:p>
            <a:pPr lvl="2"/>
            <a:r>
              <a:rPr lang="en-US" altLang="zh-CN" i="1" dirty="0"/>
              <a:t>Deflect</a:t>
            </a:r>
          </a:p>
          <a:p>
            <a:pPr lvl="2"/>
            <a:r>
              <a:rPr lang="en-US" altLang="zh-CN" i="1" dirty="0"/>
              <a:t>Discover</a:t>
            </a:r>
            <a:endParaRPr lang="zh-CN" altLang="en-US" i="1" dirty="0"/>
          </a:p>
        </p:txBody>
      </p:sp>
    </p:spTree>
    <p:extLst>
      <p:ext uri="{BB962C8B-B14F-4D97-AF65-F5344CB8AC3E}">
        <p14:creationId xmlns:p14="http://schemas.microsoft.com/office/powerpoint/2010/main" val="114420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Deception Instruments (2 of 3)</a:t>
            </a:r>
            <a:endParaRPr lang="zh-CN" altLang="en-US" dirty="0"/>
          </a:p>
        </p:txBody>
      </p:sp>
      <p:pic>
        <p:nvPicPr>
          <p:cNvPr id="5" name="Picture Placeholder 4" descr="Screenshot of a honeypot dashboard that lists information about attacks in different kinds of graphs such as pie charts, bar graphs, histograms, and line graphs. Attacks by country and operating systems used are also list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8200" y="2159884"/>
            <a:ext cx="6099048" cy="3584448"/>
          </a:xfrm>
          <a:prstGeom prst="rect">
            <a:avLst/>
          </a:prstGeom>
          <a:noFill/>
          <a:ln>
            <a:noFill/>
          </a:ln>
        </p:spPr>
      </p:pic>
      <p:sp>
        <p:nvSpPr>
          <p:cNvPr id="4" name="Text Placeholder 3"/>
          <p:cNvSpPr>
            <a:spLocks noGrp="1"/>
          </p:cNvSpPr>
          <p:nvPr>
            <p:ph type="body" sz="quarter" idx="11"/>
          </p:nvPr>
        </p:nvSpPr>
        <p:spPr>
          <a:xfrm>
            <a:off x="7177636" y="5218670"/>
            <a:ext cx="3976406" cy="319684"/>
          </a:xfrm>
        </p:spPr>
        <p:txBody>
          <a:bodyPr/>
          <a:lstStyle/>
          <a:p>
            <a:r>
              <a:rPr lang="en-US" altLang="zh-CN" dirty="0"/>
              <a:t>Figure 9-6 Honeypot dashboard</a:t>
            </a:r>
            <a:endParaRPr lang="zh-CN" altLang="en-US" dirty="0"/>
          </a:p>
        </p:txBody>
      </p:sp>
    </p:spTree>
    <p:extLst>
      <p:ext uri="{BB962C8B-B14F-4D97-AF65-F5344CB8AC3E}">
        <p14:creationId xmlns:p14="http://schemas.microsoft.com/office/powerpoint/2010/main" val="231609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Deception Instruments (3 of 3)</a:t>
            </a:r>
            <a:endParaRPr lang="zh-CN" altLang="en-US" dirty="0"/>
          </a:p>
        </p:txBody>
      </p:sp>
      <p:sp>
        <p:nvSpPr>
          <p:cNvPr id="3" name="Text Placeholder 2"/>
          <p:cNvSpPr>
            <a:spLocks noGrp="1"/>
          </p:cNvSpPr>
          <p:nvPr>
            <p:ph type="body" sz="quarter" idx="17"/>
          </p:nvPr>
        </p:nvSpPr>
        <p:spPr/>
        <p:txBody>
          <a:bodyPr/>
          <a:lstStyle/>
          <a:p>
            <a:r>
              <a:rPr lang="en-US" altLang="zh-CN" dirty="0"/>
              <a:t>Honeypots (continued)</a:t>
            </a:r>
          </a:p>
          <a:p>
            <a:pPr lvl="1"/>
            <a:r>
              <a:rPr lang="en-US" altLang="zh-CN" dirty="0"/>
              <a:t>Different types of honeypots:</a:t>
            </a:r>
          </a:p>
          <a:p>
            <a:pPr lvl="2"/>
            <a:r>
              <a:rPr lang="en-US" altLang="zh-CN" dirty="0"/>
              <a:t>A </a:t>
            </a:r>
            <a:r>
              <a:rPr lang="en-US" altLang="zh-CN" i="1" dirty="0"/>
              <a:t>low-interaction honeypot </a:t>
            </a:r>
            <a:r>
              <a:rPr lang="en-US" altLang="zh-CN" dirty="0"/>
              <a:t>may only contain a login prompt</a:t>
            </a:r>
          </a:p>
          <a:p>
            <a:pPr lvl="2"/>
            <a:r>
              <a:rPr lang="en-US" altLang="zh-CN" dirty="0"/>
              <a:t>A </a:t>
            </a:r>
            <a:r>
              <a:rPr lang="en-US" altLang="zh-CN" i="1" dirty="0"/>
              <a:t>high-interaction honeypot </a:t>
            </a:r>
            <a:r>
              <a:rPr lang="en-US" altLang="zh-CN" dirty="0"/>
              <a:t>is designed for capturing more information from the threat actor</a:t>
            </a:r>
          </a:p>
          <a:p>
            <a:pPr lvl="3"/>
            <a:r>
              <a:rPr lang="en-US" altLang="zh-CN" dirty="0"/>
              <a:t>This type of honeypot can collect information from threat actors about attack techniques or the particular information they are seeking from the organization</a:t>
            </a:r>
          </a:p>
          <a:p>
            <a:pPr lvl="1"/>
            <a:r>
              <a:rPr lang="en-US" altLang="zh-CN" dirty="0"/>
              <a:t>A </a:t>
            </a:r>
            <a:r>
              <a:rPr lang="en-US" altLang="zh-CN" b="1" dirty="0"/>
              <a:t>honeynet</a:t>
            </a:r>
            <a:r>
              <a:rPr lang="en-US" altLang="zh-CN" dirty="0"/>
              <a:t> is a network of honeypots set up with intentional vulnerabilities </a:t>
            </a:r>
          </a:p>
          <a:p>
            <a:r>
              <a:rPr lang="en-US" altLang="zh-CN" dirty="0"/>
              <a:t>Sinkholes</a:t>
            </a:r>
          </a:p>
          <a:p>
            <a:pPr lvl="1"/>
            <a:r>
              <a:rPr lang="en-US" altLang="zh-CN" dirty="0"/>
              <a:t>A </a:t>
            </a:r>
            <a:r>
              <a:rPr lang="en-US" altLang="zh-CN" b="1" dirty="0"/>
              <a:t>sinkhole</a:t>
            </a:r>
            <a:r>
              <a:rPr lang="en-US" altLang="zh-CN" dirty="0"/>
              <a:t> is a “bottomless pit” designed to steer unwanted traffic away from its intended destination to another device</a:t>
            </a:r>
          </a:p>
          <a:p>
            <a:pPr lvl="2"/>
            <a:r>
              <a:rPr lang="en-US" altLang="zh-CN" dirty="0"/>
              <a:t>The goal is to deceive the threat actor into thinking the attack was successful</a:t>
            </a:r>
          </a:p>
        </p:txBody>
      </p:sp>
    </p:spTree>
    <p:extLst>
      <p:ext uri="{BB962C8B-B14F-4D97-AF65-F5344CB8AC3E}">
        <p14:creationId xmlns:p14="http://schemas.microsoft.com/office/powerpoint/2010/main" val="163646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Intrusion Detection and Prevention Systems (1 of 3)</a:t>
            </a:r>
            <a:endParaRPr lang="zh-CN" altLang="en-US" dirty="0"/>
          </a:p>
        </p:txBody>
      </p:sp>
      <p:sp>
        <p:nvSpPr>
          <p:cNvPr id="3" name="Text Placeholder 2"/>
          <p:cNvSpPr>
            <a:spLocks noGrp="1"/>
          </p:cNvSpPr>
          <p:nvPr>
            <p:ph type="body" sz="quarter" idx="17"/>
          </p:nvPr>
        </p:nvSpPr>
        <p:spPr/>
        <p:txBody>
          <a:bodyPr/>
          <a:lstStyle/>
          <a:p>
            <a:r>
              <a:rPr lang="en-US" altLang="en-US" dirty="0"/>
              <a:t>An </a:t>
            </a:r>
            <a:r>
              <a:rPr lang="en-US" altLang="en-US" i="1" dirty="0"/>
              <a:t>intrusion detection system (IDS) </a:t>
            </a:r>
            <a:r>
              <a:rPr lang="en-US" altLang="en-US" dirty="0"/>
              <a:t>can detect an attack as it occurs</a:t>
            </a:r>
          </a:p>
          <a:p>
            <a:r>
              <a:rPr lang="en-US" altLang="en-US" dirty="0"/>
              <a:t>An </a:t>
            </a:r>
            <a:r>
              <a:rPr lang="en-US" altLang="en-US" i="1" dirty="0"/>
              <a:t>intrusion prevention system (IPS) </a:t>
            </a:r>
            <a:r>
              <a:rPr lang="en-US" altLang="en-US" dirty="0"/>
              <a:t>attempts to block the attack</a:t>
            </a:r>
          </a:p>
          <a:p>
            <a:r>
              <a:rPr lang="en-US" altLang="zh-CN" b="1" dirty="0"/>
              <a:t>Inline system </a:t>
            </a:r>
            <a:r>
              <a:rPr lang="en-US" altLang="zh-CN" dirty="0"/>
              <a:t>is connected directly to the network and monitors the flow of data as it occurs</a:t>
            </a:r>
          </a:p>
          <a:p>
            <a:r>
              <a:rPr lang="en-US" altLang="zh-CN" dirty="0"/>
              <a:t>A </a:t>
            </a:r>
            <a:r>
              <a:rPr lang="en-US" altLang="zh-CN" b="1" dirty="0"/>
              <a:t>passive system </a:t>
            </a:r>
            <a:r>
              <a:rPr lang="en-US" altLang="zh-CN" dirty="0"/>
              <a:t>is connected to a port on a switch, which receives a copy of network traffic</a:t>
            </a:r>
          </a:p>
          <a:p>
            <a:r>
              <a:rPr lang="en-US" altLang="zh-CN" dirty="0"/>
              <a:t>IDS systems can be managed in different ways:</a:t>
            </a:r>
          </a:p>
          <a:p>
            <a:pPr lvl="1"/>
            <a:r>
              <a:rPr lang="en-US" altLang="zh-CN" dirty="0"/>
              <a:t>In-band management is through the network itself by using network protocols and tools</a:t>
            </a:r>
          </a:p>
          <a:p>
            <a:pPr lvl="1"/>
            <a:r>
              <a:rPr lang="en-US" altLang="zh-CN" dirty="0"/>
              <a:t>Out-of-band management is using an independent and dedicated channel to reach the device</a:t>
            </a:r>
          </a:p>
          <a:p>
            <a:endParaRPr lang="zh-CN" altLang="en-US" dirty="0"/>
          </a:p>
        </p:txBody>
      </p:sp>
    </p:spTree>
    <p:extLst>
      <p:ext uri="{BB962C8B-B14F-4D97-AF65-F5344CB8AC3E}">
        <p14:creationId xmlns:p14="http://schemas.microsoft.com/office/powerpoint/2010/main" val="320334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Intrusion Detection and Prevention Systems (2 of 3)</a:t>
            </a:r>
            <a:endParaRPr lang="zh-CN" altLang="en-US" dirty="0"/>
          </a:p>
        </p:txBody>
      </p:sp>
      <p:sp>
        <p:nvSpPr>
          <p:cNvPr id="3" name="Text Placeholder 2"/>
          <p:cNvSpPr>
            <a:spLocks noGrp="1"/>
          </p:cNvSpPr>
          <p:nvPr>
            <p:ph type="body" sz="quarter" idx="17"/>
          </p:nvPr>
        </p:nvSpPr>
        <p:spPr/>
        <p:txBody>
          <a:bodyPr/>
          <a:lstStyle/>
          <a:p>
            <a:r>
              <a:rPr lang="en-US" altLang="zh-CN" dirty="0"/>
              <a:t>Monitoring Methodologies</a:t>
            </a:r>
          </a:p>
          <a:p>
            <a:pPr lvl="1"/>
            <a:r>
              <a:rPr lang="en-US" altLang="en-US" b="1" dirty="0"/>
              <a:t>Anomaly-based monitoring </a:t>
            </a:r>
            <a:r>
              <a:rPr lang="en-US" altLang="en-US" dirty="0"/>
              <a:t>compares current detected behavior with baseline</a:t>
            </a:r>
          </a:p>
          <a:p>
            <a:pPr lvl="1"/>
            <a:r>
              <a:rPr lang="en-US" altLang="en-US" b="1" dirty="0"/>
              <a:t>Signature-based monitoring </a:t>
            </a:r>
            <a:r>
              <a:rPr lang="en-US" altLang="en-US" dirty="0"/>
              <a:t>looks for well-known attack signature patterns</a:t>
            </a:r>
          </a:p>
          <a:p>
            <a:pPr lvl="1"/>
            <a:r>
              <a:rPr lang="en-US" altLang="en-US" b="1" dirty="0"/>
              <a:t>Behavior-based monitoring </a:t>
            </a:r>
            <a:r>
              <a:rPr lang="en-US" altLang="en-US" dirty="0"/>
              <a:t>detects abnormal actions by processes or programs</a:t>
            </a:r>
          </a:p>
          <a:p>
            <a:pPr lvl="2"/>
            <a:r>
              <a:rPr lang="en-US" altLang="en-US" dirty="0"/>
              <a:t>Alerts user who decides whether to allow or block activity</a:t>
            </a:r>
          </a:p>
          <a:p>
            <a:pPr lvl="1"/>
            <a:r>
              <a:rPr lang="en-US" altLang="en-US" b="1" dirty="0"/>
              <a:t>Heuristic monitoring </a:t>
            </a:r>
            <a:r>
              <a:rPr lang="en-US" altLang="en-US" dirty="0"/>
              <a:t>uses experience-based techniques</a:t>
            </a:r>
          </a:p>
          <a:p>
            <a:pPr lvl="2"/>
            <a:r>
              <a:rPr lang="en-US" altLang="en-US" dirty="0"/>
              <a:t>Attempts to answer the question “Will this do something harmful if it is allowed to execute?”</a:t>
            </a:r>
          </a:p>
          <a:p>
            <a:pPr lvl="1"/>
            <a:endParaRPr lang="zh-CN" altLang="en-US" dirty="0"/>
          </a:p>
        </p:txBody>
      </p:sp>
    </p:spTree>
    <p:extLst>
      <p:ext uri="{BB962C8B-B14F-4D97-AF65-F5344CB8AC3E}">
        <p14:creationId xmlns:p14="http://schemas.microsoft.com/office/powerpoint/2010/main" val="303368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Intrusion Detection and Prevention Systems (3 of 3)</a:t>
            </a:r>
            <a:endParaRPr lang="zh-CN" altLang="en-US" dirty="0"/>
          </a:p>
        </p:txBody>
      </p:sp>
      <p:sp>
        <p:nvSpPr>
          <p:cNvPr id="3" name="Text Placeholder 2"/>
          <p:cNvSpPr>
            <a:spLocks noGrp="1"/>
          </p:cNvSpPr>
          <p:nvPr>
            <p:ph type="body" sz="quarter" idx="17"/>
          </p:nvPr>
        </p:nvSpPr>
        <p:spPr/>
        <p:txBody>
          <a:bodyPr/>
          <a:lstStyle/>
          <a:p>
            <a:r>
              <a:rPr lang="en-US" altLang="en-US" dirty="0">
                <a:solidFill>
                  <a:schemeClr val="tx1"/>
                </a:solidFill>
              </a:rPr>
              <a:t>A network intrusion detection system (NIDS) watches for attacks on the network</a:t>
            </a:r>
          </a:p>
          <a:p>
            <a:pPr lvl="1"/>
            <a:r>
              <a:rPr lang="en-US" altLang="en-US" dirty="0">
                <a:solidFill>
                  <a:schemeClr val="tx1"/>
                </a:solidFill>
              </a:rPr>
              <a:t>NIDS sensors installed on firewalls and routers gather information and report back to central device</a:t>
            </a:r>
          </a:p>
          <a:p>
            <a:r>
              <a:rPr lang="en-US" altLang="en-US" dirty="0">
                <a:solidFill>
                  <a:schemeClr val="tx1"/>
                </a:solidFill>
              </a:rPr>
              <a:t>A network intrusion prevention system (NIPS) monitors to detect malicious activities and also attempts to stop them</a:t>
            </a:r>
          </a:p>
        </p:txBody>
      </p:sp>
    </p:spTree>
    <p:extLst>
      <p:ext uri="{BB962C8B-B14F-4D97-AF65-F5344CB8AC3E}">
        <p14:creationId xmlns:p14="http://schemas.microsoft.com/office/powerpoint/2010/main" val="48834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Hardware Security Modules</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i="1" dirty="0"/>
              <a:t>hardware security module (HSM) </a:t>
            </a:r>
            <a:r>
              <a:rPr lang="en-US" altLang="zh-CN" dirty="0"/>
              <a:t>is a removable external cryptographic device</a:t>
            </a:r>
          </a:p>
          <a:p>
            <a:r>
              <a:rPr lang="en-US" altLang="zh-CN" dirty="0"/>
              <a:t>For endpoints, an HSM is typically a USB device, an expansion card, or a device that connects directly to a computer through a port</a:t>
            </a:r>
          </a:p>
          <a:p>
            <a:r>
              <a:rPr lang="en-US" altLang="zh-CN" dirty="0"/>
              <a:t>A </a:t>
            </a:r>
            <a:r>
              <a:rPr lang="en-US" altLang="zh-CN" b="1" dirty="0"/>
              <a:t>network hardware security module </a:t>
            </a:r>
            <a:r>
              <a:rPr lang="en-US" altLang="zh-CN" dirty="0"/>
              <a:t>performs cryptographic operations such as key management, key exchange, onboard random number generation, key storage facility, and accelerated symmetric and asymmetric encryption</a:t>
            </a:r>
            <a:endParaRPr lang="zh-CN" altLang="en-US" dirty="0"/>
          </a:p>
        </p:txBody>
      </p:sp>
    </p:spTree>
    <p:extLst>
      <p:ext uri="{BB962C8B-B14F-4D97-AF65-F5344CB8AC3E}">
        <p14:creationId xmlns:p14="http://schemas.microsoft.com/office/powerpoint/2010/main" val="351764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Configuration Management</a:t>
            </a:r>
            <a:endParaRPr lang="zh-CN" altLang="en-US" dirty="0"/>
          </a:p>
        </p:txBody>
      </p:sp>
      <p:sp>
        <p:nvSpPr>
          <p:cNvPr id="3" name="Text Placeholder 2"/>
          <p:cNvSpPr>
            <a:spLocks noGrp="1"/>
          </p:cNvSpPr>
          <p:nvPr>
            <p:ph type="body" sz="quarter" idx="17"/>
          </p:nvPr>
        </p:nvSpPr>
        <p:spPr/>
        <p:txBody>
          <a:bodyPr/>
          <a:lstStyle/>
          <a:p>
            <a:r>
              <a:rPr lang="en-US" altLang="zh-CN" dirty="0"/>
              <a:t>It is essential that security appliances be properly configured </a:t>
            </a:r>
          </a:p>
          <a:p>
            <a:r>
              <a:rPr lang="en-US" altLang="zh-CN" dirty="0"/>
              <a:t>Basic configuration management tools include:</a:t>
            </a:r>
          </a:p>
          <a:p>
            <a:pPr lvl="1"/>
            <a:r>
              <a:rPr lang="en-US" altLang="zh-CN" i="1" dirty="0"/>
              <a:t>Secure baseline configurations</a:t>
            </a:r>
          </a:p>
          <a:p>
            <a:pPr lvl="1"/>
            <a:r>
              <a:rPr lang="en-US" altLang="zh-CN" i="1" dirty="0"/>
              <a:t>Standard naming conventions</a:t>
            </a:r>
          </a:p>
          <a:p>
            <a:pPr lvl="1"/>
            <a:r>
              <a:rPr lang="en-US" altLang="zh-CN" i="1" dirty="0"/>
              <a:t>Defined Internet Protocol schema</a:t>
            </a:r>
          </a:p>
          <a:p>
            <a:pPr lvl="1"/>
            <a:r>
              <a:rPr lang="en-US" altLang="zh-CN" i="1" dirty="0"/>
              <a:t>Diagrams</a:t>
            </a:r>
          </a:p>
        </p:txBody>
      </p:sp>
    </p:spTree>
    <p:extLst>
      <p:ext uri="{BB962C8B-B14F-4D97-AF65-F5344CB8AC3E}">
        <p14:creationId xmlns:p14="http://schemas.microsoft.com/office/powerpoint/2010/main" val="65526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List the different types of network security appliances and how they can be used</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Describe network security technologies</a:t>
            </a:r>
          </a:p>
          <a:p>
            <a:pPr>
              <a:lnSpc>
                <a:spcPct val="100000"/>
              </a:lnSpc>
              <a:spcBef>
                <a:spcPts val="0"/>
              </a:spcBef>
            </a:pPr>
            <a:r>
              <a:rPr lang="en-US" altLang="zh-CN" sz="2000" dirty="0">
                <a:latin typeface="Arial"/>
                <a:cs typeface="Arial"/>
              </a:rPr>
              <a:t> </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network security devices is a computer that is purposely located in an area with limited security to attract threat actors?</a:t>
            </a:r>
          </a:p>
          <a:p>
            <a:pPr marL="342900" lvl="1" indent="0">
              <a:buNone/>
            </a:pPr>
            <a:r>
              <a:rPr lang="en-US" dirty="0">
                <a:solidFill>
                  <a:srgbClr val="000000"/>
                </a:solidFill>
              </a:rPr>
              <a:t>a. Forward proxy</a:t>
            </a:r>
          </a:p>
          <a:p>
            <a:pPr marL="342900" lvl="1" indent="0">
              <a:buNone/>
            </a:pPr>
            <a:r>
              <a:rPr lang="en-US" dirty="0">
                <a:solidFill>
                  <a:srgbClr val="000000"/>
                </a:solidFill>
              </a:rPr>
              <a:t>b. Honeypot</a:t>
            </a:r>
          </a:p>
          <a:p>
            <a:pPr marL="342900" lvl="1" indent="0">
              <a:buNone/>
            </a:pPr>
            <a:r>
              <a:rPr lang="en-US" dirty="0">
                <a:solidFill>
                  <a:srgbClr val="000000"/>
                </a:solidFill>
              </a:rPr>
              <a:t>c. Inline system </a:t>
            </a:r>
          </a:p>
          <a:p>
            <a:pPr marL="342900" lvl="1" indent="0">
              <a:buNone/>
            </a:pPr>
            <a:r>
              <a:rPr lang="en-US" dirty="0">
                <a:solidFill>
                  <a:srgbClr val="000000"/>
                </a:solidFill>
              </a:rPr>
              <a:t>d. Behavior monitor</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network security devices is a computer that is purposely located in an area with limited security to attract threat actors?</a:t>
            </a:r>
          </a:p>
          <a:p>
            <a:pPr marL="342900" lvl="1" indent="0">
              <a:buNone/>
            </a:pPr>
            <a:r>
              <a:rPr lang="en-US" b="1" dirty="0">
                <a:solidFill>
                  <a:srgbClr val="000000"/>
                </a:solidFill>
              </a:rPr>
              <a:t>Answer: b. Honeypot</a:t>
            </a:r>
            <a:endParaRPr lang="en-US" altLang="en-US" b="1" i="1" dirty="0">
              <a:solidFill>
                <a:srgbClr val="000000"/>
              </a:solidFill>
            </a:endParaRPr>
          </a:p>
          <a:p>
            <a:pPr marL="342900" lvl="1" indent="0">
              <a:buNone/>
            </a:pPr>
            <a:r>
              <a:rPr lang="en-US" altLang="zh-CN" b="1" dirty="0">
                <a:solidFill>
                  <a:srgbClr val="000000"/>
                </a:solidFill>
              </a:rPr>
              <a:t>A honeypot is a computer located in an area with limited security that serves as “bait” to threat actors</a:t>
            </a:r>
            <a:r>
              <a:rPr lang="en-US" b="1" dirty="0">
                <a:solidFill>
                  <a:srgbClr val="000000"/>
                </a:solidFill>
              </a:rPr>
              <a:t>. Its purpose is to deflect and discover threats.</a:t>
            </a:r>
          </a:p>
        </p:txBody>
      </p:sp>
    </p:spTree>
    <p:extLst>
      <p:ext uri="{BB962C8B-B14F-4D97-AF65-F5344CB8AC3E}">
        <p14:creationId xmlns:p14="http://schemas.microsoft.com/office/powerpoint/2010/main" val="292113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 Technologies</a:t>
            </a:r>
            <a:endParaRPr lang="zh-CN" altLang="en-US" dirty="0"/>
          </a:p>
        </p:txBody>
      </p:sp>
      <p:sp>
        <p:nvSpPr>
          <p:cNvPr id="3" name="Text Placeholder 2"/>
          <p:cNvSpPr>
            <a:spLocks noGrp="1"/>
          </p:cNvSpPr>
          <p:nvPr>
            <p:ph type="body" sz="quarter" idx="17"/>
          </p:nvPr>
        </p:nvSpPr>
        <p:spPr/>
        <p:txBody>
          <a:bodyPr/>
          <a:lstStyle/>
          <a:p>
            <a:r>
              <a:rPr lang="en-US" altLang="zh-CN" dirty="0"/>
              <a:t>There are general security technologies that can provide a defense</a:t>
            </a:r>
          </a:p>
          <a:p>
            <a:r>
              <a:rPr lang="en-US" altLang="zh-CN" dirty="0"/>
              <a:t>Some of these technologies can be found in both standard networking devices (switches and routers) and specialized security appliances</a:t>
            </a:r>
          </a:p>
          <a:p>
            <a:r>
              <a:rPr lang="en-US" altLang="zh-CN" dirty="0"/>
              <a:t>Categories of security technologies include:</a:t>
            </a:r>
          </a:p>
          <a:p>
            <a:pPr lvl="1"/>
            <a:r>
              <a:rPr lang="en-US" altLang="zh-CN" dirty="0"/>
              <a:t>Access technologies</a:t>
            </a:r>
          </a:p>
          <a:p>
            <a:pPr lvl="1"/>
            <a:r>
              <a:rPr lang="en-US" altLang="zh-CN" dirty="0"/>
              <a:t>Monitoring and managing technologies</a:t>
            </a:r>
          </a:p>
          <a:p>
            <a:pPr lvl="1"/>
            <a:r>
              <a:rPr lang="en-US" altLang="zh-CN" dirty="0"/>
              <a:t>Design technologies</a:t>
            </a:r>
          </a:p>
          <a:p>
            <a:pPr marL="457200" lvl="1" indent="0">
              <a:buNone/>
            </a:pPr>
            <a:endParaRPr lang="zh-CN" altLang="en-US" dirty="0"/>
          </a:p>
        </p:txBody>
      </p:sp>
    </p:spTree>
    <p:extLst>
      <p:ext uri="{BB962C8B-B14F-4D97-AF65-F5344CB8AC3E}">
        <p14:creationId xmlns:p14="http://schemas.microsoft.com/office/powerpoint/2010/main" val="18117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Technologies (1 of 7)</a:t>
            </a:r>
            <a:endParaRPr lang="zh-CN" altLang="en-US" dirty="0"/>
          </a:p>
        </p:txBody>
      </p:sp>
      <p:sp>
        <p:nvSpPr>
          <p:cNvPr id="3" name="Text Placeholder 2"/>
          <p:cNvSpPr>
            <a:spLocks noGrp="1"/>
          </p:cNvSpPr>
          <p:nvPr>
            <p:ph type="body" sz="quarter" idx="17"/>
          </p:nvPr>
        </p:nvSpPr>
        <p:spPr/>
        <p:txBody>
          <a:bodyPr/>
          <a:lstStyle/>
          <a:p>
            <a:r>
              <a:rPr lang="en-US" altLang="zh-CN" dirty="0"/>
              <a:t>Access Control List (ACL)</a:t>
            </a:r>
          </a:p>
          <a:p>
            <a:pPr lvl="1"/>
            <a:r>
              <a:rPr lang="en-US" altLang="zh-CN" dirty="0"/>
              <a:t>An </a:t>
            </a:r>
            <a:r>
              <a:rPr lang="en-US" altLang="zh-CN" b="1" dirty="0"/>
              <a:t>access control list (ACL) </a:t>
            </a:r>
            <a:r>
              <a:rPr lang="en-US" altLang="zh-CN" dirty="0"/>
              <a:t>contains rules that administer the availability of digital assets by granting or denying access to the assets</a:t>
            </a:r>
          </a:p>
          <a:p>
            <a:pPr lvl="1"/>
            <a:r>
              <a:rPr lang="en-US" altLang="zh-CN" dirty="0"/>
              <a:t>Two types of ACLS include:</a:t>
            </a:r>
          </a:p>
          <a:p>
            <a:pPr lvl="2"/>
            <a:r>
              <a:rPr lang="en-US" altLang="zh-CN" i="1" dirty="0"/>
              <a:t>Filesystem ACLs </a:t>
            </a:r>
            <a:r>
              <a:rPr lang="en-US" altLang="zh-CN" dirty="0"/>
              <a:t>filter access to files and directories on an endpoint by telling the OS who can access the device and what privileges they are allowed</a:t>
            </a:r>
          </a:p>
          <a:p>
            <a:pPr lvl="2"/>
            <a:r>
              <a:rPr lang="en-US" altLang="zh-CN" i="1" dirty="0"/>
              <a:t>Networking ACLs </a:t>
            </a:r>
            <a:r>
              <a:rPr lang="en-US" altLang="zh-CN" dirty="0"/>
              <a:t>filter access to a network</a:t>
            </a:r>
          </a:p>
          <a:p>
            <a:pPr lvl="3"/>
            <a:r>
              <a:rPr lang="en-US" altLang="zh-CN" dirty="0"/>
              <a:t>Often found on routers</a:t>
            </a:r>
          </a:p>
          <a:p>
            <a:pPr lvl="1"/>
            <a:r>
              <a:rPr lang="en-US" altLang="zh-CN" dirty="0"/>
              <a:t>Router ACLs can be used on external routers to restrict vulnerable protocols and limit traffic from entering the network</a:t>
            </a:r>
          </a:p>
          <a:p>
            <a:pPr lvl="1"/>
            <a:r>
              <a:rPr lang="en-US" altLang="zh-CN" dirty="0"/>
              <a:t>Internal router ACLs are often configured with explicit </a:t>
            </a:r>
            <a:r>
              <a:rPr lang="en-US" altLang="zh-CN" i="1" dirty="0"/>
              <a:t>allow</a:t>
            </a:r>
            <a:r>
              <a:rPr lang="en-US" altLang="zh-CN" dirty="0"/>
              <a:t> and </a:t>
            </a:r>
            <a:r>
              <a:rPr lang="en-US" altLang="zh-CN" i="1" dirty="0"/>
              <a:t>deny</a:t>
            </a:r>
            <a:r>
              <a:rPr lang="en-US" altLang="zh-CN" dirty="0"/>
              <a:t> statements for specific addresses and protocol services</a:t>
            </a:r>
            <a:endParaRPr lang="zh-CN" altLang="en-US" dirty="0"/>
          </a:p>
        </p:txBody>
      </p:sp>
    </p:spTree>
    <p:extLst>
      <p:ext uri="{BB962C8B-B14F-4D97-AF65-F5344CB8AC3E}">
        <p14:creationId xmlns:p14="http://schemas.microsoft.com/office/powerpoint/2010/main" val="3171847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Technologies (2 of 7)</a:t>
            </a:r>
            <a:endParaRPr lang="zh-CN" altLang="en-US" dirty="0"/>
          </a:p>
        </p:txBody>
      </p:sp>
      <p:sp>
        <p:nvSpPr>
          <p:cNvPr id="3" name="Text Placeholder 2"/>
          <p:cNvSpPr>
            <a:spLocks noGrp="1"/>
          </p:cNvSpPr>
          <p:nvPr>
            <p:ph type="body" sz="quarter" idx="17"/>
          </p:nvPr>
        </p:nvSpPr>
        <p:spPr/>
        <p:txBody>
          <a:bodyPr/>
          <a:lstStyle/>
          <a:p>
            <a:r>
              <a:rPr lang="en-US" altLang="zh-CN" dirty="0"/>
              <a:t>Virtual Private Network (VPN)</a:t>
            </a:r>
          </a:p>
          <a:p>
            <a:pPr lvl="1"/>
            <a:r>
              <a:rPr lang="en-US" altLang="zh-CN" dirty="0"/>
              <a:t>A </a:t>
            </a:r>
            <a:r>
              <a:rPr lang="en-US" altLang="zh-CN" b="1" dirty="0"/>
              <a:t>VPN</a:t>
            </a:r>
            <a:r>
              <a:rPr lang="en-US" altLang="zh-CN" dirty="0"/>
              <a:t> is a security technology that enables authorized users to use an unsecured public network (the Internet) as if it were a secure private network</a:t>
            </a:r>
          </a:p>
          <a:p>
            <a:pPr lvl="1"/>
            <a:r>
              <a:rPr lang="en-US" altLang="zh-CN" dirty="0"/>
              <a:t>Two common types of VPNs:</a:t>
            </a:r>
          </a:p>
          <a:p>
            <a:pPr lvl="2"/>
            <a:r>
              <a:rPr lang="en-US" altLang="zh-CN" dirty="0"/>
              <a:t>A </a:t>
            </a:r>
            <a:r>
              <a:rPr lang="en-US" altLang="zh-CN" b="1" dirty="0"/>
              <a:t>remote access VPN</a:t>
            </a:r>
          </a:p>
          <a:p>
            <a:pPr lvl="2"/>
            <a:r>
              <a:rPr lang="en-US" altLang="zh-CN" dirty="0"/>
              <a:t>A </a:t>
            </a:r>
            <a:r>
              <a:rPr lang="en-US" altLang="zh-CN" b="1" dirty="0"/>
              <a:t>site-to-site VPN</a:t>
            </a:r>
          </a:p>
          <a:p>
            <a:pPr lvl="1"/>
            <a:r>
              <a:rPr lang="en-US" altLang="zh-CN" dirty="0"/>
              <a:t>A </a:t>
            </a:r>
            <a:r>
              <a:rPr lang="en-US" altLang="zh-CN" b="1" dirty="0"/>
              <a:t>full tunnel </a:t>
            </a:r>
            <a:r>
              <a:rPr lang="en-US" altLang="zh-CN" dirty="0"/>
              <a:t>sends all traffic to the VPN concentrator and protects it</a:t>
            </a:r>
          </a:p>
          <a:p>
            <a:pPr lvl="1"/>
            <a:r>
              <a:rPr lang="en-US" altLang="zh-CN" dirty="0"/>
              <a:t>A </a:t>
            </a:r>
            <a:r>
              <a:rPr lang="en-US" altLang="zh-CN" b="1" dirty="0"/>
              <a:t>split tunnel </a:t>
            </a:r>
            <a:r>
              <a:rPr lang="en-US" altLang="zh-CN" dirty="0"/>
              <a:t>routes only some traffic over the secure VPN while other traffic directly accesses the Internet (this helps preserve bandwidth)</a:t>
            </a:r>
          </a:p>
          <a:p>
            <a:pPr lvl="1"/>
            <a:r>
              <a:rPr lang="en-US" altLang="zh-CN" dirty="0"/>
              <a:t>The most common protocols used for VPNs are IPsec and SSL</a:t>
            </a:r>
            <a:endParaRPr lang="zh-CN" altLang="en-US" dirty="0"/>
          </a:p>
        </p:txBody>
      </p:sp>
    </p:spTree>
    <p:extLst>
      <p:ext uri="{BB962C8B-B14F-4D97-AF65-F5344CB8AC3E}">
        <p14:creationId xmlns:p14="http://schemas.microsoft.com/office/powerpoint/2010/main" val="204961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Technologies (3 of 7)</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Network Access Control (NAC)</a:t>
            </a:r>
          </a:p>
          <a:p>
            <a:pPr lvl="1"/>
            <a:r>
              <a:rPr lang="en-US" altLang="zh-CN" b="1" dirty="0"/>
              <a:t>NAC </a:t>
            </a:r>
            <a:r>
              <a:rPr lang="en-US" altLang="zh-CN" dirty="0"/>
              <a:t>examines the current state of a system or network device before it can connect to the network</a:t>
            </a:r>
          </a:p>
          <a:p>
            <a:pPr lvl="1"/>
            <a:r>
              <a:rPr lang="en-US" altLang="zh-CN" dirty="0"/>
              <a:t>Any device that does not meet a specified set of criteria can connect only to a “quarantine” network where the security deficiencies are corrected</a:t>
            </a:r>
          </a:p>
          <a:p>
            <a:pPr lvl="1"/>
            <a:r>
              <a:rPr lang="en-US" altLang="zh-CN" dirty="0"/>
              <a:t>NAC uses software “agents” to gather information and report back (called host agent health checks)</a:t>
            </a:r>
          </a:p>
          <a:p>
            <a:pPr lvl="1"/>
            <a:r>
              <a:rPr lang="en-US" altLang="zh-CN" dirty="0"/>
              <a:t>An agent may be a </a:t>
            </a:r>
            <a:r>
              <a:rPr lang="en-US" altLang="zh-CN" i="1" dirty="0"/>
              <a:t>permanent </a:t>
            </a:r>
            <a:r>
              <a:rPr lang="en-US" altLang="zh-CN" dirty="0"/>
              <a:t>NAC agent or a </a:t>
            </a:r>
            <a:r>
              <a:rPr lang="en-US" altLang="zh-CN" i="1" dirty="0"/>
              <a:t>dissolvable</a:t>
            </a:r>
            <a:r>
              <a:rPr lang="en-US" altLang="zh-CN" dirty="0"/>
              <a:t> NAC agent that disappears after reporting information to the NAC</a:t>
            </a:r>
          </a:p>
          <a:p>
            <a:pPr lvl="1"/>
            <a:r>
              <a:rPr lang="en-US" altLang="zh-CN" dirty="0"/>
              <a:t>The NAC technology can be embedded within a Microsoft Windows Active Directory (AD) domain controller</a:t>
            </a:r>
          </a:p>
          <a:p>
            <a:pPr lvl="2"/>
            <a:r>
              <a:rPr lang="en-US" altLang="zh-CN" dirty="0"/>
              <a:t>NAC uses AD to scan the device (called </a:t>
            </a:r>
            <a:r>
              <a:rPr lang="en-US" altLang="zh-CN" b="1" dirty="0"/>
              <a:t>agentless NAC</a:t>
            </a:r>
            <a:r>
              <a:rPr lang="en-US" altLang="zh-CN" dirty="0"/>
              <a:t>)</a:t>
            </a:r>
          </a:p>
          <a:p>
            <a:pPr lvl="1"/>
            <a:endParaRPr lang="zh-CN" altLang="en-US" dirty="0"/>
          </a:p>
        </p:txBody>
      </p:sp>
    </p:spTree>
    <p:extLst>
      <p:ext uri="{BB962C8B-B14F-4D97-AF65-F5344CB8AC3E}">
        <p14:creationId xmlns:p14="http://schemas.microsoft.com/office/powerpoint/2010/main" val="61409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38555"/>
            <a:ext cx="10515600" cy="446638"/>
          </a:xfrm>
        </p:spPr>
        <p:txBody>
          <a:bodyPr/>
          <a:lstStyle/>
          <a:p>
            <a:pPr algn="l"/>
            <a:r>
              <a:rPr lang="en-US" altLang="zh-CN" dirty="0"/>
              <a:t>Access Technologies (4 of 7)</a:t>
            </a:r>
            <a:endParaRPr lang="zh-CN" altLang="en-US" dirty="0"/>
          </a:p>
        </p:txBody>
      </p:sp>
      <p:pic>
        <p:nvPicPr>
          <p:cNvPr id="5" name="Picture Placeholder 4" descr="An illustration listing the network access control process. A network diagram is shown in the illustration with the steps in the network access control process. There is a computer which acts as the System Health Agent that is connected to a Health Registration Authority which is a server computer. This server is connected to an Antivirus server and a Patch Management server.  The System Health Agent computer is also connected to a network server that is connected to many client computers and a quarantine network of computers. The network access control process is listed further. 1. Security self-assessment by System Health Agent. 2. Statement of Health sent to Health Registration Authority. 3. Health Certificate issued to client. 4. Health Certificate presented to network server. 5. If no Health Certificate, client sent to quarantine.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24947" y="701177"/>
            <a:ext cx="9769151" cy="5464072"/>
          </a:xfrm>
          <a:prstGeom prst="rect">
            <a:avLst/>
          </a:prstGeom>
          <a:noFill/>
          <a:ln>
            <a:noFill/>
          </a:ln>
        </p:spPr>
      </p:pic>
    </p:spTree>
    <p:extLst>
      <p:ext uri="{BB962C8B-B14F-4D97-AF65-F5344CB8AC3E}">
        <p14:creationId xmlns:p14="http://schemas.microsoft.com/office/powerpoint/2010/main" val="297486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Technologies (5 of 7)</a:t>
            </a:r>
            <a:endParaRPr lang="zh-CN" altLang="en-US" dirty="0"/>
          </a:p>
        </p:txBody>
      </p:sp>
      <p:sp>
        <p:nvSpPr>
          <p:cNvPr id="3" name="Text Placeholder 2"/>
          <p:cNvSpPr>
            <a:spLocks noGrp="1"/>
          </p:cNvSpPr>
          <p:nvPr>
            <p:ph type="body" sz="quarter" idx="17"/>
          </p:nvPr>
        </p:nvSpPr>
        <p:spPr/>
        <p:txBody>
          <a:bodyPr/>
          <a:lstStyle/>
          <a:p>
            <a:r>
              <a:rPr lang="en-US" altLang="zh-CN" dirty="0"/>
              <a:t>Data Loss Prevention</a:t>
            </a:r>
          </a:p>
          <a:p>
            <a:pPr lvl="1"/>
            <a:r>
              <a:rPr lang="en-US" altLang="zh-CN" dirty="0"/>
              <a:t>DLP is considered as rights management, or the authority of the owner of the data to impose restrictions on its use</a:t>
            </a:r>
          </a:p>
          <a:p>
            <a:pPr lvl="1"/>
            <a:r>
              <a:rPr lang="en-US" altLang="zh-CN" dirty="0"/>
              <a:t>DLP is a system of security tools that is used to recognize and identify data that is critical to the organization</a:t>
            </a:r>
          </a:p>
          <a:p>
            <a:pPr lvl="1"/>
            <a:r>
              <a:rPr lang="en-US" altLang="zh-CN" dirty="0"/>
              <a:t>Most DLP systems use </a:t>
            </a:r>
            <a:r>
              <a:rPr lang="en-US" altLang="zh-CN" b="1" dirty="0"/>
              <a:t>content inspection </a:t>
            </a:r>
            <a:r>
              <a:rPr lang="en-US" altLang="zh-CN" dirty="0"/>
              <a:t>which is defined as a security analysis of the transaction within its approved context</a:t>
            </a:r>
          </a:p>
          <a:p>
            <a:pPr lvl="1"/>
            <a:r>
              <a:rPr lang="en-US" altLang="zh-CN" dirty="0"/>
              <a:t>An administrator creates DLP rules based on the data and the policy</a:t>
            </a:r>
          </a:p>
          <a:p>
            <a:pPr lvl="1"/>
            <a:r>
              <a:rPr lang="en-US" altLang="zh-CN" dirty="0"/>
              <a:t>These rules are loaded into a DLP server</a:t>
            </a:r>
          </a:p>
          <a:p>
            <a:pPr lvl="1"/>
            <a:r>
              <a:rPr lang="en-US" altLang="zh-CN" dirty="0"/>
              <a:t>When a policy violation is detected by the DLP agent it is reported back to the DLP server</a:t>
            </a:r>
          </a:p>
          <a:p>
            <a:pPr lvl="1"/>
            <a:endParaRPr lang="en-US" altLang="zh-CN" dirty="0"/>
          </a:p>
          <a:p>
            <a:endParaRPr lang="zh-CN" altLang="en-US" dirty="0"/>
          </a:p>
        </p:txBody>
      </p:sp>
    </p:spTree>
    <p:extLst>
      <p:ext uri="{BB962C8B-B14F-4D97-AF65-F5344CB8AC3E}">
        <p14:creationId xmlns:p14="http://schemas.microsoft.com/office/powerpoint/2010/main" val="4149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Technologies (6 of 7)</a:t>
            </a:r>
            <a:endParaRPr lang="zh-CN" altLang="en-US" dirty="0"/>
          </a:p>
        </p:txBody>
      </p:sp>
      <p:sp>
        <p:nvSpPr>
          <p:cNvPr id="3" name="Text Placeholder 2"/>
          <p:cNvSpPr>
            <a:spLocks noGrp="1"/>
          </p:cNvSpPr>
          <p:nvPr>
            <p:ph type="body" sz="quarter" idx="17"/>
          </p:nvPr>
        </p:nvSpPr>
        <p:spPr/>
        <p:txBody>
          <a:bodyPr/>
          <a:lstStyle/>
          <a:p>
            <a:r>
              <a:rPr lang="en-US" altLang="zh-CN" dirty="0"/>
              <a:t>Data Loss Prevention (continued)</a:t>
            </a:r>
          </a:p>
          <a:p>
            <a:pPr lvl="1"/>
            <a:r>
              <a:rPr lang="en-US" altLang="zh-CN" dirty="0"/>
              <a:t>When a server is notified of a policy violation different actions can be taken:</a:t>
            </a:r>
          </a:p>
          <a:p>
            <a:pPr lvl="2"/>
            <a:r>
              <a:rPr lang="en-US" altLang="zh-CN" dirty="0"/>
              <a:t>Block the data</a:t>
            </a:r>
          </a:p>
          <a:p>
            <a:pPr lvl="2"/>
            <a:r>
              <a:rPr lang="en-US" altLang="zh-CN" dirty="0"/>
              <a:t>Redirect it to an individual who can examine the request</a:t>
            </a:r>
          </a:p>
          <a:p>
            <a:pPr lvl="2"/>
            <a:r>
              <a:rPr lang="en-US" altLang="zh-CN" dirty="0"/>
              <a:t>Quarantine the data until later</a:t>
            </a:r>
          </a:p>
          <a:p>
            <a:pPr lvl="2"/>
            <a:r>
              <a:rPr lang="en-US" altLang="zh-CN" dirty="0"/>
              <a:t>Alert a supervisor of the request</a:t>
            </a:r>
          </a:p>
          <a:p>
            <a:pPr lvl="1"/>
            <a:r>
              <a:rPr lang="en-US" altLang="zh-CN" dirty="0"/>
              <a:t>A process called </a:t>
            </a:r>
            <a:r>
              <a:rPr lang="en-US" altLang="zh-CN" i="1" dirty="0"/>
              <a:t>tokenization</a:t>
            </a:r>
            <a:r>
              <a:rPr lang="en-US" altLang="zh-CN" dirty="0"/>
              <a:t> obfuscates sensitive data elements, such as an account number, into a random string of characters (</a:t>
            </a:r>
            <a:r>
              <a:rPr lang="en-US" altLang="zh-CN" i="1" dirty="0"/>
              <a:t>token</a:t>
            </a:r>
            <a:r>
              <a:rPr lang="en-US" altLang="zh-CN" dirty="0"/>
              <a:t>)</a:t>
            </a:r>
          </a:p>
          <a:p>
            <a:pPr lvl="2"/>
            <a:r>
              <a:rPr lang="en-US" altLang="zh-CN" dirty="0"/>
              <a:t>The original sensitive data element and the token are stored in a database called a </a:t>
            </a:r>
            <a:r>
              <a:rPr lang="en-US" altLang="zh-CN" i="1" dirty="0"/>
              <a:t>token vault </a:t>
            </a:r>
            <a:r>
              <a:rPr lang="en-US" altLang="zh-CN" dirty="0"/>
              <a:t>so that if the actual data element is needed, it can be retrieved as needed</a:t>
            </a:r>
          </a:p>
          <a:p>
            <a:pPr lvl="2"/>
            <a:r>
              <a:rPr lang="en-US" altLang="zh-CN" dirty="0"/>
              <a:t>Tokenization is illustrated in Figure 9-8 on the following slide</a:t>
            </a:r>
          </a:p>
          <a:p>
            <a:pPr lvl="1"/>
            <a:endParaRPr lang="en-US" altLang="zh-CN" dirty="0"/>
          </a:p>
          <a:p>
            <a:endParaRPr lang="zh-CN" altLang="en-US" dirty="0"/>
          </a:p>
        </p:txBody>
      </p:sp>
    </p:spTree>
    <p:extLst>
      <p:ext uri="{BB962C8B-B14F-4D97-AF65-F5344CB8AC3E}">
        <p14:creationId xmlns:p14="http://schemas.microsoft.com/office/powerpoint/2010/main" val="883883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Technologies (7 of 7)</a:t>
            </a:r>
            <a:endParaRPr lang="zh-CN" altLang="en-US" dirty="0"/>
          </a:p>
        </p:txBody>
      </p:sp>
      <p:pic>
        <p:nvPicPr>
          <p:cNvPr id="5" name="Picture Placeholder 4" descr="An illustration explaining the tokenization process. Details of a user are listed in the illustration which is as follows. Alessia Oplontis. S S N: 293 - 56 - 5094. Account: 9847230982. The data with tokenization is as follows. Alessa Oplontis. S S N: 678 - 12 - 0508. Account: 0283761435. The data with tokenization is stored in a token vault as listed below. The plain text value is 293 - 56 - 5094 and 9847230982. The token value is 678 - 12 - 0508 and 028376143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99997" y="2679430"/>
            <a:ext cx="5321808" cy="1962912"/>
          </a:xfrm>
          <a:prstGeom prst="rect">
            <a:avLst/>
          </a:prstGeom>
          <a:noFill/>
          <a:ln>
            <a:noFill/>
          </a:ln>
        </p:spPr>
      </p:pic>
      <p:sp>
        <p:nvSpPr>
          <p:cNvPr id="4" name="Text Placeholder 3"/>
          <p:cNvSpPr>
            <a:spLocks noGrp="1"/>
          </p:cNvSpPr>
          <p:nvPr>
            <p:ph type="body" sz="quarter" idx="11"/>
          </p:nvPr>
        </p:nvSpPr>
        <p:spPr>
          <a:xfrm>
            <a:off x="7478972" y="4264178"/>
            <a:ext cx="3976406" cy="387043"/>
          </a:xfrm>
        </p:spPr>
        <p:txBody>
          <a:bodyPr/>
          <a:lstStyle/>
          <a:p>
            <a:r>
              <a:rPr lang="en-US" altLang="zh-CN" dirty="0"/>
              <a:t>Figure 9-8 Tokenization</a:t>
            </a:r>
            <a:endParaRPr lang="zh-CN" altLang="en-US" dirty="0"/>
          </a:p>
        </p:txBody>
      </p:sp>
    </p:spTree>
    <p:extLst>
      <p:ext uri="{BB962C8B-B14F-4D97-AF65-F5344CB8AC3E}">
        <p14:creationId xmlns:p14="http://schemas.microsoft.com/office/powerpoint/2010/main" val="385707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 Appliances</a:t>
            </a:r>
            <a:endParaRPr lang="zh-CN" altLang="en-US" dirty="0"/>
          </a:p>
        </p:txBody>
      </p:sp>
      <p:sp>
        <p:nvSpPr>
          <p:cNvPr id="3" name="Text Placeholder 2"/>
          <p:cNvSpPr>
            <a:spLocks noGrp="1"/>
          </p:cNvSpPr>
          <p:nvPr>
            <p:ph type="body" sz="quarter" idx="17"/>
          </p:nvPr>
        </p:nvSpPr>
        <p:spPr/>
        <p:txBody>
          <a:bodyPr/>
          <a:lstStyle/>
          <a:p>
            <a:r>
              <a:rPr lang="en-US" altLang="zh-CN" dirty="0"/>
              <a:t>Security can be achieved through appliances that directly address security and by using the security features in standard networking devices</a:t>
            </a:r>
          </a:p>
          <a:p>
            <a:r>
              <a:rPr lang="en-US" altLang="zh-CN" dirty="0"/>
              <a:t>Using both standard networking devices and security appliances can result in a layered security approach</a:t>
            </a:r>
          </a:p>
          <a:p>
            <a:r>
              <a:rPr lang="en-US" altLang="zh-CN" dirty="0"/>
              <a:t>Appliances include:</a:t>
            </a:r>
          </a:p>
          <a:p>
            <a:pPr lvl="1"/>
            <a:r>
              <a:rPr lang="en-US" altLang="zh-CN" dirty="0"/>
              <a:t>Firewalls</a:t>
            </a:r>
          </a:p>
          <a:p>
            <a:pPr lvl="1"/>
            <a:r>
              <a:rPr lang="en-US" altLang="zh-CN" dirty="0"/>
              <a:t>Proxy servers</a:t>
            </a:r>
          </a:p>
          <a:p>
            <a:pPr lvl="1"/>
            <a:r>
              <a:rPr lang="en-US" altLang="zh-CN" dirty="0"/>
              <a:t>Deception instruments</a:t>
            </a:r>
          </a:p>
          <a:p>
            <a:pPr lvl="1"/>
            <a:r>
              <a:rPr lang="en-US" altLang="zh-CN" dirty="0"/>
              <a:t>Intrusion detection and prevention systems</a:t>
            </a:r>
          </a:p>
          <a:p>
            <a:pPr lvl="1"/>
            <a:r>
              <a:rPr lang="en-US" altLang="zh-CN" dirty="0"/>
              <a:t>Network hardware security models</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Managing (1 of 6)</a:t>
            </a:r>
            <a:endParaRPr lang="zh-CN" altLang="en-US" dirty="0"/>
          </a:p>
        </p:txBody>
      </p:sp>
      <p:sp>
        <p:nvSpPr>
          <p:cNvPr id="3" name="Text Placeholder 2"/>
          <p:cNvSpPr>
            <a:spLocks noGrp="1"/>
          </p:cNvSpPr>
          <p:nvPr>
            <p:ph type="body" sz="quarter" idx="17"/>
          </p:nvPr>
        </p:nvSpPr>
        <p:spPr/>
        <p:txBody>
          <a:bodyPr/>
          <a:lstStyle/>
          <a:p>
            <a:r>
              <a:rPr lang="en-US" altLang="zh-CN" dirty="0"/>
              <a:t>Port Security</a:t>
            </a:r>
          </a:p>
          <a:p>
            <a:pPr lvl="1"/>
            <a:r>
              <a:rPr lang="en-US" altLang="zh-CN" dirty="0"/>
              <a:t>Threat actors who access a network device through an unprotected port can reconfigure the device to their advantage</a:t>
            </a:r>
          </a:p>
          <a:p>
            <a:pPr lvl="1"/>
            <a:r>
              <a:rPr lang="en-US" altLang="zh-CN" b="1" dirty="0"/>
              <a:t>Route security </a:t>
            </a:r>
            <a:r>
              <a:rPr lang="en-US" altLang="zh-CN" dirty="0"/>
              <a:t>is the trust of packets sent through a router</a:t>
            </a:r>
          </a:p>
          <a:p>
            <a:pPr lvl="2"/>
            <a:r>
              <a:rPr lang="en-US" altLang="zh-CN" dirty="0"/>
              <a:t>False route information can be injected or altered by weak port security</a:t>
            </a:r>
          </a:p>
          <a:p>
            <a:pPr lvl="1"/>
            <a:r>
              <a:rPr lang="en-US" altLang="zh-CN" b="1" dirty="0"/>
              <a:t>Broadcast storm prevention </a:t>
            </a:r>
            <a:r>
              <a:rPr lang="en-US" altLang="zh-CN" dirty="0"/>
              <a:t>can be accomplished by loop prevention</a:t>
            </a:r>
          </a:p>
          <a:p>
            <a:pPr lvl="2"/>
            <a:r>
              <a:rPr lang="en-US" altLang="zh-CN" dirty="0"/>
              <a:t>Loop prevention uses the IEEE 802.1d standard </a:t>
            </a:r>
            <a:r>
              <a:rPr lang="en-US" altLang="zh-CN" i="1" dirty="0"/>
              <a:t>spanning-tree protocol (STP)</a:t>
            </a:r>
          </a:p>
          <a:p>
            <a:pPr lvl="2"/>
            <a:r>
              <a:rPr lang="en-US" altLang="zh-CN" dirty="0"/>
              <a:t>STP uses an algorithm that creates a hierarchical tree layout that spans the entire network</a:t>
            </a:r>
            <a:endParaRPr lang="zh-CN" altLang="en-US" dirty="0"/>
          </a:p>
        </p:txBody>
      </p:sp>
    </p:spTree>
    <p:extLst>
      <p:ext uri="{BB962C8B-B14F-4D97-AF65-F5344CB8AC3E}">
        <p14:creationId xmlns:p14="http://schemas.microsoft.com/office/powerpoint/2010/main" val="258012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Managing (2 of 6)</a:t>
            </a:r>
            <a:endParaRPr lang="zh-CN" altLang="en-US" dirty="0"/>
          </a:p>
        </p:txBody>
      </p:sp>
      <p:pic>
        <p:nvPicPr>
          <p:cNvPr id="5" name="Picture Placeholder 4" descr="A network diagram explaining how a broadcast storm occurs. The computer Alpha is connected to Switch A. Switch A is connected to Switch B forming segment 1. Switch B is connected to Switch C forming segment 2. Switch A is also connected to Switch C forming segment 3. The computer Beta is connected to Segment 2. The computer Alpha sends some data frames to the computer Beta which is on Segment 2. Switch A is unaware of where Beta is located and hence floods the network with packets sending it down segment 1 to Switch B and segment 3 to Switch C. Switches B and C add Alpha to their lookup tables for segments 1 and 3. In case, the switches B and C have not learned the address of Alpha, both switches flood Segment 2 looking for Beta. Both switches take the packet sent by the other and send it back because they are not aware of Beta's location. This leads to a switching loop causing a broadcast storm as the frames are broadcast, received, and rebroadcast by the switches B and C."/>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18918" y="1883643"/>
            <a:ext cx="5264912" cy="3665102"/>
          </a:xfrm>
          <a:prstGeom prst="rect">
            <a:avLst/>
          </a:prstGeom>
          <a:noFill/>
          <a:ln>
            <a:noFill/>
          </a:ln>
        </p:spPr>
      </p:pic>
      <p:sp>
        <p:nvSpPr>
          <p:cNvPr id="4" name="Text Placeholder 3"/>
          <p:cNvSpPr>
            <a:spLocks noGrp="1"/>
          </p:cNvSpPr>
          <p:nvPr>
            <p:ph type="body" sz="quarter" idx="11"/>
          </p:nvPr>
        </p:nvSpPr>
        <p:spPr>
          <a:xfrm>
            <a:off x="7156854" y="5255220"/>
            <a:ext cx="3976406" cy="293525"/>
          </a:xfrm>
        </p:spPr>
        <p:txBody>
          <a:bodyPr/>
          <a:lstStyle/>
          <a:p>
            <a:r>
              <a:rPr lang="en-US" altLang="zh-CN" dirty="0"/>
              <a:t>Figure 9-9 Broadcast storm</a:t>
            </a:r>
            <a:endParaRPr lang="zh-CN" altLang="en-US" dirty="0"/>
          </a:p>
        </p:txBody>
      </p:sp>
    </p:spTree>
    <p:extLst>
      <p:ext uri="{BB962C8B-B14F-4D97-AF65-F5344CB8AC3E}">
        <p14:creationId xmlns:p14="http://schemas.microsoft.com/office/powerpoint/2010/main" val="3856890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Managing (3 of 6)</a:t>
            </a:r>
            <a:endParaRPr lang="zh-CN" altLang="en-US" dirty="0"/>
          </a:p>
        </p:txBody>
      </p:sp>
      <p:sp>
        <p:nvSpPr>
          <p:cNvPr id="3" name="Text Placeholder 2"/>
          <p:cNvSpPr>
            <a:spLocks noGrp="1"/>
          </p:cNvSpPr>
          <p:nvPr>
            <p:ph type="body" sz="quarter" idx="17"/>
          </p:nvPr>
        </p:nvSpPr>
        <p:spPr/>
        <p:txBody>
          <a:bodyPr/>
          <a:lstStyle/>
          <a:p>
            <a:r>
              <a:rPr lang="en-US" altLang="zh-CN" dirty="0"/>
              <a:t>Packet Capture and Analysis</a:t>
            </a:r>
          </a:p>
          <a:p>
            <a:pPr lvl="1"/>
            <a:r>
              <a:rPr lang="en-US" altLang="zh-CN" dirty="0"/>
              <a:t>Analyzing packets helps to monitor network performance and reveal cybersecurity incidents</a:t>
            </a:r>
          </a:p>
          <a:p>
            <a:pPr lvl="1"/>
            <a:r>
              <a:rPr lang="en-US" altLang="zh-CN" dirty="0"/>
              <a:t>Monitoring traffic on switches can be done in two ways:</a:t>
            </a:r>
          </a:p>
          <a:p>
            <a:pPr lvl="2"/>
            <a:r>
              <a:rPr lang="en-US" altLang="zh-CN" dirty="0"/>
              <a:t>A </a:t>
            </a:r>
            <a:r>
              <a:rPr lang="en-US" altLang="zh-CN" b="1" dirty="0"/>
              <a:t>separate port TAP </a:t>
            </a:r>
            <a:r>
              <a:rPr lang="en-US" altLang="zh-CN" dirty="0"/>
              <a:t>(test access point) can be installed</a:t>
            </a:r>
          </a:p>
          <a:p>
            <a:pPr lvl="2"/>
            <a:r>
              <a:rPr lang="en-US" altLang="zh-CN" b="1" dirty="0"/>
              <a:t>Port mirroring </a:t>
            </a:r>
            <a:r>
              <a:rPr lang="en-US" altLang="zh-CN" dirty="0"/>
              <a:t>(also called </a:t>
            </a:r>
            <a:r>
              <a:rPr lang="en-US" altLang="zh-CN" b="1" dirty="0"/>
              <a:t>port spanning</a:t>
            </a:r>
            <a:r>
              <a:rPr lang="en-US" altLang="zh-CN" dirty="0"/>
              <a:t>) allows the administrator to configure the switch to copy traffic on some or all ports to a designated monitoring port on the switch</a:t>
            </a:r>
          </a:p>
          <a:p>
            <a:r>
              <a:rPr lang="en-US" altLang="zh-CN" dirty="0"/>
              <a:t>Monitoring Services</a:t>
            </a:r>
          </a:p>
          <a:p>
            <a:pPr lvl="1"/>
            <a:r>
              <a:rPr lang="en-US" altLang="zh-CN" dirty="0"/>
              <a:t>An external third-party monitoring service can be used to provide additional resources to assist an organization in its cybersecurity defenses</a:t>
            </a:r>
            <a:endParaRPr lang="zh-CN" altLang="en-US" dirty="0"/>
          </a:p>
        </p:txBody>
      </p:sp>
    </p:spTree>
    <p:extLst>
      <p:ext uri="{BB962C8B-B14F-4D97-AF65-F5344CB8AC3E}">
        <p14:creationId xmlns:p14="http://schemas.microsoft.com/office/powerpoint/2010/main" val="175420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Managing (4 of 6)</a:t>
            </a:r>
            <a:endParaRPr lang="zh-CN" altLang="en-US" dirty="0"/>
          </a:p>
        </p:txBody>
      </p:sp>
      <p:pic>
        <p:nvPicPr>
          <p:cNvPr id="5" name="Picture Placeholder 4" descr="An illustration showing a port TAP or test access point. The diagram shows a switch and a router with a test access point connected in between them. An out-of-band monitoring tool is connected to the test access point. The port TAP has dedicated channels to transmit the send and receive data streams to the monitoring tool in real tim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36433" y="2119745"/>
            <a:ext cx="4490784" cy="2853167"/>
          </a:xfrm>
          <a:prstGeom prst="rect">
            <a:avLst/>
          </a:prstGeom>
          <a:noFill/>
          <a:ln>
            <a:noFill/>
          </a:ln>
        </p:spPr>
      </p:pic>
      <p:sp>
        <p:nvSpPr>
          <p:cNvPr id="4" name="Text Placeholder 3"/>
          <p:cNvSpPr>
            <a:spLocks noGrp="1"/>
          </p:cNvSpPr>
          <p:nvPr>
            <p:ph type="body" sz="quarter" idx="11"/>
          </p:nvPr>
        </p:nvSpPr>
        <p:spPr>
          <a:xfrm>
            <a:off x="7115291" y="4653228"/>
            <a:ext cx="3976406" cy="319684"/>
          </a:xfrm>
        </p:spPr>
        <p:txBody>
          <a:bodyPr/>
          <a:lstStyle/>
          <a:p>
            <a:r>
              <a:rPr lang="en-US" altLang="zh-CN" dirty="0"/>
              <a:t>Figure 9-10 Port TAP</a:t>
            </a:r>
            <a:endParaRPr lang="zh-CN" altLang="en-US" dirty="0"/>
          </a:p>
        </p:txBody>
      </p:sp>
    </p:spTree>
    <p:extLst>
      <p:ext uri="{BB962C8B-B14F-4D97-AF65-F5344CB8AC3E}">
        <p14:creationId xmlns:p14="http://schemas.microsoft.com/office/powerpoint/2010/main" val="1893923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Managing (5 of 6)</a:t>
            </a:r>
            <a:endParaRPr lang="zh-CN" altLang="en-US" dirty="0"/>
          </a:p>
        </p:txBody>
      </p:sp>
      <p:sp>
        <p:nvSpPr>
          <p:cNvPr id="4" name="Text Placeholder 3"/>
          <p:cNvSpPr>
            <a:spLocks noGrp="1"/>
          </p:cNvSpPr>
          <p:nvPr>
            <p:ph type="body" sz="quarter" idx="11"/>
          </p:nvPr>
        </p:nvSpPr>
        <p:spPr>
          <a:xfrm>
            <a:off x="7115291" y="4653228"/>
            <a:ext cx="3976406" cy="319684"/>
          </a:xfrm>
        </p:spPr>
        <p:txBody>
          <a:bodyPr/>
          <a:lstStyle/>
          <a:p>
            <a:r>
              <a:rPr lang="en-US" altLang="zh-CN" dirty="0"/>
              <a:t>Figure 9-11 Port Mirroring</a:t>
            </a:r>
            <a:endParaRPr lang="zh-CN" altLang="en-US" dirty="0"/>
          </a:p>
        </p:txBody>
      </p:sp>
      <p:pic>
        <p:nvPicPr>
          <p:cNvPr id="6" name="Picture Placeholder 5" descr="An illustration explaining port mirroring. The diagram shows a switch and a router connected to each other. An out-of-band monitoring tool is connected to the switch. The switch is a managed one which supports port mirroring. This allows the switch to be configured in order to copy or mirror the traffic on some or all ports to a designated monitoring port on the switch."/>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83720" y="1939241"/>
            <a:ext cx="4756129" cy="3033671"/>
          </a:xfrm>
          <a:prstGeom prst="rect">
            <a:avLst/>
          </a:prstGeom>
          <a:noFill/>
          <a:ln>
            <a:noFill/>
          </a:ln>
        </p:spPr>
      </p:pic>
    </p:spTree>
    <p:extLst>
      <p:ext uri="{BB962C8B-B14F-4D97-AF65-F5344CB8AC3E}">
        <p14:creationId xmlns:p14="http://schemas.microsoft.com/office/powerpoint/2010/main" val="470726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Technologies for Monitoring and Managing (6 of 6)</a:t>
            </a:r>
            <a:endParaRPr lang="zh-CN" altLang="en-US" dirty="0"/>
          </a:p>
        </p:txBody>
      </p:sp>
      <p:sp>
        <p:nvSpPr>
          <p:cNvPr id="3" name="Text Placeholder 2"/>
          <p:cNvSpPr>
            <a:spLocks noGrp="1"/>
          </p:cNvSpPr>
          <p:nvPr>
            <p:ph type="body" sz="quarter" idx="17"/>
          </p:nvPr>
        </p:nvSpPr>
        <p:spPr/>
        <p:txBody>
          <a:bodyPr/>
          <a:lstStyle/>
          <a:p>
            <a:r>
              <a:rPr lang="en-US" altLang="zh-CN" dirty="0"/>
              <a:t>File Integrity Monitors</a:t>
            </a:r>
          </a:p>
          <a:p>
            <a:pPr lvl="1"/>
            <a:r>
              <a:rPr lang="en-US" altLang="zh-CN" b="1" dirty="0"/>
              <a:t>File integrity monitors </a:t>
            </a:r>
            <a:r>
              <a:rPr lang="en-US" altLang="zh-CN" dirty="0"/>
              <a:t>examine files to see if they have changed</a:t>
            </a:r>
          </a:p>
          <a:p>
            <a:pPr lvl="1"/>
            <a:r>
              <a:rPr lang="en-US" altLang="zh-CN" dirty="0"/>
              <a:t>File integrity monitors are used for detecting malware as well as maintaining compliance with industry-specific regulations</a:t>
            </a:r>
          </a:p>
          <a:p>
            <a:r>
              <a:rPr lang="en-US" altLang="zh-CN" dirty="0"/>
              <a:t>Quality of Service (QoS)</a:t>
            </a:r>
          </a:p>
          <a:p>
            <a:pPr lvl="1"/>
            <a:r>
              <a:rPr lang="en-US" altLang="zh-CN" b="1" dirty="0"/>
              <a:t>QoS</a:t>
            </a:r>
            <a:r>
              <a:rPr lang="en-US" altLang="zh-CN" dirty="0"/>
              <a:t> is a set of network technologies used to guarantee its ability to dependably serve network resources and high-priority applications to endpoints</a:t>
            </a:r>
          </a:p>
          <a:p>
            <a:pPr lvl="1"/>
            <a:r>
              <a:rPr lang="en-US" altLang="zh-CN" dirty="0"/>
              <a:t>A network administrator can assign the order in which packets are handled and the amount of bandwidth given to an application or traffic flow (called </a:t>
            </a:r>
            <a:r>
              <a:rPr lang="en-US" altLang="zh-CN" b="1" dirty="0"/>
              <a:t>traffic shaping</a:t>
            </a:r>
            <a:r>
              <a:rPr lang="en-US" altLang="zh-CN" dirty="0"/>
              <a:t>)</a:t>
            </a:r>
          </a:p>
          <a:p>
            <a:pPr lvl="1"/>
            <a:r>
              <a:rPr lang="en-US" altLang="zh-CN" dirty="0"/>
              <a:t>Almost all firewalls today recognize QoS settings</a:t>
            </a:r>
            <a:endParaRPr lang="zh-CN" altLang="en-US" dirty="0"/>
          </a:p>
        </p:txBody>
      </p:sp>
    </p:spTree>
    <p:extLst>
      <p:ext uri="{BB962C8B-B14F-4D97-AF65-F5344CB8AC3E}">
        <p14:creationId xmlns:p14="http://schemas.microsoft.com/office/powerpoint/2010/main" val="560094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Technologies (1 of 7)</a:t>
            </a:r>
            <a:endParaRPr lang="zh-CN" altLang="en-US" dirty="0"/>
          </a:p>
        </p:txBody>
      </p:sp>
      <p:sp>
        <p:nvSpPr>
          <p:cNvPr id="3" name="Text Placeholder 2"/>
          <p:cNvSpPr>
            <a:spLocks noGrp="1"/>
          </p:cNvSpPr>
          <p:nvPr>
            <p:ph type="body" sz="quarter" idx="17"/>
          </p:nvPr>
        </p:nvSpPr>
        <p:spPr/>
        <p:txBody>
          <a:bodyPr/>
          <a:lstStyle/>
          <a:p>
            <a:r>
              <a:rPr lang="en-US" altLang="zh-CN" dirty="0"/>
              <a:t>Network Segmentation</a:t>
            </a:r>
          </a:p>
          <a:p>
            <a:pPr lvl="1"/>
            <a:r>
              <a:rPr lang="en-US" altLang="zh-CN" dirty="0"/>
              <a:t>Examples of network segmentation include virtual LANs and a demilitarized zone</a:t>
            </a:r>
          </a:p>
          <a:p>
            <a:pPr lvl="1"/>
            <a:r>
              <a:rPr lang="en-US" altLang="zh-CN" dirty="0"/>
              <a:t>Zero trust is a strategic initiative about networks that is designed to prevent successful attacks</a:t>
            </a:r>
          </a:p>
          <a:p>
            <a:pPr lvl="2"/>
            <a:r>
              <a:rPr lang="en-US" altLang="zh-CN" dirty="0"/>
              <a:t>It attempts to eliminate the concept of trust from an organization’s network architecture</a:t>
            </a:r>
          </a:p>
          <a:p>
            <a:pPr lvl="1"/>
            <a:r>
              <a:rPr lang="en-US" altLang="zh-CN" dirty="0"/>
              <a:t>Zero trust requires that networks be segmented</a:t>
            </a:r>
          </a:p>
          <a:p>
            <a:pPr lvl="1"/>
            <a:r>
              <a:rPr lang="en-US" altLang="zh-CN" dirty="0"/>
              <a:t>A network can be segmented by separating devices into logical groups by creating a </a:t>
            </a:r>
            <a:r>
              <a:rPr lang="en-US" altLang="zh-CN" b="1" dirty="0"/>
              <a:t>virtual LAN (VLAN)</a:t>
            </a:r>
          </a:p>
          <a:p>
            <a:pPr lvl="1"/>
            <a:r>
              <a:rPr lang="en-US" altLang="zh-CN" dirty="0"/>
              <a:t>VLANs can be isolated so that sensitive data is transported only to members of the VLAN</a:t>
            </a:r>
            <a:endParaRPr lang="zh-CN" altLang="en-US" dirty="0"/>
          </a:p>
        </p:txBody>
      </p:sp>
    </p:spTree>
    <p:extLst>
      <p:ext uri="{BB962C8B-B14F-4D97-AF65-F5344CB8AC3E}">
        <p14:creationId xmlns:p14="http://schemas.microsoft.com/office/powerpoint/2010/main" val="3916222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Technologies (2 of 7)</a:t>
            </a:r>
            <a:endParaRPr lang="zh-CN" altLang="en-US" dirty="0"/>
          </a:p>
        </p:txBody>
      </p:sp>
      <p:sp>
        <p:nvSpPr>
          <p:cNvPr id="3" name="Text Placeholder 2"/>
          <p:cNvSpPr>
            <a:spLocks noGrp="1"/>
          </p:cNvSpPr>
          <p:nvPr>
            <p:ph type="body" sz="quarter" idx="17"/>
          </p:nvPr>
        </p:nvSpPr>
        <p:spPr/>
        <p:txBody>
          <a:bodyPr/>
          <a:lstStyle/>
          <a:p>
            <a:r>
              <a:rPr lang="en-US" altLang="zh-CN" dirty="0"/>
              <a:t>Network Segmentation (continued)</a:t>
            </a:r>
          </a:p>
          <a:p>
            <a:pPr lvl="1"/>
            <a:r>
              <a:rPr lang="en-US" altLang="en-US" dirty="0"/>
              <a:t>A </a:t>
            </a:r>
            <a:r>
              <a:rPr lang="en-US" altLang="en-US" i="1" dirty="0"/>
              <a:t>demilitarized zone (DMZ)</a:t>
            </a:r>
            <a:r>
              <a:rPr lang="en-US" altLang="en-US" dirty="0"/>
              <a:t> is a separate network located outside secure network perimeter</a:t>
            </a:r>
          </a:p>
          <a:p>
            <a:pPr lvl="1"/>
            <a:r>
              <a:rPr lang="en-US" altLang="en-US" dirty="0"/>
              <a:t>Untrusted outside users can access DMZ but cannot enter the secure network</a:t>
            </a:r>
          </a:p>
          <a:p>
            <a:pPr lvl="1"/>
            <a:r>
              <a:rPr lang="en-US" altLang="en-US" dirty="0"/>
              <a:t>A common approach to configuring a DMZ is to use a </a:t>
            </a:r>
            <a:r>
              <a:rPr lang="en-US" altLang="en-US" b="1" dirty="0"/>
              <a:t>jump box </a:t>
            </a:r>
            <a:r>
              <a:rPr lang="en-US" altLang="en-US" dirty="0"/>
              <a:t>(sometimes called a </a:t>
            </a:r>
            <a:r>
              <a:rPr lang="en-US" altLang="en-US" i="1" dirty="0"/>
              <a:t>jump server </a:t>
            </a:r>
            <a:r>
              <a:rPr lang="en-US" altLang="en-US" dirty="0"/>
              <a:t>or </a:t>
            </a:r>
            <a:r>
              <a:rPr lang="en-US" altLang="en-US" i="1" dirty="0"/>
              <a:t>jump host</a:t>
            </a:r>
            <a:r>
              <a:rPr lang="en-US" altLang="en-US" dirty="0"/>
              <a:t>)</a:t>
            </a:r>
          </a:p>
          <a:p>
            <a:pPr lvl="2"/>
            <a:r>
              <a:rPr lang="en-US" altLang="en-US" dirty="0"/>
              <a:t>A jump box is a minimally configured administrator server that connects two dissimilar security zones while providing tightly restricted access between them</a:t>
            </a:r>
          </a:p>
          <a:p>
            <a:endParaRPr lang="en-US" altLang="zh-CN" dirty="0"/>
          </a:p>
        </p:txBody>
      </p:sp>
    </p:spTree>
    <p:extLst>
      <p:ext uri="{BB962C8B-B14F-4D97-AF65-F5344CB8AC3E}">
        <p14:creationId xmlns:p14="http://schemas.microsoft.com/office/powerpoint/2010/main" val="3587692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90" y="29073"/>
            <a:ext cx="10515600" cy="512104"/>
          </a:xfrm>
        </p:spPr>
        <p:txBody>
          <a:bodyPr/>
          <a:lstStyle/>
          <a:p>
            <a:pPr algn="l"/>
            <a:r>
              <a:rPr lang="en-US" altLang="zh-CN" dirty="0"/>
              <a:t>Design Technologies (3 of 7)</a:t>
            </a:r>
            <a:endParaRPr lang="zh-CN" altLang="en-US" dirty="0"/>
          </a:p>
        </p:txBody>
      </p:sp>
      <p:pic>
        <p:nvPicPr>
          <p:cNvPr id="5" name="Picture Placeholder 4" descr="A network diagram illustrating a demilitarized zone with two firewalls. The diagram shows a firewall that has three network interfaces. The first network interface is connected to a router that is further connected to the Internet. The second network interface is connected to a switch that is further connected to the demilitarized zone. The web server and email server are connected to the switch in the demilitarized zone. The third network interface is connected to another firewall which forms a secure internal local area network. This network has a switch that is connected to  a database server and application server.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06932" y="909655"/>
            <a:ext cx="8908332" cy="5043276"/>
          </a:xfrm>
          <a:prstGeom prst="rect">
            <a:avLst/>
          </a:prstGeom>
          <a:noFill/>
          <a:ln>
            <a:noFill/>
          </a:ln>
        </p:spPr>
      </p:pic>
    </p:spTree>
    <p:extLst>
      <p:ext uri="{BB962C8B-B14F-4D97-AF65-F5344CB8AC3E}">
        <p14:creationId xmlns:p14="http://schemas.microsoft.com/office/powerpoint/2010/main" val="621819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Technologies (4 of 7)</a:t>
            </a:r>
            <a:endParaRPr lang="zh-CN" altLang="en-US" dirty="0"/>
          </a:p>
        </p:txBody>
      </p:sp>
      <p:pic>
        <p:nvPicPr>
          <p:cNvPr id="6" name="Picture Placeholder 5" descr="A network diagram illustrating a jump box which is used by administrators to access the hardware and software in a demilitarized zone. The diagram shows a firewall that has three network interfaces. The first network interface is connected to a router that is further connected to the Internet. The second network interface is connected to a switch that is further connected to the demilitarized zone. The web server and email server are connected to a jump box in the demilitarized zone. The jump box is connected to the switch.  The third network interface is connected to another firewall which forms a secure internal local area network. This network has a switch that is connected to  a database server and application server.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03710" y="1212980"/>
            <a:ext cx="7069702" cy="4847390"/>
          </a:xfrm>
          <a:prstGeom prst="rect">
            <a:avLst/>
          </a:prstGeom>
          <a:noFill/>
          <a:ln>
            <a:noFill/>
          </a:ln>
        </p:spPr>
      </p:pic>
    </p:spTree>
    <p:extLst>
      <p:ext uri="{BB962C8B-B14F-4D97-AF65-F5344CB8AC3E}">
        <p14:creationId xmlns:p14="http://schemas.microsoft.com/office/powerpoint/2010/main" val="108602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Firewalls (1 of 6)</a:t>
            </a:r>
            <a:endParaRPr lang="zh-CN" altLang="en-US" dirty="0"/>
          </a:p>
        </p:txBody>
      </p:sp>
      <p:sp>
        <p:nvSpPr>
          <p:cNvPr id="3" name="Text Placeholder 2"/>
          <p:cNvSpPr>
            <a:spLocks noGrp="1"/>
          </p:cNvSpPr>
          <p:nvPr>
            <p:ph type="body" sz="quarter" idx="17"/>
          </p:nvPr>
        </p:nvSpPr>
        <p:spPr/>
        <p:txBody>
          <a:bodyPr/>
          <a:lstStyle/>
          <a:p>
            <a:r>
              <a:rPr lang="en-US" altLang="zh-CN" dirty="0"/>
              <a:t>To use firewalls effectively, you must understand the function of firewalls and know the different types of firewalls and specialized firewall appliances </a:t>
            </a:r>
          </a:p>
          <a:p>
            <a:r>
              <a:rPr lang="en-US" altLang="zh-CN" dirty="0"/>
              <a:t>Firewall Functions</a:t>
            </a:r>
          </a:p>
          <a:p>
            <a:pPr lvl="1"/>
            <a:r>
              <a:rPr lang="en-US" altLang="zh-CN" dirty="0"/>
              <a:t>A firewall uses bidirectional inspection to examine outgoing and incoming packets</a:t>
            </a:r>
          </a:p>
          <a:p>
            <a:pPr lvl="1"/>
            <a:r>
              <a:rPr lang="en-US" altLang="zh-CN" dirty="0"/>
              <a:t>The actions are based on specific criteria or rules (called </a:t>
            </a:r>
            <a:r>
              <a:rPr lang="en-US" altLang="zh-CN" i="1" dirty="0"/>
              <a:t>rule-based firewalls</a:t>
            </a:r>
            <a:r>
              <a:rPr lang="en-US" altLang="zh-CN" dirty="0"/>
              <a:t>)</a:t>
            </a:r>
          </a:p>
          <a:p>
            <a:pPr lvl="1"/>
            <a:r>
              <a:rPr lang="en-US" altLang="zh-CN" dirty="0"/>
              <a:t>A more flexible type of firewall is a </a:t>
            </a:r>
            <a:r>
              <a:rPr lang="en-US" altLang="zh-CN" i="1" dirty="0"/>
              <a:t>policy-based firewall </a:t>
            </a:r>
            <a:r>
              <a:rPr lang="en-US" altLang="zh-CN" dirty="0"/>
              <a:t>which allows more generic statements instead of specific rules</a:t>
            </a:r>
          </a:p>
          <a:p>
            <a:pPr lvl="1"/>
            <a:r>
              <a:rPr lang="en-US" altLang="zh-CN" dirty="0"/>
              <a:t>Firewalls can also apply </a:t>
            </a:r>
            <a:r>
              <a:rPr lang="en-US" altLang="zh-CN" b="1" dirty="0"/>
              <a:t>content/URL filtering</a:t>
            </a:r>
            <a:endParaRPr lang="zh-CN" altLang="en-US" b="1" dirty="0"/>
          </a:p>
        </p:txBody>
      </p:sp>
    </p:spTree>
    <p:extLst>
      <p:ext uri="{BB962C8B-B14F-4D97-AF65-F5344CB8AC3E}">
        <p14:creationId xmlns:p14="http://schemas.microsoft.com/office/powerpoint/2010/main" val="421025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Technologies (5 of 7)</a:t>
            </a:r>
            <a:endParaRPr lang="zh-CN" altLang="en-US" dirty="0"/>
          </a:p>
        </p:txBody>
      </p:sp>
      <p:sp>
        <p:nvSpPr>
          <p:cNvPr id="3" name="Text Placeholder 2"/>
          <p:cNvSpPr>
            <a:spLocks noGrp="1"/>
          </p:cNvSpPr>
          <p:nvPr>
            <p:ph type="body" sz="quarter" idx="17"/>
          </p:nvPr>
        </p:nvSpPr>
        <p:spPr/>
        <p:txBody>
          <a:bodyPr/>
          <a:lstStyle/>
          <a:p>
            <a:r>
              <a:rPr lang="en-US" altLang="zh-CN" dirty="0"/>
              <a:t>Load Balancing </a:t>
            </a:r>
          </a:p>
          <a:p>
            <a:pPr lvl="1"/>
            <a:r>
              <a:rPr lang="en-US" altLang="en-US" b="1" dirty="0"/>
              <a:t>Load balancing </a:t>
            </a:r>
            <a:r>
              <a:rPr lang="en-US" altLang="en-US" dirty="0"/>
              <a:t>is a technology that can help to evenly distribute work across a network and can allocate requests among multiple devices</a:t>
            </a:r>
          </a:p>
          <a:p>
            <a:pPr lvl="1">
              <a:defRPr/>
            </a:pPr>
            <a:r>
              <a:rPr lang="en-US" altLang="en-US" dirty="0"/>
              <a:t>Advantages of load-balancing technology:</a:t>
            </a:r>
          </a:p>
          <a:p>
            <a:pPr lvl="2">
              <a:defRPr/>
            </a:pPr>
            <a:r>
              <a:rPr lang="en-US" altLang="en-US" dirty="0"/>
              <a:t>Reduces probability of overloading a single server</a:t>
            </a:r>
          </a:p>
          <a:p>
            <a:pPr lvl="2">
              <a:defRPr/>
            </a:pPr>
            <a:r>
              <a:rPr lang="en-US" altLang="en-US" dirty="0"/>
              <a:t>Optimizes bandwidth of network computers</a:t>
            </a:r>
          </a:p>
          <a:p>
            <a:pPr lvl="1"/>
            <a:r>
              <a:rPr lang="en-US" altLang="en-US" dirty="0"/>
              <a:t>Load balancing is achieved through software or hardware device (</a:t>
            </a:r>
            <a:r>
              <a:rPr lang="en-US" altLang="en-US" i="1" dirty="0"/>
              <a:t>load balancer</a:t>
            </a:r>
            <a:r>
              <a:rPr lang="en-US" altLang="en-US" dirty="0"/>
              <a:t>)</a:t>
            </a:r>
          </a:p>
          <a:p>
            <a:pPr lvl="1">
              <a:defRPr/>
            </a:pPr>
            <a:r>
              <a:rPr lang="en-US" altLang="en-US" dirty="0"/>
              <a:t>Different scheduling protocols used in load balancers:</a:t>
            </a:r>
          </a:p>
          <a:p>
            <a:pPr lvl="2">
              <a:defRPr/>
            </a:pPr>
            <a:r>
              <a:rPr lang="en-US" altLang="en-US" i="1" dirty="0"/>
              <a:t>Round-robin</a:t>
            </a:r>
          </a:p>
          <a:p>
            <a:pPr lvl="2">
              <a:defRPr/>
            </a:pPr>
            <a:r>
              <a:rPr lang="en-US" altLang="en-US" i="1" dirty="0"/>
              <a:t>Affinity</a:t>
            </a:r>
          </a:p>
          <a:p>
            <a:pPr lvl="1"/>
            <a:endParaRPr lang="zh-CN" altLang="en-US" dirty="0"/>
          </a:p>
        </p:txBody>
      </p:sp>
    </p:spTree>
    <p:extLst>
      <p:ext uri="{BB962C8B-B14F-4D97-AF65-F5344CB8AC3E}">
        <p14:creationId xmlns:p14="http://schemas.microsoft.com/office/powerpoint/2010/main" val="1192114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Technologies (6 of 7)</a:t>
            </a:r>
            <a:endParaRPr lang="zh-CN" altLang="en-US" dirty="0"/>
          </a:p>
        </p:txBody>
      </p:sp>
      <p:sp>
        <p:nvSpPr>
          <p:cNvPr id="3" name="Text Placeholder 2"/>
          <p:cNvSpPr>
            <a:spLocks noGrp="1"/>
          </p:cNvSpPr>
          <p:nvPr>
            <p:ph type="body" sz="quarter" idx="17"/>
          </p:nvPr>
        </p:nvSpPr>
        <p:spPr/>
        <p:txBody>
          <a:bodyPr/>
          <a:lstStyle/>
          <a:p>
            <a:r>
              <a:rPr lang="en-US" altLang="zh-CN" dirty="0"/>
              <a:t>Load Balancing (continued)</a:t>
            </a:r>
          </a:p>
          <a:p>
            <a:pPr lvl="1"/>
            <a:r>
              <a:rPr lang="en-US" altLang="en-US" dirty="0"/>
              <a:t>When multiple load balancers are used together, they can be placed in different configurations that include:</a:t>
            </a:r>
          </a:p>
          <a:p>
            <a:pPr lvl="2"/>
            <a:r>
              <a:rPr lang="en-US" altLang="en-US" dirty="0"/>
              <a:t>In an </a:t>
            </a:r>
            <a:r>
              <a:rPr lang="en-US" altLang="en-US" b="1" dirty="0"/>
              <a:t>active-passive configuration</a:t>
            </a:r>
            <a:r>
              <a:rPr lang="en-US" altLang="en-US" dirty="0"/>
              <a:t>, the primary load balancer distributes the network traffic to the most suitable server, while the secondary load balancer operates in a “listening mode”</a:t>
            </a:r>
          </a:p>
          <a:p>
            <a:pPr lvl="2"/>
            <a:r>
              <a:rPr lang="en-US" altLang="en-US" dirty="0"/>
              <a:t>In an </a:t>
            </a:r>
            <a:r>
              <a:rPr lang="en-US" altLang="en-US" b="1" dirty="0"/>
              <a:t>active-active configuration</a:t>
            </a:r>
            <a:r>
              <a:rPr lang="en-US" altLang="en-US" dirty="0"/>
              <a:t>, all load balancers are always active</a:t>
            </a:r>
          </a:p>
          <a:p>
            <a:pPr lvl="1"/>
            <a:r>
              <a:rPr lang="en-US" altLang="en-US" dirty="0"/>
              <a:t>Load balancing can also support session </a:t>
            </a:r>
            <a:r>
              <a:rPr lang="en-US" altLang="en-US" b="1" dirty="0"/>
              <a:t>persistence</a:t>
            </a:r>
            <a:r>
              <a:rPr lang="en-US" altLang="en-US" dirty="0"/>
              <a:t>, which is a process in which a load balancer creates a link between an endpoint and a specific network server for the duration of a session</a:t>
            </a:r>
          </a:p>
          <a:p>
            <a:pPr lvl="2"/>
            <a:r>
              <a:rPr lang="en-US" altLang="en-US" dirty="0"/>
              <a:t>This can help improve the user experience and optimize network resource usage</a:t>
            </a:r>
          </a:p>
          <a:p>
            <a:pPr lvl="1"/>
            <a:endParaRPr lang="zh-CN" altLang="en-US" dirty="0"/>
          </a:p>
        </p:txBody>
      </p:sp>
    </p:spTree>
    <p:extLst>
      <p:ext uri="{BB962C8B-B14F-4D97-AF65-F5344CB8AC3E}">
        <p14:creationId xmlns:p14="http://schemas.microsoft.com/office/powerpoint/2010/main" val="447590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Technologies (7 of 7)</a:t>
            </a:r>
            <a:endParaRPr lang="zh-CN" altLang="en-US" dirty="0"/>
          </a:p>
        </p:txBody>
      </p:sp>
      <p:sp>
        <p:nvSpPr>
          <p:cNvPr id="3" name="Text Placeholder 2"/>
          <p:cNvSpPr>
            <a:spLocks noGrp="1"/>
          </p:cNvSpPr>
          <p:nvPr>
            <p:ph type="body" sz="quarter" idx="17"/>
          </p:nvPr>
        </p:nvSpPr>
        <p:spPr/>
        <p:txBody>
          <a:bodyPr/>
          <a:lstStyle/>
          <a:p>
            <a:r>
              <a:rPr lang="en-US" altLang="zh-CN" dirty="0"/>
              <a:t>Load Balancing (continued)</a:t>
            </a:r>
          </a:p>
          <a:p>
            <a:pPr lvl="1"/>
            <a:r>
              <a:rPr lang="en-US" altLang="en-US" dirty="0"/>
              <a:t>Security advantages of using a load balancer:</a:t>
            </a:r>
          </a:p>
          <a:p>
            <a:pPr lvl="2"/>
            <a:r>
              <a:rPr lang="en-US" altLang="en-US" dirty="0"/>
              <a:t>They can detect and stop attacks directed at a server or application</a:t>
            </a:r>
          </a:p>
          <a:p>
            <a:pPr lvl="2"/>
            <a:r>
              <a:rPr lang="en-US" altLang="en-US" dirty="0"/>
              <a:t>Can also detect and prevent protocol attacks</a:t>
            </a:r>
          </a:p>
          <a:p>
            <a:pPr lvl="2"/>
            <a:r>
              <a:rPr lang="en-US" altLang="en-US" dirty="0"/>
              <a:t>Some load balancers can hide HTTP error pages or remove server identification headers from HTTP responses, denying attackers additional information about the internal network</a:t>
            </a:r>
          </a:p>
          <a:p>
            <a:pPr lvl="1"/>
            <a:endParaRPr lang="zh-CN" altLang="en-US" dirty="0"/>
          </a:p>
        </p:txBody>
      </p:sp>
    </p:spTree>
    <p:extLst>
      <p:ext uri="{BB962C8B-B14F-4D97-AF65-F5344CB8AC3E}">
        <p14:creationId xmlns:p14="http://schemas.microsoft.com/office/powerpoint/2010/main" val="580854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type of access technology routes some traffic over a secure VPN while other traffic accesses the Internet directly without going through the VPN?</a:t>
            </a:r>
          </a:p>
          <a:p>
            <a:pPr marL="342900" lvl="1" indent="0">
              <a:buNone/>
            </a:pPr>
            <a:r>
              <a:rPr lang="en-US" dirty="0">
                <a:solidFill>
                  <a:srgbClr val="000000"/>
                </a:solidFill>
              </a:rPr>
              <a:t>a. Split tunnel</a:t>
            </a:r>
          </a:p>
          <a:p>
            <a:pPr marL="342900" lvl="1" indent="0">
              <a:buNone/>
            </a:pPr>
            <a:r>
              <a:rPr lang="en-US" dirty="0">
                <a:solidFill>
                  <a:srgbClr val="000000"/>
                </a:solidFill>
              </a:rPr>
              <a:t>b. Site-site VPN</a:t>
            </a:r>
          </a:p>
          <a:p>
            <a:pPr marL="342900" lvl="1" indent="0">
              <a:buNone/>
            </a:pPr>
            <a:r>
              <a:rPr lang="en-US" dirty="0">
                <a:solidFill>
                  <a:srgbClr val="000000"/>
                </a:solidFill>
              </a:rPr>
              <a:t>c. Router ACL </a:t>
            </a:r>
          </a:p>
          <a:p>
            <a:pPr marL="342900" lvl="1" indent="0">
              <a:buNone/>
            </a:pPr>
            <a:r>
              <a:rPr lang="en-US" dirty="0">
                <a:solidFill>
                  <a:srgbClr val="000000"/>
                </a:solidFill>
              </a:rPr>
              <a:t>d. Full tunnel</a:t>
            </a:r>
          </a:p>
          <a:p>
            <a:pPr marL="342900" lvl="1" indent="0">
              <a:buNone/>
            </a:pPr>
            <a:endParaRPr lang="en-US" dirty="0"/>
          </a:p>
        </p:txBody>
      </p:sp>
    </p:spTree>
    <p:extLst>
      <p:ext uri="{BB962C8B-B14F-4D97-AF65-F5344CB8AC3E}">
        <p14:creationId xmlns:p14="http://schemas.microsoft.com/office/powerpoint/2010/main" val="687870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type of access technology routes some traffic over a secure VPN while other traffic accesses the Internet directly without going through the VPN?</a:t>
            </a:r>
          </a:p>
          <a:p>
            <a:pPr marL="342900" lvl="1" indent="0">
              <a:buNone/>
            </a:pPr>
            <a:r>
              <a:rPr lang="en-US" b="1" dirty="0">
                <a:solidFill>
                  <a:srgbClr val="000000"/>
                </a:solidFill>
              </a:rPr>
              <a:t>Answer: a. Split tunnel</a:t>
            </a:r>
            <a:endParaRPr lang="en-US" b="1" i="1" dirty="0">
              <a:solidFill>
                <a:srgbClr val="000000"/>
              </a:solidFill>
            </a:endParaRPr>
          </a:p>
          <a:p>
            <a:pPr marL="342900" lvl="1" indent="0">
              <a:buNone/>
            </a:pPr>
            <a:r>
              <a:rPr lang="en-US" altLang="zh-CN" b="1" dirty="0">
                <a:solidFill>
                  <a:srgbClr val="000000"/>
                </a:solidFill>
              </a:rPr>
              <a:t>A split tunnel routes only some traffic over the secure VPN while other traffic directly accesses the Internet (this helps preserve bandwidth).</a:t>
            </a:r>
          </a:p>
        </p:txBody>
      </p:sp>
    </p:spTree>
    <p:extLst>
      <p:ext uri="{BB962C8B-B14F-4D97-AF65-F5344CB8AC3E}">
        <p14:creationId xmlns:p14="http://schemas.microsoft.com/office/powerpoint/2010/main" val="2043315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normAutofit/>
          </a:bodyPr>
          <a:lstStyle/>
          <a:p>
            <a:pPr marL="0" indent="0">
              <a:lnSpc>
                <a:spcPct val="100000"/>
              </a:lnSpc>
              <a:spcBef>
                <a:spcPts val="0"/>
              </a:spcBef>
              <a:buNone/>
            </a:pPr>
            <a:r>
              <a:rPr lang="en-US" altLang="zh-CN" sz="2400" dirty="0">
                <a:latin typeface="Arial"/>
                <a:cs typeface="Arial"/>
              </a:rPr>
              <a:t>Consider the network security appliances and technologies you have studied in this module. Based on what you know now, if you could pick only one network security appliance and one security technology you could deploy on a network you were managing, which would they be and why?</a:t>
            </a:r>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3796427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altLang="en-US" dirty="0"/>
              <a:t>A computer firewall is designed to limit the spread of malware</a:t>
            </a:r>
          </a:p>
          <a:p>
            <a:r>
              <a:rPr lang="en-US" altLang="en-US" dirty="0"/>
              <a:t>Stateless packet filtering on a firewall looks at a packet and permits or denies it based solely on the firewall rules</a:t>
            </a:r>
          </a:p>
          <a:p>
            <a:pPr lvl="1"/>
            <a:r>
              <a:rPr lang="en-US" altLang="en-US" dirty="0"/>
              <a:t>Stateful packet filtering uses both the firewall rules and the state of the connection</a:t>
            </a:r>
          </a:p>
          <a:p>
            <a:r>
              <a:rPr lang="en-US" altLang="en-US" dirty="0"/>
              <a:t>There are several specialized firewall appliances:  a web application firewall (WAF), a next generation firewall (NGFW), unified threat management (UTM) device</a:t>
            </a:r>
          </a:p>
          <a:p>
            <a:r>
              <a:rPr lang="en-US" altLang="en-US" dirty="0"/>
              <a:t>A forward proxy is a computer or program that intercepts user requests from the internal network and processes these requests on behalf of the user</a:t>
            </a:r>
          </a:p>
          <a:p>
            <a:r>
              <a:rPr lang="en-US" altLang="en-US" dirty="0"/>
              <a:t>A honeypot is a computer located in an area with limited security that serves as “bait” to threat actors</a:t>
            </a:r>
          </a:p>
          <a:p>
            <a:r>
              <a:rPr lang="en-US" altLang="en-US" dirty="0"/>
              <a:t>An intrusion detection system (IDS) can detect an attack as it occurs, an intrusion prevention system (IPS) attempts to block the attack</a:t>
            </a:r>
          </a:p>
        </p:txBody>
      </p:sp>
    </p:spTree>
    <p:extLst>
      <p:ext uri="{BB962C8B-B14F-4D97-AF65-F5344CB8AC3E}">
        <p14:creationId xmlns:p14="http://schemas.microsoft.com/office/powerpoint/2010/main" val="205990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altLang="en-US" dirty="0"/>
              <a:t>A network hardware security module is a special trusted network computer that performs cryptographic operations such as key management, key exchange, onboard random number generation, key storage facility, and symmetric and asymmetric encryption</a:t>
            </a:r>
          </a:p>
          <a:p>
            <a:r>
              <a:rPr lang="en-US" altLang="en-US" dirty="0"/>
              <a:t>An access control list (ACL) contains rules that administer the availability of digital assets by granting or denying access to the assets</a:t>
            </a:r>
          </a:p>
          <a:p>
            <a:r>
              <a:rPr lang="en-US" altLang="en-US" dirty="0"/>
              <a:t>Network access control (NAC) examines the current state of an endpoint before it can connect to the network </a:t>
            </a:r>
          </a:p>
          <a:p>
            <a:r>
              <a:rPr lang="en-US" altLang="en-US" dirty="0"/>
              <a:t>Data loss prevention (DLP) is a system of security tools used to recognize and identify data critical to the organization and ensure that it is protected</a:t>
            </a:r>
          </a:p>
          <a:p>
            <a:r>
              <a:rPr lang="en-US" altLang="en-US" dirty="0"/>
              <a:t>Broadcast storm prevention can be accomplished by loop prevention, which uses the IEEE 802.1d standard spanning-tree protocol (STP)</a:t>
            </a:r>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923" y="99949"/>
            <a:ext cx="10515600" cy="506542"/>
          </a:xfrm>
        </p:spPr>
        <p:txBody>
          <a:bodyPr/>
          <a:lstStyle/>
          <a:p>
            <a:r>
              <a:rPr lang="en-US" altLang="zh-CN" dirty="0"/>
              <a:t>Firewalls (2 of 6)  </a:t>
            </a:r>
            <a:br>
              <a:rPr lang="zh-CN" altLang="en-US" dirty="0"/>
            </a:br>
            <a:endParaRPr lang="zh-CN" altLang="en-US" dirty="0"/>
          </a:p>
        </p:txBody>
      </p:sp>
      <p:pic>
        <p:nvPicPr>
          <p:cNvPr id="5" name="Picture Placeholder 4" descr="Screenshot of the Parental Control page in the Bull Guard antivirus software. The parental control feature is essentially a firewall that can be configured for content and U R L filtering. With parental control, a profile can be created for a user and a whitelists and blacklists of specific U R Ls can be created based on the content category of webpages. In Bull Guard's Parental Control page, the filter allows selection of age of the user and filters can be configured based on webpage categories such as Adult or Sexual, Controversial, Communication or Media, and Shopping and Entertainment. All these categories have various sub categories listed which can be selected or left ou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65326" y="551486"/>
            <a:ext cx="11272584" cy="5727771"/>
          </a:xfrm>
          <a:prstGeom prst="rect">
            <a:avLst/>
          </a:prstGeom>
          <a:noFill/>
          <a:ln>
            <a:noFill/>
          </a:ln>
        </p:spPr>
      </p:pic>
    </p:spTree>
    <p:extLst>
      <p:ext uri="{BB962C8B-B14F-4D97-AF65-F5344CB8AC3E}">
        <p14:creationId xmlns:p14="http://schemas.microsoft.com/office/powerpoint/2010/main" val="373134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Firewalls (3 of 6)</a:t>
            </a:r>
            <a:endParaRPr lang="zh-CN" altLang="en-US" dirty="0"/>
          </a:p>
        </p:txBody>
      </p:sp>
      <p:sp>
        <p:nvSpPr>
          <p:cNvPr id="3" name="Text Placeholder 2"/>
          <p:cNvSpPr>
            <a:spLocks noGrp="1"/>
          </p:cNvSpPr>
          <p:nvPr>
            <p:ph type="body" sz="quarter" idx="17"/>
          </p:nvPr>
        </p:nvSpPr>
        <p:spPr/>
        <p:txBody>
          <a:bodyPr/>
          <a:lstStyle/>
          <a:p>
            <a:r>
              <a:rPr lang="en-US" altLang="zh-CN" dirty="0"/>
              <a:t>Firewall Categories</a:t>
            </a:r>
          </a:p>
          <a:p>
            <a:pPr lvl="1"/>
            <a:r>
              <a:rPr lang="en-US" altLang="zh-CN" i="1" dirty="0"/>
              <a:t>Stateful vs. stateless</a:t>
            </a:r>
          </a:p>
          <a:p>
            <a:pPr lvl="1"/>
            <a:r>
              <a:rPr lang="en-US" altLang="zh-CN" i="1" dirty="0"/>
              <a:t>Open source vs. proprietary</a:t>
            </a:r>
          </a:p>
          <a:p>
            <a:pPr lvl="1"/>
            <a:r>
              <a:rPr lang="en-US" altLang="zh-CN" i="1" dirty="0"/>
              <a:t>Hardware vs. software</a:t>
            </a:r>
          </a:p>
          <a:p>
            <a:pPr lvl="1"/>
            <a:r>
              <a:rPr lang="en-US" altLang="zh-CN" i="1" dirty="0"/>
              <a:t>Host vs. appliance vs. virtual </a:t>
            </a:r>
            <a:endParaRPr lang="zh-CN" altLang="en-US" i="1" dirty="0"/>
          </a:p>
        </p:txBody>
      </p:sp>
    </p:spTree>
    <p:extLst>
      <p:ext uri="{BB962C8B-B14F-4D97-AF65-F5344CB8AC3E}">
        <p14:creationId xmlns:p14="http://schemas.microsoft.com/office/powerpoint/2010/main" val="146957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94" y="29073"/>
            <a:ext cx="10515600" cy="428128"/>
          </a:xfrm>
        </p:spPr>
        <p:txBody>
          <a:bodyPr/>
          <a:lstStyle/>
          <a:p>
            <a:r>
              <a:rPr lang="en-US" altLang="zh-CN" dirty="0"/>
              <a:t>Firewalls (4 of 6)</a:t>
            </a:r>
            <a:endParaRPr lang="zh-CN" altLang="en-US" dirty="0"/>
          </a:p>
        </p:txBody>
      </p:sp>
      <p:pic>
        <p:nvPicPr>
          <p:cNvPr id="5" name="Picture Placeholder 4" descr="Screenshot of the host based Windows Defender Firewall available in the Windows 10 operating system. The status of connection to private networks and guest or public networks are listed and the status of the firewall is listed as being o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38991" y="590432"/>
            <a:ext cx="10515600" cy="5733405"/>
          </a:xfrm>
          <a:prstGeom prst="rect">
            <a:avLst/>
          </a:prstGeom>
          <a:noFill/>
          <a:ln>
            <a:noFill/>
          </a:ln>
        </p:spPr>
      </p:pic>
    </p:spTree>
    <p:extLst>
      <p:ext uri="{BB962C8B-B14F-4D97-AF65-F5344CB8AC3E}">
        <p14:creationId xmlns:p14="http://schemas.microsoft.com/office/powerpoint/2010/main" val="81711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0"/>
            <a:ext cx="10515600" cy="447869"/>
          </a:xfrm>
        </p:spPr>
        <p:txBody>
          <a:bodyPr/>
          <a:lstStyle/>
          <a:p>
            <a:pPr algn="l"/>
            <a:r>
              <a:rPr lang="en-US" altLang="zh-CN" dirty="0"/>
              <a:t>Firewalls (5 of 6)</a:t>
            </a:r>
            <a:endParaRPr lang="zh-CN" altLang="en-US" dirty="0"/>
          </a:p>
        </p:txBody>
      </p:sp>
      <p:pic>
        <p:nvPicPr>
          <p:cNvPr id="6" name="Picture Placeholder 5" descr="A network diagram shows an appliance firewall installed in an enterprise network. The Internal network has a web server and an email server that is connected to a switch. Connected to another switch is a database server and an application server. Both of the switches are connected to a firewall. This is an appliance firewall that is connected to a router which further connects to the Intern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8199" y="350461"/>
            <a:ext cx="10384972" cy="5875134"/>
          </a:xfrm>
          <a:prstGeom prst="rect">
            <a:avLst/>
          </a:prstGeom>
          <a:noFill/>
          <a:ln>
            <a:noFill/>
          </a:ln>
        </p:spPr>
      </p:pic>
    </p:spTree>
    <p:extLst>
      <p:ext uri="{BB962C8B-B14F-4D97-AF65-F5344CB8AC3E}">
        <p14:creationId xmlns:p14="http://schemas.microsoft.com/office/powerpoint/2010/main" val="255477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Firewalls (6 of 6)</a:t>
            </a:r>
            <a:endParaRPr lang="zh-CN" altLang="en-US" dirty="0"/>
          </a:p>
        </p:txBody>
      </p:sp>
      <p:sp>
        <p:nvSpPr>
          <p:cNvPr id="3" name="Text Placeholder 2"/>
          <p:cNvSpPr>
            <a:spLocks noGrp="1"/>
          </p:cNvSpPr>
          <p:nvPr>
            <p:ph type="body" sz="quarter" idx="17"/>
          </p:nvPr>
        </p:nvSpPr>
        <p:spPr/>
        <p:txBody>
          <a:bodyPr/>
          <a:lstStyle/>
          <a:p>
            <a:r>
              <a:rPr lang="en-US" altLang="zh-CN" dirty="0"/>
              <a:t>Specialized Firewall Appliances </a:t>
            </a:r>
          </a:p>
          <a:p>
            <a:pPr lvl="1"/>
            <a:r>
              <a:rPr lang="en-US" altLang="zh-CN" i="1" dirty="0"/>
              <a:t>Web application firewall</a:t>
            </a:r>
          </a:p>
          <a:p>
            <a:pPr lvl="1"/>
            <a:r>
              <a:rPr lang="en-US" altLang="zh-CN" i="1" dirty="0"/>
              <a:t>Network address translation gateway</a:t>
            </a:r>
          </a:p>
          <a:p>
            <a:pPr lvl="2"/>
            <a:r>
              <a:rPr lang="en-US" altLang="zh-CN" dirty="0"/>
              <a:t>Network address translation (NAT) is a technique that allows private IP addresses to be used on the public internet</a:t>
            </a:r>
          </a:p>
          <a:p>
            <a:pPr lvl="1"/>
            <a:r>
              <a:rPr lang="en-US" altLang="zh-CN" i="1" dirty="0"/>
              <a:t>Next generation firewall</a:t>
            </a:r>
          </a:p>
          <a:p>
            <a:pPr lvl="1"/>
            <a:r>
              <a:rPr lang="en-US" altLang="zh-CN" i="1" dirty="0"/>
              <a:t>Unified threat management (UTM)</a:t>
            </a:r>
          </a:p>
          <a:p>
            <a:pPr lvl="2"/>
            <a:r>
              <a:rPr lang="en-US" altLang="zh-CN" dirty="0"/>
              <a:t>UTM is a device that combines several security functions such as packet filtering, antispam, antiphishing, antispyware, encryption, intrusion protection, and web filtering</a:t>
            </a:r>
          </a:p>
          <a:p>
            <a:pPr lvl="2"/>
            <a:endParaRPr lang="zh-CN" altLang="en-US" dirty="0"/>
          </a:p>
        </p:txBody>
      </p:sp>
    </p:spTree>
    <p:extLst>
      <p:ext uri="{BB962C8B-B14F-4D97-AF65-F5344CB8AC3E}">
        <p14:creationId xmlns:p14="http://schemas.microsoft.com/office/powerpoint/2010/main" val="136124850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2006/documentManagement/types"/>
    <ds:schemaRef ds:uri="http://www.w3.org/XML/1998/namespace"/>
    <ds:schemaRef ds:uri="http://purl.org/dc/elements/1.1/"/>
    <ds:schemaRef ds:uri="http://schemas.microsoft.com/office/2006/metadata/properties"/>
    <ds:schemaRef ds:uri="48fa25a7-52b6-4e1f-81c8-80356bf0725f"/>
    <ds:schemaRef ds:uri="http://schemas.openxmlformats.org/package/2006/metadata/core-properties"/>
    <ds:schemaRef ds:uri="0f302c04-584d-4df5-8948-8b6dd1f3c1a5"/>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11061</TotalTime>
  <Words>2984</Words>
  <Application>Microsoft Office PowerPoint</Application>
  <PresentationFormat>Widescreen</PresentationFormat>
  <Paragraphs>267</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vt:lpstr>
      <vt:lpstr>Calibri</vt:lpstr>
      <vt:lpstr>Helvetica</vt:lpstr>
      <vt:lpstr>Open Sans</vt:lpstr>
      <vt:lpstr>Summer Font</vt:lpstr>
      <vt:lpstr>Office Theme</vt:lpstr>
      <vt:lpstr>Module 9: Network Security Appliances and Technologies</vt:lpstr>
      <vt:lpstr>Module Objectives</vt:lpstr>
      <vt:lpstr>Security Appliances</vt:lpstr>
      <vt:lpstr>Firewalls (1 of 6)</vt:lpstr>
      <vt:lpstr>Firewalls (2 of 6)   </vt:lpstr>
      <vt:lpstr>Firewalls (3 of 6)</vt:lpstr>
      <vt:lpstr>Firewalls (4 of 6)</vt:lpstr>
      <vt:lpstr>Firewalls (5 of 6)</vt:lpstr>
      <vt:lpstr>Firewalls (6 of 6)</vt:lpstr>
      <vt:lpstr>Proxy Servers (1 of 2)</vt:lpstr>
      <vt:lpstr>Proxy Servers (2 of 2)</vt:lpstr>
      <vt:lpstr>Deception Instruments (1 of 3)</vt:lpstr>
      <vt:lpstr>Deception Instruments (2 of 3)</vt:lpstr>
      <vt:lpstr>Deception Instruments (3 of 3)</vt:lpstr>
      <vt:lpstr>Intrusion Detection and Prevention Systems (1 of 3)</vt:lpstr>
      <vt:lpstr>Intrusion Detection and Prevention Systems (2 of 3)</vt:lpstr>
      <vt:lpstr>Intrusion Detection and Prevention Systems (3 of 3)</vt:lpstr>
      <vt:lpstr>Network Hardware Security Modules</vt:lpstr>
      <vt:lpstr>Configuration Management</vt:lpstr>
      <vt:lpstr>Knowledge Check Activity 1</vt:lpstr>
      <vt:lpstr>Knowledge Check Activity 1: Answer</vt:lpstr>
      <vt:lpstr>Security Technologies</vt:lpstr>
      <vt:lpstr>Access Technologies (1 of 7)</vt:lpstr>
      <vt:lpstr>Access Technologies (2 of 7)</vt:lpstr>
      <vt:lpstr>Access Technologies (3 of 7)</vt:lpstr>
      <vt:lpstr>Access Technologies (4 of 7)</vt:lpstr>
      <vt:lpstr>Access Technologies (5 of 7)</vt:lpstr>
      <vt:lpstr>Access Technologies (6 of 7)</vt:lpstr>
      <vt:lpstr>Access Technologies (7 of 7)</vt:lpstr>
      <vt:lpstr>Technologies for Monitoring and Managing (1 of 6)</vt:lpstr>
      <vt:lpstr>Technologies for Monitoring and Managing (2 of 6)</vt:lpstr>
      <vt:lpstr>Technologies for Monitoring and Managing (3 of 6)</vt:lpstr>
      <vt:lpstr>Technologies for Monitoring and Managing (4 of 6)</vt:lpstr>
      <vt:lpstr>Technologies for Monitoring and Managing (5 of 6)</vt:lpstr>
      <vt:lpstr>Technologies for Monitoring and Managing (6 of 6)</vt:lpstr>
      <vt:lpstr>Design Technologies (1 of 7)</vt:lpstr>
      <vt:lpstr>Design Technologies (2 of 7)</vt:lpstr>
      <vt:lpstr>Design Technologies (3 of 7)</vt:lpstr>
      <vt:lpstr>Design Technologies (4 of 7)</vt:lpstr>
      <vt:lpstr>Design Technologies (5 of 7)</vt:lpstr>
      <vt:lpstr>Design Technologies (6 of 7)</vt:lpstr>
      <vt:lpstr>Design Technologies (7 of 7)</vt:lpstr>
      <vt:lpstr>Knowledge Check Activity 2</vt:lpstr>
      <vt:lpstr>Knowledge Check Activity 2: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Prof. Dr. A. Alzoubaidi</cp:lastModifiedBy>
  <cp:revision>357</cp:revision>
  <cp:lastPrinted>2016-10-03T15:29:39Z</cp:lastPrinted>
  <dcterms:created xsi:type="dcterms:W3CDTF">2019-11-14T21:20:16Z</dcterms:created>
  <dcterms:modified xsi:type="dcterms:W3CDTF">2023-05-20T10:55:03Z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