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343" r:id="rId5"/>
    <p:sldId id="257" r:id="rId6"/>
    <p:sldId id="301" r:id="rId7"/>
    <p:sldId id="302" r:id="rId8"/>
    <p:sldId id="303" r:id="rId9"/>
    <p:sldId id="306" r:id="rId10"/>
    <p:sldId id="304" r:id="rId11"/>
    <p:sldId id="307" r:id="rId12"/>
    <p:sldId id="308" r:id="rId13"/>
    <p:sldId id="311" r:id="rId14"/>
    <p:sldId id="309" r:id="rId15"/>
    <p:sldId id="312" r:id="rId16"/>
    <p:sldId id="313" r:id="rId17"/>
    <p:sldId id="314" r:id="rId18"/>
    <p:sldId id="315" r:id="rId19"/>
    <p:sldId id="344" r:id="rId20"/>
    <p:sldId id="345" r:id="rId21"/>
    <p:sldId id="316" r:id="rId22"/>
    <p:sldId id="317" r:id="rId23"/>
    <p:sldId id="318" r:id="rId24"/>
    <p:sldId id="335" r:id="rId25"/>
    <p:sldId id="336" r:id="rId26"/>
    <p:sldId id="320" r:id="rId27"/>
    <p:sldId id="321" r:id="rId28"/>
    <p:sldId id="322" r:id="rId29"/>
    <p:sldId id="323" r:id="rId30"/>
    <p:sldId id="324" r:id="rId31"/>
    <p:sldId id="325" r:id="rId32"/>
    <p:sldId id="346" r:id="rId33"/>
    <p:sldId id="347" r:id="rId34"/>
    <p:sldId id="326" r:id="rId35"/>
    <p:sldId id="327" r:id="rId36"/>
    <p:sldId id="328" r:id="rId37"/>
    <p:sldId id="329" r:id="rId38"/>
    <p:sldId id="330" r:id="rId39"/>
    <p:sldId id="331" r:id="rId40"/>
    <p:sldId id="332" r:id="rId41"/>
    <p:sldId id="333" r:id="rId42"/>
    <p:sldId id="348" r:id="rId43"/>
    <p:sldId id="349" r:id="rId44"/>
    <p:sldId id="351" r:id="rId45"/>
    <p:sldId id="299" r:id="rId46"/>
    <p:sldId id="300"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commentAuthors" Target="commen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notesMaster" Target="notesMasters/notesMaster1.xml" /><Relationship Id="rId8" Type="http://schemas.openxmlformats.org/officeDocument/2006/relationships/slide" Target="slides/slide4.xml" /><Relationship Id="rId51"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10: Cloud and Virtualization Security</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3" y="57216"/>
            <a:ext cx="10515600" cy="409316"/>
          </a:xfrm>
        </p:spPr>
        <p:txBody>
          <a:bodyPr/>
          <a:lstStyle/>
          <a:p>
            <a:r>
              <a:rPr lang="en-US" altLang="zh-CN" dirty="0"/>
              <a:t>Securing Cloud Computing (1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1906489864"/>
              </p:ext>
            </p:extLst>
          </p:nvPr>
        </p:nvGraphicFramePr>
        <p:xfrm>
          <a:off x="726234" y="709127"/>
          <a:ext cx="10927702" cy="5206479"/>
        </p:xfrm>
        <a:graphic>
          <a:graphicData uri="http://schemas.openxmlformats.org/drawingml/2006/table">
            <a:tbl>
              <a:tblPr firstRow="1" bandRow="1">
                <a:tableStyleId>{5C22544A-7EE6-4342-B048-85BDC9FD1C3A}</a:tableStyleId>
              </a:tblPr>
              <a:tblGrid>
                <a:gridCol w="2522763">
                  <a:extLst>
                    <a:ext uri="{9D8B030D-6E8A-4147-A177-3AD203B41FA5}">
                      <a16:colId xmlns:a16="http://schemas.microsoft.com/office/drawing/2014/main" val="20000"/>
                    </a:ext>
                  </a:extLst>
                </a:gridCol>
                <a:gridCol w="8404939">
                  <a:extLst>
                    <a:ext uri="{9D8B030D-6E8A-4147-A177-3AD203B41FA5}">
                      <a16:colId xmlns:a16="http://schemas.microsoft.com/office/drawing/2014/main" val="20001"/>
                    </a:ext>
                  </a:extLst>
                </a:gridCol>
              </a:tblGrid>
              <a:tr h="638778">
                <a:tc>
                  <a:txBody>
                    <a:bodyPr/>
                    <a:lstStyle/>
                    <a:p>
                      <a:r>
                        <a:rPr lang="en-US" altLang="zh-CN" sz="1400" dirty="0"/>
                        <a:t>Security issue</a:t>
                      </a:r>
                      <a:endParaRPr lang="zh-CN" altLang="en-US" sz="1400" dirty="0"/>
                    </a:p>
                  </a:txBody>
                  <a:tcPr/>
                </a:tc>
                <a:tc>
                  <a:txBody>
                    <a:bodyPr/>
                    <a:lstStyle/>
                    <a:p>
                      <a:r>
                        <a:rPr lang="en-US" altLang="zh-CN" sz="1400" dirty="0"/>
                        <a:t>Description</a:t>
                      </a:r>
                      <a:endParaRPr lang="zh-CN" altLang="en-US" sz="1400" dirty="0"/>
                    </a:p>
                  </a:txBody>
                  <a:tcPr/>
                </a:tc>
                <a:extLst>
                  <a:ext uri="{0D108BD9-81ED-4DB2-BD59-A6C34878D82A}">
                    <a16:rowId xmlns:a16="http://schemas.microsoft.com/office/drawing/2014/main" val="10000"/>
                  </a:ext>
                </a:extLst>
              </a:tr>
              <a:tr h="787535">
                <a:tc>
                  <a:txBody>
                    <a:bodyPr/>
                    <a:lstStyle/>
                    <a:p>
                      <a:r>
                        <a:rPr lang="en-US" altLang="zh-CN" sz="1200" dirty="0"/>
                        <a:t>Unauthorized access to data</a:t>
                      </a:r>
                      <a:endParaRPr lang="zh-CN" altLang="en-US" sz="1200" dirty="0"/>
                    </a:p>
                  </a:txBody>
                  <a:tcPr/>
                </a:tc>
                <a:tc>
                  <a:txBody>
                    <a:bodyPr/>
                    <a:lstStyle/>
                    <a:p>
                      <a:r>
                        <a:rPr lang="en-US" altLang="zh-CN" sz="1200" dirty="0"/>
                        <a:t>Improper cloud security configurations</a:t>
                      </a:r>
                      <a:r>
                        <a:rPr lang="en-US" altLang="zh-CN" sz="1200" baseline="0" dirty="0"/>
                        <a:t> can result in data being left exposed.</a:t>
                      </a:r>
                      <a:endParaRPr lang="zh-CN" altLang="en-US" sz="1200" dirty="0"/>
                    </a:p>
                  </a:txBody>
                  <a:tcPr/>
                </a:tc>
                <a:extLst>
                  <a:ext uri="{0D108BD9-81ED-4DB2-BD59-A6C34878D82A}">
                    <a16:rowId xmlns:a16="http://schemas.microsoft.com/office/drawing/2014/main" val="10001"/>
                  </a:ext>
                </a:extLst>
              </a:tr>
              <a:tr h="787535">
                <a:tc>
                  <a:txBody>
                    <a:bodyPr/>
                    <a:lstStyle/>
                    <a:p>
                      <a:r>
                        <a:rPr lang="en-US" altLang="zh-CN" sz="1200" dirty="0"/>
                        <a:t>Lack of visibility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Organizations have limited or no visibility into the security mechanisms of the</a:t>
                      </a:r>
                    </a:p>
                    <a:p>
                      <a:r>
                        <a:rPr lang="en-US" altLang="zh-CN" sz="1200" b="0" i="0" u="none" strike="noStrike" kern="1200" baseline="0" dirty="0">
                          <a:solidFill>
                            <a:schemeClr val="dk1"/>
                          </a:solidFill>
                          <a:latin typeface="+mn-lt"/>
                          <a:ea typeface="+mn-ea"/>
                          <a:cs typeface="+mn-cs"/>
                        </a:rPr>
                        <a:t>cloud provider and thus cannot verify the effectiveness of security controls.</a:t>
                      </a:r>
                      <a:endParaRPr lang="zh-CN" altLang="en-US" sz="1200" dirty="0"/>
                    </a:p>
                  </a:txBody>
                  <a:tcPr/>
                </a:tc>
                <a:extLst>
                  <a:ext uri="{0D108BD9-81ED-4DB2-BD59-A6C34878D82A}">
                    <a16:rowId xmlns:a16="http://schemas.microsoft.com/office/drawing/2014/main" val="10002"/>
                  </a:ext>
                </a:extLst>
              </a:tr>
              <a:tr h="1102548">
                <a:tc>
                  <a:txBody>
                    <a:bodyPr/>
                    <a:lstStyle/>
                    <a:p>
                      <a:r>
                        <a:rPr lang="en-US" altLang="zh-CN" sz="1200" dirty="0"/>
                        <a:t>Insecure application program interfaces (APIs)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While APIs help cloud customers customize their PaaS by providing data</a:t>
                      </a:r>
                    </a:p>
                    <a:p>
                      <a:r>
                        <a:rPr lang="en-US" altLang="zh-CN" sz="1200" b="0" i="0" u="none" strike="noStrike" kern="1200" baseline="0" dirty="0">
                          <a:solidFill>
                            <a:schemeClr val="dk1"/>
                          </a:solidFill>
                          <a:latin typeface="+mn-lt"/>
                          <a:ea typeface="+mn-ea"/>
                          <a:cs typeface="+mn-cs"/>
                        </a:rPr>
                        <a:t>recognition, access, and effective encryption, a vulnerable API can be exploited</a:t>
                      </a:r>
                    </a:p>
                    <a:p>
                      <a:r>
                        <a:rPr lang="en-US" altLang="zh-CN" sz="1200" b="0" i="0" u="none" strike="noStrike" kern="1200" baseline="0" dirty="0">
                          <a:solidFill>
                            <a:schemeClr val="dk1"/>
                          </a:solidFill>
                          <a:latin typeface="+mn-lt"/>
                          <a:ea typeface="+mn-ea"/>
                          <a:cs typeface="+mn-cs"/>
                        </a:rPr>
                        <a:t>by threat actors.</a:t>
                      </a:r>
                      <a:endParaRPr lang="zh-CN" altLang="en-US" sz="1200" dirty="0"/>
                    </a:p>
                  </a:txBody>
                  <a:tcPr/>
                </a:tc>
                <a:extLst>
                  <a:ext uri="{0D108BD9-81ED-4DB2-BD59-A6C34878D82A}">
                    <a16:rowId xmlns:a16="http://schemas.microsoft.com/office/drawing/2014/main" val="10003"/>
                  </a:ext>
                </a:extLst>
              </a:tr>
              <a:tr h="1102548">
                <a:tc>
                  <a:txBody>
                    <a:bodyPr/>
                    <a:lstStyle/>
                    <a:p>
                      <a:r>
                        <a:rPr lang="en-US" altLang="zh-CN" sz="1200" dirty="0"/>
                        <a:t>Compliance</a:t>
                      </a:r>
                      <a:r>
                        <a:rPr lang="en-US" altLang="zh-CN" sz="1200" baseline="0" dirty="0"/>
                        <a:t> regulations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Maintaining compliance requires that an organization know where its data is,</a:t>
                      </a:r>
                    </a:p>
                    <a:p>
                      <a:r>
                        <a:rPr lang="en-US" altLang="zh-CN" sz="1200" b="0" i="0" u="none" strike="noStrike" kern="1200" baseline="0" dirty="0">
                          <a:solidFill>
                            <a:schemeClr val="dk1"/>
                          </a:solidFill>
                          <a:latin typeface="+mn-lt"/>
                          <a:ea typeface="+mn-ea"/>
                          <a:cs typeface="+mn-cs"/>
                        </a:rPr>
                        <a:t>who can access it, and how it is protected, but this can be difficult in an opaque</a:t>
                      </a:r>
                    </a:p>
                    <a:p>
                      <a:r>
                        <a:rPr lang="en-US" altLang="zh-CN" sz="1200" b="0" i="0" u="none" strike="noStrike" kern="1200" baseline="0" dirty="0">
                          <a:solidFill>
                            <a:schemeClr val="dk1"/>
                          </a:solidFill>
                          <a:latin typeface="+mn-lt"/>
                          <a:ea typeface="+mn-ea"/>
                          <a:cs typeface="+mn-cs"/>
                        </a:rPr>
                        <a:t>cloud system, which lacks transparency.</a:t>
                      </a:r>
                      <a:endParaRPr lang="zh-CN" altLang="en-US" sz="1200" dirty="0"/>
                    </a:p>
                  </a:txBody>
                  <a:tcPr/>
                </a:tc>
                <a:extLst>
                  <a:ext uri="{0D108BD9-81ED-4DB2-BD59-A6C34878D82A}">
                    <a16:rowId xmlns:a16="http://schemas.microsoft.com/office/drawing/2014/main" val="10004"/>
                  </a:ext>
                </a:extLst>
              </a:tr>
              <a:tr h="787535">
                <a:tc>
                  <a:txBody>
                    <a:bodyPr/>
                    <a:lstStyle/>
                    <a:p>
                      <a:r>
                        <a:rPr lang="en-US" altLang="zh-CN" sz="1200" dirty="0"/>
                        <a:t>System vulnerabilities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 cloud infrastructure is prone to system vulnerabilities due to complex networks</a:t>
                      </a:r>
                    </a:p>
                    <a:p>
                      <a:r>
                        <a:rPr lang="en-US" altLang="zh-CN" sz="1200" b="0" i="0" u="none" strike="noStrike" kern="1200" baseline="0" dirty="0">
                          <a:solidFill>
                            <a:schemeClr val="dk1"/>
                          </a:solidFill>
                          <a:latin typeface="+mn-lt"/>
                          <a:ea typeface="+mn-ea"/>
                          <a:cs typeface="+mn-cs"/>
                        </a:rPr>
                        <a:t>and multiple third-party platforms.</a:t>
                      </a:r>
                      <a:endParaRPr lang="zh-CN" alt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Cloud Computing (2 of 6)</a:t>
            </a:r>
            <a:endParaRPr lang="zh-CN" altLang="en-US" dirty="0"/>
          </a:p>
        </p:txBody>
      </p:sp>
      <p:sp>
        <p:nvSpPr>
          <p:cNvPr id="3" name="Text Placeholder 2"/>
          <p:cNvSpPr>
            <a:spLocks noGrp="1"/>
          </p:cNvSpPr>
          <p:nvPr>
            <p:ph type="body" sz="quarter" idx="17"/>
          </p:nvPr>
        </p:nvSpPr>
        <p:spPr/>
        <p:txBody>
          <a:bodyPr/>
          <a:lstStyle/>
          <a:p>
            <a:r>
              <a:rPr lang="en-US" altLang="zh-CN" dirty="0"/>
              <a:t>Cloud Security Controls</a:t>
            </a:r>
          </a:p>
          <a:p>
            <a:pPr lvl="1"/>
            <a:r>
              <a:rPr lang="en-US" altLang="zh-CN" dirty="0"/>
              <a:t>Securing cloud computing involves using controls such as the following:</a:t>
            </a:r>
          </a:p>
          <a:p>
            <a:pPr lvl="2"/>
            <a:r>
              <a:rPr lang="en-US" altLang="zh-CN" b="1" dirty="0"/>
              <a:t>Conducting audits </a:t>
            </a:r>
            <a:r>
              <a:rPr lang="en-US" altLang="zh-CN" dirty="0"/>
              <a:t>– a </a:t>
            </a:r>
            <a:r>
              <a:rPr lang="en-US" altLang="zh-CN" b="1" dirty="0"/>
              <a:t>cloud security audit </a:t>
            </a:r>
            <a:r>
              <a:rPr lang="en-US" altLang="zh-CN" dirty="0"/>
              <a:t>is an independent examination of cloud service controls</a:t>
            </a:r>
          </a:p>
          <a:p>
            <a:pPr lvl="2"/>
            <a:r>
              <a:rPr lang="en-US" altLang="zh-CN" b="1" dirty="0"/>
              <a:t>Use Regions and Zones </a:t>
            </a:r>
            <a:r>
              <a:rPr lang="en-US" altLang="zh-CN" dirty="0"/>
              <a:t>– reliability and resiliency are achieved through duplicating processes across one or more geographical areas (called </a:t>
            </a:r>
            <a:r>
              <a:rPr lang="en-US" altLang="zh-CN" b="1" dirty="0"/>
              <a:t>high availability across zones</a:t>
            </a:r>
            <a:r>
              <a:rPr lang="en-US" altLang="zh-CN" dirty="0"/>
              <a:t>)</a:t>
            </a:r>
          </a:p>
          <a:p>
            <a:pPr lvl="2"/>
            <a:r>
              <a:rPr lang="en-US" altLang="zh-CN" b="1" dirty="0"/>
              <a:t>Secrets management </a:t>
            </a:r>
            <a:r>
              <a:rPr lang="en-US" altLang="zh-CN" dirty="0"/>
              <a:t>– enables strong security and improved management of a microservices-based architecture, allowing the entire cloud infrastructure to remain flexible and scalable without sacrificing security</a:t>
            </a:r>
          </a:p>
          <a:p>
            <a:pPr lvl="2"/>
            <a:r>
              <a:rPr lang="en-US" altLang="zh-CN" b="1" dirty="0"/>
              <a:t>Enforce Functional Area Mitigations </a:t>
            </a:r>
            <a:r>
              <a:rPr lang="en-US" altLang="zh-CN" dirty="0"/>
              <a:t>– See Table 10-6</a:t>
            </a:r>
            <a:endParaRPr lang="zh-CN" altLang="en-US" dirty="0"/>
          </a:p>
        </p:txBody>
      </p:sp>
    </p:spTree>
    <p:extLst>
      <p:ext uri="{BB962C8B-B14F-4D97-AF65-F5344CB8AC3E}">
        <p14:creationId xmlns:p14="http://schemas.microsoft.com/office/powerpoint/2010/main" val="8193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9" y="1"/>
            <a:ext cx="10515600" cy="606490"/>
          </a:xfrm>
        </p:spPr>
        <p:txBody>
          <a:bodyPr/>
          <a:lstStyle/>
          <a:p>
            <a:r>
              <a:rPr lang="en-US" altLang="zh-CN" dirty="0"/>
              <a:t>Securing Cloud Computing (3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827291157"/>
              </p:ext>
            </p:extLst>
          </p:nvPr>
        </p:nvGraphicFramePr>
        <p:xfrm>
          <a:off x="457200" y="606491"/>
          <a:ext cx="11215396" cy="5299788"/>
        </p:xfrm>
        <a:graphic>
          <a:graphicData uri="http://schemas.openxmlformats.org/drawingml/2006/table">
            <a:tbl>
              <a:tblPr firstRow="1" bandRow="1">
                <a:tableStyleId>{5C22544A-7EE6-4342-B048-85BDC9FD1C3A}</a:tableStyleId>
              </a:tblPr>
              <a:tblGrid>
                <a:gridCol w="3306071">
                  <a:extLst>
                    <a:ext uri="{9D8B030D-6E8A-4147-A177-3AD203B41FA5}">
                      <a16:colId xmlns:a16="http://schemas.microsoft.com/office/drawing/2014/main" val="20000"/>
                    </a:ext>
                  </a:extLst>
                </a:gridCol>
                <a:gridCol w="7909325">
                  <a:extLst>
                    <a:ext uri="{9D8B030D-6E8A-4147-A177-3AD203B41FA5}">
                      <a16:colId xmlns:a16="http://schemas.microsoft.com/office/drawing/2014/main" val="20001"/>
                    </a:ext>
                  </a:extLst>
                </a:gridCol>
              </a:tblGrid>
              <a:tr h="736923">
                <a:tc>
                  <a:txBody>
                    <a:bodyPr/>
                    <a:lstStyle/>
                    <a:p>
                      <a:r>
                        <a:rPr lang="en-US" altLang="zh-CN" sz="1400" dirty="0"/>
                        <a:t>Feature</a:t>
                      </a:r>
                      <a:endParaRPr lang="zh-CN" altLang="en-US" sz="1400" dirty="0"/>
                    </a:p>
                  </a:txBody>
                  <a:tcPr/>
                </a:tc>
                <a:tc>
                  <a:txBody>
                    <a:bodyPr/>
                    <a:lstStyle/>
                    <a:p>
                      <a:r>
                        <a:rPr lang="en-US" altLang="zh-CN" sz="1400" dirty="0"/>
                        <a:t>Description</a:t>
                      </a:r>
                      <a:endParaRPr lang="zh-CN" altLang="en-US" sz="1400" dirty="0"/>
                    </a:p>
                  </a:txBody>
                  <a:tcPr/>
                </a:tc>
                <a:extLst>
                  <a:ext uri="{0D108BD9-81ED-4DB2-BD59-A6C34878D82A}">
                    <a16:rowId xmlns:a16="http://schemas.microsoft.com/office/drawing/2014/main" val="10000"/>
                  </a:ext>
                </a:extLst>
              </a:tr>
              <a:tr h="1271949">
                <a:tc>
                  <a:txBody>
                    <a:bodyPr/>
                    <a:lstStyle/>
                    <a:p>
                      <a:r>
                        <a:rPr lang="en-US" altLang="zh-CN" sz="1200" dirty="0"/>
                        <a:t>Limited and automated replication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While secret data and secret names are “project-global” resources, the secret</a:t>
                      </a:r>
                    </a:p>
                    <a:p>
                      <a:r>
                        <a:rPr lang="en-US" altLang="zh-CN" sz="1200" b="0" i="0" u="none" strike="noStrike" kern="1200" baseline="0" dirty="0">
                          <a:solidFill>
                            <a:schemeClr val="dk1"/>
                          </a:solidFill>
                          <a:latin typeface="+mn-lt"/>
                          <a:ea typeface="+mn-ea"/>
                          <a:cs typeface="+mn-cs"/>
                        </a:rPr>
                        <a:t>data is stored in regions, which the user can specify or the cloud provider can</a:t>
                      </a:r>
                    </a:p>
                    <a:p>
                      <a:r>
                        <a:rPr lang="en-US" altLang="zh-CN" sz="1200" b="0" i="0" u="none" strike="noStrike" kern="1200" baseline="0" dirty="0">
                          <a:solidFill>
                            <a:schemeClr val="dk1"/>
                          </a:solidFill>
                          <a:latin typeface="+mn-lt"/>
                          <a:ea typeface="+mn-ea"/>
                          <a:cs typeface="+mn-cs"/>
                        </a:rPr>
                        <a:t>designate.</a:t>
                      </a:r>
                      <a:endParaRPr lang="zh-CN" altLang="en-US" sz="1200" dirty="0"/>
                    </a:p>
                  </a:txBody>
                  <a:tcPr/>
                </a:tc>
                <a:extLst>
                  <a:ext uri="{0D108BD9-81ED-4DB2-BD59-A6C34878D82A}">
                    <a16:rowId xmlns:a16="http://schemas.microsoft.com/office/drawing/2014/main" val="10001"/>
                  </a:ext>
                </a:extLst>
              </a:tr>
              <a:tr h="736923">
                <a:tc>
                  <a:txBody>
                    <a:bodyPr/>
                    <a:lstStyle/>
                    <a:p>
                      <a:r>
                        <a:rPr lang="en-US" altLang="zh-CN" sz="1200" dirty="0"/>
                        <a:t>Secret-specific</a:t>
                      </a:r>
                      <a:r>
                        <a:rPr lang="en-US" altLang="zh-CN" sz="1200" baseline="0" dirty="0"/>
                        <a:t> versioning</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 secret can be pinned to a specific version of the code (like “v3.2”).</a:t>
                      </a:r>
                      <a:endParaRPr lang="zh-CN" altLang="en-US" sz="1200" dirty="0"/>
                    </a:p>
                  </a:txBody>
                  <a:tcPr/>
                </a:tc>
                <a:extLst>
                  <a:ext uri="{0D108BD9-81ED-4DB2-BD59-A6C34878D82A}">
                    <a16:rowId xmlns:a16="http://schemas.microsoft.com/office/drawing/2014/main" val="10002"/>
                  </a:ext>
                </a:extLst>
              </a:tr>
              <a:tr h="908535">
                <a:tc>
                  <a:txBody>
                    <a:bodyPr/>
                    <a:lstStyle/>
                    <a:p>
                      <a:r>
                        <a:rPr lang="en-US" altLang="zh-CN" sz="1200" dirty="0"/>
                        <a:t>Audit</a:t>
                      </a:r>
                      <a:r>
                        <a:rPr lang="en-US" altLang="zh-CN" sz="1200" baseline="0" dirty="0"/>
                        <a:t> logging</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Every interaction generates an audit entry in a log file that can be used to find</a:t>
                      </a:r>
                    </a:p>
                    <a:p>
                      <a:r>
                        <a:rPr lang="en-US" altLang="zh-CN" sz="1200" b="0" i="0" u="none" strike="noStrike" kern="1200" baseline="0" dirty="0">
                          <a:solidFill>
                            <a:schemeClr val="dk1"/>
                          </a:solidFill>
                          <a:latin typeface="+mn-lt"/>
                          <a:ea typeface="+mn-ea"/>
                          <a:cs typeface="+mn-cs"/>
                        </a:rPr>
                        <a:t>abnormal access patterns that may indicate possible security breaches.</a:t>
                      </a:r>
                      <a:endParaRPr lang="zh-CN" altLang="en-US" sz="1200" dirty="0"/>
                    </a:p>
                  </a:txBody>
                  <a:tcPr/>
                </a:tc>
                <a:extLst>
                  <a:ext uri="{0D108BD9-81ED-4DB2-BD59-A6C34878D82A}">
                    <a16:rowId xmlns:a16="http://schemas.microsoft.com/office/drawing/2014/main" val="10003"/>
                  </a:ext>
                </a:extLst>
              </a:tr>
              <a:tr h="736923">
                <a:tc>
                  <a:txBody>
                    <a:bodyPr/>
                    <a:lstStyle/>
                    <a:p>
                      <a:r>
                        <a:rPr lang="en-US" altLang="zh-CN" sz="1200" dirty="0"/>
                        <a:t>Default encryption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Data is encrypted in transit and at rest with AES-256-bit encryption keys.</a:t>
                      </a:r>
                      <a:endParaRPr lang="zh-CN" altLang="en-US" sz="1200" dirty="0"/>
                    </a:p>
                  </a:txBody>
                  <a:tcPr/>
                </a:tc>
                <a:extLst>
                  <a:ext uri="{0D108BD9-81ED-4DB2-BD59-A6C34878D82A}">
                    <a16:rowId xmlns:a16="http://schemas.microsoft.com/office/drawing/2014/main" val="10004"/>
                  </a:ext>
                </a:extLst>
              </a:tr>
              <a:tr h="908535">
                <a:tc>
                  <a:txBody>
                    <a:bodyPr/>
                    <a:lstStyle/>
                    <a:p>
                      <a:r>
                        <a:rPr lang="en-US" altLang="zh-CN" sz="1200" dirty="0"/>
                        <a:t>Extensibility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One system is able to extend and integrate into other existing secrets</a:t>
                      </a:r>
                    </a:p>
                    <a:p>
                      <a:r>
                        <a:rPr lang="en-US" altLang="zh-CN" sz="1200" b="0" i="0" u="none" strike="noStrike" kern="1200" baseline="0" dirty="0">
                          <a:solidFill>
                            <a:schemeClr val="dk1"/>
                          </a:solidFill>
                          <a:latin typeface="+mn-lt"/>
                          <a:ea typeface="+mn-ea"/>
                          <a:cs typeface="+mn-cs"/>
                        </a:rPr>
                        <a:t>management systems.</a:t>
                      </a:r>
                      <a:endParaRPr lang="zh-CN" alt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919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Cloud Computing (4 of 6)</a:t>
            </a:r>
            <a:endParaRPr lang="zh-CN" altLang="en-US" dirty="0"/>
          </a:p>
        </p:txBody>
      </p:sp>
      <p:sp>
        <p:nvSpPr>
          <p:cNvPr id="3" name="Text Placeholder 2"/>
          <p:cNvSpPr>
            <a:spLocks noGrp="1"/>
          </p:cNvSpPr>
          <p:nvPr>
            <p:ph type="body" sz="quarter" idx="17"/>
          </p:nvPr>
        </p:nvSpPr>
        <p:spPr/>
        <p:txBody>
          <a:bodyPr/>
          <a:lstStyle/>
          <a:p>
            <a:r>
              <a:rPr lang="en-US" altLang="zh-CN" dirty="0"/>
              <a:t>Application Security</a:t>
            </a:r>
          </a:p>
          <a:p>
            <a:pPr lvl="1"/>
            <a:r>
              <a:rPr lang="en-US" altLang="zh-CN" dirty="0"/>
              <a:t>One of an organization’s security protections for cloud computing application security is to use a </a:t>
            </a:r>
            <a:r>
              <a:rPr lang="en-US" altLang="zh-CN" b="1" dirty="0"/>
              <a:t>cloud access security broker </a:t>
            </a:r>
            <a:r>
              <a:rPr lang="en-US" altLang="zh-CN" dirty="0"/>
              <a:t>(</a:t>
            </a:r>
            <a:r>
              <a:rPr lang="en-US" altLang="zh-CN" b="1" dirty="0"/>
              <a:t>CSAB</a:t>
            </a:r>
            <a:r>
              <a:rPr lang="en-US" altLang="zh-CN" dirty="0"/>
              <a:t>)</a:t>
            </a:r>
          </a:p>
          <a:p>
            <a:pPr lvl="1"/>
            <a:r>
              <a:rPr lang="en-US" altLang="zh-CN" dirty="0"/>
              <a:t>CASB is a set of software tools or services that resides between the enterprises’ on-premises infrastructure and the cloud provider’s infrastructure</a:t>
            </a:r>
          </a:p>
          <a:p>
            <a:pPr lvl="1"/>
            <a:r>
              <a:rPr lang="en-US" altLang="zh-CN" dirty="0"/>
              <a:t>CASB acts as a “gatekeeper”, ensuring that the security policies of the enterprise extend to its data in the cloud</a:t>
            </a:r>
          </a:p>
          <a:p>
            <a:r>
              <a:rPr lang="en-US" altLang="zh-CN" dirty="0"/>
              <a:t>Security Virtual Device Solutions</a:t>
            </a:r>
          </a:p>
          <a:p>
            <a:pPr lvl="1"/>
            <a:r>
              <a:rPr lang="en-US" altLang="zh-CN" dirty="0"/>
              <a:t>A </a:t>
            </a:r>
            <a:r>
              <a:rPr lang="en-US" altLang="zh-CN" b="1" dirty="0"/>
              <a:t>next generation secure web gateway </a:t>
            </a:r>
            <a:r>
              <a:rPr lang="en-US" altLang="zh-CN" dirty="0"/>
              <a:t>(</a:t>
            </a:r>
            <a:r>
              <a:rPr lang="en-US" altLang="zh-CN" b="1" dirty="0"/>
              <a:t>SWG</a:t>
            </a:r>
            <a:r>
              <a:rPr lang="en-US" altLang="zh-CN" dirty="0"/>
              <a:t>) examines both incoming and outgoing traffic and performs basic URL and monitoring in web applications</a:t>
            </a:r>
          </a:p>
          <a:p>
            <a:pPr lvl="1"/>
            <a:r>
              <a:rPr lang="en-US" altLang="zh-CN" dirty="0"/>
              <a:t>A </a:t>
            </a:r>
            <a:r>
              <a:rPr lang="en-US" altLang="zh-CN" b="1" dirty="0"/>
              <a:t>cloud firewall </a:t>
            </a:r>
            <a:r>
              <a:rPr lang="en-US" altLang="zh-CN" dirty="0"/>
              <a:t>is virtual software that functions in a similar manner to a physical security appliance by examining traffic into and out of the cloud</a:t>
            </a:r>
          </a:p>
          <a:p>
            <a:pPr lvl="1"/>
            <a:endParaRPr lang="zh-CN" altLang="en-US" dirty="0"/>
          </a:p>
        </p:txBody>
      </p:sp>
    </p:spTree>
    <p:extLst>
      <p:ext uri="{BB962C8B-B14F-4D97-AF65-F5344CB8AC3E}">
        <p14:creationId xmlns:p14="http://schemas.microsoft.com/office/powerpoint/2010/main" val="98181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Cloud Computing (5 of 6)</a:t>
            </a:r>
            <a:endParaRPr lang="zh-CN" altLang="en-US" dirty="0"/>
          </a:p>
        </p:txBody>
      </p:sp>
      <p:sp>
        <p:nvSpPr>
          <p:cNvPr id="3" name="Text Placeholder 2"/>
          <p:cNvSpPr>
            <a:spLocks noGrp="1"/>
          </p:cNvSpPr>
          <p:nvPr>
            <p:ph type="body" sz="quarter" idx="17"/>
          </p:nvPr>
        </p:nvSpPr>
        <p:spPr/>
        <p:txBody>
          <a:bodyPr/>
          <a:lstStyle/>
          <a:p>
            <a:r>
              <a:rPr lang="en-US" altLang="zh-CN" dirty="0"/>
              <a:t>Lack of a Cloud Conceptual Model</a:t>
            </a:r>
          </a:p>
          <a:p>
            <a:pPr lvl="1"/>
            <a:r>
              <a:rPr lang="en-US" altLang="zh-CN" dirty="0"/>
              <a:t>Physical networks use the Open Source Interconnection (OSI) seven-layer model to illustrate network functionality</a:t>
            </a:r>
          </a:p>
          <a:p>
            <a:pPr lvl="1"/>
            <a:r>
              <a:rPr lang="en-US" altLang="zh-CN" dirty="0"/>
              <a:t>With cloud computing, the OSI model is no longer as useful</a:t>
            </a:r>
          </a:p>
          <a:p>
            <a:pPr lvl="1"/>
            <a:r>
              <a:rPr lang="en-US" altLang="zh-CN" dirty="0"/>
              <a:t>The lack of a conceptual model like the OSI model makes selecting and managing security virtual devices more challenging</a:t>
            </a:r>
          </a:p>
          <a:p>
            <a:pPr lvl="1"/>
            <a:r>
              <a:rPr lang="en-US" altLang="zh-CN" dirty="0"/>
              <a:t>Different cloud-based conceptual models are starting to be proposed</a:t>
            </a:r>
          </a:p>
          <a:p>
            <a:pPr lvl="2"/>
            <a:r>
              <a:rPr lang="en-US" altLang="zh-CN" dirty="0"/>
              <a:t>However, no single model has been widely adapted</a:t>
            </a:r>
          </a:p>
          <a:p>
            <a:pPr lvl="2"/>
            <a:r>
              <a:rPr lang="en-US" altLang="zh-CN" dirty="0"/>
              <a:t>One model is shown in Table 10-7</a:t>
            </a:r>
          </a:p>
          <a:p>
            <a:pPr lvl="1"/>
            <a:endParaRPr lang="zh-CN" altLang="en-US" dirty="0"/>
          </a:p>
        </p:txBody>
      </p:sp>
    </p:spTree>
    <p:extLst>
      <p:ext uri="{BB962C8B-B14F-4D97-AF65-F5344CB8AC3E}">
        <p14:creationId xmlns:p14="http://schemas.microsoft.com/office/powerpoint/2010/main" val="231601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2" y="19893"/>
            <a:ext cx="10515600" cy="493292"/>
          </a:xfrm>
        </p:spPr>
        <p:txBody>
          <a:bodyPr/>
          <a:lstStyle/>
          <a:p>
            <a:r>
              <a:rPr lang="en-US" altLang="zh-CN" dirty="0"/>
              <a:t>Securing Cloud Computing (6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08047006"/>
              </p:ext>
            </p:extLst>
          </p:nvPr>
        </p:nvGraphicFramePr>
        <p:xfrm>
          <a:off x="550506" y="746449"/>
          <a:ext cx="11327363" cy="5215812"/>
        </p:xfrm>
        <a:graphic>
          <a:graphicData uri="http://schemas.openxmlformats.org/drawingml/2006/table">
            <a:tbl>
              <a:tblPr firstRow="1" bandRow="1">
                <a:tableStyleId>{5C22544A-7EE6-4342-B048-85BDC9FD1C3A}</a:tableStyleId>
              </a:tblPr>
              <a:tblGrid>
                <a:gridCol w="3556294">
                  <a:extLst>
                    <a:ext uri="{9D8B030D-6E8A-4147-A177-3AD203B41FA5}">
                      <a16:colId xmlns:a16="http://schemas.microsoft.com/office/drawing/2014/main" val="20000"/>
                    </a:ext>
                  </a:extLst>
                </a:gridCol>
                <a:gridCol w="3851948">
                  <a:extLst>
                    <a:ext uri="{9D8B030D-6E8A-4147-A177-3AD203B41FA5}">
                      <a16:colId xmlns:a16="http://schemas.microsoft.com/office/drawing/2014/main" val="20001"/>
                    </a:ext>
                  </a:extLst>
                </a:gridCol>
                <a:gridCol w="3919121">
                  <a:extLst>
                    <a:ext uri="{9D8B030D-6E8A-4147-A177-3AD203B41FA5}">
                      <a16:colId xmlns:a16="http://schemas.microsoft.com/office/drawing/2014/main" val="20002"/>
                    </a:ext>
                  </a:extLst>
                </a:gridCol>
              </a:tblGrid>
              <a:tr h="725246">
                <a:tc>
                  <a:txBody>
                    <a:bodyPr/>
                    <a:lstStyle/>
                    <a:p>
                      <a:r>
                        <a:rPr lang="en-US" altLang="zh-CN" sz="1400" dirty="0"/>
                        <a:t>Layer and name</a:t>
                      </a:r>
                      <a:endParaRPr lang="zh-CN" altLang="en-US" sz="1400" dirty="0"/>
                    </a:p>
                  </a:txBody>
                  <a:tcPr/>
                </a:tc>
                <a:tc>
                  <a:txBody>
                    <a:bodyPr/>
                    <a:lstStyle/>
                    <a:p>
                      <a:r>
                        <a:rPr lang="en-US" altLang="zh-CN" sz="1400" dirty="0"/>
                        <a:t>Description</a:t>
                      </a:r>
                      <a:endParaRPr lang="zh-CN" altLang="en-US" sz="1400" dirty="0"/>
                    </a:p>
                  </a:txBody>
                  <a:tcPr/>
                </a:tc>
                <a:tc>
                  <a:txBody>
                    <a:bodyPr/>
                    <a:lstStyle/>
                    <a:p>
                      <a:r>
                        <a:rPr lang="en-US" altLang="zh-CN" sz="1400" dirty="0"/>
                        <a:t>Party responsible</a:t>
                      </a:r>
                      <a:endParaRPr lang="zh-CN" altLang="en-US" sz="1400" dirty="0"/>
                    </a:p>
                  </a:txBody>
                  <a:tcPr/>
                </a:tc>
                <a:extLst>
                  <a:ext uri="{0D108BD9-81ED-4DB2-BD59-A6C34878D82A}">
                    <a16:rowId xmlns:a16="http://schemas.microsoft.com/office/drawing/2014/main" val="10000"/>
                  </a:ext>
                </a:extLst>
              </a:tr>
              <a:tr h="725246">
                <a:tc>
                  <a:txBody>
                    <a:bodyPr/>
                    <a:lstStyle/>
                    <a:p>
                      <a:r>
                        <a:rPr lang="en-US" altLang="zh-CN" sz="1400" b="0" i="0" u="none" strike="noStrike" kern="1200" baseline="0" dirty="0">
                          <a:solidFill>
                            <a:schemeClr val="dk1"/>
                          </a:solidFill>
                          <a:latin typeface="+mn-lt"/>
                          <a:ea typeface="+mn-ea"/>
                          <a:cs typeface="+mn-cs"/>
                        </a:rPr>
                        <a:t>5—Application Experience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End-user facing interface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Customer</a:t>
                      </a:r>
                      <a:endParaRPr lang="zh-CN" altLang="en-US" sz="1400" dirty="0"/>
                    </a:p>
                  </a:txBody>
                  <a:tcPr/>
                </a:tc>
                <a:extLst>
                  <a:ext uri="{0D108BD9-81ED-4DB2-BD59-A6C34878D82A}">
                    <a16:rowId xmlns:a16="http://schemas.microsoft.com/office/drawing/2014/main" val="10001"/>
                  </a:ext>
                </a:extLst>
              </a:tr>
              <a:tr h="725246">
                <a:tc>
                  <a:txBody>
                    <a:bodyPr/>
                    <a:lstStyle/>
                    <a:p>
                      <a:r>
                        <a:rPr lang="en-US" altLang="zh-CN" sz="1400" b="0" i="0" u="none" strike="noStrike" kern="1200" baseline="0" dirty="0">
                          <a:solidFill>
                            <a:schemeClr val="dk1"/>
                          </a:solidFill>
                          <a:latin typeface="+mn-lt"/>
                          <a:ea typeface="+mn-ea"/>
                          <a:cs typeface="+mn-cs"/>
                        </a:rPr>
                        <a:t>4—Native Service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Create, store, process</a:t>
                      </a:r>
                      <a:endParaRPr lang="zh-CN" altLang="en-US" sz="1400" dirty="0"/>
                    </a:p>
                  </a:txBody>
                  <a:tcPr/>
                </a:tc>
                <a:tc>
                  <a:txBody>
                    <a:bodyPr/>
                    <a:lstStyle/>
                    <a:p>
                      <a:r>
                        <a:rPr lang="en-US" altLang="zh-CN" sz="1400" dirty="0"/>
                        <a:t>Customer</a:t>
                      </a:r>
                      <a:endParaRPr lang="zh-CN" altLang="en-US" sz="1400" dirty="0"/>
                    </a:p>
                  </a:txBody>
                  <a:tcPr/>
                </a:tc>
                <a:extLst>
                  <a:ext uri="{0D108BD9-81ED-4DB2-BD59-A6C34878D82A}">
                    <a16:rowId xmlns:a16="http://schemas.microsoft.com/office/drawing/2014/main" val="10002"/>
                  </a:ext>
                </a:extLst>
              </a:tr>
              <a:tr h="1013358">
                <a:tc>
                  <a:txBody>
                    <a:bodyPr/>
                    <a:lstStyle/>
                    <a:p>
                      <a:r>
                        <a:rPr lang="en-US" altLang="zh-CN" sz="1400" b="0" i="0" u="none" strike="noStrike" kern="1200" baseline="0" dirty="0">
                          <a:solidFill>
                            <a:schemeClr val="dk1"/>
                          </a:solidFill>
                          <a:latin typeface="+mn-lt"/>
                          <a:ea typeface="+mn-ea"/>
                          <a:cs typeface="+mn-cs"/>
                        </a:rPr>
                        <a:t>3—Software-Defined Datacenter</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Create infrastructure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SaaS—Cloud computing provider</a:t>
                      </a:r>
                    </a:p>
                    <a:p>
                      <a:r>
                        <a:rPr lang="en-US" altLang="zh-CN" sz="1400" b="0" i="0" u="none" strike="noStrike" kern="1200" baseline="0" dirty="0">
                          <a:solidFill>
                            <a:schemeClr val="dk1"/>
                          </a:solidFill>
                          <a:latin typeface="+mn-lt"/>
                          <a:ea typeface="+mn-ea"/>
                          <a:cs typeface="+mn-cs"/>
                        </a:rPr>
                        <a:t>PaaS and IaaS—Customer</a:t>
                      </a:r>
                      <a:endParaRPr lang="zh-CN" altLang="en-US" sz="1400" dirty="0"/>
                    </a:p>
                  </a:txBody>
                  <a:tcPr/>
                </a:tc>
                <a:extLst>
                  <a:ext uri="{0D108BD9-81ED-4DB2-BD59-A6C34878D82A}">
                    <a16:rowId xmlns:a16="http://schemas.microsoft.com/office/drawing/2014/main" val="10003"/>
                  </a:ext>
                </a:extLst>
              </a:tr>
              <a:tr h="1013358">
                <a:tc>
                  <a:txBody>
                    <a:bodyPr/>
                    <a:lstStyle/>
                    <a:p>
                      <a:r>
                        <a:rPr lang="en-US" altLang="zh-CN" sz="1400" b="0" i="0" u="none" strike="noStrike" kern="1200" baseline="0" dirty="0">
                          <a:solidFill>
                            <a:schemeClr val="dk1"/>
                          </a:solidFill>
                          <a:latin typeface="+mn-lt"/>
                          <a:ea typeface="+mn-ea"/>
                          <a:cs typeface="+mn-cs"/>
                        </a:rPr>
                        <a:t>2—Virtualization Software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Software that virtualizes the hardware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Cloud computing provider</a:t>
                      </a:r>
                      <a:endParaRPr lang="zh-CN" altLang="en-US" sz="1400" dirty="0"/>
                    </a:p>
                  </a:txBody>
                  <a:tcPr/>
                </a:tc>
                <a:extLst>
                  <a:ext uri="{0D108BD9-81ED-4DB2-BD59-A6C34878D82A}">
                    <a16:rowId xmlns:a16="http://schemas.microsoft.com/office/drawing/2014/main" val="10004"/>
                  </a:ext>
                </a:extLst>
              </a:tr>
              <a:tr h="1013358">
                <a:tc>
                  <a:txBody>
                    <a:bodyPr/>
                    <a:lstStyle/>
                    <a:p>
                      <a:r>
                        <a:rPr lang="en-US" altLang="zh-CN" sz="1400" b="0" i="0" u="none" strike="noStrike" kern="1200" baseline="0" dirty="0">
                          <a:solidFill>
                            <a:schemeClr val="dk1"/>
                          </a:solidFill>
                          <a:latin typeface="+mn-lt"/>
                          <a:ea typeface="+mn-ea"/>
                          <a:cs typeface="+mn-cs"/>
                        </a:rPr>
                        <a:t>1—Physical Infrastructure</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Buildings, power, cables, hardware, utilities</a:t>
                      </a:r>
                      <a:endParaRPr lang="zh-CN" altLang="en-US" sz="1400" dirty="0"/>
                    </a:p>
                  </a:txBody>
                  <a:tcPr/>
                </a:tc>
                <a:tc>
                  <a:txBody>
                    <a:bodyPr/>
                    <a:lstStyle/>
                    <a:p>
                      <a:r>
                        <a:rPr lang="en-US" altLang="zh-CN" sz="1400" b="0" i="0" u="none" strike="noStrike" kern="1200" baseline="0" dirty="0">
                          <a:solidFill>
                            <a:schemeClr val="dk1"/>
                          </a:solidFill>
                          <a:latin typeface="+mn-lt"/>
                          <a:ea typeface="+mn-ea"/>
                          <a:cs typeface="+mn-cs"/>
                        </a:rPr>
                        <a:t>Cloud computing provider</a:t>
                      </a: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2828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cloud security control provides reliability and resiliency through the duplication of processes across geographical areas?</a:t>
            </a:r>
          </a:p>
          <a:p>
            <a:pPr marL="342900" lvl="1" indent="0">
              <a:buNone/>
            </a:pPr>
            <a:r>
              <a:rPr lang="en-US" dirty="0">
                <a:solidFill>
                  <a:srgbClr val="000000"/>
                </a:solidFill>
              </a:rPr>
              <a:t>a. Conducting audits</a:t>
            </a:r>
          </a:p>
          <a:p>
            <a:pPr marL="342900" lvl="1" indent="0">
              <a:buNone/>
            </a:pPr>
            <a:r>
              <a:rPr lang="en-US" dirty="0">
                <a:solidFill>
                  <a:srgbClr val="000000"/>
                </a:solidFill>
              </a:rPr>
              <a:t>b. Implementing secrets management</a:t>
            </a:r>
          </a:p>
          <a:p>
            <a:pPr marL="342900" lvl="1" indent="0">
              <a:buNone/>
            </a:pPr>
            <a:r>
              <a:rPr lang="en-US" dirty="0">
                <a:solidFill>
                  <a:srgbClr val="000000"/>
                </a:solidFill>
              </a:rPr>
              <a:t>c. Using regions and zones</a:t>
            </a:r>
          </a:p>
          <a:p>
            <a:pPr marL="342900" lvl="1" indent="0">
              <a:buNone/>
            </a:pPr>
            <a:r>
              <a:rPr lang="en-US" dirty="0">
                <a:solidFill>
                  <a:srgbClr val="000000"/>
                </a:solidFill>
              </a:rPr>
              <a:t>d. Enforcing functional area mitigations</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cloud security control provides reliability and resiliency through the duplication of processes across geographical areas?</a:t>
            </a:r>
          </a:p>
          <a:p>
            <a:pPr marL="342900" lvl="1" indent="0">
              <a:buNone/>
            </a:pPr>
            <a:r>
              <a:rPr lang="en-US" b="1" dirty="0">
                <a:solidFill>
                  <a:srgbClr val="000000"/>
                </a:solidFill>
              </a:rPr>
              <a:t>Answer: c. Using regions and zones</a:t>
            </a:r>
            <a:endParaRPr lang="en-US" altLang="en-US" b="1" i="1" dirty="0">
              <a:solidFill>
                <a:srgbClr val="000000"/>
              </a:solidFill>
            </a:endParaRPr>
          </a:p>
          <a:p>
            <a:pPr marL="342900" lvl="1" indent="0">
              <a:buNone/>
            </a:pPr>
            <a:r>
              <a:rPr lang="en-US" altLang="zh-CN" b="1" dirty="0">
                <a:solidFill>
                  <a:srgbClr val="000000"/>
                </a:solidFill>
              </a:rPr>
              <a:t>In a cloud computing environment, reliability and resiliency are achieved through duplicating processes across one or more geographical areas. This is called using regions and zones or high availability across zones.</a:t>
            </a:r>
            <a:endParaRPr lang="en-US" b="1" dirty="0">
              <a:solidFill>
                <a:srgbClr val="000000"/>
              </a:solidFill>
            </a:endParaRPr>
          </a:p>
        </p:txBody>
      </p:sp>
    </p:spTree>
    <p:extLst>
      <p:ext uri="{BB962C8B-B14F-4D97-AF65-F5344CB8AC3E}">
        <p14:creationId xmlns:p14="http://schemas.microsoft.com/office/powerpoint/2010/main" val="292113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Virtualization Security</a:t>
            </a:r>
            <a:endParaRPr lang="zh-CN" altLang="en-US" dirty="0"/>
          </a:p>
        </p:txBody>
      </p:sp>
      <p:sp>
        <p:nvSpPr>
          <p:cNvPr id="3" name="Text Placeholder 2"/>
          <p:cNvSpPr>
            <a:spLocks noGrp="1"/>
          </p:cNvSpPr>
          <p:nvPr>
            <p:ph type="body" sz="quarter" idx="17"/>
          </p:nvPr>
        </p:nvSpPr>
        <p:spPr/>
        <p:txBody>
          <a:bodyPr/>
          <a:lstStyle/>
          <a:p>
            <a:r>
              <a:rPr lang="en-US" altLang="zh-CN" dirty="0"/>
              <a:t>Virtualization security involves an understanding of the topic along with specific examples</a:t>
            </a:r>
          </a:p>
          <a:p>
            <a:r>
              <a:rPr lang="en-US" altLang="zh-CN" dirty="0"/>
              <a:t>It includes specific steps to be taken to secure a virtualized environment</a:t>
            </a:r>
            <a:endParaRPr lang="zh-CN" altLang="en-US" dirty="0"/>
          </a:p>
        </p:txBody>
      </p:sp>
    </p:spTree>
    <p:extLst>
      <p:ext uri="{BB962C8B-B14F-4D97-AF65-F5344CB8AC3E}">
        <p14:creationId xmlns:p14="http://schemas.microsoft.com/office/powerpoint/2010/main" val="106350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Virtualization (1 of 5)</a:t>
            </a:r>
            <a:endParaRPr lang="zh-CN" altLang="en-US" dirty="0"/>
          </a:p>
        </p:txBody>
      </p:sp>
      <p:sp>
        <p:nvSpPr>
          <p:cNvPr id="3" name="Text Placeholder 2"/>
          <p:cNvSpPr>
            <a:spLocks noGrp="1"/>
          </p:cNvSpPr>
          <p:nvPr>
            <p:ph type="body" sz="quarter" idx="17"/>
          </p:nvPr>
        </p:nvSpPr>
        <p:spPr/>
        <p:txBody>
          <a:bodyPr/>
          <a:lstStyle/>
          <a:p>
            <a:r>
              <a:rPr lang="en-US" altLang="zh-CN" dirty="0"/>
              <a:t>What is Virtualization?</a:t>
            </a:r>
          </a:p>
          <a:p>
            <a:pPr lvl="1"/>
            <a:r>
              <a:rPr lang="en-US" altLang="en-US" b="1" dirty="0"/>
              <a:t>Virtualization</a:t>
            </a:r>
            <a:r>
              <a:rPr lang="en-US" altLang="en-US" dirty="0"/>
              <a:t> is a means of managing and presenting computer resources without regard to physical layout or location</a:t>
            </a:r>
          </a:p>
          <a:p>
            <a:pPr lvl="1"/>
            <a:r>
              <a:rPr lang="en-US" altLang="en-US" i="1" dirty="0"/>
              <a:t>Host virtualization </a:t>
            </a:r>
            <a:r>
              <a:rPr lang="en-US" altLang="en-US" dirty="0"/>
              <a:t>is a type of virtualization in which an entire operating system environment is simulated</a:t>
            </a:r>
          </a:p>
          <a:p>
            <a:pPr lvl="1"/>
            <a:r>
              <a:rPr lang="en-US" altLang="en-US" dirty="0"/>
              <a:t>A </a:t>
            </a:r>
            <a:r>
              <a:rPr lang="en-US" altLang="en-US" i="1" dirty="0"/>
              <a:t>virtual machine </a:t>
            </a:r>
            <a:r>
              <a:rPr lang="en-US" altLang="en-US" dirty="0"/>
              <a:t>(</a:t>
            </a:r>
            <a:r>
              <a:rPr lang="en-US" altLang="en-US" i="1" dirty="0"/>
              <a:t>VM</a:t>
            </a:r>
            <a:r>
              <a:rPr lang="en-US" altLang="en-US" dirty="0"/>
              <a:t>) is a simulated software-based emulation of a computer</a:t>
            </a:r>
          </a:p>
          <a:p>
            <a:pPr lvl="1"/>
            <a:r>
              <a:rPr lang="en-US" altLang="en-US" dirty="0"/>
              <a:t>The </a:t>
            </a:r>
            <a:r>
              <a:rPr lang="en-US" altLang="en-US" i="1" dirty="0"/>
              <a:t>host system</a:t>
            </a:r>
            <a:r>
              <a:rPr lang="en-US" altLang="en-US" dirty="0"/>
              <a:t> runs a hypervisor that manages the virtual operating systems and supports one or more guest systems</a:t>
            </a:r>
          </a:p>
          <a:p>
            <a:pPr lvl="1"/>
            <a:r>
              <a:rPr lang="en-US" altLang="zh-CN" dirty="0"/>
              <a:t>Virtualization is used to consolidate multiple physical servers into VMs that can run on a single physical computer</a:t>
            </a:r>
            <a:endParaRPr lang="zh-CN" altLang="en-US" dirty="0"/>
          </a:p>
        </p:txBody>
      </p:sp>
    </p:spTree>
    <p:extLst>
      <p:ext uri="{BB962C8B-B14F-4D97-AF65-F5344CB8AC3E}">
        <p14:creationId xmlns:p14="http://schemas.microsoft.com/office/powerpoint/2010/main" val="282272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Define the cloud and explain how it is used and managed</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Explain virtualization</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3. Describe cloud and virtualization security controls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List different secure network protocols</a:t>
            </a:r>
          </a:p>
          <a:p>
            <a:pPr>
              <a:lnSpc>
                <a:spcPct val="100000"/>
              </a:lnSpc>
              <a:spcBef>
                <a:spcPts val="0"/>
              </a:spcBef>
            </a:pPr>
            <a:r>
              <a:rPr lang="en-US" altLang="zh-CN" sz="2000" dirty="0">
                <a:latin typeface="Arial"/>
                <a:cs typeface="Arial"/>
              </a:rPr>
              <a:t> </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Virtualization (2 of 5)</a:t>
            </a:r>
            <a:endParaRPr lang="zh-CN" altLang="en-US" dirty="0"/>
          </a:p>
        </p:txBody>
      </p:sp>
      <p:sp>
        <p:nvSpPr>
          <p:cNvPr id="3" name="Text Placeholder 2"/>
          <p:cNvSpPr>
            <a:spLocks noGrp="1"/>
          </p:cNvSpPr>
          <p:nvPr>
            <p:ph type="body" sz="quarter" idx="17"/>
          </p:nvPr>
        </p:nvSpPr>
        <p:spPr/>
        <p:txBody>
          <a:bodyPr/>
          <a:lstStyle/>
          <a:p>
            <a:r>
              <a:rPr lang="en-US" altLang="en-US" dirty="0"/>
              <a:t>The VM monitor program is called a </a:t>
            </a:r>
            <a:r>
              <a:rPr lang="en-US" altLang="en-US" i="1" dirty="0"/>
              <a:t>hypervisor</a:t>
            </a:r>
            <a:r>
              <a:rPr lang="en-US" altLang="en-US" dirty="0"/>
              <a:t>, which manages the VM operating systems</a:t>
            </a:r>
          </a:p>
          <a:p>
            <a:r>
              <a:rPr lang="en-US" altLang="en-US" dirty="0"/>
              <a:t>Two types of hypervisor:</a:t>
            </a:r>
          </a:p>
          <a:p>
            <a:pPr lvl="1"/>
            <a:r>
              <a:rPr lang="en-US" altLang="en-US" i="1" dirty="0"/>
              <a:t>Type I </a:t>
            </a:r>
            <a:r>
              <a:rPr lang="en-US" altLang="en-US" dirty="0"/>
              <a:t>– run directly on the computer’s hardware instead of the underlying OS</a:t>
            </a:r>
          </a:p>
          <a:p>
            <a:pPr lvl="1"/>
            <a:r>
              <a:rPr lang="en-US" altLang="en-US" i="1" dirty="0"/>
              <a:t>Type II</a:t>
            </a:r>
            <a:r>
              <a:rPr lang="en-US" altLang="en-US" dirty="0"/>
              <a:t> – run on the host OS, much like an application</a:t>
            </a:r>
          </a:p>
          <a:p>
            <a:r>
              <a:rPr lang="en-US" altLang="en-US" dirty="0"/>
              <a:t>A </a:t>
            </a:r>
            <a:r>
              <a:rPr lang="en-US" altLang="en-US" b="1" dirty="0"/>
              <a:t>container</a:t>
            </a:r>
            <a:r>
              <a:rPr lang="en-US" altLang="en-US" dirty="0"/>
              <a:t> holds only the necessary OS components that are needed for that specific application to run</a:t>
            </a:r>
          </a:p>
          <a:p>
            <a:pPr lvl="1"/>
            <a:r>
              <a:rPr lang="en-US" altLang="en-US" dirty="0"/>
              <a:t>Reduces the necessary hard drive storage space and RAM needed</a:t>
            </a:r>
          </a:p>
          <a:p>
            <a:pPr lvl="1"/>
            <a:r>
              <a:rPr lang="en-US" altLang="en-US" dirty="0"/>
              <a:t>Allows for containers to start more quickly because the OS does not have to be started</a:t>
            </a:r>
          </a:p>
          <a:p>
            <a:endParaRPr lang="en-US" altLang="en-US" dirty="0"/>
          </a:p>
        </p:txBody>
      </p:sp>
    </p:spTree>
    <p:extLst>
      <p:ext uri="{BB962C8B-B14F-4D97-AF65-F5344CB8AC3E}">
        <p14:creationId xmlns:p14="http://schemas.microsoft.com/office/powerpoint/2010/main" val="28712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3853"/>
          </a:xfrm>
        </p:spPr>
        <p:txBody>
          <a:bodyPr/>
          <a:lstStyle/>
          <a:p>
            <a:r>
              <a:rPr lang="en-US" altLang="zh-CN" dirty="0"/>
              <a:t>Defining Virtualization (3 of 5)</a:t>
            </a:r>
            <a:endParaRPr lang="zh-CN" altLang="en-US" dirty="0"/>
          </a:p>
        </p:txBody>
      </p:sp>
      <p:pic>
        <p:nvPicPr>
          <p:cNvPr id="5" name="Picture Placeholder 4" descr="An illustration shows the layers in Type 1 and Type 2 hypervisors. A type 1 hypervisor has the following layers. At the bottom is the hardware on which is the type 1 hypervisor. On top of the type 1 hypervisor are the guest operating systems. The applications reside on the guest operating systems. The following are the layers on a type 2 hypervisor. At the bottom is the hardware. On top of the hardware is the host operating system. The type 2 hypervisor lies on the host operating system. The guest operating systems lie on top of the type 2 hypervisor. The applications exist on top of the guest operating system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503853"/>
            <a:ext cx="10067762" cy="5299787"/>
          </a:xfrm>
          <a:prstGeom prst="rect">
            <a:avLst/>
          </a:prstGeom>
          <a:noFill/>
          <a:ln>
            <a:noFill/>
          </a:ln>
        </p:spPr>
      </p:pic>
    </p:spTree>
    <p:extLst>
      <p:ext uri="{BB962C8B-B14F-4D97-AF65-F5344CB8AC3E}">
        <p14:creationId xmlns:p14="http://schemas.microsoft.com/office/powerpoint/2010/main" val="202230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10" y="-73412"/>
            <a:ext cx="10515600" cy="511952"/>
          </a:xfrm>
        </p:spPr>
        <p:txBody>
          <a:bodyPr/>
          <a:lstStyle/>
          <a:p>
            <a:r>
              <a:rPr lang="en-US" altLang="zh-CN" dirty="0"/>
              <a:t>Defining Virtualization (4 of 5)</a:t>
            </a:r>
            <a:endParaRPr lang="zh-CN" altLang="en-US" dirty="0"/>
          </a:p>
        </p:txBody>
      </p:sp>
      <p:pic>
        <p:nvPicPr>
          <p:cNvPr id="6" name="Picture Placeholder 5" descr="An illustration shows the layers in a container. At the bottom is the hardware on which the host operating system is installed. The container engine is installed on the host operating system. The container lies on top of the container engine in two layers. The first layer has binaries and libraries. The second layer contains the application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15133" y="568462"/>
            <a:ext cx="9904441" cy="5645726"/>
          </a:xfrm>
        </p:spPr>
      </p:pic>
    </p:spTree>
    <p:extLst>
      <p:ext uri="{BB962C8B-B14F-4D97-AF65-F5344CB8AC3E}">
        <p14:creationId xmlns:p14="http://schemas.microsoft.com/office/powerpoint/2010/main" val="242613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Virtualization (5 of 5)</a:t>
            </a:r>
            <a:endParaRPr lang="zh-CN" altLang="en-US" dirty="0"/>
          </a:p>
        </p:txBody>
      </p:sp>
      <p:sp>
        <p:nvSpPr>
          <p:cNvPr id="3" name="Text Placeholder 2"/>
          <p:cNvSpPr>
            <a:spLocks noGrp="1"/>
          </p:cNvSpPr>
          <p:nvPr>
            <p:ph type="body" sz="quarter" idx="17"/>
          </p:nvPr>
        </p:nvSpPr>
        <p:spPr/>
        <p:txBody>
          <a:bodyPr/>
          <a:lstStyle/>
          <a:p>
            <a:r>
              <a:rPr lang="en-US" altLang="en-US" dirty="0"/>
              <a:t>Advantages of Virtualization </a:t>
            </a:r>
          </a:p>
          <a:p>
            <a:pPr lvl="1"/>
            <a:r>
              <a:rPr lang="en-US" altLang="en-US" dirty="0"/>
              <a:t>New virtual server machines can be made available (</a:t>
            </a:r>
            <a:r>
              <a:rPr lang="en-US" altLang="en-US" i="1" dirty="0"/>
              <a:t>host availability</a:t>
            </a:r>
            <a:r>
              <a:rPr lang="en-US" altLang="en-US" dirty="0"/>
              <a:t>) and resources can easily be expanded or contracted as needed (</a:t>
            </a:r>
            <a:r>
              <a:rPr lang="en-US" altLang="en-US" i="1" dirty="0"/>
              <a:t>host elasticity</a:t>
            </a:r>
            <a:r>
              <a:rPr lang="en-US" altLang="en-US" dirty="0"/>
              <a:t>)</a:t>
            </a:r>
          </a:p>
          <a:p>
            <a:pPr lvl="1"/>
            <a:r>
              <a:rPr lang="en-US" altLang="en-US" dirty="0"/>
              <a:t>Can reduce costs</a:t>
            </a:r>
          </a:p>
          <a:p>
            <a:pPr lvl="2"/>
            <a:r>
              <a:rPr lang="en-US" altLang="en-US" dirty="0"/>
              <a:t>Fewer physical computers must be purchased and maintained</a:t>
            </a:r>
          </a:p>
          <a:p>
            <a:pPr lvl="1"/>
            <a:r>
              <a:rPr lang="en-US" altLang="en-US" dirty="0"/>
              <a:t>Can provide uninterrupted server access to users</a:t>
            </a:r>
          </a:p>
          <a:p>
            <a:pPr lvl="2"/>
            <a:r>
              <a:rPr lang="en-US" altLang="en-US" dirty="0"/>
              <a:t>Supports </a:t>
            </a:r>
            <a:r>
              <a:rPr lang="en-US" altLang="en-US" i="1" dirty="0"/>
              <a:t>live migration </a:t>
            </a:r>
            <a:r>
              <a:rPr lang="en-US" altLang="en-US" dirty="0"/>
              <a:t>which allows a virtual machine to be moved to a different physical computer with no impact to users</a:t>
            </a:r>
          </a:p>
          <a:p>
            <a:endParaRPr lang="zh-CN" altLang="en-US" dirty="0"/>
          </a:p>
        </p:txBody>
      </p:sp>
    </p:spTree>
    <p:extLst>
      <p:ext uri="{BB962C8B-B14F-4D97-AF65-F5344CB8AC3E}">
        <p14:creationId xmlns:p14="http://schemas.microsoft.com/office/powerpoint/2010/main" val="1782285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Infrastructure as Code (1 of 2)</a:t>
            </a:r>
            <a:endParaRPr lang="zh-CN" altLang="en-US" dirty="0"/>
          </a:p>
        </p:txBody>
      </p:sp>
      <p:sp>
        <p:nvSpPr>
          <p:cNvPr id="3" name="Text Placeholder 2"/>
          <p:cNvSpPr>
            <a:spLocks noGrp="1"/>
          </p:cNvSpPr>
          <p:nvPr>
            <p:ph type="body" sz="quarter" idx="17"/>
          </p:nvPr>
        </p:nvSpPr>
        <p:spPr/>
        <p:txBody>
          <a:bodyPr/>
          <a:lstStyle/>
          <a:p>
            <a:r>
              <a:rPr lang="en-US" altLang="zh-CN" b="1" dirty="0"/>
              <a:t>Software defined network (SDN)</a:t>
            </a:r>
          </a:p>
          <a:p>
            <a:pPr lvl="1"/>
            <a:r>
              <a:rPr lang="en-US" altLang="zh-CN" dirty="0"/>
              <a:t>An SDN virtualizes parts of the physical network so that it can be more quickly and easily reconfigured</a:t>
            </a:r>
          </a:p>
          <a:p>
            <a:pPr lvl="1"/>
            <a:r>
              <a:rPr lang="en-US" altLang="zh-CN" dirty="0"/>
              <a:t>This is accomplished by separating the </a:t>
            </a:r>
            <a:r>
              <a:rPr lang="en-US" altLang="zh-CN" i="1" dirty="0"/>
              <a:t>control plane </a:t>
            </a:r>
            <a:r>
              <a:rPr lang="en-US" altLang="zh-CN" dirty="0"/>
              <a:t>from the </a:t>
            </a:r>
            <a:r>
              <a:rPr lang="en-US" altLang="zh-CN" i="1" dirty="0"/>
              <a:t>data plane</a:t>
            </a:r>
          </a:p>
          <a:p>
            <a:pPr lvl="1"/>
            <a:r>
              <a:rPr lang="en-US" altLang="zh-CN" dirty="0"/>
              <a:t>If traffic needs to flow through the network:</a:t>
            </a:r>
          </a:p>
          <a:p>
            <a:pPr lvl="2"/>
            <a:r>
              <a:rPr lang="en-US" altLang="zh-CN" dirty="0"/>
              <a:t>It receives permission from the SDN controller, which verifies the communication is permitted by the network policy of the enterprise</a:t>
            </a:r>
          </a:p>
          <a:p>
            <a:pPr lvl="2"/>
            <a:r>
              <a:rPr lang="en-US" altLang="zh-CN" dirty="0"/>
              <a:t>Once approved, the SDN controller computes a route for the flow to take and adds an entry for that flow in each of the switches along the path</a:t>
            </a:r>
          </a:p>
        </p:txBody>
      </p:sp>
    </p:spTree>
    <p:extLst>
      <p:ext uri="{BB962C8B-B14F-4D97-AF65-F5344CB8AC3E}">
        <p14:creationId xmlns:p14="http://schemas.microsoft.com/office/powerpoint/2010/main" val="301095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Infrastructure as Code (2 of 2)</a:t>
            </a:r>
            <a:endParaRPr lang="zh-CN" altLang="en-US" dirty="0"/>
          </a:p>
        </p:txBody>
      </p:sp>
      <p:sp>
        <p:nvSpPr>
          <p:cNvPr id="3" name="Text Placeholder 2"/>
          <p:cNvSpPr>
            <a:spLocks noGrp="1"/>
          </p:cNvSpPr>
          <p:nvPr>
            <p:ph type="body" sz="quarter" idx="17"/>
          </p:nvPr>
        </p:nvSpPr>
        <p:spPr/>
        <p:txBody>
          <a:bodyPr/>
          <a:lstStyle/>
          <a:p>
            <a:r>
              <a:rPr lang="en-US" altLang="zh-CN" dirty="0"/>
              <a:t>Software-Defined Visibility (SDV)</a:t>
            </a:r>
          </a:p>
          <a:p>
            <a:pPr lvl="1"/>
            <a:r>
              <a:rPr lang="en-US" altLang="zh-CN" b="1" dirty="0"/>
              <a:t>Software-defined visibility (SDV) </a:t>
            </a:r>
            <a:r>
              <a:rPr lang="en-US" altLang="zh-CN" dirty="0"/>
              <a:t>is a framework that allows users to create programs in which critical security functions can be automated</a:t>
            </a:r>
          </a:p>
          <a:p>
            <a:pPr lvl="1"/>
            <a:r>
              <a:rPr lang="en-US" altLang="zh-CN" dirty="0"/>
              <a:t>SDV allows network administrators to automate multiple functions in a network infrastructure including:</a:t>
            </a:r>
          </a:p>
          <a:p>
            <a:pPr lvl="2"/>
            <a:r>
              <a:rPr lang="en-US" altLang="zh-CN" dirty="0"/>
              <a:t>Dynamic response to detected threat patterns</a:t>
            </a:r>
          </a:p>
          <a:p>
            <a:pPr lvl="2"/>
            <a:r>
              <a:rPr lang="en-US" altLang="zh-CN" dirty="0"/>
              <a:t>Adjustments to traffic mode configurations for in-line security tools</a:t>
            </a:r>
          </a:p>
          <a:p>
            <a:pPr lvl="2"/>
            <a:r>
              <a:rPr lang="en-US" altLang="zh-CN" dirty="0"/>
              <a:t>Additional IT operations-management functions and capabilities</a:t>
            </a:r>
            <a:endParaRPr lang="zh-CN" altLang="en-US" dirty="0"/>
          </a:p>
        </p:txBody>
      </p:sp>
    </p:spTree>
    <p:extLst>
      <p:ext uri="{BB962C8B-B14F-4D97-AF65-F5344CB8AC3E}">
        <p14:creationId xmlns:p14="http://schemas.microsoft.com/office/powerpoint/2010/main" val="137466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Concerns for Virtual Environments (1 of 3)</a:t>
            </a:r>
            <a:endParaRPr lang="zh-CN" altLang="en-US" dirty="0"/>
          </a:p>
        </p:txBody>
      </p:sp>
      <p:sp>
        <p:nvSpPr>
          <p:cNvPr id="3" name="Text Placeholder 2"/>
          <p:cNvSpPr>
            <a:spLocks noGrp="1"/>
          </p:cNvSpPr>
          <p:nvPr>
            <p:ph type="body" sz="quarter" idx="17"/>
          </p:nvPr>
        </p:nvSpPr>
        <p:spPr/>
        <p:txBody>
          <a:bodyPr/>
          <a:lstStyle/>
          <a:p>
            <a:r>
              <a:rPr lang="en-US" altLang="en-US" dirty="0"/>
              <a:t>Security-related advantages of virtualization:</a:t>
            </a:r>
          </a:p>
          <a:p>
            <a:pPr lvl="1"/>
            <a:r>
              <a:rPr lang="en-US" altLang="en-US" dirty="0"/>
              <a:t>Test latest security updates by downloading on a virtual machine before installing on production computers</a:t>
            </a:r>
          </a:p>
          <a:p>
            <a:pPr lvl="1"/>
            <a:r>
              <a:rPr lang="en-US" altLang="en-US" dirty="0"/>
              <a:t>A </a:t>
            </a:r>
            <a:r>
              <a:rPr lang="en-US" altLang="en-US" i="1" dirty="0"/>
              <a:t>snapshot</a:t>
            </a:r>
            <a:r>
              <a:rPr lang="en-US" altLang="en-US" dirty="0"/>
              <a:t> of a particular state of a virtual machine can be saved for later use</a:t>
            </a:r>
          </a:p>
          <a:p>
            <a:pPr lvl="1"/>
            <a:r>
              <a:rPr lang="en-US" altLang="en-US" dirty="0"/>
              <a:t>Testing the existing security configuration </a:t>
            </a:r>
            <a:r>
              <a:rPr lang="en-US" altLang="en-US" i="1" dirty="0"/>
              <a:t>(security control testing)</a:t>
            </a:r>
            <a:r>
              <a:rPr lang="en-US" altLang="en-US" dirty="0"/>
              <a:t> can be performed using a simulated network environment</a:t>
            </a:r>
          </a:p>
          <a:p>
            <a:pPr lvl="1"/>
            <a:r>
              <a:rPr lang="en-US" altLang="en-US" dirty="0"/>
              <a:t>VMs can promote security segregation and isolation</a:t>
            </a:r>
          </a:p>
          <a:p>
            <a:pPr lvl="1"/>
            <a:r>
              <a:rPr lang="en-US" altLang="en-US" dirty="0"/>
              <a:t>A suspicious program can be loaded into an isolated virtual machine and executed </a:t>
            </a:r>
            <a:r>
              <a:rPr lang="en-US" altLang="en-US" i="1" dirty="0"/>
              <a:t>(sandboxing)</a:t>
            </a:r>
          </a:p>
          <a:p>
            <a:pPr lvl="2"/>
            <a:r>
              <a:rPr lang="en-US" altLang="en-US" dirty="0"/>
              <a:t>If the program is malware, only the virtual machine will be impacted</a:t>
            </a:r>
          </a:p>
          <a:p>
            <a:endParaRPr lang="zh-CN" altLang="en-US" dirty="0"/>
          </a:p>
        </p:txBody>
      </p:sp>
    </p:spTree>
    <p:extLst>
      <p:ext uri="{BB962C8B-B14F-4D97-AF65-F5344CB8AC3E}">
        <p14:creationId xmlns:p14="http://schemas.microsoft.com/office/powerpoint/2010/main" val="33954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Concerns for Virtual Environments (2 of 3)</a:t>
            </a:r>
            <a:endParaRPr lang="zh-CN" altLang="en-US" dirty="0"/>
          </a:p>
        </p:txBody>
      </p:sp>
      <p:sp>
        <p:nvSpPr>
          <p:cNvPr id="3" name="Text Placeholder 2"/>
          <p:cNvSpPr>
            <a:spLocks noGrp="1"/>
          </p:cNvSpPr>
          <p:nvPr>
            <p:ph type="body" sz="quarter" idx="17"/>
          </p:nvPr>
        </p:nvSpPr>
        <p:spPr/>
        <p:txBody>
          <a:bodyPr/>
          <a:lstStyle/>
          <a:p>
            <a:r>
              <a:rPr lang="en-US" altLang="en-US" dirty="0"/>
              <a:t>Security concerns for virtualized environments:</a:t>
            </a:r>
          </a:p>
          <a:p>
            <a:pPr lvl="1"/>
            <a:r>
              <a:rPr lang="en-US" altLang="en-US" dirty="0"/>
              <a:t>Not all hypervisors have the necessary security controls to keep out attackers</a:t>
            </a:r>
          </a:p>
          <a:p>
            <a:pPr lvl="1"/>
            <a:r>
              <a:rPr lang="en-US" altLang="en-US" dirty="0"/>
              <a:t>Existing security tools were designed for single physical servers</a:t>
            </a:r>
          </a:p>
          <a:p>
            <a:pPr lvl="1"/>
            <a:r>
              <a:rPr lang="en-US" altLang="en-US" dirty="0"/>
              <a:t>VMs must be protected from both outside networks and other VMs on the same physical computer</a:t>
            </a:r>
          </a:p>
          <a:p>
            <a:pPr lvl="1"/>
            <a:r>
              <a:rPr lang="en-US" altLang="en-US" dirty="0"/>
              <a:t>VMs may be able to “escape” from the contained environment and directly interact with the host OS</a:t>
            </a:r>
          </a:p>
          <a:p>
            <a:pPr lvl="2"/>
            <a:r>
              <a:rPr lang="en-US" altLang="en-US" dirty="0"/>
              <a:t>Important to have </a:t>
            </a:r>
            <a:r>
              <a:rPr lang="en-US" altLang="en-US" b="1" dirty="0"/>
              <a:t>virtual machine escape protection</a:t>
            </a:r>
          </a:p>
          <a:p>
            <a:r>
              <a:rPr lang="en-US" altLang="en-US" i="1" dirty="0"/>
              <a:t>Virtual machine sprawl </a:t>
            </a:r>
            <a:r>
              <a:rPr lang="en-US" altLang="en-US" dirty="0"/>
              <a:t>is the widespread proliferation of VMs without proper oversight or management</a:t>
            </a:r>
          </a:p>
          <a:p>
            <a:r>
              <a:rPr lang="en-US" altLang="en-US" dirty="0"/>
              <a:t>Combating VM sprawl is called </a:t>
            </a:r>
            <a:r>
              <a:rPr lang="en-US" altLang="en-US" b="1" dirty="0"/>
              <a:t>virtual machine sprawl avoidance</a:t>
            </a:r>
          </a:p>
          <a:p>
            <a:pPr lvl="1"/>
            <a:r>
              <a:rPr lang="en-US" altLang="en-US" dirty="0"/>
              <a:t>Installing a virtual machine manager can help</a:t>
            </a:r>
          </a:p>
          <a:p>
            <a:endParaRPr lang="zh-CN" altLang="en-US" dirty="0"/>
          </a:p>
        </p:txBody>
      </p:sp>
    </p:spTree>
    <p:extLst>
      <p:ext uri="{BB962C8B-B14F-4D97-AF65-F5344CB8AC3E}">
        <p14:creationId xmlns:p14="http://schemas.microsoft.com/office/powerpoint/2010/main" val="222874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38554"/>
            <a:ext cx="10515600" cy="427977"/>
          </a:xfrm>
        </p:spPr>
        <p:txBody>
          <a:bodyPr/>
          <a:lstStyle/>
          <a:p>
            <a:r>
              <a:rPr lang="en-US" altLang="zh-CN" dirty="0"/>
              <a:t>Security Concerns for Virtual Environments (3 of 3)</a:t>
            </a:r>
            <a:endParaRPr lang="zh-CN" altLang="en-US" dirty="0"/>
          </a:p>
        </p:txBody>
      </p:sp>
      <p:pic>
        <p:nvPicPr>
          <p:cNvPr id="5" name="Picture Placeholder 4" descr="Screenshot of the Solar Winds Virtual Machine Manager software that is used to monitor virtual machines and therefore combat virtual machine sprawl. The screenshot shown in the illustration displays a virtualization summary which is a dashboard that lists the details of all existing virtual machines. Under virtualization assets all virtual machines running on V M Ware and Hyper V are listed. A summary of virtual machines is displayed under Virtualization Asset Summary. Active virtualization alerts are also display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23390" y="606462"/>
            <a:ext cx="9136226" cy="5645075"/>
          </a:xfrm>
          <a:prstGeom prst="rect">
            <a:avLst/>
          </a:prstGeom>
          <a:noFill/>
          <a:ln>
            <a:noFill/>
          </a:ln>
        </p:spPr>
      </p:pic>
    </p:spTree>
    <p:extLst>
      <p:ext uri="{BB962C8B-B14F-4D97-AF65-F5344CB8AC3E}">
        <p14:creationId xmlns:p14="http://schemas.microsoft.com/office/powerpoint/2010/main" val="274984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virtualization technology separates the control plane from the data plane on networking devices such as switches and routers?</a:t>
            </a:r>
          </a:p>
          <a:p>
            <a:pPr marL="342900" lvl="1" indent="0">
              <a:buNone/>
            </a:pPr>
            <a:r>
              <a:rPr lang="en-US" dirty="0">
                <a:solidFill>
                  <a:srgbClr val="000000"/>
                </a:solidFill>
              </a:rPr>
              <a:t>a. SDV</a:t>
            </a:r>
          </a:p>
          <a:p>
            <a:pPr marL="342900" lvl="1" indent="0">
              <a:buNone/>
            </a:pPr>
            <a:r>
              <a:rPr lang="en-US" dirty="0">
                <a:solidFill>
                  <a:srgbClr val="000000"/>
                </a:solidFill>
              </a:rPr>
              <a:t>b. Hypervisor</a:t>
            </a:r>
          </a:p>
          <a:p>
            <a:pPr marL="342900" lvl="1" indent="0">
              <a:buNone/>
            </a:pPr>
            <a:r>
              <a:rPr lang="en-US" dirty="0">
                <a:solidFill>
                  <a:srgbClr val="000000"/>
                </a:solidFill>
              </a:rPr>
              <a:t>c. Containers</a:t>
            </a:r>
          </a:p>
          <a:p>
            <a:pPr marL="342900" lvl="1" indent="0">
              <a:buNone/>
            </a:pPr>
            <a:r>
              <a:rPr lang="en-US" dirty="0">
                <a:solidFill>
                  <a:srgbClr val="000000"/>
                </a:solidFill>
              </a:rPr>
              <a:t>d. SDN</a:t>
            </a:r>
          </a:p>
          <a:p>
            <a:pPr marL="342900" lvl="1" indent="0">
              <a:buNone/>
            </a:pPr>
            <a:endParaRPr lang="en-US" dirty="0"/>
          </a:p>
        </p:txBody>
      </p:sp>
    </p:spTree>
    <p:extLst>
      <p:ext uri="{BB962C8B-B14F-4D97-AF65-F5344CB8AC3E}">
        <p14:creationId xmlns:p14="http://schemas.microsoft.com/office/powerpoint/2010/main" val="187444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Cloud Security</a:t>
            </a:r>
            <a:endParaRPr lang="zh-CN" altLang="en-US" dirty="0"/>
          </a:p>
        </p:txBody>
      </p:sp>
      <p:sp>
        <p:nvSpPr>
          <p:cNvPr id="3" name="Text Placeholder 2"/>
          <p:cNvSpPr>
            <a:spLocks noGrp="1"/>
          </p:cNvSpPr>
          <p:nvPr>
            <p:ph type="body" sz="quarter" idx="17"/>
          </p:nvPr>
        </p:nvSpPr>
        <p:spPr/>
        <p:txBody>
          <a:bodyPr/>
          <a:lstStyle/>
          <a:p>
            <a:r>
              <a:rPr lang="en-US" altLang="zh-CN" dirty="0"/>
              <a:t>Understanding cloud security involves an overall introduction to cloud computing</a:t>
            </a:r>
          </a:p>
          <a:p>
            <a:r>
              <a:rPr lang="en-US" altLang="zh-CN" dirty="0"/>
              <a:t>It also means understanding the steps to take in order to secure the cloud computing environment</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virtualization technology separates the control plane from the data plane on networking devices such as switches and routers?</a:t>
            </a:r>
          </a:p>
          <a:p>
            <a:pPr marL="342900" lvl="1" indent="0">
              <a:buNone/>
            </a:pPr>
            <a:r>
              <a:rPr lang="en-US" b="1" dirty="0">
                <a:solidFill>
                  <a:srgbClr val="000000"/>
                </a:solidFill>
              </a:rPr>
              <a:t>Answer: d. SDN</a:t>
            </a:r>
            <a:endParaRPr lang="en-US" altLang="en-US" b="1" i="1" dirty="0">
              <a:solidFill>
                <a:srgbClr val="000000"/>
              </a:solidFill>
            </a:endParaRPr>
          </a:p>
          <a:p>
            <a:pPr marL="342900" lvl="1" indent="0">
              <a:buNone/>
            </a:pPr>
            <a:r>
              <a:rPr lang="en-US" altLang="zh-CN" b="1" dirty="0">
                <a:solidFill>
                  <a:srgbClr val="000000"/>
                </a:solidFill>
              </a:rPr>
              <a:t>A software-defined network (SDN) virtualizes parts of the physical network by separating the control plane from the data plane.</a:t>
            </a:r>
            <a:endParaRPr lang="en-US" b="1" dirty="0">
              <a:solidFill>
                <a:srgbClr val="000000"/>
              </a:solidFill>
            </a:endParaRPr>
          </a:p>
        </p:txBody>
      </p:sp>
    </p:spTree>
    <p:extLst>
      <p:ext uri="{BB962C8B-B14F-4D97-AF65-F5344CB8AC3E}">
        <p14:creationId xmlns:p14="http://schemas.microsoft.com/office/powerpoint/2010/main" val="130574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Network Protocols</a:t>
            </a:r>
            <a:endParaRPr lang="zh-CN" altLang="en-US" dirty="0"/>
          </a:p>
        </p:txBody>
      </p:sp>
      <p:sp>
        <p:nvSpPr>
          <p:cNvPr id="3" name="Text Placeholder 2"/>
          <p:cNvSpPr>
            <a:spLocks noGrp="1"/>
          </p:cNvSpPr>
          <p:nvPr>
            <p:ph type="body" sz="quarter" idx="17"/>
          </p:nvPr>
        </p:nvSpPr>
        <p:spPr/>
        <p:txBody>
          <a:bodyPr/>
          <a:lstStyle/>
          <a:p>
            <a:r>
              <a:rPr lang="en-US" altLang="en-US" dirty="0"/>
              <a:t>Common secure network protocols include:</a:t>
            </a:r>
          </a:p>
          <a:p>
            <a:pPr lvl="1"/>
            <a:r>
              <a:rPr lang="en-US" altLang="en-US" dirty="0"/>
              <a:t>Simple Network Management Protocol (SNMP)</a:t>
            </a:r>
          </a:p>
          <a:p>
            <a:pPr lvl="1"/>
            <a:r>
              <a:rPr lang="en-US" altLang="en-US" dirty="0"/>
              <a:t>Domain Name System (DNS) Security Extensions</a:t>
            </a:r>
          </a:p>
          <a:p>
            <a:pPr lvl="1"/>
            <a:r>
              <a:rPr lang="en-US" altLang="en-US" dirty="0"/>
              <a:t>File Transfer Protocol</a:t>
            </a:r>
          </a:p>
          <a:p>
            <a:pPr lvl="1"/>
            <a:r>
              <a:rPr lang="en-US" altLang="en-US" dirty="0"/>
              <a:t>Secure email protocols</a:t>
            </a:r>
          </a:p>
          <a:p>
            <a:pPr lvl="1"/>
            <a:r>
              <a:rPr lang="en-US" altLang="en-US" dirty="0"/>
              <a:t>Lightweight Directory Access Protocol (LDAP)</a:t>
            </a:r>
          </a:p>
          <a:p>
            <a:pPr lvl="1"/>
            <a:r>
              <a:rPr lang="en-US" altLang="en-US" dirty="0"/>
              <a:t>Internet Protocol version 6 (IPv6)</a:t>
            </a:r>
          </a:p>
        </p:txBody>
      </p:sp>
    </p:spTree>
    <p:extLst>
      <p:ext uri="{BB962C8B-B14F-4D97-AF65-F5344CB8AC3E}">
        <p14:creationId xmlns:p14="http://schemas.microsoft.com/office/powerpoint/2010/main" val="28523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Simple Network Management Protocol (SNMP)</a:t>
            </a:r>
            <a:endParaRPr lang="zh-CN" altLang="en-US" dirty="0"/>
          </a:p>
        </p:txBody>
      </p:sp>
      <p:sp>
        <p:nvSpPr>
          <p:cNvPr id="3" name="Text Placeholder 2"/>
          <p:cNvSpPr>
            <a:spLocks noGrp="1"/>
          </p:cNvSpPr>
          <p:nvPr>
            <p:ph type="body" sz="quarter" idx="17"/>
          </p:nvPr>
        </p:nvSpPr>
        <p:spPr/>
        <p:txBody>
          <a:bodyPr/>
          <a:lstStyle/>
          <a:p>
            <a:r>
              <a:rPr lang="en-US" altLang="en-US" dirty="0"/>
              <a:t>SNMP is used to manage network equipment and is supported by most network equipment manufacturers</a:t>
            </a:r>
          </a:p>
          <a:p>
            <a:r>
              <a:rPr lang="en-US" altLang="en-US" dirty="0"/>
              <a:t>It allows administrators to remotely monitor, manage, and configure network devices</a:t>
            </a:r>
          </a:p>
          <a:p>
            <a:r>
              <a:rPr lang="en-US" altLang="en-US" dirty="0"/>
              <a:t>SNMP functions by exchanging management information between network devices</a:t>
            </a:r>
          </a:p>
          <a:p>
            <a:r>
              <a:rPr lang="en-US" altLang="en-US" dirty="0"/>
              <a:t>Each SNMP-managed device has an agent or a service</a:t>
            </a:r>
          </a:p>
          <a:p>
            <a:pPr lvl="1"/>
            <a:r>
              <a:rPr lang="en-US" altLang="en-US" dirty="0"/>
              <a:t>Listens for and executes commands</a:t>
            </a:r>
          </a:p>
          <a:p>
            <a:r>
              <a:rPr lang="en-US" altLang="en-US" dirty="0"/>
              <a:t>Agents are password protected</a:t>
            </a:r>
          </a:p>
          <a:p>
            <a:pPr lvl="1"/>
            <a:r>
              <a:rPr lang="en-US" altLang="en-US" dirty="0"/>
              <a:t>Password is known as a </a:t>
            </a:r>
            <a:r>
              <a:rPr lang="en-US" altLang="en-US" i="1" dirty="0"/>
              <a:t>community string</a:t>
            </a:r>
          </a:p>
          <a:p>
            <a:r>
              <a:rPr lang="en-US" altLang="en-US" dirty="0"/>
              <a:t>Security vulnerabilities were present in SMNP versions 1 and 2</a:t>
            </a:r>
          </a:p>
          <a:p>
            <a:pPr lvl="1"/>
            <a:r>
              <a:rPr lang="en-US" altLang="en-US" dirty="0"/>
              <a:t>Version 3 uses usernames and passwords along with encryption to address vulnerabilities</a:t>
            </a:r>
          </a:p>
          <a:p>
            <a:endParaRPr lang="en-US" altLang="zh-CN" dirty="0"/>
          </a:p>
          <a:p>
            <a:endParaRPr lang="zh-CN" altLang="en-US" dirty="0"/>
          </a:p>
        </p:txBody>
      </p:sp>
    </p:spTree>
    <p:extLst>
      <p:ext uri="{BB962C8B-B14F-4D97-AF65-F5344CB8AC3E}">
        <p14:creationId xmlns:p14="http://schemas.microsoft.com/office/powerpoint/2010/main" val="170489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 System Security Extensions (DNSSEC)</a:t>
            </a:r>
            <a:endParaRPr lang="zh-CN" altLang="en-US" dirty="0"/>
          </a:p>
        </p:txBody>
      </p:sp>
      <p:sp>
        <p:nvSpPr>
          <p:cNvPr id="3" name="Text Placeholder 2"/>
          <p:cNvSpPr>
            <a:spLocks noGrp="1"/>
          </p:cNvSpPr>
          <p:nvPr>
            <p:ph type="body" sz="quarter" idx="17"/>
          </p:nvPr>
        </p:nvSpPr>
        <p:spPr/>
        <p:txBody>
          <a:bodyPr/>
          <a:lstStyle/>
          <a:p>
            <a:r>
              <a:rPr lang="en-US" altLang="en-US" dirty="0"/>
              <a:t>DNS is often the focus of attacks</a:t>
            </a:r>
          </a:p>
          <a:p>
            <a:pPr lvl="1"/>
            <a:r>
              <a:rPr lang="en-US" altLang="en-US" dirty="0"/>
              <a:t>DNS poisoning and DNS hijacking are examples</a:t>
            </a:r>
          </a:p>
          <a:p>
            <a:r>
              <a:rPr lang="en-US" altLang="en-US" dirty="0">
                <a:solidFill>
                  <a:schemeClr val="tx1"/>
                </a:solidFill>
              </a:rPr>
              <a:t>These attacks can be thwarted by using </a:t>
            </a:r>
            <a:r>
              <a:rPr lang="en-US" altLang="en-US" b="1" dirty="0">
                <a:solidFill>
                  <a:schemeClr val="tx1"/>
                </a:solidFill>
              </a:rPr>
              <a:t>Domain Name System Security Extensions </a:t>
            </a:r>
            <a:r>
              <a:rPr lang="en-US" altLang="en-US" dirty="0">
                <a:solidFill>
                  <a:schemeClr val="tx1"/>
                </a:solidFill>
              </a:rPr>
              <a:t>(</a:t>
            </a:r>
            <a:r>
              <a:rPr lang="en-US" altLang="en-US" b="1" dirty="0">
                <a:solidFill>
                  <a:schemeClr val="tx1"/>
                </a:solidFill>
              </a:rPr>
              <a:t>DNSSEC</a:t>
            </a:r>
            <a:r>
              <a:rPr lang="en-US" altLang="en-US" dirty="0">
                <a:solidFill>
                  <a:schemeClr val="tx1"/>
                </a:solidFill>
              </a:rPr>
              <a:t>)</a:t>
            </a:r>
          </a:p>
          <a:p>
            <a:pPr lvl="1"/>
            <a:r>
              <a:rPr lang="en-US" altLang="en-US" dirty="0">
                <a:solidFill>
                  <a:schemeClr val="tx1"/>
                </a:solidFill>
              </a:rPr>
              <a:t>DNSSEC adds additional resource records and message header information which can be used to verify the requested data has not been altered in transmission</a:t>
            </a:r>
          </a:p>
          <a:p>
            <a:r>
              <a:rPr lang="en-US" altLang="en-US" dirty="0">
                <a:solidFill>
                  <a:schemeClr val="tx1"/>
                </a:solidFill>
              </a:rPr>
              <a:t>Using asymmetric cryptography, a private key that is specific to a zone is used in encrypting a hash of a set of resource records</a:t>
            </a:r>
          </a:p>
          <a:p>
            <a:pPr lvl="1"/>
            <a:r>
              <a:rPr lang="en-US" altLang="en-US" dirty="0">
                <a:solidFill>
                  <a:schemeClr val="tx1"/>
                </a:solidFill>
              </a:rPr>
              <a:t>Which is then used to create the digital signature to be stored in the resource record</a:t>
            </a:r>
          </a:p>
          <a:p>
            <a:endParaRPr lang="en-US" altLang="zh-CN" dirty="0"/>
          </a:p>
          <a:p>
            <a:endParaRPr lang="zh-CN" altLang="en-US" dirty="0"/>
          </a:p>
        </p:txBody>
      </p:sp>
    </p:spTree>
    <p:extLst>
      <p:ext uri="{BB962C8B-B14F-4D97-AF65-F5344CB8AC3E}">
        <p14:creationId xmlns:p14="http://schemas.microsoft.com/office/powerpoint/2010/main" val="3585294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File Transfer Protocol (1 of 2)</a:t>
            </a:r>
            <a:endParaRPr lang="zh-CN" altLang="en-US" dirty="0"/>
          </a:p>
        </p:txBody>
      </p:sp>
      <p:sp>
        <p:nvSpPr>
          <p:cNvPr id="3" name="Text Placeholder 2"/>
          <p:cNvSpPr>
            <a:spLocks noGrp="1"/>
          </p:cNvSpPr>
          <p:nvPr>
            <p:ph type="body" sz="quarter" idx="17"/>
          </p:nvPr>
        </p:nvSpPr>
        <p:spPr/>
        <p:txBody>
          <a:bodyPr/>
          <a:lstStyle/>
          <a:p>
            <a:r>
              <a:rPr lang="en-US" altLang="en-US" dirty="0"/>
              <a:t>File transfer protocol (FTP) is an unsecure protocol used to connect to an FTP server in order to transfer files</a:t>
            </a:r>
          </a:p>
          <a:p>
            <a:r>
              <a:rPr lang="en-US" altLang="en-US" dirty="0"/>
              <a:t>Methods for using FTP on local host computer</a:t>
            </a:r>
          </a:p>
          <a:p>
            <a:pPr lvl="1"/>
            <a:r>
              <a:rPr lang="en-US" altLang="en-US" i="1" dirty="0"/>
              <a:t>Using an FTP client</a:t>
            </a:r>
          </a:p>
          <a:p>
            <a:pPr lvl="1"/>
            <a:r>
              <a:rPr lang="en-US" altLang="en-US" i="1" dirty="0"/>
              <a:t>From a command prompt</a:t>
            </a:r>
          </a:p>
          <a:p>
            <a:pPr lvl="1"/>
            <a:r>
              <a:rPr lang="en-US" altLang="en-US" i="1" dirty="0"/>
              <a:t>Using a web browser</a:t>
            </a:r>
          </a:p>
          <a:p>
            <a:r>
              <a:rPr lang="en-US" altLang="en-US" dirty="0"/>
              <a:t>FTP vulnerabilities include:</a:t>
            </a:r>
          </a:p>
          <a:p>
            <a:pPr lvl="1"/>
            <a:r>
              <a:rPr lang="en-US" altLang="en-US" dirty="0"/>
              <a:t>FTP does not use encryption</a:t>
            </a:r>
          </a:p>
          <a:p>
            <a:pPr lvl="1"/>
            <a:r>
              <a:rPr lang="en-US" altLang="en-US" dirty="0"/>
              <a:t>Files transferred using FTP are vulnerable to man-in-the-middle attacks</a:t>
            </a:r>
          </a:p>
          <a:p>
            <a:endParaRPr lang="zh-CN" altLang="en-US" dirty="0"/>
          </a:p>
        </p:txBody>
      </p:sp>
    </p:spTree>
    <p:extLst>
      <p:ext uri="{BB962C8B-B14F-4D97-AF65-F5344CB8AC3E}">
        <p14:creationId xmlns:p14="http://schemas.microsoft.com/office/powerpoint/2010/main" val="2813036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File Transfer Protocol (2 of 2)</a:t>
            </a:r>
            <a:endParaRPr lang="zh-CN" altLang="en-US" dirty="0"/>
          </a:p>
        </p:txBody>
      </p:sp>
      <p:sp>
        <p:nvSpPr>
          <p:cNvPr id="3" name="Text Placeholder 2"/>
          <p:cNvSpPr>
            <a:spLocks noGrp="1"/>
          </p:cNvSpPr>
          <p:nvPr>
            <p:ph type="body" sz="quarter" idx="17"/>
          </p:nvPr>
        </p:nvSpPr>
        <p:spPr/>
        <p:txBody>
          <a:bodyPr/>
          <a:lstStyle/>
          <a:p>
            <a:r>
              <a:rPr lang="en-US" altLang="en-US" dirty="0"/>
              <a:t>There are two options for secure transmissions over FTP</a:t>
            </a:r>
          </a:p>
          <a:p>
            <a:pPr lvl="1"/>
            <a:r>
              <a:rPr lang="en-US" altLang="en-US" dirty="0"/>
              <a:t>FTP Secure (FTPS) uses SSL or TLS to encrypt commands sent over the control port (port 21)</a:t>
            </a:r>
          </a:p>
          <a:p>
            <a:pPr lvl="2"/>
            <a:r>
              <a:rPr lang="en-US" altLang="en-US" dirty="0"/>
              <a:t>The data port (port 20) may not be encrypted</a:t>
            </a:r>
          </a:p>
          <a:p>
            <a:pPr lvl="1"/>
            <a:r>
              <a:rPr lang="en-US" altLang="en-US" dirty="0"/>
              <a:t>Secure FTP (SFTP)</a:t>
            </a:r>
          </a:p>
          <a:p>
            <a:pPr lvl="2"/>
            <a:r>
              <a:rPr lang="en-US" altLang="en-US" dirty="0"/>
              <a:t>Uses only a single TCP port instead of two ports </a:t>
            </a:r>
          </a:p>
          <a:p>
            <a:pPr lvl="2"/>
            <a:r>
              <a:rPr lang="en-US" altLang="en-US" dirty="0"/>
              <a:t>All data and commands are encrypted</a:t>
            </a:r>
          </a:p>
        </p:txBody>
      </p:sp>
    </p:spTree>
    <p:extLst>
      <p:ext uri="{BB962C8B-B14F-4D97-AF65-F5344CB8AC3E}">
        <p14:creationId xmlns:p14="http://schemas.microsoft.com/office/powerpoint/2010/main" val="2362369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Email Protocols</a:t>
            </a:r>
            <a:endParaRPr lang="zh-CN" altLang="en-US" dirty="0"/>
          </a:p>
        </p:txBody>
      </p:sp>
      <p:sp>
        <p:nvSpPr>
          <p:cNvPr id="3" name="Text Placeholder 2"/>
          <p:cNvSpPr>
            <a:spLocks noGrp="1"/>
          </p:cNvSpPr>
          <p:nvPr>
            <p:ph type="body" sz="quarter" idx="17"/>
          </p:nvPr>
        </p:nvSpPr>
        <p:spPr/>
        <p:txBody>
          <a:bodyPr/>
          <a:lstStyle/>
          <a:p>
            <a:r>
              <a:rPr lang="en-US" altLang="zh-CN" dirty="0"/>
              <a:t>Earlier email systems use two TCP/IP protocols to send and receive messages:</a:t>
            </a:r>
          </a:p>
          <a:p>
            <a:pPr lvl="1"/>
            <a:r>
              <a:rPr lang="en-US" altLang="zh-CN" dirty="0"/>
              <a:t>Simple Mail Transfer Protocol (SMTP) and Post Office Protocol (POP)</a:t>
            </a:r>
          </a:p>
          <a:p>
            <a:r>
              <a:rPr lang="en-US" altLang="zh-CN" dirty="0"/>
              <a:t>IMAP (Internet Mail Access Protocol) is a more recent and advanced email system</a:t>
            </a:r>
          </a:p>
          <a:p>
            <a:r>
              <a:rPr lang="en-US" altLang="zh-CN" dirty="0"/>
              <a:t>As a means of security, a </a:t>
            </a:r>
            <a:r>
              <a:rPr lang="en-US" altLang="zh-CN" i="1" dirty="0"/>
              <a:t>mail gateway </a:t>
            </a:r>
            <a:r>
              <a:rPr lang="en-US" altLang="zh-CN" dirty="0"/>
              <a:t>monitors emails for unwanted content and prevents these messages from being delivered</a:t>
            </a:r>
          </a:p>
          <a:p>
            <a:r>
              <a:rPr lang="en-US" altLang="zh-CN" dirty="0"/>
              <a:t>A mail gateway can automatically and transparently encrypt outbound email messages</a:t>
            </a:r>
          </a:p>
          <a:p>
            <a:endParaRPr lang="en-US" altLang="zh-CN" dirty="0"/>
          </a:p>
          <a:p>
            <a:endParaRPr lang="zh-CN" altLang="en-US" dirty="0"/>
          </a:p>
        </p:txBody>
      </p:sp>
    </p:spTree>
    <p:extLst>
      <p:ext uri="{BB962C8B-B14F-4D97-AF65-F5344CB8AC3E}">
        <p14:creationId xmlns:p14="http://schemas.microsoft.com/office/powerpoint/2010/main" val="437426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Lightweight Directory Access Protocol (LDAP)</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directory service </a:t>
            </a:r>
            <a:r>
              <a:rPr lang="en-US" altLang="zh-CN" dirty="0"/>
              <a:t>is a database stored on the network that contains information about users and network devices</a:t>
            </a:r>
          </a:p>
          <a:p>
            <a:pPr lvl="1"/>
            <a:r>
              <a:rPr lang="en-US" altLang="zh-CN" dirty="0"/>
              <a:t>The directory service also keeps track of all the resources on the network and a user’s privileges to those resources and grants or denies access based on the directory service information</a:t>
            </a:r>
          </a:p>
          <a:p>
            <a:r>
              <a:rPr lang="en-US" altLang="zh-CN" b="1" dirty="0"/>
              <a:t>Lightweight Directory Access Protocol </a:t>
            </a:r>
            <a:r>
              <a:rPr lang="en-US" altLang="zh-CN" dirty="0"/>
              <a:t>(</a:t>
            </a:r>
            <a:r>
              <a:rPr lang="en-US" altLang="zh-CN" b="1" dirty="0"/>
              <a:t>LDAP</a:t>
            </a:r>
            <a:r>
              <a:rPr lang="en-US" altLang="zh-CN" dirty="0"/>
              <a:t>) makes it possible for almost any application running on any computer platform to obtain directory information</a:t>
            </a:r>
          </a:p>
          <a:p>
            <a:r>
              <a:rPr lang="en-US" altLang="zh-CN" dirty="0"/>
              <a:t>A weakness of LDAP is that it can be subject to </a:t>
            </a:r>
            <a:r>
              <a:rPr lang="en-US" altLang="zh-CN" b="1" dirty="0"/>
              <a:t>LDAP injection attacks</a:t>
            </a:r>
          </a:p>
          <a:p>
            <a:pPr lvl="1"/>
            <a:r>
              <a:rPr lang="en-US" altLang="zh-CN" dirty="0"/>
              <a:t>This may allow an attacker to construct LDAP statements based on user input statements</a:t>
            </a:r>
          </a:p>
          <a:p>
            <a:r>
              <a:rPr lang="en-US" altLang="zh-CN" dirty="0"/>
              <a:t>The defense against LDAP injection attacks is to examine all user input before processing</a:t>
            </a:r>
            <a:endParaRPr lang="zh-CN" altLang="en-US" dirty="0"/>
          </a:p>
        </p:txBody>
      </p:sp>
    </p:spTree>
    <p:extLst>
      <p:ext uri="{BB962C8B-B14F-4D97-AF65-F5344CB8AC3E}">
        <p14:creationId xmlns:p14="http://schemas.microsoft.com/office/powerpoint/2010/main" val="4168432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Internet Protocol Version 6 (IPv6)</a:t>
            </a:r>
            <a:endParaRPr lang="zh-CN" altLang="en-US" dirty="0"/>
          </a:p>
        </p:txBody>
      </p:sp>
      <p:sp>
        <p:nvSpPr>
          <p:cNvPr id="3" name="Text Placeholder 2"/>
          <p:cNvSpPr>
            <a:spLocks noGrp="1"/>
          </p:cNvSpPr>
          <p:nvPr>
            <p:ph type="body" sz="quarter" idx="17"/>
          </p:nvPr>
        </p:nvSpPr>
        <p:spPr/>
        <p:txBody>
          <a:bodyPr/>
          <a:lstStyle/>
          <a:p>
            <a:r>
              <a:rPr lang="en-US" altLang="zh-CN" dirty="0"/>
              <a:t>IPv6 addresses weaknesses of IPv4 and also provides other significant improvements</a:t>
            </a:r>
          </a:p>
          <a:p>
            <a:pPr lvl="1"/>
            <a:r>
              <a:rPr lang="en-US" altLang="zh-CN" dirty="0"/>
              <a:t>IPv6 increases the number of available addresses</a:t>
            </a:r>
          </a:p>
          <a:p>
            <a:r>
              <a:rPr lang="en-US" altLang="zh-CN" dirty="0"/>
              <a:t>IPv6 has enhanced security features:</a:t>
            </a:r>
          </a:p>
          <a:p>
            <a:pPr lvl="1"/>
            <a:r>
              <a:rPr lang="en-US" altLang="zh-CN" dirty="0"/>
              <a:t>IPv6 can implement end-to-end encryption</a:t>
            </a:r>
          </a:p>
          <a:p>
            <a:pPr lvl="2"/>
            <a:r>
              <a:rPr lang="en-US" altLang="zh-CN" dirty="0"/>
              <a:t>This makes man-in-the-middle attacks significantly more difficult</a:t>
            </a:r>
          </a:p>
          <a:p>
            <a:pPr lvl="1"/>
            <a:r>
              <a:rPr lang="en-US" altLang="zh-CN" dirty="0"/>
              <a:t>IPv6 supports more secure name resolution</a:t>
            </a:r>
          </a:p>
          <a:p>
            <a:pPr lvl="2"/>
            <a:r>
              <a:rPr lang="en-US" altLang="zh-CN" dirty="0"/>
              <a:t>The Secure Neighbor Discovery (SEND) protocol can send cryptographic confirmation that an endpoint is who it claims to be</a:t>
            </a:r>
          </a:p>
          <a:p>
            <a:pPr lvl="2"/>
            <a:r>
              <a:rPr lang="en-US" altLang="zh-CN" dirty="0"/>
              <a:t>This makes ARP poisoning more difficult</a:t>
            </a:r>
          </a:p>
          <a:p>
            <a:pPr lvl="2"/>
            <a:endParaRPr lang="zh-CN" altLang="en-US" dirty="0"/>
          </a:p>
        </p:txBody>
      </p:sp>
    </p:spTree>
    <p:extLst>
      <p:ext uri="{BB962C8B-B14F-4D97-AF65-F5344CB8AC3E}">
        <p14:creationId xmlns:p14="http://schemas.microsoft.com/office/powerpoint/2010/main" val="3006878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networking service is potentially susceptible to LDAP injection attacks?</a:t>
            </a:r>
          </a:p>
          <a:p>
            <a:pPr marL="342900" lvl="1" indent="0">
              <a:buNone/>
            </a:pPr>
            <a:r>
              <a:rPr lang="en-US" dirty="0">
                <a:solidFill>
                  <a:srgbClr val="000000"/>
                </a:solidFill>
              </a:rPr>
              <a:t>a. Directory service</a:t>
            </a:r>
          </a:p>
          <a:p>
            <a:pPr marL="342900" lvl="1" indent="0">
              <a:buNone/>
            </a:pPr>
            <a:r>
              <a:rPr lang="en-US" dirty="0">
                <a:solidFill>
                  <a:srgbClr val="000000"/>
                </a:solidFill>
              </a:rPr>
              <a:t>b. Domain name service</a:t>
            </a:r>
          </a:p>
          <a:p>
            <a:pPr marL="342900" lvl="1" indent="0">
              <a:buNone/>
            </a:pPr>
            <a:r>
              <a:rPr lang="en-US" dirty="0">
                <a:solidFill>
                  <a:srgbClr val="000000"/>
                </a:solidFill>
              </a:rPr>
              <a:t>c. Web service</a:t>
            </a:r>
          </a:p>
          <a:p>
            <a:pPr marL="342900" lvl="1" indent="0">
              <a:buNone/>
            </a:pPr>
            <a:r>
              <a:rPr lang="en-US" dirty="0">
                <a:solidFill>
                  <a:srgbClr val="000000"/>
                </a:solidFill>
              </a:rPr>
              <a:t>d. Mail service</a:t>
            </a:r>
          </a:p>
          <a:p>
            <a:pPr marL="342900" lvl="1" indent="0">
              <a:buNone/>
            </a:pPr>
            <a:endParaRPr lang="en-US" dirty="0"/>
          </a:p>
        </p:txBody>
      </p:sp>
    </p:spTree>
    <p:extLst>
      <p:ext uri="{BB962C8B-B14F-4D97-AF65-F5344CB8AC3E}">
        <p14:creationId xmlns:p14="http://schemas.microsoft.com/office/powerpoint/2010/main" val="317792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Cloud Computing (1 of 6)</a:t>
            </a:r>
            <a:endParaRPr lang="zh-CN" altLang="en-US" dirty="0"/>
          </a:p>
        </p:txBody>
      </p:sp>
      <p:sp>
        <p:nvSpPr>
          <p:cNvPr id="3" name="Text Placeholder 2"/>
          <p:cNvSpPr>
            <a:spLocks noGrp="1"/>
          </p:cNvSpPr>
          <p:nvPr>
            <p:ph type="body" sz="quarter" idx="17"/>
          </p:nvPr>
        </p:nvSpPr>
        <p:spPr/>
        <p:txBody>
          <a:bodyPr/>
          <a:lstStyle/>
          <a:p>
            <a:r>
              <a:rPr lang="en-US" altLang="zh-CN" dirty="0"/>
              <a:t>In a </a:t>
            </a:r>
            <a:r>
              <a:rPr lang="en-US" altLang="zh-CN" i="1" dirty="0"/>
              <a:t>hosted services </a:t>
            </a:r>
            <a:r>
              <a:rPr lang="en-US" altLang="zh-CN" dirty="0"/>
              <a:t>environment, servers, storage, and the supporting networking infrastructure are shared by multiple enterprises over a remote network connection</a:t>
            </a:r>
          </a:p>
          <a:p>
            <a:r>
              <a:rPr lang="en-US" altLang="en-US" b="1" dirty="0"/>
              <a:t>Cloud computing </a:t>
            </a:r>
            <a:r>
              <a:rPr lang="en-US" altLang="en-US" dirty="0"/>
              <a:t>is a model for enabling convenient, on-demand network access to a shared pool of configurable computing resources</a:t>
            </a:r>
          </a:p>
          <a:p>
            <a:pPr lvl="1"/>
            <a:r>
              <a:rPr lang="en-US" altLang="en-US" dirty="0"/>
              <a:t>Entities that offer cloud computing are called </a:t>
            </a:r>
            <a:r>
              <a:rPr lang="en-US" altLang="en-US" b="1" dirty="0"/>
              <a:t>cloud service providers</a:t>
            </a:r>
          </a:p>
          <a:p>
            <a:r>
              <a:rPr lang="en-US" altLang="en-US" dirty="0"/>
              <a:t>The savings available through cloud computing are due to the following factors:</a:t>
            </a:r>
          </a:p>
          <a:p>
            <a:pPr lvl="1"/>
            <a:r>
              <a:rPr lang="en-US" altLang="en-US" i="1" dirty="0"/>
              <a:t>Elasticity and scalability</a:t>
            </a:r>
          </a:p>
          <a:p>
            <a:pPr lvl="1"/>
            <a:r>
              <a:rPr lang="en-US" altLang="en-US" i="1" dirty="0"/>
              <a:t>Pay-per-use</a:t>
            </a:r>
          </a:p>
          <a:p>
            <a:pPr lvl="1"/>
            <a:r>
              <a:rPr lang="en-US" altLang="en-US" i="1" dirty="0"/>
              <a:t>On demand</a:t>
            </a:r>
          </a:p>
          <a:p>
            <a:pPr lvl="1"/>
            <a:r>
              <a:rPr lang="en-US" altLang="en-US" i="1" dirty="0"/>
              <a:t>Resiliency</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94947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networking service is potentially susceptible to LDAP injection attacks?</a:t>
            </a:r>
          </a:p>
          <a:p>
            <a:pPr marL="342900" lvl="1" indent="0">
              <a:buNone/>
            </a:pPr>
            <a:r>
              <a:rPr lang="en-US" b="1" dirty="0">
                <a:solidFill>
                  <a:srgbClr val="000000"/>
                </a:solidFill>
              </a:rPr>
              <a:t>Answer: a. Directory service</a:t>
            </a:r>
            <a:endParaRPr lang="en-US" altLang="en-US" b="1" i="1" dirty="0">
              <a:solidFill>
                <a:srgbClr val="000000"/>
              </a:solidFill>
            </a:endParaRPr>
          </a:p>
          <a:p>
            <a:pPr marL="342900" lvl="1" indent="0">
              <a:buNone/>
            </a:pPr>
            <a:r>
              <a:rPr lang="en-US" altLang="zh-CN" b="1" dirty="0">
                <a:solidFill>
                  <a:srgbClr val="000000"/>
                </a:solidFill>
              </a:rPr>
              <a:t>Lightweight Directory Access Protocol (LDAP) is a protocol for using and maintaining directory services which is a database stored on a network that contains information about users and other network services.</a:t>
            </a:r>
            <a:endParaRPr lang="en-US" b="1" dirty="0">
              <a:solidFill>
                <a:srgbClr val="000000"/>
              </a:solidFill>
            </a:endParaRPr>
          </a:p>
        </p:txBody>
      </p:sp>
    </p:spTree>
    <p:extLst>
      <p:ext uri="{BB962C8B-B14F-4D97-AF65-F5344CB8AC3E}">
        <p14:creationId xmlns:p14="http://schemas.microsoft.com/office/powerpoint/2010/main" val="1243966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lnSpcReduction="10000"/>
          </a:bodyPr>
          <a:lstStyle/>
          <a:p>
            <a:pPr marL="0" indent="0">
              <a:buNone/>
            </a:pPr>
            <a:r>
              <a:rPr lang="en-US" sz="2400" dirty="0"/>
              <a:t>Rate your competence of the following module objectives on a scale of 1 to 5 where 5 indicates you have full confidence in your competence of that objective and 1 indicates you have very little to no confidence in your competence of that objective. After you self-score, consider why some topics were easier for you to digest than others and review any objective you are </a:t>
            </a:r>
            <a:r>
              <a:rPr lang="en-US" sz="2400"/>
              <a:t>not confident about.</a:t>
            </a:r>
          </a:p>
          <a:p>
            <a:pPr marL="0" indent="0">
              <a:buNone/>
            </a:pPr>
            <a:endParaRPr lang="en-US" sz="2400" dirty="0"/>
          </a:p>
          <a:p>
            <a:pPr marL="0" indent="0">
              <a:lnSpc>
                <a:spcPct val="100000"/>
              </a:lnSpc>
              <a:spcBef>
                <a:spcPts val="0"/>
              </a:spcBef>
              <a:buNone/>
            </a:pPr>
            <a:r>
              <a:rPr lang="en-US" altLang="zh-CN" sz="2400" dirty="0">
                <a:latin typeface="Arial"/>
                <a:cs typeface="Arial"/>
              </a:rPr>
              <a:t>1. Define the cloud and explain how it is used and managed</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2. Explain virtualization</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3. Describe cloud and virtualization security controls</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4. List different secure network protocols</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altLang="en-US" dirty="0"/>
              <a:t>Cloud computing is a popular and flexible approach to computing resources</a:t>
            </a:r>
          </a:p>
          <a:p>
            <a:r>
              <a:rPr lang="en-US" altLang="en-US" dirty="0"/>
              <a:t>A public cloud is one in which the services and infrastructure are offered to all users with access provided remotely through the Internet</a:t>
            </a:r>
          </a:p>
          <a:p>
            <a:r>
              <a:rPr lang="en-US" altLang="en-US" dirty="0"/>
              <a:t>On-premises is computing resources located on the campus of the organization while off-premises is a computing resource hosted and supported by a third party</a:t>
            </a:r>
          </a:p>
          <a:p>
            <a:r>
              <a:rPr lang="en-US" altLang="en-US" dirty="0"/>
              <a:t>There are many elements that make up a cloud architecture: a thin client, a transit gateway, and a serverless infrastructure</a:t>
            </a:r>
          </a:p>
          <a:p>
            <a:r>
              <a:rPr lang="en-US" altLang="en-US" dirty="0"/>
              <a:t>Cloud computing service models include: Software as a Service (SaaS), Platform as a Service (PaaS), Infrastructure as a Service (IaaS), and Anything as a Service (XaaS)</a:t>
            </a:r>
          </a:p>
          <a:p>
            <a:r>
              <a:rPr lang="en-US" altLang="en-US" dirty="0"/>
              <a:t>Cloud computing has several potential security issues</a:t>
            </a:r>
          </a:p>
        </p:txBody>
      </p:sp>
    </p:spTree>
    <p:extLst>
      <p:ext uri="{BB962C8B-B14F-4D97-AF65-F5344CB8AC3E}">
        <p14:creationId xmlns:p14="http://schemas.microsoft.com/office/powerpoint/2010/main" val="205990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altLang="en-US" dirty="0"/>
              <a:t>While securing the functional areas of the cloud is important, an area often overlooked is application security or protecting applications</a:t>
            </a:r>
          </a:p>
          <a:p>
            <a:r>
              <a:rPr lang="en-US" altLang="en-US" dirty="0"/>
              <a:t>Virtualization is a means of managing and presenting computer resources by function without regard to their physical layout or location</a:t>
            </a:r>
          </a:p>
          <a:p>
            <a:r>
              <a:rPr lang="en-US" altLang="en-US" dirty="0"/>
              <a:t>Instances of virtualization are sometimes referred to as infrastructure as code</a:t>
            </a:r>
          </a:p>
          <a:p>
            <a:r>
              <a:rPr lang="en-US" altLang="en-US" dirty="0"/>
              <a:t>There are several secure network protocols that are used today: SNMP, DNSSEC, FTPS, and SFTP</a:t>
            </a:r>
          </a:p>
          <a:p>
            <a:r>
              <a:rPr lang="en-US" altLang="en-US" dirty="0"/>
              <a:t>Electronic email systems that are in use today: SMTP/POP3 and IMAP</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02" y="1"/>
            <a:ext cx="10515600" cy="401216"/>
          </a:xfrm>
        </p:spPr>
        <p:txBody>
          <a:bodyPr/>
          <a:lstStyle/>
          <a:p>
            <a:r>
              <a:rPr lang="en-US" altLang="zh-CN" dirty="0"/>
              <a:t>Introduction to Cloud Computing (2 of 6)</a:t>
            </a:r>
            <a:endParaRPr lang="zh-CN" altLang="en-US" dirty="0"/>
          </a:p>
        </p:txBody>
      </p:sp>
      <p:pic>
        <p:nvPicPr>
          <p:cNvPr id="5" name="Picture Placeholder 4" descr="A network diagram illustrating how computers are laid out in a cloud computing environment. The cloud vendor has servers that provide various services like data, storage, and compute services that connect to a router. The router connects to the Internet through which an enterprise can avail the cloud services. The diagram also shows an enterprise LAN that has multiple clients connected to a router that further connects to the Internet. The router is connected to a wireless access point through which mobiles and laptops can access the Internet. The enterprise network can connect to the cloud vendor through the Internet.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9755" y="783772"/>
            <a:ext cx="10801209" cy="5439746"/>
          </a:xfrm>
          <a:prstGeom prst="rect">
            <a:avLst/>
          </a:prstGeom>
          <a:noFill/>
          <a:ln>
            <a:noFill/>
          </a:ln>
        </p:spPr>
      </p:pic>
    </p:spTree>
    <p:extLst>
      <p:ext uri="{BB962C8B-B14F-4D97-AF65-F5344CB8AC3E}">
        <p14:creationId xmlns:p14="http://schemas.microsoft.com/office/powerpoint/2010/main" val="6423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26" y="29073"/>
            <a:ext cx="10515600" cy="465450"/>
          </a:xfrm>
        </p:spPr>
        <p:txBody>
          <a:bodyPr/>
          <a:lstStyle/>
          <a:p>
            <a:r>
              <a:rPr lang="en-US" altLang="zh-CN" dirty="0"/>
              <a:t>Introduction to Cloud Computing (3 of 6)</a:t>
            </a:r>
            <a:endParaRPr lang="zh-CN" altLang="en-US" dirty="0"/>
          </a:p>
        </p:txBody>
      </p:sp>
      <p:pic>
        <p:nvPicPr>
          <p:cNvPr id="5" name="Picture Placeholder 4" descr="A network diagram showing various computing locations in a cloud environment. The cloud vendor has servers that provide various services like data, storage, and compute services that connect to a router. The router connects to the Internet through which an enterprise can avail the cloud services. The diagram also shows an enterprise LAN that has multiple clients connected to a router that further connects to the Internet. The router is connected to a wireless access point. The enterprise LAN with multiple clients represents the on-premises computing location. A fog infrastructure is shown in the diagram which represents a decentralized computing location that is located between the data source and the cloud. An edge computing location is shown which represents a computing device that computes very close to the source of the data instead of relying on the cloud or on-premises location. Also, shown in the diagram is an off-premises computing resource that is hosted by a third part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32926" y="877078"/>
            <a:ext cx="10851709" cy="4898571"/>
          </a:xfrm>
          <a:prstGeom prst="rect">
            <a:avLst/>
          </a:prstGeom>
          <a:noFill/>
          <a:ln>
            <a:noFill/>
          </a:ln>
        </p:spPr>
      </p:pic>
    </p:spTree>
    <p:extLst>
      <p:ext uri="{BB962C8B-B14F-4D97-AF65-F5344CB8AC3E}">
        <p14:creationId xmlns:p14="http://schemas.microsoft.com/office/powerpoint/2010/main" val="416307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Cloud Computing (4 of 6)</a:t>
            </a:r>
            <a:endParaRPr lang="zh-CN" altLang="en-US" dirty="0"/>
          </a:p>
        </p:txBody>
      </p:sp>
      <p:sp>
        <p:nvSpPr>
          <p:cNvPr id="3" name="Text Placeholder 2"/>
          <p:cNvSpPr>
            <a:spLocks noGrp="1"/>
          </p:cNvSpPr>
          <p:nvPr>
            <p:ph type="body" sz="quarter" idx="17"/>
          </p:nvPr>
        </p:nvSpPr>
        <p:spPr/>
        <p:txBody>
          <a:bodyPr/>
          <a:lstStyle/>
          <a:p>
            <a:r>
              <a:rPr lang="en-US" altLang="zh-CN" dirty="0"/>
              <a:t>Cloud Architecture</a:t>
            </a:r>
          </a:p>
          <a:p>
            <a:pPr lvl="1"/>
            <a:r>
              <a:rPr lang="en-US" altLang="zh-CN" i="1" dirty="0"/>
              <a:t>Thin client </a:t>
            </a:r>
            <a:r>
              <a:rPr lang="en-US" altLang="zh-CN" dirty="0"/>
              <a:t>is a computer that runs from resources stored on a central cloud server</a:t>
            </a:r>
          </a:p>
          <a:p>
            <a:pPr lvl="1"/>
            <a:r>
              <a:rPr lang="en-US" altLang="zh-CN" i="1" dirty="0"/>
              <a:t>Transit gateway </a:t>
            </a:r>
            <a:r>
              <a:rPr lang="en-US" altLang="zh-CN" dirty="0"/>
              <a:t>is an Amazon Web Services (AWS) technology that allows organizations to connect all existing virtual private clouds (VPCs), physical data centers, remote offices, and remote gateways into a single managed source</a:t>
            </a:r>
          </a:p>
          <a:p>
            <a:pPr lvl="1"/>
            <a:r>
              <a:rPr lang="en-US" altLang="zh-CN" i="1" dirty="0"/>
              <a:t>Serverless infrastructure </a:t>
            </a:r>
            <a:r>
              <a:rPr lang="en-US" altLang="zh-CN" dirty="0"/>
              <a:t>is one in which the capacity planning, installation, setup, and management are all invisible to the user because they are handled by the cloud provider</a:t>
            </a:r>
            <a:endParaRPr lang="en-US" altLang="zh-CN" i="1" dirty="0"/>
          </a:p>
          <a:p>
            <a:endParaRPr lang="zh-CN" altLang="en-US" dirty="0"/>
          </a:p>
        </p:txBody>
      </p:sp>
    </p:spTree>
    <p:extLst>
      <p:ext uri="{BB962C8B-B14F-4D97-AF65-F5344CB8AC3E}">
        <p14:creationId xmlns:p14="http://schemas.microsoft.com/office/powerpoint/2010/main" val="26133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Cloud Computing (5 of 6)</a:t>
            </a:r>
            <a:endParaRPr lang="zh-CN" altLang="en-US" dirty="0"/>
          </a:p>
        </p:txBody>
      </p:sp>
      <p:sp>
        <p:nvSpPr>
          <p:cNvPr id="3" name="Text Placeholder 2"/>
          <p:cNvSpPr>
            <a:spLocks noGrp="1"/>
          </p:cNvSpPr>
          <p:nvPr>
            <p:ph type="body" sz="quarter" idx="17"/>
          </p:nvPr>
        </p:nvSpPr>
        <p:spPr/>
        <p:txBody>
          <a:bodyPr/>
          <a:lstStyle/>
          <a:p>
            <a:r>
              <a:rPr lang="en-US" altLang="zh-CN" dirty="0"/>
              <a:t>There are four service models in cloud computing:</a:t>
            </a:r>
          </a:p>
          <a:p>
            <a:pPr lvl="1">
              <a:defRPr/>
            </a:pPr>
            <a:r>
              <a:rPr lang="en-US" altLang="zh-CN" b="1" dirty="0"/>
              <a:t>Software as a Service (SaaS)</a:t>
            </a:r>
          </a:p>
          <a:p>
            <a:pPr lvl="2">
              <a:defRPr/>
            </a:pPr>
            <a:r>
              <a:rPr lang="en-US" altLang="zh-CN" dirty="0"/>
              <a:t>Vendor provides access to the vendor’s software applications running on a cloud infrastructure</a:t>
            </a:r>
          </a:p>
          <a:p>
            <a:pPr lvl="1">
              <a:defRPr/>
            </a:pPr>
            <a:r>
              <a:rPr lang="en-US" altLang="zh-CN" b="1" dirty="0"/>
              <a:t>Platform as a Service (PaaS)</a:t>
            </a:r>
          </a:p>
          <a:p>
            <a:pPr lvl="2">
              <a:defRPr/>
            </a:pPr>
            <a:r>
              <a:rPr lang="en-US" altLang="zh-CN" dirty="0"/>
              <a:t>Consumers install and run their own specialized applications on the cloud computing network</a:t>
            </a:r>
          </a:p>
          <a:p>
            <a:pPr lvl="1">
              <a:defRPr/>
            </a:pPr>
            <a:r>
              <a:rPr lang="en-US" altLang="zh-CN" b="1" dirty="0"/>
              <a:t>Infrastructure as a Service (IaaS)</a:t>
            </a:r>
          </a:p>
          <a:p>
            <a:pPr lvl="2">
              <a:defRPr/>
            </a:pPr>
            <a:r>
              <a:rPr lang="en-US" altLang="zh-CN" dirty="0"/>
              <a:t>Vendor allows customers to deploy and run their own software, including OSs and applications</a:t>
            </a:r>
          </a:p>
          <a:p>
            <a:pPr lvl="1"/>
            <a:r>
              <a:rPr lang="en-US" altLang="zh-CN" b="1" dirty="0"/>
              <a:t>Anything as a Service (XaaS)</a:t>
            </a:r>
          </a:p>
          <a:p>
            <a:pPr lvl="2"/>
            <a:r>
              <a:rPr lang="en-US" altLang="zh-CN" dirty="0"/>
              <a:t>A broad category of subscription services related to cloud computing</a:t>
            </a:r>
          </a:p>
          <a:p>
            <a:endParaRPr lang="zh-CN" altLang="en-US" dirty="0"/>
          </a:p>
        </p:txBody>
      </p:sp>
    </p:spTree>
    <p:extLst>
      <p:ext uri="{BB962C8B-B14F-4D97-AF65-F5344CB8AC3E}">
        <p14:creationId xmlns:p14="http://schemas.microsoft.com/office/powerpoint/2010/main" val="7853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Cloud Computing (6 of 6)</a:t>
            </a:r>
            <a:endParaRPr lang="zh-CN" altLang="en-US" dirty="0"/>
          </a:p>
        </p:txBody>
      </p:sp>
      <p:sp>
        <p:nvSpPr>
          <p:cNvPr id="3" name="Text Placeholder 2"/>
          <p:cNvSpPr>
            <a:spLocks noGrp="1"/>
          </p:cNvSpPr>
          <p:nvPr>
            <p:ph type="body" sz="quarter" idx="17"/>
          </p:nvPr>
        </p:nvSpPr>
        <p:spPr/>
        <p:txBody>
          <a:bodyPr/>
          <a:lstStyle/>
          <a:p>
            <a:r>
              <a:rPr lang="en-US" altLang="zh-CN" dirty="0"/>
              <a:t>Management</a:t>
            </a:r>
          </a:p>
          <a:p>
            <a:pPr lvl="1"/>
            <a:r>
              <a:rPr lang="en-US" altLang="zh-CN" dirty="0"/>
              <a:t>Cloud management can be conducted by the local organization performing the work itself or by contracting with a third-party management service provider</a:t>
            </a:r>
          </a:p>
          <a:p>
            <a:r>
              <a:rPr lang="en-US" altLang="zh-CN" b="1" dirty="0"/>
              <a:t>Services integration </a:t>
            </a:r>
            <a:r>
              <a:rPr lang="en-US" altLang="zh-CN" dirty="0"/>
              <a:t>attempts to achieve a “boundary-less” approach</a:t>
            </a:r>
          </a:p>
          <a:p>
            <a:pPr lvl="1"/>
            <a:r>
              <a:rPr lang="en-US" altLang="zh-CN" dirty="0"/>
              <a:t>Involves integrating all users across the enterprise who are using cloud computing</a:t>
            </a:r>
          </a:p>
          <a:p>
            <a:r>
              <a:rPr lang="en-US" altLang="zh-CN" dirty="0"/>
              <a:t>When locally managing cloud computing, an enterprise should have written </a:t>
            </a:r>
            <a:r>
              <a:rPr lang="en-US" altLang="zh-CN" b="1" dirty="0"/>
              <a:t>resource policies</a:t>
            </a:r>
            <a:r>
              <a:rPr lang="en-US" altLang="zh-CN" dirty="0"/>
              <a:t> in place</a:t>
            </a:r>
          </a:p>
          <a:p>
            <a:pPr lvl="1"/>
            <a:r>
              <a:rPr lang="en-US" altLang="zh-CN" dirty="0"/>
              <a:t>They must outline who is responsible for cloud computing, what are their duties and responsibilities, how cloud computing can be used (and not used), and the processes for acquiring these resources</a:t>
            </a:r>
          </a:p>
          <a:p>
            <a:r>
              <a:rPr lang="en-US" altLang="zh-CN" dirty="0"/>
              <a:t>A </a:t>
            </a:r>
            <a:r>
              <a:rPr lang="en-US" altLang="zh-CN" b="1" dirty="0"/>
              <a:t>managed service provider </a:t>
            </a:r>
            <a:r>
              <a:rPr lang="en-US" altLang="zh-CN" dirty="0"/>
              <a:t>(</a:t>
            </a:r>
            <a:r>
              <a:rPr lang="en-US" altLang="zh-CN" b="1" dirty="0"/>
              <a:t>MSP</a:t>
            </a:r>
            <a:r>
              <a:rPr lang="en-US" altLang="zh-CN" dirty="0"/>
              <a:t>) delivers services through ongoing and regular support as well as active administration of those resources</a:t>
            </a:r>
          </a:p>
          <a:p>
            <a:pPr lvl="1"/>
            <a:r>
              <a:rPr lang="en-US" altLang="zh-CN" dirty="0"/>
              <a:t>An MSP assumes the role of a traditional on-prem IT organization</a:t>
            </a:r>
            <a:endParaRPr lang="zh-CN" altLang="en-US" dirty="0"/>
          </a:p>
        </p:txBody>
      </p:sp>
    </p:spTree>
    <p:extLst>
      <p:ext uri="{BB962C8B-B14F-4D97-AF65-F5344CB8AC3E}">
        <p14:creationId xmlns:p14="http://schemas.microsoft.com/office/powerpoint/2010/main" val="124873788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12497</TotalTime>
  <Words>3197</Words>
  <Application>Microsoft Office PowerPoint</Application>
  <PresentationFormat>Widescreen</PresentationFormat>
  <Paragraphs>312</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Module 10: Cloud and Virtualization Security</vt:lpstr>
      <vt:lpstr>Module Objectives</vt:lpstr>
      <vt:lpstr>Cloud Security</vt:lpstr>
      <vt:lpstr>Introduction to Cloud Computing (1 of 6)</vt:lpstr>
      <vt:lpstr>Introduction to Cloud Computing (2 of 6)</vt:lpstr>
      <vt:lpstr>Introduction to Cloud Computing (3 of 6)</vt:lpstr>
      <vt:lpstr>Introduction to Cloud Computing (4 of 6)</vt:lpstr>
      <vt:lpstr>Introduction to Cloud Computing (5 of 6)</vt:lpstr>
      <vt:lpstr>Introduction to Cloud Computing (6 of 6)</vt:lpstr>
      <vt:lpstr>Securing Cloud Computing (1 of 6)</vt:lpstr>
      <vt:lpstr>Securing Cloud Computing (2 of 6)</vt:lpstr>
      <vt:lpstr>Securing Cloud Computing (3 of 6)</vt:lpstr>
      <vt:lpstr>Securing Cloud Computing (4 of 6)</vt:lpstr>
      <vt:lpstr>Securing Cloud Computing (5 of 6)</vt:lpstr>
      <vt:lpstr>Securing Cloud Computing (6 of 6)</vt:lpstr>
      <vt:lpstr>Knowledge Check Activity 1</vt:lpstr>
      <vt:lpstr>Knowledge Check Activity 1: Answer</vt:lpstr>
      <vt:lpstr>Virtualization Security</vt:lpstr>
      <vt:lpstr>Defining Virtualization (1 of 5)</vt:lpstr>
      <vt:lpstr>Defining Virtualization (2 of 5)</vt:lpstr>
      <vt:lpstr>Defining Virtualization (3 of 5)</vt:lpstr>
      <vt:lpstr>Defining Virtualization (4 of 5)</vt:lpstr>
      <vt:lpstr>Defining Virtualization (5 of 5)</vt:lpstr>
      <vt:lpstr>Infrastructure as Code (1 of 2)</vt:lpstr>
      <vt:lpstr>Infrastructure as Code (2 of 2)</vt:lpstr>
      <vt:lpstr>Security Concerns for Virtual Environments (1 of 3)</vt:lpstr>
      <vt:lpstr>Security Concerns for Virtual Environments (2 of 3)</vt:lpstr>
      <vt:lpstr>Security Concerns for Virtual Environments (3 of 3)</vt:lpstr>
      <vt:lpstr>Knowledge Check Activity 2</vt:lpstr>
      <vt:lpstr>Knowledge Check Activity 2: Answer</vt:lpstr>
      <vt:lpstr>Secure Network Protocols</vt:lpstr>
      <vt:lpstr>Simple Network Management Protocol (SNMP)</vt:lpstr>
      <vt:lpstr>Domain Name System Security Extensions (DNSSEC)</vt:lpstr>
      <vt:lpstr>File Transfer Protocol (1 of 2)</vt:lpstr>
      <vt:lpstr>File Transfer Protocol (2 of 2)</vt:lpstr>
      <vt:lpstr>Secure Email Protocols</vt:lpstr>
      <vt:lpstr>Lightweight Directory Access Protocol (LDAP)</vt:lpstr>
      <vt:lpstr>Internet Protocol Version 6 (IPv6)</vt:lpstr>
      <vt:lpstr>Knowledge Check Activity 3</vt:lpstr>
      <vt:lpstr>Knowledge Check Activity 3: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399</cp:revision>
  <cp:lastPrinted>2016-10-03T15:29:39Z</cp:lastPrinted>
  <dcterms:created xsi:type="dcterms:W3CDTF">2019-11-14T21:20:16Z</dcterms:created>
  <dcterms:modified xsi:type="dcterms:W3CDTF">2023-05-22T18:36:16Z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