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9"/>
  </p:notesMasterIdLst>
  <p:handoutMasterIdLst>
    <p:handoutMasterId r:id="rId50"/>
  </p:handoutMasterIdLst>
  <p:sldIdLst>
    <p:sldId id="343" r:id="rId5"/>
    <p:sldId id="257" r:id="rId6"/>
    <p:sldId id="302" r:id="rId7"/>
    <p:sldId id="301" r:id="rId8"/>
    <p:sldId id="303" r:id="rId9"/>
    <p:sldId id="305" r:id="rId10"/>
    <p:sldId id="306" r:id="rId11"/>
    <p:sldId id="307" r:id="rId12"/>
    <p:sldId id="339" r:id="rId13"/>
    <p:sldId id="340" r:id="rId14"/>
    <p:sldId id="309" r:id="rId15"/>
    <p:sldId id="310" r:id="rId16"/>
    <p:sldId id="312" r:id="rId17"/>
    <p:sldId id="313" r:id="rId18"/>
    <p:sldId id="314" r:id="rId19"/>
    <p:sldId id="316" r:id="rId20"/>
    <p:sldId id="317" r:id="rId21"/>
    <p:sldId id="318" r:id="rId22"/>
    <p:sldId id="319" r:id="rId23"/>
    <p:sldId id="320" r:id="rId24"/>
    <p:sldId id="321" r:id="rId25"/>
    <p:sldId id="322" r:id="rId26"/>
    <p:sldId id="323" r:id="rId27"/>
    <p:sldId id="324" r:id="rId28"/>
    <p:sldId id="345" r:id="rId29"/>
    <p:sldId id="346" r:id="rId30"/>
    <p:sldId id="325" r:id="rId31"/>
    <p:sldId id="326" r:id="rId32"/>
    <p:sldId id="327" r:id="rId33"/>
    <p:sldId id="328" r:id="rId34"/>
    <p:sldId id="329" r:id="rId35"/>
    <p:sldId id="330" r:id="rId36"/>
    <p:sldId id="331" r:id="rId37"/>
    <p:sldId id="332" r:id="rId38"/>
    <p:sldId id="333" r:id="rId39"/>
    <p:sldId id="334" r:id="rId40"/>
    <p:sldId id="336" r:id="rId41"/>
    <p:sldId id="337" r:id="rId42"/>
    <p:sldId id="338" r:id="rId43"/>
    <p:sldId id="347" r:id="rId44"/>
    <p:sldId id="348" r:id="rId45"/>
    <p:sldId id="351" r:id="rId46"/>
    <p:sldId id="299" r:id="rId47"/>
    <p:sldId id="300" r:id="rId4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handoutMaster" Target="handoutMasters/handoutMaster1.xml" /><Relationship Id="rId55"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8" Type="http://schemas.openxmlformats.org/officeDocument/2006/relationships/slide" Target="slides/slide4.xml" /><Relationship Id="rId51" Type="http://schemas.openxmlformats.org/officeDocument/2006/relationships/commentAuthors" Target="commentAuthors.xml" /><Relationship Id="rId3" Type="http://schemas.openxmlformats.org/officeDocument/2006/relationships/customXml" Target="../customXml/item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5/28/2023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5/28/2023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9.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9.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9.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9.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12: Authentication</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4" y="-8250"/>
            <a:ext cx="10515600" cy="456120"/>
          </a:xfrm>
        </p:spPr>
        <p:txBody>
          <a:bodyPr/>
          <a:lstStyle/>
          <a:p>
            <a:r>
              <a:rPr lang="en-US" altLang="zh-CN" dirty="0"/>
              <a:t>Something You Know: Passwords (7 of 9)</a:t>
            </a:r>
            <a:endParaRPr lang="zh-CN" altLang="en-US" dirty="0"/>
          </a:p>
        </p:txBody>
      </p:sp>
      <p:pic>
        <p:nvPicPr>
          <p:cNvPr id="6" name="Picture Placeholder 5" descr="The masks generated by a rule attack on a password. l refers to lower case letter, u refers to upper case letter, and d refers to digit in the listed position. The advanced mask statistics as displayed in the image are listed below. 8 lower case characters: 4 percent. 6 lower case characters: 4 percent. 7 lower case characters: 4 percent. 9 lower case characters: 3 percent. 10 digits: 3 percent. 8 digits: 2 percent. 6 lower case characters followed by 2 digits: 2 percent. 10 lower case characters: 2 percent. 6 digits: 2 percent. 9 digits: 2 percent. 5 lower case characters followed by 2 digits: 2 percent. 7 lower case characters followed by 2 digits: 1 percen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86384" y="849086"/>
            <a:ext cx="10443820" cy="5272985"/>
          </a:xfrm>
          <a:prstGeom prst="rect">
            <a:avLst/>
          </a:prstGeom>
          <a:noFill/>
          <a:ln>
            <a:noFill/>
          </a:ln>
        </p:spPr>
      </p:pic>
    </p:spTree>
    <p:extLst>
      <p:ext uri="{BB962C8B-B14F-4D97-AF65-F5344CB8AC3E}">
        <p14:creationId xmlns:p14="http://schemas.microsoft.com/office/powerpoint/2010/main" val="205884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Know: Passwords (8 of 9)</a:t>
            </a:r>
            <a:endParaRPr lang="zh-CN" altLang="en-US" dirty="0"/>
          </a:p>
        </p:txBody>
      </p:sp>
      <p:sp>
        <p:nvSpPr>
          <p:cNvPr id="3" name="Text Placeholder 2"/>
          <p:cNvSpPr>
            <a:spLocks noGrp="1"/>
          </p:cNvSpPr>
          <p:nvPr>
            <p:ph type="body" sz="quarter" idx="17"/>
          </p:nvPr>
        </p:nvSpPr>
        <p:spPr/>
        <p:txBody>
          <a:bodyPr/>
          <a:lstStyle/>
          <a:p>
            <a:r>
              <a:rPr lang="en-US" altLang="zh-CN" dirty="0"/>
              <a:t>Dictionary Attack</a:t>
            </a:r>
          </a:p>
          <a:p>
            <a:pPr lvl="1"/>
            <a:r>
              <a:rPr lang="en-US" altLang="en-US" dirty="0"/>
              <a:t>In a </a:t>
            </a:r>
            <a:r>
              <a:rPr lang="en-US" altLang="en-US" b="1" dirty="0"/>
              <a:t>dictionary attack</a:t>
            </a:r>
            <a:r>
              <a:rPr lang="en-US" altLang="en-US" dirty="0"/>
              <a:t>, the attacker creates digests of common dictionary words and compares against a stolen digest file</a:t>
            </a:r>
          </a:p>
          <a:p>
            <a:pPr lvl="1"/>
            <a:r>
              <a:rPr lang="en-US" altLang="en-US" i="1" dirty="0"/>
              <a:t>Pre-image attack </a:t>
            </a:r>
            <a:r>
              <a:rPr lang="en-US" altLang="en-US" dirty="0"/>
              <a:t>is a dictionary attack that uses a set of dictionary words and compares it with the stolen digests</a:t>
            </a:r>
          </a:p>
          <a:p>
            <a:pPr lvl="1"/>
            <a:r>
              <a:rPr lang="en-US" altLang="en-US" i="1" dirty="0"/>
              <a:t>Birthday attack </a:t>
            </a:r>
            <a:r>
              <a:rPr lang="en-US" altLang="en-US" dirty="0"/>
              <a:t>is the search for any two digests that are the same</a:t>
            </a:r>
          </a:p>
          <a:p>
            <a:r>
              <a:rPr lang="en-US" altLang="zh-CN" dirty="0"/>
              <a:t>Rainbow Tables</a:t>
            </a:r>
          </a:p>
          <a:p>
            <a:pPr lvl="1"/>
            <a:r>
              <a:rPr lang="en-US" altLang="zh-CN" b="1" dirty="0"/>
              <a:t>Rainbow tables </a:t>
            </a:r>
            <a:r>
              <a:rPr lang="en-US" altLang="zh-CN" dirty="0"/>
              <a:t>create a large pregenerated data set of candidate digests</a:t>
            </a:r>
          </a:p>
          <a:p>
            <a:pPr lvl="1"/>
            <a:r>
              <a:rPr lang="en-US" altLang="en-US" dirty="0"/>
              <a:t>Rainbow table advantages over other attack methods</a:t>
            </a:r>
          </a:p>
          <a:p>
            <a:pPr lvl="2"/>
            <a:r>
              <a:rPr lang="en-US" altLang="en-US" dirty="0"/>
              <a:t>Can be used repeatedly</a:t>
            </a:r>
          </a:p>
          <a:p>
            <a:pPr lvl="2"/>
            <a:r>
              <a:rPr lang="en-US" altLang="en-US" dirty="0"/>
              <a:t>Faster than dictionary attacks</a:t>
            </a:r>
          </a:p>
          <a:p>
            <a:pPr lvl="2"/>
            <a:r>
              <a:rPr lang="en-US" altLang="en-US" dirty="0"/>
              <a:t>Less memory on the attacking machine is required</a:t>
            </a:r>
          </a:p>
          <a:p>
            <a:endParaRPr lang="zh-CN" altLang="en-US" dirty="0"/>
          </a:p>
        </p:txBody>
      </p:sp>
    </p:spTree>
    <p:extLst>
      <p:ext uri="{BB962C8B-B14F-4D97-AF65-F5344CB8AC3E}">
        <p14:creationId xmlns:p14="http://schemas.microsoft.com/office/powerpoint/2010/main" val="170107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Know: Passwords (9 of 9)</a:t>
            </a:r>
            <a:endParaRPr lang="zh-CN" altLang="en-US" dirty="0"/>
          </a:p>
        </p:txBody>
      </p:sp>
      <p:sp>
        <p:nvSpPr>
          <p:cNvPr id="3" name="Text Placeholder 2"/>
          <p:cNvSpPr>
            <a:spLocks noGrp="1"/>
          </p:cNvSpPr>
          <p:nvPr>
            <p:ph type="body" sz="quarter" idx="17"/>
          </p:nvPr>
        </p:nvSpPr>
        <p:spPr/>
        <p:txBody>
          <a:bodyPr/>
          <a:lstStyle/>
          <a:p>
            <a:r>
              <a:rPr lang="en-US" altLang="en-US" dirty="0"/>
              <a:t>Password Collections</a:t>
            </a:r>
          </a:p>
          <a:p>
            <a:pPr lvl="1"/>
            <a:r>
              <a:rPr lang="en-US" altLang="en-US" dirty="0"/>
              <a:t>In 2009, an attacker used an SQL injection attack and more than 32 million user passwords (in cleartext) were stolen</a:t>
            </a:r>
          </a:p>
          <a:p>
            <a:pPr lvl="1"/>
            <a:r>
              <a:rPr lang="en-US" altLang="en-US" dirty="0"/>
              <a:t>These passwords gave attackers a large corpus of real-world passwords</a:t>
            </a:r>
          </a:p>
          <a:p>
            <a:pPr lvl="1"/>
            <a:r>
              <a:rPr lang="en-US" altLang="zh-CN" dirty="0"/>
              <a:t>Using stolen password collections as candidate passwords is the foundation of password cracking today</a:t>
            </a:r>
          </a:p>
          <a:p>
            <a:pPr lvl="2"/>
            <a:r>
              <a:rPr lang="en-US" altLang="zh-CN" dirty="0"/>
              <a:t>Almost all password cracking software tools accept these stolen “wordlists” as input</a:t>
            </a:r>
            <a:endParaRPr lang="zh-CN" altLang="en-US" dirty="0"/>
          </a:p>
        </p:txBody>
      </p:sp>
    </p:spTree>
    <p:extLst>
      <p:ext uri="{BB962C8B-B14F-4D97-AF65-F5344CB8AC3E}">
        <p14:creationId xmlns:p14="http://schemas.microsoft.com/office/powerpoint/2010/main" val="53485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Have: Smartphone and Security Keys (1 of 5)</a:t>
            </a:r>
            <a:endParaRPr lang="zh-CN" altLang="en-US" dirty="0"/>
          </a:p>
        </p:txBody>
      </p:sp>
      <p:sp>
        <p:nvSpPr>
          <p:cNvPr id="3" name="Text Placeholder 2"/>
          <p:cNvSpPr>
            <a:spLocks noGrp="1"/>
          </p:cNvSpPr>
          <p:nvPr>
            <p:ph type="body" sz="quarter" idx="17"/>
          </p:nvPr>
        </p:nvSpPr>
        <p:spPr/>
        <p:txBody>
          <a:bodyPr/>
          <a:lstStyle/>
          <a:p>
            <a:r>
              <a:rPr lang="en-US" altLang="en-US" b="1" dirty="0"/>
              <a:t>Multifactor authentication </a:t>
            </a:r>
            <a:r>
              <a:rPr lang="en-US" altLang="en-US" dirty="0"/>
              <a:t>(</a:t>
            </a:r>
            <a:r>
              <a:rPr lang="en-US" altLang="en-US" b="1" dirty="0"/>
              <a:t>MFA</a:t>
            </a:r>
            <a:r>
              <a:rPr lang="en-US" altLang="en-US" dirty="0"/>
              <a:t>) is a type of authentication where a user is using more than one type of authentication credential</a:t>
            </a:r>
          </a:p>
          <a:p>
            <a:pPr lvl="1"/>
            <a:r>
              <a:rPr lang="en-US" altLang="en-US" dirty="0"/>
              <a:t>Example: what a user knows and what a user has could be used together for authentication</a:t>
            </a:r>
          </a:p>
          <a:p>
            <a:r>
              <a:rPr lang="en-US" altLang="en-US" i="1" dirty="0"/>
              <a:t>Single-factor authentication </a:t>
            </a:r>
            <a:r>
              <a:rPr lang="en-US" altLang="en-US" dirty="0"/>
              <a:t>occurs when a user is using just one type of authentication</a:t>
            </a:r>
          </a:p>
          <a:p>
            <a:r>
              <a:rPr lang="en-US" altLang="en-US" dirty="0"/>
              <a:t>Using two types is called </a:t>
            </a:r>
            <a:r>
              <a:rPr lang="en-US" altLang="en-US" i="1" dirty="0"/>
              <a:t>two-factor authentication </a:t>
            </a:r>
            <a:r>
              <a:rPr lang="en-US" altLang="en-US" dirty="0"/>
              <a:t>(</a:t>
            </a:r>
            <a:r>
              <a:rPr lang="en-US" altLang="en-US" i="1" dirty="0"/>
              <a:t>2FA</a:t>
            </a:r>
            <a:r>
              <a:rPr lang="en-US" altLang="en-US" dirty="0"/>
              <a:t>)</a:t>
            </a:r>
          </a:p>
          <a:p>
            <a:r>
              <a:rPr lang="en-US" altLang="zh-CN" dirty="0"/>
              <a:t>Most common items used for authentication are specialized devices, smartphones, and security keys</a:t>
            </a:r>
          </a:p>
        </p:txBody>
      </p:sp>
    </p:spTree>
    <p:extLst>
      <p:ext uri="{BB962C8B-B14F-4D97-AF65-F5344CB8AC3E}">
        <p14:creationId xmlns:p14="http://schemas.microsoft.com/office/powerpoint/2010/main" val="297893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Have: Smartphone and Security Keys (2 of 5)</a:t>
            </a:r>
            <a:endParaRPr lang="zh-CN" altLang="en-US" dirty="0"/>
          </a:p>
        </p:txBody>
      </p:sp>
      <p:sp>
        <p:nvSpPr>
          <p:cNvPr id="3" name="Text Placeholder 2"/>
          <p:cNvSpPr>
            <a:spLocks noGrp="1"/>
          </p:cNvSpPr>
          <p:nvPr>
            <p:ph type="body" sz="quarter" idx="17"/>
          </p:nvPr>
        </p:nvSpPr>
        <p:spPr/>
        <p:txBody>
          <a:bodyPr/>
          <a:lstStyle/>
          <a:p>
            <a:r>
              <a:rPr lang="en-US" altLang="en-US" dirty="0"/>
              <a:t>Specialized Devices</a:t>
            </a:r>
          </a:p>
          <a:p>
            <a:pPr lvl="1"/>
            <a:r>
              <a:rPr lang="en-US" altLang="en-US" dirty="0"/>
              <a:t>A </a:t>
            </a:r>
            <a:r>
              <a:rPr lang="en-US" altLang="en-US" b="1" dirty="0"/>
              <a:t>smart card </a:t>
            </a:r>
            <a:r>
              <a:rPr lang="en-US" altLang="en-US" dirty="0"/>
              <a:t>holds information to be used as part of the authentication process</a:t>
            </a:r>
          </a:p>
          <a:p>
            <a:pPr lvl="1"/>
            <a:r>
              <a:rPr lang="en-US" altLang="en-US" dirty="0"/>
              <a:t>A </a:t>
            </a:r>
            <a:r>
              <a:rPr lang="en-US" altLang="en-US" i="1" dirty="0"/>
              <a:t>common access card </a:t>
            </a:r>
            <a:r>
              <a:rPr lang="en-US" altLang="en-US" dirty="0"/>
              <a:t>(</a:t>
            </a:r>
            <a:r>
              <a:rPr lang="en-US" altLang="en-US" i="1" dirty="0"/>
              <a:t>CAC</a:t>
            </a:r>
            <a:r>
              <a:rPr lang="en-US" altLang="en-US" dirty="0"/>
              <a:t>) that is issued by US Department of Defense</a:t>
            </a:r>
          </a:p>
          <a:p>
            <a:pPr lvl="2"/>
            <a:r>
              <a:rPr lang="en-US" altLang="en-US" dirty="0"/>
              <a:t>In addition to integrated chip, it has a bar code, magnetic strip, and the bearer’s picture</a:t>
            </a:r>
          </a:p>
          <a:p>
            <a:pPr marL="628650" lvl="2">
              <a:spcBef>
                <a:spcPts val="1200"/>
              </a:spcBef>
              <a:buClr>
                <a:schemeClr val="accent2"/>
              </a:buClr>
            </a:pPr>
            <a:r>
              <a:rPr lang="en-US" altLang="en-US" dirty="0"/>
              <a:t>There are several disadvantages to smart cards such as the following:</a:t>
            </a:r>
          </a:p>
          <a:p>
            <a:pPr marL="1085850" lvl="3">
              <a:spcBef>
                <a:spcPts val="1200"/>
              </a:spcBef>
              <a:buClr>
                <a:schemeClr val="accent2"/>
              </a:buClr>
            </a:pPr>
            <a:r>
              <a:rPr lang="en-US" altLang="en-US" dirty="0"/>
              <a:t>Each device that uses smart card authentication must have a specialized hardware reader and device driver software installed</a:t>
            </a:r>
          </a:p>
          <a:p>
            <a:pPr marL="1085850" lvl="3">
              <a:spcBef>
                <a:spcPts val="1200"/>
              </a:spcBef>
              <a:buClr>
                <a:schemeClr val="accent2"/>
              </a:buClr>
            </a:pPr>
            <a:r>
              <a:rPr lang="en-US" altLang="en-US" dirty="0"/>
              <a:t>Smart cards that have a magnetic strip are subject to unauthorized duplication called </a:t>
            </a:r>
            <a:r>
              <a:rPr lang="en-US" altLang="en-US" b="1" dirty="0"/>
              <a:t>card cloning</a:t>
            </a:r>
          </a:p>
          <a:p>
            <a:pPr marL="1543050" lvl="4">
              <a:spcBef>
                <a:spcPts val="1200"/>
              </a:spcBef>
              <a:buClr>
                <a:schemeClr val="accent2"/>
              </a:buClr>
            </a:pPr>
            <a:r>
              <a:rPr lang="en-US" altLang="en-US" dirty="0"/>
              <a:t>Stealing the information is often done by a process called </a:t>
            </a:r>
            <a:r>
              <a:rPr lang="en-US" altLang="en-US" b="1" dirty="0"/>
              <a:t>skimming</a:t>
            </a:r>
          </a:p>
          <a:p>
            <a:pPr marL="1085850" lvl="3">
              <a:spcBef>
                <a:spcPts val="1200"/>
              </a:spcBef>
              <a:buClr>
                <a:schemeClr val="accent2"/>
              </a:buClr>
            </a:pPr>
            <a:endParaRPr lang="en-US" altLang="en-US" dirty="0"/>
          </a:p>
          <a:p>
            <a:pPr lvl="1"/>
            <a:endParaRPr lang="en-US" altLang="zh-CN" dirty="0"/>
          </a:p>
        </p:txBody>
      </p:sp>
    </p:spTree>
    <p:extLst>
      <p:ext uri="{BB962C8B-B14F-4D97-AF65-F5344CB8AC3E}">
        <p14:creationId xmlns:p14="http://schemas.microsoft.com/office/powerpoint/2010/main" val="375651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Have: Smartphone and Security Keys (3 of 5)</a:t>
            </a:r>
            <a:endParaRPr lang="zh-CN" altLang="en-US" dirty="0"/>
          </a:p>
        </p:txBody>
      </p:sp>
      <p:sp>
        <p:nvSpPr>
          <p:cNvPr id="3" name="Text Placeholder 2"/>
          <p:cNvSpPr>
            <a:spLocks noGrp="1"/>
          </p:cNvSpPr>
          <p:nvPr>
            <p:ph type="body" sz="quarter" idx="17"/>
          </p:nvPr>
        </p:nvSpPr>
        <p:spPr/>
        <p:txBody>
          <a:bodyPr>
            <a:normAutofit/>
          </a:bodyPr>
          <a:lstStyle/>
          <a:p>
            <a:r>
              <a:rPr lang="en-US" altLang="en-US" dirty="0"/>
              <a:t>Specialized Devices (continued)</a:t>
            </a:r>
          </a:p>
          <a:p>
            <a:pPr lvl="1"/>
            <a:r>
              <a:rPr lang="en-US" altLang="en-US" dirty="0"/>
              <a:t>Windowed tokens create a one-time password (OTP) which is an authentication code that can be used only once or for a limited period of time</a:t>
            </a:r>
          </a:p>
          <a:p>
            <a:pPr lvl="1"/>
            <a:r>
              <a:rPr lang="en-US" altLang="en-US" dirty="0"/>
              <a:t>There are two types of OTPs</a:t>
            </a:r>
          </a:p>
          <a:p>
            <a:pPr lvl="2"/>
            <a:r>
              <a:rPr lang="en-US" altLang="en-US" dirty="0"/>
              <a:t>Time-based one-time password (TOTP) </a:t>
            </a:r>
          </a:p>
          <a:p>
            <a:pPr lvl="3"/>
            <a:r>
              <a:rPr lang="en-US" altLang="en-US" dirty="0"/>
              <a:t>Synched with an authentication server where the code is generated from an algorithm</a:t>
            </a:r>
          </a:p>
          <a:p>
            <a:pPr lvl="3"/>
            <a:r>
              <a:rPr lang="en-US" altLang="en-US" dirty="0"/>
              <a:t>The code changes every 30 to 60 seconds</a:t>
            </a:r>
          </a:p>
          <a:p>
            <a:pPr lvl="2"/>
            <a:r>
              <a:rPr lang="en-US" altLang="en-US" dirty="0"/>
              <a:t>HMAC-based one-time password (HOTP) is “event-driven” and changes when a specific event occurs</a:t>
            </a:r>
          </a:p>
          <a:p>
            <a:pPr lvl="2"/>
            <a:endParaRPr lang="en-US" altLang="zh-CN" dirty="0"/>
          </a:p>
        </p:txBody>
      </p:sp>
    </p:spTree>
    <p:extLst>
      <p:ext uri="{BB962C8B-B14F-4D97-AF65-F5344CB8AC3E}">
        <p14:creationId xmlns:p14="http://schemas.microsoft.com/office/powerpoint/2010/main" val="345379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Have: Smartphone and Security Keys (4 of 5)</a:t>
            </a:r>
            <a:endParaRPr lang="zh-CN" altLang="en-US" dirty="0"/>
          </a:p>
        </p:txBody>
      </p:sp>
      <p:sp>
        <p:nvSpPr>
          <p:cNvPr id="3" name="Text Placeholder 2"/>
          <p:cNvSpPr>
            <a:spLocks noGrp="1"/>
          </p:cNvSpPr>
          <p:nvPr>
            <p:ph type="body" sz="quarter" idx="17"/>
          </p:nvPr>
        </p:nvSpPr>
        <p:spPr/>
        <p:txBody>
          <a:bodyPr/>
          <a:lstStyle/>
          <a:p>
            <a:r>
              <a:rPr lang="en-US" altLang="zh-CN" dirty="0"/>
              <a:t>Smartphones</a:t>
            </a:r>
          </a:p>
          <a:p>
            <a:pPr lvl="1"/>
            <a:r>
              <a:rPr lang="en-US" altLang="zh-CN" dirty="0"/>
              <a:t>Once users enter their username and password, their smartphone is then used for the second authentication factor using one of the following methods:</a:t>
            </a:r>
          </a:p>
          <a:p>
            <a:pPr lvl="2"/>
            <a:r>
              <a:rPr lang="en-US" altLang="zh-CN" dirty="0"/>
              <a:t>A phone call</a:t>
            </a:r>
          </a:p>
          <a:p>
            <a:pPr lvl="2"/>
            <a:r>
              <a:rPr lang="en-US" altLang="zh-CN" dirty="0"/>
              <a:t>SMS text message</a:t>
            </a:r>
          </a:p>
          <a:p>
            <a:pPr lvl="2"/>
            <a:r>
              <a:rPr lang="en-US" altLang="zh-CN" dirty="0"/>
              <a:t>Authentication app</a:t>
            </a:r>
          </a:p>
          <a:p>
            <a:pPr lvl="1"/>
            <a:r>
              <a:rPr lang="en-US" altLang="zh-CN" dirty="0"/>
              <a:t>Using a smartphone for authentication is not considered secure</a:t>
            </a:r>
          </a:p>
          <a:p>
            <a:pPr lvl="2"/>
            <a:r>
              <a:rPr lang="en-US" altLang="zh-CN" dirty="0"/>
              <a:t>An OTP received through an SMS text message can be “phished”</a:t>
            </a:r>
          </a:p>
          <a:p>
            <a:pPr lvl="2"/>
            <a:r>
              <a:rPr lang="en-US" altLang="zh-CN" dirty="0"/>
              <a:t>A malware infection on the phone can target the authentication app</a:t>
            </a:r>
            <a:endParaRPr lang="zh-CN" altLang="en-US" dirty="0"/>
          </a:p>
        </p:txBody>
      </p:sp>
    </p:spTree>
    <p:extLst>
      <p:ext uri="{BB962C8B-B14F-4D97-AF65-F5344CB8AC3E}">
        <p14:creationId xmlns:p14="http://schemas.microsoft.com/office/powerpoint/2010/main" val="9788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Have: Smartphone and Security Keys (5 of 5)</a:t>
            </a:r>
            <a:endParaRPr lang="zh-CN" altLang="en-US" dirty="0"/>
          </a:p>
        </p:txBody>
      </p:sp>
      <p:sp>
        <p:nvSpPr>
          <p:cNvPr id="3" name="Text Placeholder 2"/>
          <p:cNvSpPr>
            <a:spLocks noGrp="1"/>
          </p:cNvSpPr>
          <p:nvPr>
            <p:ph type="body" sz="quarter" idx="17"/>
          </p:nvPr>
        </p:nvSpPr>
        <p:spPr/>
        <p:txBody>
          <a:bodyPr/>
          <a:lstStyle/>
          <a:p>
            <a:r>
              <a:rPr lang="en-US" altLang="zh-CN" dirty="0"/>
              <a:t>Security Keys</a:t>
            </a:r>
          </a:p>
          <a:p>
            <a:pPr lvl="1"/>
            <a:r>
              <a:rPr lang="en-US" altLang="zh-CN" dirty="0"/>
              <a:t>A security key is a dongle that is inserted into the USB port or Lightning port or held near the endpoint</a:t>
            </a:r>
          </a:p>
          <a:p>
            <a:pPr lvl="1"/>
            <a:r>
              <a:rPr lang="en-US" altLang="zh-CN" dirty="0"/>
              <a:t>A feature of security keys is </a:t>
            </a:r>
            <a:r>
              <a:rPr lang="en-US" altLang="zh-CN" b="1" dirty="0"/>
              <a:t>attestation</a:t>
            </a:r>
          </a:p>
          <a:p>
            <a:pPr lvl="2"/>
            <a:r>
              <a:rPr lang="en-US" altLang="zh-CN" dirty="0"/>
              <a:t>Attestation is a key pair that is “burned” into the security key during manufacturing and is specific to a device model</a:t>
            </a:r>
          </a:p>
          <a:p>
            <a:pPr lvl="1"/>
            <a:r>
              <a:rPr lang="en-US" altLang="zh-CN" dirty="0"/>
              <a:t>Attestation keys have associated attestation certificates and those certificates chain to a root certificate that the service trusts</a:t>
            </a:r>
          </a:p>
          <a:p>
            <a:pPr lvl="1"/>
            <a:r>
              <a:rPr lang="en-US" altLang="zh-CN" dirty="0"/>
              <a:t>Some security key systems require that users must initially enroll two security keys in the event that one is lost or destroyed</a:t>
            </a:r>
            <a:endParaRPr lang="zh-CN" altLang="en-US" dirty="0"/>
          </a:p>
        </p:txBody>
      </p:sp>
    </p:spTree>
    <p:extLst>
      <p:ext uri="{BB962C8B-B14F-4D97-AF65-F5344CB8AC3E}">
        <p14:creationId xmlns:p14="http://schemas.microsoft.com/office/powerpoint/2010/main" val="240190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Are: Biometrics (1 of 6)</a:t>
            </a:r>
            <a:endParaRPr lang="zh-CN" altLang="en-US" dirty="0"/>
          </a:p>
        </p:txBody>
      </p:sp>
      <p:sp>
        <p:nvSpPr>
          <p:cNvPr id="3" name="Text Placeholder 2"/>
          <p:cNvSpPr>
            <a:spLocks noGrp="1"/>
          </p:cNvSpPr>
          <p:nvPr>
            <p:ph type="body" sz="quarter" idx="17"/>
          </p:nvPr>
        </p:nvSpPr>
        <p:spPr/>
        <p:txBody>
          <a:bodyPr/>
          <a:lstStyle/>
          <a:p>
            <a:r>
              <a:rPr lang="en-US" altLang="en-US" dirty="0"/>
              <a:t>Physiological Biometrics</a:t>
            </a:r>
          </a:p>
          <a:p>
            <a:pPr lvl="1"/>
            <a:r>
              <a:rPr lang="en-US" altLang="en-US" i="1" dirty="0"/>
              <a:t>Physiological biometrics </a:t>
            </a:r>
            <a:r>
              <a:rPr lang="en-US" altLang="en-US" dirty="0"/>
              <a:t>uses a person’s unique physical characteristics for authentication</a:t>
            </a:r>
          </a:p>
          <a:p>
            <a:pPr lvl="1"/>
            <a:r>
              <a:rPr lang="en-US" altLang="en-US" dirty="0"/>
              <a:t>Several unique characteristics of a person’s body can used to authenticate</a:t>
            </a:r>
          </a:p>
          <a:p>
            <a:r>
              <a:rPr lang="en-US" altLang="en-US" dirty="0"/>
              <a:t>Specialized Biometric Scanners</a:t>
            </a:r>
          </a:p>
          <a:p>
            <a:pPr lvl="1"/>
            <a:r>
              <a:rPr lang="en-US" altLang="en-US" dirty="0"/>
              <a:t>Retinal scanner uses the human retina as a biometric identifier</a:t>
            </a:r>
          </a:p>
          <a:p>
            <a:pPr lvl="2"/>
            <a:r>
              <a:rPr lang="en-US" altLang="en-US" dirty="0"/>
              <a:t>It maps the unique patterns of a retina by directing a beam of low-energy infrared light (IR) into a person’s eye</a:t>
            </a:r>
          </a:p>
          <a:p>
            <a:pPr lvl="1"/>
            <a:r>
              <a:rPr lang="en-US" altLang="en-US" dirty="0"/>
              <a:t>There are two basic types of fingerprint scanners:</a:t>
            </a:r>
          </a:p>
          <a:p>
            <a:pPr lvl="2"/>
            <a:r>
              <a:rPr lang="en-US" altLang="en-US" i="1" dirty="0"/>
              <a:t>Static fingerprint scanner </a:t>
            </a:r>
            <a:r>
              <a:rPr lang="en-US" altLang="en-US" dirty="0"/>
              <a:t> takes a picture and compares with image on file</a:t>
            </a:r>
          </a:p>
          <a:p>
            <a:pPr lvl="2"/>
            <a:r>
              <a:rPr lang="en-US" altLang="en-US" i="1" dirty="0"/>
              <a:t>Dynamic fingerprint scanner </a:t>
            </a:r>
            <a:r>
              <a:rPr lang="en-US" altLang="en-US" dirty="0"/>
              <a:t> uses a small slit or opening</a:t>
            </a:r>
          </a:p>
          <a:p>
            <a:endParaRPr lang="zh-CN" altLang="en-US" dirty="0"/>
          </a:p>
        </p:txBody>
      </p:sp>
    </p:spTree>
    <p:extLst>
      <p:ext uri="{BB962C8B-B14F-4D97-AF65-F5344CB8AC3E}">
        <p14:creationId xmlns:p14="http://schemas.microsoft.com/office/powerpoint/2010/main" val="34688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Are: Biometrics (2 of 6)</a:t>
            </a:r>
            <a:endParaRPr lang="zh-CN" altLang="en-US" dirty="0"/>
          </a:p>
        </p:txBody>
      </p:sp>
      <p:pic>
        <p:nvPicPr>
          <p:cNvPr id="5" name="Picture Placeholder 4" descr="An image showing a dynamic fingerprint scanner on a laptop. This type of scanner has a small slit or opening on i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13772" y="1578498"/>
            <a:ext cx="4649373" cy="3758868"/>
          </a:xfrm>
          <a:prstGeom prst="rect">
            <a:avLst/>
          </a:prstGeom>
          <a:noFill/>
          <a:ln>
            <a:noFill/>
          </a:ln>
        </p:spPr>
      </p:pic>
      <p:sp>
        <p:nvSpPr>
          <p:cNvPr id="4" name="Text Placeholder 3"/>
          <p:cNvSpPr>
            <a:spLocks noGrp="1"/>
          </p:cNvSpPr>
          <p:nvPr>
            <p:ph type="body" sz="quarter" idx="11"/>
          </p:nvPr>
        </p:nvSpPr>
        <p:spPr>
          <a:xfrm>
            <a:off x="6917863" y="4704503"/>
            <a:ext cx="3976406" cy="636425"/>
          </a:xfrm>
        </p:spPr>
        <p:txBody>
          <a:bodyPr/>
          <a:lstStyle/>
          <a:p>
            <a:r>
              <a:rPr lang="en-US" altLang="zh-CN" dirty="0"/>
              <a:t>Figure 12-8 Dynamic fingerprint scanner</a:t>
            </a:r>
            <a:endParaRPr lang="zh-CN" altLang="en-US" dirty="0"/>
          </a:p>
        </p:txBody>
      </p:sp>
    </p:spTree>
    <p:extLst>
      <p:ext uri="{BB962C8B-B14F-4D97-AF65-F5344CB8AC3E}">
        <p14:creationId xmlns:p14="http://schemas.microsoft.com/office/powerpoint/2010/main" val="259990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Describe the different types of authentication credentials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Explain the different attacks on authentication</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3. Describe how to implement authentication security solutions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 </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Are: Biometrics (3 of 6)</a:t>
            </a:r>
            <a:endParaRPr lang="zh-CN" altLang="en-US" dirty="0"/>
          </a:p>
        </p:txBody>
      </p:sp>
      <p:sp>
        <p:nvSpPr>
          <p:cNvPr id="3" name="Text Placeholder 2"/>
          <p:cNvSpPr>
            <a:spLocks noGrp="1"/>
          </p:cNvSpPr>
          <p:nvPr>
            <p:ph type="body" sz="quarter" idx="17"/>
          </p:nvPr>
        </p:nvSpPr>
        <p:spPr/>
        <p:txBody>
          <a:bodyPr/>
          <a:lstStyle/>
          <a:p>
            <a:r>
              <a:rPr lang="en-US" altLang="zh-CN" dirty="0"/>
              <a:t>Other human characteristics that can be used for authentication include:</a:t>
            </a:r>
          </a:p>
          <a:p>
            <a:pPr lvl="1"/>
            <a:r>
              <a:rPr lang="en-US" altLang="zh-CN" dirty="0"/>
              <a:t>A person’s vein can be identified through a vein-scanning tablet</a:t>
            </a:r>
          </a:p>
          <a:p>
            <a:pPr lvl="1"/>
            <a:r>
              <a:rPr lang="en-US" altLang="zh-CN" dirty="0"/>
              <a:t>A person’s gait or manner of walking</a:t>
            </a:r>
          </a:p>
          <a:p>
            <a:r>
              <a:rPr lang="en-US" altLang="zh-CN" dirty="0"/>
              <a:t>Standard Input Devices</a:t>
            </a:r>
          </a:p>
          <a:p>
            <a:pPr lvl="1"/>
            <a:r>
              <a:rPr lang="en-US" altLang="zh-CN" b="1" dirty="0"/>
              <a:t>Voice recognition </a:t>
            </a:r>
            <a:r>
              <a:rPr lang="en-US" altLang="zh-CN" dirty="0"/>
              <a:t>uses a standard computer microphone to identify users based on the unique characteristics of a person’s voice</a:t>
            </a:r>
          </a:p>
          <a:p>
            <a:pPr lvl="1"/>
            <a:r>
              <a:rPr lang="en-US" altLang="zh-CN" dirty="0"/>
              <a:t>An </a:t>
            </a:r>
            <a:r>
              <a:rPr lang="en-US" altLang="zh-CN" b="1" dirty="0"/>
              <a:t>iris scanner </a:t>
            </a:r>
            <a:r>
              <a:rPr lang="en-US" altLang="zh-CN" dirty="0"/>
              <a:t>uses a standard webcam to identify the unique characteristics of the iris</a:t>
            </a:r>
          </a:p>
          <a:p>
            <a:pPr lvl="1"/>
            <a:r>
              <a:rPr lang="en-US" altLang="zh-CN" b="1" dirty="0"/>
              <a:t>Facial recognition </a:t>
            </a:r>
            <a:r>
              <a:rPr lang="en-US" altLang="zh-CN" dirty="0"/>
              <a:t>uses landmarks called nodal points on human faces for authentication</a:t>
            </a:r>
          </a:p>
          <a:p>
            <a:pPr lvl="1"/>
            <a:endParaRPr lang="zh-CN" altLang="en-US" dirty="0"/>
          </a:p>
        </p:txBody>
      </p:sp>
    </p:spTree>
    <p:extLst>
      <p:ext uri="{BB962C8B-B14F-4D97-AF65-F5344CB8AC3E}">
        <p14:creationId xmlns:p14="http://schemas.microsoft.com/office/powerpoint/2010/main" val="131179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Are: Biometrics (4 of 6)</a:t>
            </a:r>
            <a:endParaRPr lang="zh-CN" altLang="en-US" dirty="0"/>
          </a:p>
        </p:txBody>
      </p:sp>
      <p:pic>
        <p:nvPicPr>
          <p:cNvPr id="5" name="Picture Placeholder 4" descr="A photograph of the iris in a human eye which can be used for biometric authentication. A human iris possesses unique patterns that can be used to identify a person using a scann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668299" y="2023438"/>
            <a:ext cx="4623917" cy="3348661"/>
          </a:xfrm>
          <a:prstGeom prst="rect">
            <a:avLst/>
          </a:prstGeom>
          <a:noFill/>
          <a:ln>
            <a:noFill/>
          </a:ln>
        </p:spPr>
      </p:pic>
      <p:sp>
        <p:nvSpPr>
          <p:cNvPr id="4" name="Text Placeholder 3"/>
          <p:cNvSpPr>
            <a:spLocks noGrp="1"/>
          </p:cNvSpPr>
          <p:nvPr>
            <p:ph type="body" sz="quarter" idx="11"/>
          </p:nvPr>
        </p:nvSpPr>
        <p:spPr>
          <a:xfrm>
            <a:off x="6751609" y="5026620"/>
            <a:ext cx="3976406" cy="345479"/>
          </a:xfrm>
        </p:spPr>
        <p:txBody>
          <a:bodyPr/>
          <a:lstStyle/>
          <a:p>
            <a:r>
              <a:rPr lang="en-US" altLang="zh-CN" dirty="0"/>
              <a:t>Figure 12-9 Iris</a:t>
            </a:r>
            <a:endParaRPr lang="zh-CN" altLang="en-US" dirty="0"/>
          </a:p>
        </p:txBody>
      </p:sp>
    </p:spTree>
    <p:extLst>
      <p:ext uri="{BB962C8B-B14F-4D97-AF65-F5344CB8AC3E}">
        <p14:creationId xmlns:p14="http://schemas.microsoft.com/office/powerpoint/2010/main" val="109104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Are: Biometrics (5 of 6)</a:t>
            </a:r>
            <a:endParaRPr lang="zh-CN" altLang="en-US" dirty="0"/>
          </a:p>
        </p:txBody>
      </p:sp>
      <p:sp>
        <p:nvSpPr>
          <p:cNvPr id="3" name="Text Placeholder 2"/>
          <p:cNvSpPr>
            <a:spLocks noGrp="1"/>
          </p:cNvSpPr>
          <p:nvPr>
            <p:ph type="body" sz="quarter" idx="17"/>
          </p:nvPr>
        </p:nvSpPr>
        <p:spPr/>
        <p:txBody>
          <a:bodyPr/>
          <a:lstStyle/>
          <a:p>
            <a:r>
              <a:rPr lang="en-US" altLang="zh-CN" dirty="0"/>
              <a:t>Biometric Disadvantages</a:t>
            </a:r>
          </a:p>
          <a:p>
            <a:pPr lvl="1">
              <a:defRPr/>
            </a:pPr>
            <a:r>
              <a:rPr lang="en-US" altLang="en-US" dirty="0"/>
              <a:t>Cost of specialized hardware scanning devices</a:t>
            </a:r>
          </a:p>
          <a:p>
            <a:pPr lvl="1">
              <a:defRPr/>
            </a:pPr>
            <a:r>
              <a:rPr lang="en-US" altLang="en-US" dirty="0"/>
              <a:t>Readers have some amount of error</a:t>
            </a:r>
          </a:p>
          <a:p>
            <a:pPr lvl="2">
              <a:defRPr/>
            </a:pPr>
            <a:r>
              <a:rPr lang="en-US" altLang="en-US" dirty="0"/>
              <a:t>The false acceptance rate (FAR) is the frequency at which imposters are accepted as genuine</a:t>
            </a:r>
          </a:p>
          <a:p>
            <a:pPr lvl="2">
              <a:defRPr/>
            </a:pPr>
            <a:r>
              <a:rPr lang="en-US" altLang="en-US" dirty="0"/>
              <a:t>The false rejection rate (FRR) is the frequency that legitimate users are rejected</a:t>
            </a:r>
          </a:p>
          <a:p>
            <a:pPr lvl="1">
              <a:defRPr/>
            </a:pPr>
            <a:r>
              <a:rPr lang="en-US" altLang="en-US" dirty="0"/>
              <a:t>Biometric systems can be “tricked”</a:t>
            </a:r>
          </a:p>
          <a:p>
            <a:pPr lvl="1">
              <a:defRPr/>
            </a:pPr>
            <a:r>
              <a:rPr lang="en-US" altLang="en-US" dirty="0"/>
              <a:t>A concern with biometrics is the efficacy rate</a:t>
            </a:r>
          </a:p>
          <a:p>
            <a:pPr lvl="2">
              <a:defRPr/>
            </a:pPr>
            <a:r>
              <a:rPr lang="en-US" altLang="en-US" dirty="0"/>
              <a:t>Efficacy may be defined as the benefit achieved</a:t>
            </a:r>
          </a:p>
          <a:p>
            <a:pPr lvl="2">
              <a:defRPr/>
            </a:pPr>
            <a:r>
              <a:rPr lang="en-US" altLang="en-US" dirty="0"/>
              <a:t>Critics question the sacrifice of user privacy</a:t>
            </a:r>
          </a:p>
          <a:p>
            <a:endParaRPr lang="en-US" altLang="zh-CN" dirty="0"/>
          </a:p>
          <a:p>
            <a:pPr lvl="1"/>
            <a:endParaRPr lang="zh-CN" altLang="en-US" dirty="0"/>
          </a:p>
        </p:txBody>
      </p:sp>
    </p:spTree>
    <p:extLst>
      <p:ext uri="{BB962C8B-B14F-4D97-AF65-F5344CB8AC3E}">
        <p14:creationId xmlns:p14="http://schemas.microsoft.com/office/powerpoint/2010/main" val="4143174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Are: Biometrics (6 of 6)</a:t>
            </a:r>
            <a:endParaRPr lang="zh-CN" altLang="en-US" dirty="0"/>
          </a:p>
        </p:txBody>
      </p:sp>
      <p:sp>
        <p:nvSpPr>
          <p:cNvPr id="3" name="Text Placeholder 2"/>
          <p:cNvSpPr>
            <a:spLocks noGrp="1"/>
          </p:cNvSpPr>
          <p:nvPr>
            <p:ph type="body" sz="quarter" idx="17"/>
          </p:nvPr>
        </p:nvSpPr>
        <p:spPr/>
        <p:txBody>
          <a:bodyPr/>
          <a:lstStyle/>
          <a:p>
            <a:r>
              <a:rPr lang="en-US" altLang="zh-CN" dirty="0"/>
              <a:t>Cognitive Biometrics</a:t>
            </a:r>
          </a:p>
          <a:p>
            <a:pPr lvl="1">
              <a:defRPr/>
            </a:pPr>
            <a:r>
              <a:rPr lang="en-US" altLang="en-US" i="1" dirty="0"/>
              <a:t>Cognitive biometrics </a:t>
            </a:r>
            <a:r>
              <a:rPr lang="en-US" altLang="en-US" dirty="0"/>
              <a:t>relates to perception, thought process, and understanding of the user</a:t>
            </a:r>
          </a:p>
          <a:p>
            <a:pPr lvl="1">
              <a:defRPr/>
            </a:pPr>
            <a:r>
              <a:rPr lang="en-US" altLang="en-US" dirty="0"/>
              <a:t>It is considered easier for the user to remember because it is based on user’s life experiences</a:t>
            </a:r>
          </a:p>
          <a:p>
            <a:pPr lvl="1"/>
            <a:r>
              <a:rPr lang="en-US" altLang="en-US" dirty="0"/>
              <a:t>Cognitive biometrics is also called </a:t>
            </a:r>
            <a:r>
              <a:rPr lang="en-US" altLang="en-US" b="1" dirty="0"/>
              <a:t>knowledge-based authentication</a:t>
            </a:r>
          </a:p>
          <a:p>
            <a:pPr lvl="1"/>
            <a:r>
              <a:rPr lang="en-US" altLang="en-US" dirty="0"/>
              <a:t>Picture Password was introduced by Microsoft for Windows 10 touch-enabled devices</a:t>
            </a:r>
          </a:p>
          <a:p>
            <a:pPr lvl="2"/>
            <a:r>
              <a:rPr lang="en-US" altLang="en-US" dirty="0"/>
              <a:t>Users select a picture to use for which there should be at least 10 “points of interest” that could serve as “landmarks” or places to touch</a:t>
            </a:r>
          </a:p>
          <a:p>
            <a:endParaRPr lang="en-US" altLang="zh-CN" dirty="0"/>
          </a:p>
          <a:p>
            <a:endParaRPr lang="en-US" altLang="en-US" dirty="0"/>
          </a:p>
          <a:p>
            <a:endParaRPr lang="en-US" altLang="zh-CN" dirty="0"/>
          </a:p>
          <a:p>
            <a:pPr lvl="1"/>
            <a:endParaRPr lang="zh-CN" altLang="en-US" dirty="0"/>
          </a:p>
        </p:txBody>
      </p:sp>
    </p:spTree>
    <p:extLst>
      <p:ext uri="{BB962C8B-B14F-4D97-AF65-F5344CB8AC3E}">
        <p14:creationId xmlns:p14="http://schemas.microsoft.com/office/powerpoint/2010/main" val="2339355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Do: Behavioral Biometrics</a:t>
            </a:r>
            <a:endParaRPr lang="zh-CN" altLang="en-US" dirty="0"/>
          </a:p>
        </p:txBody>
      </p:sp>
      <p:sp>
        <p:nvSpPr>
          <p:cNvPr id="3" name="Text Placeholder 2"/>
          <p:cNvSpPr>
            <a:spLocks noGrp="1"/>
          </p:cNvSpPr>
          <p:nvPr>
            <p:ph type="body" sz="quarter" idx="17"/>
          </p:nvPr>
        </p:nvSpPr>
        <p:spPr/>
        <p:txBody>
          <a:bodyPr/>
          <a:lstStyle/>
          <a:p>
            <a:pPr>
              <a:defRPr/>
            </a:pPr>
            <a:r>
              <a:rPr lang="en-US" altLang="en-US" dirty="0"/>
              <a:t>Behavioral biometrics</a:t>
            </a:r>
          </a:p>
          <a:p>
            <a:pPr lvl="1">
              <a:defRPr/>
            </a:pPr>
            <a:r>
              <a:rPr lang="en-US" altLang="en-US" i="1" dirty="0"/>
              <a:t>Behavioral biometrics </a:t>
            </a:r>
            <a:r>
              <a:rPr lang="en-US" altLang="en-US" dirty="0"/>
              <a:t>authenticates by normal actions the user performs</a:t>
            </a:r>
          </a:p>
          <a:p>
            <a:pPr lvl="1"/>
            <a:r>
              <a:rPr lang="en-US" altLang="en-US" dirty="0"/>
              <a:t>A type of behavioral biometrics is </a:t>
            </a:r>
            <a:r>
              <a:rPr lang="en-US" altLang="en-US" i="1" dirty="0"/>
              <a:t>keystroke dynamics</a:t>
            </a:r>
          </a:p>
          <a:p>
            <a:pPr lvl="2"/>
            <a:r>
              <a:rPr lang="en-US" altLang="en-US" dirty="0"/>
              <a:t>Attempts to recognize user’s typing rhythm</a:t>
            </a:r>
          </a:p>
          <a:p>
            <a:pPr lvl="1"/>
            <a:r>
              <a:rPr lang="en-US" altLang="en-US" dirty="0"/>
              <a:t>Keystroke dynamics uses two unique typing variables</a:t>
            </a:r>
          </a:p>
          <a:p>
            <a:pPr lvl="2"/>
            <a:r>
              <a:rPr lang="en-US" altLang="en-US" i="1" dirty="0"/>
              <a:t>Dwell time, </a:t>
            </a:r>
            <a:r>
              <a:rPr lang="en-US" altLang="en-US" dirty="0"/>
              <a:t>which is the time it takes to press and release a key</a:t>
            </a:r>
          </a:p>
          <a:p>
            <a:pPr lvl="2"/>
            <a:r>
              <a:rPr lang="en-US" altLang="en-US" i="1" dirty="0"/>
              <a:t>Flight time </a:t>
            </a:r>
            <a:r>
              <a:rPr lang="en-US" altLang="en-US" dirty="0"/>
              <a:t>is the time between keystrokes</a:t>
            </a:r>
          </a:p>
          <a:p>
            <a:pPr lvl="1"/>
            <a:r>
              <a:rPr lang="en-US" altLang="en-US" dirty="0"/>
              <a:t>Keystroke dynamics holds a great amount of potential because it requires no specialized hardware </a:t>
            </a:r>
          </a:p>
          <a:p>
            <a:pPr lvl="1"/>
            <a:endParaRPr lang="en-US" altLang="en-US" dirty="0"/>
          </a:p>
          <a:p>
            <a:endParaRPr lang="zh-CN" altLang="en-US" dirty="0"/>
          </a:p>
        </p:txBody>
      </p:sp>
    </p:spTree>
    <p:extLst>
      <p:ext uri="{BB962C8B-B14F-4D97-AF65-F5344CB8AC3E}">
        <p14:creationId xmlns:p14="http://schemas.microsoft.com/office/powerpoint/2010/main" val="842846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process can be done on smart cards that steals the information contained on them?</a:t>
            </a:r>
          </a:p>
          <a:p>
            <a:pPr marL="342900" lvl="1" indent="0">
              <a:buNone/>
            </a:pPr>
            <a:r>
              <a:rPr lang="en-US" dirty="0">
                <a:solidFill>
                  <a:srgbClr val="000000"/>
                </a:solidFill>
              </a:rPr>
              <a:t>a. Skimming</a:t>
            </a:r>
          </a:p>
          <a:p>
            <a:pPr marL="342900" lvl="1" indent="0">
              <a:buNone/>
            </a:pPr>
            <a:r>
              <a:rPr lang="en-US" dirty="0">
                <a:solidFill>
                  <a:srgbClr val="000000"/>
                </a:solidFill>
              </a:rPr>
              <a:t>b. Injection</a:t>
            </a:r>
          </a:p>
          <a:p>
            <a:pPr marL="342900" lvl="1" indent="0">
              <a:buNone/>
            </a:pPr>
            <a:r>
              <a:rPr lang="en-US" dirty="0">
                <a:solidFill>
                  <a:srgbClr val="000000"/>
                </a:solidFill>
              </a:rPr>
              <a:t>c. Spraying</a:t>
            </a:r>
          </a:p>
          <a:p>
            <a:pPr marL="342900" lvl="1" indent="0">
              <a:buNone/>
            </a:pPr>
            <a:r>
              <a:rPr lang="en-US" dirty="0">
                <a:solidFill>
                  <a:srgbClr val="000000"/>
                </a:solidFill>
              </a:rPr>
              <a:t>d. Cracking</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process can be done on smart cards that steals the information contained in them?</a:t>
            </a:r>
          </a:p>
          <a:p>
            <a:pPr marL="342900" lvl="1" indent="0">
              <a:buNone/>
            </a:pPr>
            <a:r>
              <a:rPr lang="en-US" b="1" dirty="0">
                <a:solidFill>
                  <a:srgbClr val="000000"/>
                </a:solidFill>
              </a:rPr>
              <a:t>Answer: a. Skimming</a:t>
            </a:r>
            <a:endParaRPr lang="en-US" altLang="en-US" b="1" i="1" dirty="0">
              <a:solidFill>
                <a:srgbClr val="000000"/>
              </a:solidFill>
            </a:endParaRPr>
          </a:p>
          <a:p>
            <a:pPr marL="342900" lvl="1" indent="0">
              <a:buNone/>
            </a:pPr>
            <a:r>
              <a:rPr lang="en-US" altLang="zh-CN" b="1" dirty="0">
                <a:solidFill>
                  <a:srgbClr val="000000"/>
                </a:solidFill>
              </a:rPr>
              <a:t>Skimming is a process in which a threat actor attaches a small device that fits inside a card reader that reads the card when it is inserted and removed from the reader.</a:t>
            </a:r>
            <a:endParaRPr lang="en-US" b="1" dirty="0">
              <a:solidFill>
                <a:srgbClr val="000000"/>
              </a:solidFill>
            </a:endParaRPr>
          </a:p>
        </p:txBody>
      </p:sp>
    </p:spTree>
    <p:extLst>
      <p:ext uri="{BB962C8B-B14F-4D97-AF65-F5344CB8AC3E}">
        <p14:creationId xmlns:p14="http://schemas.microsoft.com/office/powerpoint/2010/main" val="2921137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Authentication Solutions</a:t>
            </a:r>
            <a:endParaRPr lang="zh-CN" altLang="en-US" dirty="0"/>
          </a:p>
        </p:txBody>
      </p:sp>
      <p:sp>
        <p:nvSpPr>
          <p:cNvPr id="3" name="Text Placeholder 2"/>
          <p:cNvSpPr>
            <a:spLocks noGrp="1"/>
          </p:cNvSpPr>
          <p:nvPr>
            <p:ph type="body" sz="quarter" idx="17"/>
          </p:nvPr>
        </p:nvSpPr>
        <p:spPr/>
        <p:txBody>
          <a:bodyPr/>
          <a:lstStyle/>
          <a:p>
            <a:r>
              <a:rPr lang="en-US" altLang="zh-CN" dirty="0"/>
              <a:t>Several solutions for securing authentication include the following:</a:t>
            </a:r>
          </a:p>
          <a:p>
            <a:pPr lvl="1"/>
            <a:r>
              <a:rPr lang="en-US" altLang="zh-CN" dirty="0"/>
              <a:t>Security surrounding passwords</a:t>
            </a:r>
          </a:p>
          <a:p>
            <a:pPr lvl="1"/>
            <a:r>
              <a:rPr lang="en-US" altLang="zh-CN" dirty="0"/>
              <a:t>Secure authentication technologies</a:t>
            </a:r>
            <a:endParaRPr lang="zh-CN" altLang="en-US" dirty="0"/>
          </a:p>
        </p:txBody>
      </p:sp>
    </p:spTree>
    <p:extLst>
      <p:ext uri="{BB962C8B-B14F-4D97-AF65-F5344CB8AC3E}">
        <p14:creationId xmlns:p14="http://schemas.microsoft.com/office/powerpoint/2010/main" val="19448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Security (1 of 4)</a:t>
            </a:r>
            <a:endParaRPr lang="zh-CN" altLang="en-US" dirty="0"/>
          </a:p>
        </p:txBody>
      </p:sp>
      <p:sp>
        <p:nvSpPr>
          <p:cNvPr id="3" name="Text Placeholder 2"/>
          <p:cNvSpPr>
            <a:spLocks noGrp="1"/>
          </p:cNvSpPr>
          <p:nvPr>
            <p:ph type="body" sz="quarter" idx="17"/>
          </p:nvPr>
        </p:nvSpPr>
        <p:spPr/>
        <p:txBody>
          <a:bodyPr/>
          <a:lstStyle/>
          <a:p>
            <a:r>
              <a:rPr lang="en-US" altLang="zh-CN" dirty="0"/>
              <a:t>Protecting Password Digests</a:t>
            </a:r>
          </a:p>
          <a:p>
            <a:pPr lvl="1"/>
            <a:r>
              <a:rPr lang="en-US" altLang="en-US" dirty="0"/>
              <a:t>One method is to use </a:t>
            </a:r>
            <a:r>
              <a:rPr lang="en-US" altLang="en-US" b="1" dirty="0"/>
              <a:t>salts</a:t>
            </a:r>
            <a:r>
              <a:rPr lang="en-US" altLang="en-US" dirty="0"/>
              <a:t>, which consists of a random string that is used in hash algorithms</a:t>
            </a:r>
          </a:p>
          <a:p>
            <a:pPr lvl="2"/>
            <a:r>
              <a:rPr lang="en-US" altLang="en-US" dirty="0"/>
              <a:t>Passwords can be protected by adding a random strong to the user’s cleartext password before it is hashed</a:t>
            </a:r>
          </a:p>
          <a:p>
            <a:pPr lvl="2"/>
            <a:r>
              <a:rPr lang="en-US" altLang="en-US" dirty="0"/>
              <a:t>Salts make dictionary attacks and brute force attacks much slower and limit the impact of rainbow tables</a:t>
            </a:r>
          </a:p>
          <a:p>
            <a:pPr lvl="1"/>
            <a:r>
              <a:rPr lang="en-US" altLang="en-US" dirty="0"/>
              <a:t>Another method is to use </a:t>
            </a:r>
            <a:r>
              <a:rPr lang="en-US" altLang="en-US" b="1" dirty="0"/>
              <a:t>key stretching</a:t>
            </a:r>
          </a:p>
          <a:p>
            <a:pPr lvl="2"/>
            <a:r>
              <a:rPr lang="en-US" altLang="en-US" dirty="0"/>
              <a:t>Key stretching is a specialized password hash algorithm that is intentionally designed to be slower</a:t>
            </a:r>
          </a:p>
          <a:p>
            <a:pPr lvl="2"/>
            <a:r>
              <a:rPr lang="en-US" altLang="en-US" dirty="0"/>
              <a:t>Two key stretching algorithms: </a:t>
            </a:r>
            <a:r>
              <a:rPr lang="en-US" altLang="en-US" b="1" dirty="0"/>
              <a:t>brypt</a:t>
            </a:r>
            <a:r>
              <a:rPr lang="en-US" altLang="en-US" dirty="0"/>
              <a:t> and </a:t>
            </a:r>
            <a:r>
              <a:rPr lang="en-US" altLang="en-US" b="1" dirty="0"/>
              <a:t>PBKDF2</a:t>
            </a:r>
          </a:p>
          <a:p>
            <a:endParaRPr lang="zh-CN" altLang="en-US" dirty="0"/>
          </a:p>
        </p:txBody>
      </p:sp>
    </p:spTree>
    <p:extLst>
      <p:ext uri="{BB962C8B-B14F-4D97-AF65-F5344CB8AC3E}">
        <p14:creationId xmlns:p14="http://schemas.microsoft.com/office/powerpoint/2010/main" val="181752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Security (2 of 4)</a:t>
            </a:r>
            <a:endParaRPr lang="zh-CN" altLang="en-US" dirty="0"/>
          </a:p>
        </p:txBody>
      </p:sp>
      <p:sp>
        <p:nvSpPr>
          <p:cNvPr id="3" name="Text Placeholder 2"/>
          <p:cNvSpPr>
            <a:spLocks noGrp="1"/>
          </p:cNvSpPr>
          <p:nvPr>
            <p:ph type="body" sz="quarter" idx="17"/>
          </p:nvPr>
        </p:nvSpPr>
        <p:spPr/>
        <p:txBody>
          <a:bodyPr/>
          <a:lstStyle/>
          <a:p>
            <a:r>
              <a:rPr lang="en-US" altLang="zh-CN" dirty="0"/>
              <a:t>Managing Passwords</a:t>
            </a:r>
          </a:p>
          <a:p>
            <a:pPr lvl="1"/>
            <a:r>
              <a:rPr lang="en-US" altLang="zh-CN" dirty="0"/>
              <a:t>The most critical factor in a strong password is length</a:t>
            </a:r>
          </a:p>
          <a:p>
            <a:pPr lvl="1"/>
            <a:r>
              <a:rPr lang="en-US" altLang="zh-CN" dirty="0"/>
              <a:t>The longer a password is, the more attempts an attacker must make to break it</a:t>
            </a:r>
          </a:p>
          <a:p>
            <a:pPr lvl="1"/>
            <a:r>
              <a:rPr lang="en-US" altLang="zh-CN" dirty="0"/>
              <a:t>Due to the limitations of human memory, security experts universally recommend using technology to store and manage passwords</a:t>
            </a:r>
          </a:p>
          <a:p>
            <a:pPr lvl="1"/>
            <a:r>
              <a:rPr lang="en-US" altLang="zh-CN" dirty="0"/>
              <a:t>Technology used for securing passwords includes using the following:</a:t>
            </a:r>
          </a:p>
          <a:p>
            <a:pPr lvl="2"/>
            <a:r>
              <a:rPr lang="en-US" altLang="zh-CN" dirty="0"/>
              <a:t>Password vaults</a:t>
            </a:r>
          </a:p>
          <a:p>
            <a:pPr lvl="2"/>
            <a:r>
              <a:rPr lang="en-US" altLang="zh-CN" dirty="0"/>
              <a:t>Password keys</a:t>
            </a:r>
          </a:p>
          <a:p>
            <a:pPr lvl="2"/>
            <a:r>
              <a:rPr lang="en-US" altLang="zh-CN" dirty="0"/>
              <a:t>Hardware modules</a:t>
            </a:r>
          </a:p>
          <a:p>
            <a:pPr lvl="1"/>
            <a:endParaRPr lang="zh-CN" altLang="en-US" dirty="0"/>
          </a:p>
        </p:txBody>
      </p:sp>
    </p:spTree>
    <p:extLst>
      <p:ext uri="{BB962C8B-B14F-4D97-AF65-F5344CB8AC3E}">
        <p14:creationId xmlns:p14="http://schemas.microsoft.com/office/powerpoint/2010/main" val="423745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902" y="29072"/>
            <a:ext cx="10515600" cy="418797"/>
          </a:xfrm>
        </p:spPr>
        <p:txBody>
          <a:bodyPr/>
          <a:lstStyle/>
          <a:p>
            <a:r>
              <a:rPr lang="en-US" altLang="zh-CN" dirty="0"/>
              <a:t>Types of Authentication Credentials</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278832829"/>
              </p:ext>
            </p:extLst>
          </p:nvPr>
        </p:nvGraphicFramePr>
        <p:xfrm>
          <a:off x="716903" y="606489"/>
          <a:ext cx="10274560" cy="5411758"/>
        </p:xfrm>
        <a:graphic>
          <a:graphicData uri="http://schemas.openxmlformats.org/drawingml/2006/table">
            <a:tbl>
              <a:tblPr firstRow="1" bandRow="1">
                <a:tableStyleId>{5C22544A-7EE6-4342-B048-85BDC9FD1C3A}</a:tableStyleId>
              </a:tblPr>
              <a:tblGrid>
                <a:gridCol w="2319438">
                  <a:extLst>
                    <a:ext uri="{9D8B030D-6E8A-4147-A177-3AD203B41FA5}">
                      <a16:colId xmlns:a16="http://schemas.microsoft.com/office/drawing/2014/main" val="20000"/>
                    </a:ext>
                  </a:extLst>
                </a:gridCol>
                <a:gridCol w="4058743">
                  <a:extLst>
                    <a:ext uri="{9D8B030D-6E8A-4147-A177-3AD203B41FA5}">
                      <a16:colId xmlns:a16="http://schemas.microsoft.com/office/drawing/2014/main" val="20001"/>
                    </a:ext>
                  </a:extLst>
                </a:gridCol>
                <a:gridCol w="3896379">
                  <a:extLst>
                    <a:ext uri="{9D8B030D-6E8A-4147-A177-3AD203B41FA5}">
                      <a16:colId xmlns:a16="http://schemas.microsoft.com/office/drawing/2014/main" val="20002"/>
                    </a:ext>
                  </a:extLst>
                </a:gridCol>
              </a:tblGrid>
              <a:tr h="639253">
                <a:tc>
                  <a:txBody>
                    <a:bodyPr/>
                    <a:lstStyle/>
                    <a:p>
                      <a:r>
                        <a:rPr lang="en-US" altLang="zh-CN" dirty="0"/>
                        <a:t>Element</a:t>
                      </a:r>
                      <a:endParaRPr lang="zh-CN" altLang="en-US" dirty="0"/>
                    </a:p>
                  </a:txBody>
                  <a:tcPr/>
                </a:tc>
                <a:tc>
                  <a:txBody>
                    <a:bodyPr/>
                    <a:lstStyle/>
                    <a:p>
                      <a:r>
                        <a:rPr lang="en-US" altLang="zh-CN" dirty="0"/>
                        <a:t>Description</a:t>
                      </a:r>
                      <a:endParaRPr lang="zh-CN" altLang="en-US" dirty="0"/>
                    </a:p>
                  </a:txBody>
                  <a:tcPr/>
                </a:tc>
                <a:tc>
                  <a:txBody>
                    <a:bodyPr/>
                    <a:lstStyle/>
                    <a:p>
                      <a:r>
                        <a:rPr lang="en-US" altLang="zh-CN" dirty="0"/>
                        <a:t>Scenario example</a:t>
                      </a:r>
                      <a:endParaRPr lang="zh-CN" altLang="en-US" dirty="0"/>
                    </a:p>
                  </a:txBody>
                  <a:tcPr/>
                </a:tc>
                <a:extLst>
                  <a:ext uri="{0D108BD9-81ED-4DB2-BD59-A6C34878D82A}">
                    <a16:rowId xmlns:a16="http://schemas.microsoft.com/office/drawing/2014/main" val="10000"/>
                  </a:ext>
                </a:extLst>
              </a:tr>
              <a:tr h="639253">
                <a:tc>
                  <a:txBody>
                    <a:bodyPr/>
                    <a:lstStyle/>
                    <a:p>
                      <a:r>
                        <a:rPr lang="en-US" altLang="zh-CN" sz="1200" dirty="0"/>
                        <a:t>Somewhere</a:t>
                      </a:r>
                      <a:r>
                        <a:rPr lang="en-US" altLang="zh-CN" sz="1200" baseline="0" dirty="0"/>
                        <a:t> you are</a:t>
                      </a:r>
                      <a:endParaRPr lang="zh-CN" altLang="en-US" sz="1200" dirty="0"/>
                    </a:p>
                  </a:txBody>
                  <a:tcPr/>
                </a:tc>
                <a:tc>
                  <a:txBody>
                    <a:bodyPr/>
                    <a:lstStyle/>
                    <a:p>
                      <a:r>
                        <a:rPr lang="en-US" altLang="zh-CN" sz="1200" dirty="0"/>
                        <a:t>Restricted</a:t>
                      </a:r>
                      <a:r>
                        <a:rPr lang="en-US" altLang="zh-CN" sz="1200" baseline="0" dirty="0"/>
                        <a:t> location</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Restricted military base</a:t>
                      </a:r>
                      <a:endParaRPr lang="zh-CN" altLang="en-US" sz="1200" dirty="0"/>
                    </a:p>
                  </a:txBody>
                  <a:tcPr/>
                </a:tc>
                <a:extLst>
                  <a:ext uri="{0D108BD9-81ED-4DB2-BD59-A6C34878D82A}">
                    <a16:rowId xmlns:a16="http://schemas.microsoft.com/office/drawing/2014/main" val="10001"/>
                  </a:ext>
                </a:extLst>
              </a:tr>
              <a:tr h="788120">
                <a:tc>
                  <a:txBody>
                    <a:bodyPr/>
                    <a:lstStyle/>
                    <a:p>
                      <a:r>
                        <a:rPr lang="en-US" altLang="zh-CN" sz="1200" dirty="0"/>
                        <a:t>Something</a:t>
                      </a:r>
                      <a:r>
                        <a:rPr lang="en-US" altLang="zh-CN" sz="1200" baseline="0" dirty="0"/>
                        <a:t> you are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Unique biological characteristic that cannot be</a:t>
                      </a:r>
                    </a:p>
                    <a:p>
                      <a:r>
                        <a:rPr lang="en-US" altLang="zh-CN" sz="1200" b="0" i="0" u="none" strike="noStrike" kern="1200" baseline="0" dirty="0">
                          <a:solidFill>
                            <a:schemeClr val="dk1"/>
                          </a:solidFill>
                          <a:latin typeface="+mn-lt"/>
                          <a:ea typeface="+mn-ea"/>
                          <a:cs typeface="+mn-cs"/>
                        </a:rPr>
                        <a:t>changed</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Fingerprint reader to enter building</a:t>
                      </a:r>
                      <a:endParaRPr lang="zh-CN" altLang="en-US" sz="1200" dirty="0"/>
                    </a:p>
                  </a:txBody>
                  <a:tcPr/>
                </a:tc>
                <a:extLst>
                  <a:ext uri="{0D108BD9-81ED-4DB2-BD59-A6C34878D82A}">
                    <a16:rowId xmlns:a16="http://schemas.microsoft.com/office/drawing/2014/main" val="10002"/>
                  </a:ext>
                </a:extLst>
              </a:tr>
              <a:tr h="639253">
                <a:tc>
                  <a:txBody>
                    <a:bodyPr/>
                    <a:lstStyle/>
                    <a:p>
                      <a:r>
                        <a:rPr lang="en-US" altLang="zh-CN" sz="1200" dirty="0"/>
                        <a:t>Something you have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Possession of an item that nobody else has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Riker’s RFID card</a:t>
                      </a:r>
                      <a:endParaRPr lang="zh-CN" altLang="en-US" sz="1200" dirty="0"/>
                    </a:p>
                  </a:txBody>
                  <a:tcPr/>
                </a:tc>
                <a:extLst>
                  <a:ext uri="{0D108BD9-81ED-4DB2-BD59-A6C34878D82A}">
                    <a16:rowId xmlns:a16="http://schemas.microsoft.com/office/drawing/2014/main" val="10003"/>
                  </a:ext>
                </a:extLst>
              </a:tr>
              <a:tr h="639253">
                <a:tc>
                  <a:txBody>
                    <a:bodyPr/>
                    <a:lstStyle/>
                    <a:p>
                      <a:r>
                        <a:rPr lang="en-US" altLang="zh-CN" sz="1200" dirty="0"/>
                        <a:t>Someone</a:t>
                      </a:r>
                      <a:r>
                        <a:rPr lang="en-US" altLang="zh-CN" sz="1200" baseline="0" dirty="0"/>
                        <a:t> you know</a:t>
                      </a:r>
                    </a:p>
                  </a:txBody>
                  <a:tcPr/>
                </a:tc>
                <a:tc>
                  <a:txBody>
                    <a:bodyPr/>
                    <a:lstStyle/>
                    <a:p>
                      <a:r>
                        <a:rPr lang="en-US" altLang="zh-CN" sz="1200" b="0" i="0" u="none" strike="noStrike" kern="1200" baseline="0" dirty="0">
                          <a:solidFill>
                            <a:schemeClr val="dk1"/>
                          </a:solidFill>
                          <a:latin typeface="+mn-lt"/>
                          <a:ea typeface="+mn-ea"/>
                          <a:cs typeface="+mn-cs"/>
                        </a:rPr>
                        <a:t>Validated by another person</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Li knows Peyton</a:t>
                      </a:r>
                      <a:endParaRPr lang="zh-CN" altLang="en-US" sz="1200" dirty="0"/>
                    </a:p>
                  </a:txBody>
                  <a:tcPr/>
                </a:tc>
                <a:extLst>
                  <a:ext uri="{0D108BD9-81ED-4DB2-BD59-A6C34878D82A}">
                    <a16:rowId xmlns:a16="http://schemas.microsoft.com/office/drawing/2014/main" val="10004"/>
                  </a:ext>
                </a:extLst>
              </a:tr>
              <a:tr h="639253">
                <a:tc>
                  <a:txBody>
                    <a:bodyPr/>
                    <a:lstStyle/>
                    <a:p>
                      <a:r>
                        <a:rPr lang="en-US" altLang="zh-CN" sz="1200" dirty="0"/>
                        <a:t>Something you exhibit</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Genetically determined characteristic</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Peyton’s flaming red hair</a:t>
                      </a:r>
                      <a:endParaRPr lang="zh-CN" altLang="en-US" sz="1200" dirty="0"/>
                    </a:p>
                  </a:txBody>
                  <a:tcPr/>
                </a:tc>
                <a:extLst>
                  <a:ext uri="{0D108BD9-81ED-4DB2-BD59-A6C34878D82A}">
                    <a16:rowId xmlns:a16="http://schemas.microsoft.com/office/drawing/2014/main" val="10005"/>
                  </a:ext>
                </a:extLst>
              </a:tr>
              <a:tr h="788120">
                <a:tc>
                  <a:txBody>
                    <a:bodyPr/>
                    <a:lstStyle/>
                    <a:p>
                      <a:r>
                        <a:rPr lang="en-US" altLang="zh-CN" sz="1200" dirty="0"/>
                        <a:t>Something</a:t>
                      </a:r>
                      <a:r>
                        <a:rPr lang="en-US" altLang="zh-CN" sz="1200" baseline="0" dirty="0"/>
                        <a:t> you can do</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Perform an activity that cannot be exactly copied</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Paolo’s signature</a:t>
                      </a:r>
                      <a:endParaRPr lang="zh-CN" altLang="en-US" sz="1200" dirty="0"/>
                    </a:p>
                  </a:txBody>
                  <a:tcPr/>
                </a:tc>
                <a:extLst>
                  <a:ext uri="{0D108BD9-81ED-4DB2-BD59-A6C34878D82A}">
                    <a16:rowId xmlns:a16="http://schemas.microsoft.com/office/drawing/2014/main" val="10006"/>
                  </a:ext>
                </a:extLst>
              </a:tr>
              <a:tr h="639253">
                <a:tc>
                  <a:txBody>
                    <a:bodyPr/>
                    <a:lstStyle/>
                    <a:p>
                      <a:r>
                        <a:rPr lang="en-US" altLang="zh-CN" sz="1200" dirty="0"/>
                        <a:t>Something</a:t>
                      </a:r>
                      <a:r>
                        <a:rPr lang="en-US" altLang="zh-CN" sz="1200" baseline="0" dirty="0"/>
                        <a:t> you know</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Knowledge that nobody else possesses</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Combination to unlock locker</a:t>
                      </a:r>
                      <a:endParaRPr lang="zh-CN" altLang="en-US" sz="1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84589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Security (3 of 4)</a:t>
            </a:r>
            <a:endParaRPr lang="zh-CN" altLang="en-US" dirty="0"/>
          </a:p>
        </p:txBody>
      </p:sp>
      <p:sp>
        <p:nvSpPr>
          <p:cNvPr id="3" name="Text Placeholder 2"/>
          <p:cNvSpPr>
            <a:spLocks noGrp="1"/>
          </p:cNvSpPr>
          <p:nvPr>
            <p:ph type="body" sz="quarter" idx="17"/>
          </p:nvPr>
        </p:nvSpPr>
        <p:spPr/>
        <p:txBody>
          <a:bodyPr/>
          <a:lstStyle/>
          <a:p>
            <a:r>
              <a:rPr lang="en-US" altLang="zh-CN" dirty="0"/>
              <a:t>Managing Passwords (continued)</a:t>
            </a:r>
          </a:p>
          <a:p>
            <a:pPr lvl="1"/>
            <a:r>
              <a:rPr lang="en-US" altLang="zh-CN" dirty="0"/>
              <a:t>A </a:t>
            </a:r>
            <a:r>
              <a:rPr lang="en-US" altLang="zh-CN" b="1" dirty="0"/>
              <a:t>password vault </a:t>
            </a:r>
            <a:r>
              <a:rPr lang="en-US" altLang="zh-CN" dirty="0"/>
              <a:t>is a secure repository where users can store passwords (also known as a </a:t>
            </a:r>
            <a:r>
              <a:rPr lang="en-US" altLang="zh-CN" i="1" dirty="0"/>
              <a:t>password manager</a:t>
            </a:r>
            <a:r>
              <a:rPr lang="en-US" altLang="zh-CN" dirty="0"/>
              <a:t>)</a:t>
            </a:r>
          </a:p>
          <a:p>
            <a:pPr lvl="1"/>
            <a:r>
              <a:rPr lang="en-US" altLang="zh-CN" dirty="0"/>
              <a:t>Three basic types of password vaults:</a:t>
            </a:r>
          </a:p>
          <a:p>
            <a:pPr lvl="2"/>
            <a:r>
              <a:rPr lang="en-US" altLang="zh-CN" i="1" dirty="0"/>
              <a:t>Password generators</a:t>
            </a:r>
          </a:p>
          <a:p>
            <a:pPr lvl="2"/>
            <a:r>
              <a:rPr lang="en-US" altLang="zh-CN" i="1" dirty="0"/>
              <a:t>Online vaults</a:t>
            </a:r>
          </a:p>
          <a:p>
            <a:pPr lvl="2"/>
            <a:r>
              <a:rPr lang="en-US" altLang="zh-CN" i="1" dirty="0"/>
              <a:t>Password management applications</a:t>
            </a:r>
          </a:p>
          <a:p>
            <a:pPr lvl="1"/>
            <a:r>
              <a:rPr lang="en-US" altLang="zh-CN" b="1" dirty="0"/>
              <a:t>Password keys </a:t>
            </a:r>
            <a:r>
              <a:rPr lang="en-US" altLang="zh-CN" dirty="0"/>
              <a:t>are a secure hardware-based solution to store passwords</a:t>
            </a:r>
          </a:p>
          <a:p>
            <a:pPr lvl="1"/>
            <a:r>
              <a:rPr lang="en-US" altLang="zh-CN" dirty="0"/>
              <a:t>A </a:t>
            </a:r>
            <a:r>
              <a:rPr lang="en-US" altLang="zh-CN" b="1" dirty="0"/>
              <a:t>hardware security module </a:t>
            </a:r>
            <a:r>
              <a:rPr lang="en-US" altLang="zh-CN" dirty="0"/>
              <a:t>(</a:t>
            </a:r>
            <a:r>
              <a:rPr lang="en-US" altLang="zh-CN" b="1" dirty="0"/>
              <a:t>HSM</a:t>
            </a:r>
            <a:r>
              <a:rPr lang="en-US" altLang="zh-CN" dirty="0"/>
              <a:t>) is a removable external cryptographic device that includes an onboard random number generator and key storage facility</a:t>
            </a:r>
          </a:p>
          <a:p>
            <a:pPr lvl="2"/>
            <a:r>
              <a:rPr lang="en-US" altLang="zh-CN" dirty="0"/>
              <a:t>An HSM can also perform encryption and can back up sensitive material in an encrypted form</a:t>
            </a:r>
            <a:endParaRPr lang="zh-CN" altLang="en-US" dirty="0"/>
          </a:p>
        </p:txBody>
      </p:sp>
    </p:spTree>
    <p:extLst>
      <p:ext uri="{BB962C8B-B14F-4D97-AF65-F5344CB8AC3E}">
        <p14:creationId xmlns:p14="http://schemas.microsoft.com/office/powerpoint/2010/main" val="1472301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Security (4 of 4)</a:t>
            </a:r>
            <a:endParaRPr lang="zh-CN" altLang="en-US" dirty="0"/>
          </a:p>
        </p:txBody>
      </p:sp>
      <p:pic>
        <p:nvPicPr>
          <p:cNvPr id="5" name="Picture Placeholder 4" descr="A password key which is a hardware-based password manager that acts as a storage facility for passwords. A password key can be used as a password manager, two-factor authentication, and file encrypti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354099" y="1379378"/>
            <a:ext cx="3838881" cy="3964625"/>
          </a:xfrm>
          <a:prstGeom prst="rect">
            <a:avLst/>
          </a:prstGeom>
          <a:noFill/>
          <a:ln>
            <a:noFill/>
          </a:ln>
        </p:spPr>
      </p:pic>
      <p:sp>
        <p:nvSpPr>
          <p:cNvPr id="4" name="Text Placeholder 3"/>
          <p:cNvSpPr>
            <a:spLocks noGrp="1"/>
          </p:cNvSpPr>
          <p:nvPr>
            <p:ph type="body" sz="quarter" idx="11"/>
          </p:nvPr>
        </p:nvSpPr>
        <p:spPr>
          <a:xfrm>
            <a:off x="7146463" y="4988133"/>
            <a:ext cx="3976406" cy="355870"/>
          </a:xfrm>
        </p:spPr>
        <p:txBody>
          <a:bodyPr/>
          <a:lstStyle/>
          <a:p>
            <a:r>
              <a:rPr lang="en-US" altLang="zh-CN" dirty="0"/>
              <a:t>Figure 12-12 Password key</a:t>
            </a:r>
            <a:endParaRPr lang="zh-CN" altLang="en-US" dirty="0"/>
          </a:p>
        </p:txBody>
      </p:sp>
    </p:spTree>
    <p:extLst>
      <p:ext uri="{BB962C8B-B14F-4D97-AF65-F5344CB8AC3E}">
        <p14:creationId xmlns:p14="http://schemas.microsoft.com/office/powerpoint/2010/main" val="2910612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Authentication Technologies (1 of 8) </a:t>
            </a:r>
            <a:endParaRPr lang="zh-CN" altLang="en-US" dirty="0"/>
          </a:p>
        </p:txBody>
      </p:sp>
      <p:sp>
        <p:nvSpPr>
          <p:cNvPr id="3" name="Text Placeholder 2"/>
          <p:cNvSpPr>
            <a:spLocks noGrp="1"/>
          </p:cNvSpPr>
          <p:nvPr>
            <p:ph type="body" sz="quarter" idx="17"/>
          </p:nvPr>
        </p:nvSpPr>
        <p:spPr/>
        <p:txBody>
          <a:bodyPr/>
          <a:lstStyle/>
          <a:p>
            <a:r>
              <a:rPr lang="en-US" altLang="zh-CN" dirty="0"/>
              <a:t>Single Sign-On</a:t>
            </a:r>
          </a:p>
          <a:p>
            <a:pPr lvl="1"/>
            <a:r>
              <a:rPr lang="en-US" altLang="en-US" i="1" dirty="0"/>
              <a:t>Identity management </a:t>
            </a:r>
            <a:r>
              <a:rPr lang="en-US" altLang="en-US" dirty="0"/>
              <a:t>is using a single authentication credential shared across multiple networks</a:t>
            </a:r>
          </a:p>
          <a:p>
            <a:pPr lvl="1"/>
            <a:r>
              <a:rPr lang="en-US" altLang="en-US" dirty="0"/>
              <a:t>It is called </a:t>
            </a:r>
            <a:r>
              <a:rPr lang="en-US" altLang="en-US" b="1" dirty="0"/>
              <a:t>federation </a:t>
            </a:r>
            <a:r>
              <a:rPr lang="en-US" altLang="en-US" dirty="0"/>
              <a:t>(sometimes called </a:t>
            </a:r>
            <a:r>
              <a:rPr lang="en-US" altLang="en-US" i="1" dirty="0"/>
              <a:t>federated identity management </a:t>
            </a:r>
            <a:r>
              <a:rPr lang="en-US" altLang="en-US" dirty="0"/>
              <a:t>or </a:t>
            </a:r>
            <a:r>
              <a:rPr lang="en-US" altLang="en-US" i="1" dirty="0"/>
              <a:t>FIM</a:t>
            </a:r>
            <a:r>
              <a:rPr lang="en-US" altLang="en-US" dirty="0"/>
              <a:t>) when networks are owned by different organizations</a:t>
            </a:r>
          </a:p>
          <a:p>
            <a:pPr lvl="1"/>
            <a:r>
              <a:rPr lang="en-US" altLang="en-US" dirty="0"/>
              <a:t>Single sign-on (SSO) uses one authentication credential to access multiple accounts or applications</a:t>
            </a:r>
          </a:p>
        </p:txBody>
      </p:sp>
    </p:spTree>
    <p:extLst>
      <p:ext uri="{BB962C8B-B14F-4D97-AF65-F5344CB8AC3E}">
        <p14:creationId xmlns:p14="http://schemas.microsoft.com/office/powerpoint/2010/main" val="486830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Authentication Technologies (2 of 8) </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Authentication Services</a:t>
            </a:r>
          </a:p>
          <a:p>
            <a:pPr lvl="1"/>
            <a:r>
              <a:rPr lang="en-US" altLang="en-US" dirty="0"/>
              <a:t>Different services can be used to provide authentication</a:t>
            </a:r>
          </a:p>
          <a:p>
            <a:r>
              <a:rPr lang="en-US" altLang="en-US" dirty="0"/>
              <a:t>RADIUS or Remote Authentication Dial In User Service was developed in 1992 and became an industry standard</a:t>
            </a:r>
          </a:p>
          <a:p>
            <a:pPr lvl="1"/>
            <a:r>
              <a:rPr lang="en-US" altLang="en-US" dirty="0"/>
              <a:t>RADIUS was originally designed for remote dial-in access to a corporate network</a:t>
            </a:r>
          </a:p>
          <a:p>
            <a:pPr lvl="1"/>
            <a:r>
              <a:rPr lang="en-US" altLang="en-US" dirty="0"/>
              <a:t>RADIUS client is typically a device such as a wireless AP that is responsible for sending user credentials and connection parameters to the RADIUS server</a:t>
            </a:r>
          </a:p>
          <a:p>
            <a:pPr lvl="1"/>
            <a:r>
              <a:rPr lang="en-US" altLang="en-US" dirty="0"/>
              <a:t>RADIUS user profiles are stored in a central database that all remote servers can share</a:t>
            </a:r>
          </a:p>
          <a:p>
            <a:pPr lvl="1"/>
            <a:r>
              <a:rPr lang="en-US" altLang="en-US" dirty="0"/>
              <a:t>Advantages of a central service include the following:</a:t>
            </a:r>
          </a:p>
          <a:p>
            <a:pPr lvl="2"/>
            <a:r>
              <a:rPr lang="en-US" altLang="en-US" dirty="0"/>
              <a:t>Increases security due to a single administered network point</a:t>
            </a:r>
          </a:p>
          <a:p>
            <a:pPr lvl="2"/>
            <a:r>
              <a:rPr lang="en-US" altLang="en-US" dirty="0"/>
              <a:t>Easier to track usage for billing and keeping network statistics</a:t>
            </a:r>
          </a:p>
          <a:p>
            <a:endParaRPr lang="en-US" altLang="en-US" dirty="0"/>
          </a:p>
        </p:txBody>
      </p:sp>
    </p:spTree>
    <p:extLst>
      <p:ext uri="{BB962C8B-B14F-4D97-AF65-F5344CB8AC3E}">
        <p14:creationId xmlns:p14="http://schemas.microsoft.com/office/powerpoint/2010/main" val="2525824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7" y="1"/>
            <a:ext cx="10515600" cy="419878"/>
          </a:xfrm>
        </p:spPr>
        <p:txBody>
          <a:bodyPr/>
          <a:lstStyle/>
          <a:p>
            <a:r>
              <a:rPr lang="en-US" altLang="zh-CN" dirty="0"/>
              <a:t>Secure Authentication Technologies (3 of 8) </a:t>
            </a:r>
            <a:endParaRPr lang="zh-CN" altLang="en-US" dirty="0"/>
          </a:p>
        </p:txBody>
      </p:sp>
      <p:pic>
        <p:nvPicPr>
          <p:cNvPr id="5" name="Picture Placeholder 4" descr="An illustration showing the steps in RADIUS authentication. The RADIUS client in the illustration is a wireless access point. The RADIUS server and the databases described in the steps below exists on a wired network. Step 1: The wireless access point prompts a laptop user for the username and password. The user I D is B J underscore Deboer. The password is e g u 7 4 g b d 6 3. Step 2: The wireless access point sends an authentication request to a RADIUS server. Step 3: The RADIUS server compares the credentials with the user database. Step 4: The RADIUS server then forwards an authentication acknowledgement. Step 5: A record is saved in the accounting database by the RADIUS server. Step 6: The approval for log on is provided to the laptop."/>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531845" y="594605"/>
            <a:ext cx="10338318" cy="5583042"/>
          </a:xfrm>
          <a:prstGeom prst="rect">
            <a:avLst/>
          </a:prstGeom>
          <a:noFill/>
          <a:ln>
            <a:noFill/>
          </a:ln>
        </p:spPr>
      </p:pic>
    </p:spTree>
    <p:extLst>
      <p:ext uri="{BB962C8B-B14F-4D97-AF65-F5344CB8AC3E}">
        <p14:creationId xmlns:p14="http://schemas.microsoft.com/office/powerpoint/2010/main" val="3691501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Authentication Technologies (4 of 8) </a:t>
            </a:r>
            <a:endParaRPr lang="zh-CN" altLang="en-US" dirty="0"/>
          </a:p>
        </p:txBody>
      </p:sp>
      <p:sp>
        <p:nvSpPr>
          <p:cNvPr id="3" name="Text Placeholder 2"/>
          <p:cNvSpPr>
            <a:spLocks noGrp="1"/>
          </p:cNvSpPr>
          <p:nvPr>
            <p:ph type="body" sz="quarter" idx="17"/>
          </p:nvPr>
        </p:nvSpPr>
        <p:spPr/>
        <p:txBody>
          <a:bodyPr/>
          <a:lstStyle/>
          <a:p>
            <a:r>
              <a:rPr lang="en-US" altLang="en-US" b="1" dirty="0"/>
              <a:t>Kerberos</a:t>
            </a:r>
            <a:r>
              <a:rPr lang="en-US" altLang="en-US" dirty="0"/>
              <a:t> is an authentication system developed at MIT</a:t>
            </a:r>
          </a:p>
          <a:p>
            <a:pPr lvl="1"/>
            <a:r>
              <a:rPr lang="en-US" altLang="en-US" dirty="0"/>
              <a:t>It uses encryption and authentication for security</a:t>
            </a:r>
          </a:p>
          <a:p>
            <a:pPr lvl="1"/>
            <a:r>
              <a:rPr lang="en-US" altLang="en-US" dirty="0"/>
              <a:t>Works like using a driver’s license to cash a check</a:t>
            </a:r>
          </a:p>
          <a:p>
            <a:pPr lvl="1"/>
            <a:r>
              <a:rPr lang="en-US" altLang="en-US" dirty="0"/>
              <a:t>Kerberos ticket characteristics:</a:t>
            </a:r>
          </a:p>
          <a:p>
            <a:pPr lvl="2"/>
            <a:r>
              <a:rPr lang="en-US" altLang="en-US" dirty="0"/>
              <a:t>Difficult to copy</a:t>
            </a:r>
          </a:p>
          <a:p>
            <a:pPr lvl="2"/>
            <a:r>
              <a:rPr lang="en-US" altLang="en-US" dirty="0"/>
              <a:t>Contains information linking it to the user</a:t>
            </a:r>
          </a:p>
          <a:p>
            <a:pPr lvl="2"/>
            <a:r>
              <a:rPr lang="en-US" altLang="en-US" dirty="0"/>
              <a:t>It lists restrictions</a:t>
            </a:r>
          </a:p>
          <a:p>
            <a:pPr lvl="2"/>
            <a:r>
              <a:rPr lang="en-US" altLang="en-US" dirty="0"/>
              <a:t>Expires at some future date</a:t>
            </a:r>
          </a:p>
          <a:p>
            <a:pPr lvl="1"/>
            <a:r>
              <a:rPr lang="en-US" altLang="zh-CN" dirty="0"/>
              <a:t>Kerberos is typically used when a user attempts to access a network service and that service requires authentication</a:t>
            </a:r>
            <a:endParaRPr lang="zh-CN" altLang="en-US" dirty="0"/>
          </a:p>
        </p:txBody>
      </p:sp>
    </p:spTree>
    <p:extLst>
      <p:ext uri="{BB962C8B-B14F-4D97-AF65-F5344CB8AC3E}">
        <p14:creationId xmlns:p14="http://schemas.microsoft.com/office/powerpoint/2010/main" val="2361950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Authentication Technologies (5 of 8) </a:t>
            </a:r>
            <a:endParaRPr lang="zh-CN" altLang="en-US" dirty="0"/>
          </a:p>
        </p:txBody>
      </p:sp>
      <p:sp>
        <p:nvSpPr>
          <p:cNvPr id="3" name="Text Placeholder 2"/>
          <p:cNvSpPr>
            <a:spLocks noGrp="1"/>
          </p:cNvSpPr>
          <p:nvPr>
            <p:ph type="body" sz="quarter" idx="17"/>
          </p:nvPr>
        </p:nvSpPr>
        <p:spPr/>
        <p:txBody>
          <a:bodyPr/>
          <a:lstStyle/>
          <a:p>
            <a:r>
              <a:rPr lang="en-US" altLang="en-US" dirty="0"/>
              <a:t>Terminal Access Control Access Control System + (TACACS+)</a:t>
            </a:r>
          </a:p>
          <a:p>
            <a:pPr lvl="1"/>
            <a:r>
              <a:rPr lang="en-US" altLang="en-US" i="1" dirty="0"/>
              <a:t>TACACS</a:t>
            </a:r>
            <a:r>
              <a:rPr lang="en-US" altLang="en-US" dirty="0"/>
              <a:t> is an authentication service similar to RADIUS</a:t>
            </a:r>
          </a:p>
          <a:p>
            <a:pPr lvl="1"/>
            <a:r>
              <a:rPr lang="en-US" altLang="en-US" dirty="0"/>
              <a:t>It is commonly used on UNIX devices that communicates by forwarding user authentication information to a centralized server</a:t>
            </a:r>
          </a:p>
          <a:p>
            <a:pPr lvl="1"/>
            <a:r>
              <a:rPr lang="en-US" altLang="en-US" dirty="0"/>
              <a:t>The current version is TACACS+</a:t>
            </a:r>
          </a:p>
        </p:txBody>
      </p:sp>
    </p:spTree>
    <p:extLst>
      <p:ext uri="{BB962C8B-B14F-4D97-AF65-F5344CB8AC3E}">
        <p14:creationId xmlns:p14="http://schemas.microsoft.com/office/powerpoint/2010/main" val="834566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Authentication Technologies (6 of 8) </a:t>
            </a:r>
            <a:endParaRPr lang="zh-CN" altLang="en-US" dirty="0"/>
          </a:p>
        </p:txBody>
      </p:sp>
      <p:sp>
        <p:nvSpPr>
          <p:cNvPr id="3" name="Text Placeholder 2"/>
          <p:cNvSpPr>
            <a:spLocks noGrp="1"/>
          </p:cNvSpPr>
          <p:nvPr>
            <p:ph type="body" sz="quarter" idx="17"/>
          </p:nvPr>
        </p:nvSpPr>
        <p:spPr/>
        <p:txBody>
          <a:bodyPr/>
          <a:lstStyle/>
          <a:p>
            <a:r>
              <a:rPr lang="en-US" altLang="zh-CN" dirty="0"/>
              <a:t>Directory Service</a:t>
            </a:r>
          </a:p>
          <a:p>
            <a:pPr lvl="1"/>
            <a:r>
              <a:rPr lang="en-US" altLang="zh-CN" dirty="0"/>
              <a:t>A </a:t>
            </a:r>
            <a:r>
              <a:rPr lang="en-US" altLang="zh-CN" b="1" dirty="0"/>
              <a:t>directory service </a:t>
            </a:r>
            <a:r>
              <a:rPr lang="en-US" altLang="zh-CN" dirty="0"/>
              <a:t>is a database stored on the network that contains information about users and network devices</a:t>
            </a:r>
          </a:p>
          <a:p>
            <a:pPr lvl="1"/>
            <a:r>
              <a:rPr lang="en-US" altLang="zh-CN" dirty="0"/>
              <a:t>Directory services make it easier to grant privileges or permissions to network users and provide authentication</a:t>
            </a:r>
          </a:p>
          <a:p>
            <a:r>
              <a:rPr lang="en-US" altLang="en-US" dirty="0"/>
              <a:t>SAML</a:t>
            </a:r>
          </a:p>
          <a:p>
            <a:pPr lvl="1"/>
            <a:r>
              <a:rPr lang="en-US" altLang="en-US" b="1" dirty="0"/>
              <a:t>Security Assertion Markup Language </a:t>
            </a:r>
            <a:r>
              <a:rPr lang="en-US" altLang="en-US" dirty="0"/>
              <a:t>(</a:t>
            </a:r>
            <a:r>
              <a:rPr lang="en-US" altLang="en-US" b="1" dirty="0"/>
              <a:t>SAML</a:t>
            </a:r>
            <a:r>
              <a:rPr lang="en-US" altLang="en-US" dirty="0"/>
              <a:t>) is an XML standard that allows secure web domains to exchange user authentication and authorization data</a:t>
            </a:r>
          </a:p>
          <a:p>
            <a:pPr lvl="1"/>
            <a:r>
              <a:rPr lang="en-US" altLang="en-US" dirty="0"/>
              <a:t>SAML allows a user’s login credentials to be stored with a single identity provider instead of being stored on each web service provider’s server</a:t>
            </a:r>
          </a:p>
          <a:p>
            <a:pPr lvl="1"/>
            <a:r>
              <a:rPr lang="en-US" altLang="en-US" dirty="0"/>
              <a:t>SAML is used extensively for online e-commerce business-to-business (B2B)  and business-to-customer (B2C) transactions</a:t>
            </a:r>
          </a:p>
          <a:p>
            <a:endParaRPr lang="en-US" altLang="zh-CN" dirty="0"/>
          </a:p>
          <a:p>
            <a:endParaRPr lang="zh-CN" altLang="en-US" dirty="0"/>
          </a:p>
        </p:txBody>
      </p:sp>
    </p:spTree>
    <p:extLst>
      <p:ext uri="{BB962C8B-B14F-4D97-AF65-F5344CB8AC3E}">
        <p14:creationId xmlns:p14="http://schemas.microsoft.com/office/powerpoint/2010/main" val="751037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306" y="29224"/>
            <a:ext cx="10515600" cy="437308"/>
          </a:xfrm>
        </p:spPr>
        <p:txBody>
          <a:bodyPr/>
          <a:lstStyle/>
          <a:p>
            <a:r>
              <a:rPr lang="en-US" altLang="zh-CN" dirty="0"/>
              <a:t>Secure Authentication Technologies (7 of 8) </a:t>
            </a:r>
            <a:endParaRPr lang="zh-CN" altLang="en-US" dirty="0"/>
          </a:p>
        </p:txBody>
      </p:sp>
      <p:pic>
        <p:nvPicPr>
          <p:cNvPr id="5" name="Picture Placeholder 4" descr="An illustration showing the steps in an S A M L transaction. The interactions listed in the illustration occur between a service provider, a user, and an identity provider. Step 1: The user attempts to reach the service provider. Step 2: The service provider generates an S A M L request. Step 3: The redirect U R L is sent by the service provider which redirects the user to the identity provider. Step 4: The identity provider decodes the S A M L request and authenticates the user. Step 5. The S A M L response is created and signed by the identity provider. Step 6: The S A M L response is returned by the identity provider to the user. Step 7: The user's browser forwards the S A M L request to the service provider. Step 8: The S A M L request is verified and the user is logged i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39755" y="881262"/>
            <a:ext cx="10056403" cy="4978361"/>
          </a:xfrm>
          <a:prstGeom prst="rect">
            <a:avLst/>
          </a:prstGeom>
          <a:noFill/>
          <a:ln>
            <a:noFill/>
          </a:ln>
        </p:spPr>
      </p:pic>
    </p:spTree>
    <p:extLst>
      <p:ext uri="{BB962C8B-B14F-4D97-AF65-F5344CB8AC3E}">
        <p14:creationId xmlns:p14="http://schemas.microsoft.com/office/powerpoint/2010/main" val="1265260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 Authentication Technologies (8 of 8) </a:t>
            </a:r>
            <a:endParaRPr lang="zh-CN" altLang="en-US" dirty="0"/>
          </a:p>
        </p:txBody>
      </p:sp>
      <p:sp>
        <p:nvSpPr>
          <p:cNvPr id="3" name="Text Placeholder 2"/>
          <p:cNvSpPr>
            <a:spLocks noGrp="1"/>
          </p:cNvSpPr>
          <p:nvPr>
            <p:ph type="body" sz="quarter" idx="17"/>
          </p:nvPr>
        </p:nvSpPr>
        <p:spPr/>
        <p:txBody>
          <a:bodyPr/>
          <a:lstStyle/>
          <a:p>
            <a:r>
              <a:rPr lang="en-US" altLang="zh-CN" dirty="0"/>
              <a:t>Authentication Framework Protocols</a:t>
            </a:r>
          </a:p>
          <a:p>
            <a:pPr lvl="1"/>
            <a:r>
              <a:rPr lang="en-US" altLang="zh-CN" dirty="0"/>
              <a:t>A framework for transporting authentication protocols is known as the Extensible Authentication Protocol (EAP)</a:t>
            </a:r>
          </a:p>
          <a:p>
            <a:pPr lvl="1"/>
            <a:r>
              <a:rPr lang="en-US" altLang="zh-CN" dirty="0"/>
              <a:t>EAP was created as a more secure alternative to </a:t>
            </a:r>
            <a:r>
              <a:rPr lang="en-US" altLang="zh-CN" b="1" dirty="0"/>
              <a:t>Challenge-Handshake Authentication Protocol (CHAP), </a:t>
            </a:r>
            <a:r>
              <a:rPr lang="en-US" altLang="zh-CN" dirty="0"/>
              <a:t>the Microsoft version of CHAP </a:t>
            </a:r>
            <a:r>
              <a:rPr lang="en-US" altLang="zh-CN" b="1" dirty="0"/>
              <a:t>(MS-CHAP), </a:t>
            </a:r>
            <a:r>
              <a:rPr lang="en-US" altLang="zh-CN" dirty="0"/>
              <a:t>and  </a:t>
            </a:r>
            <a:r>
              <a:rPr lang="en-US" altLang="zh-CN" b="1" dirty="0"/>
              <a:t>Password Authentication Protocol (PAP)</a:t>
            </a:r>
          </a:p>
          <a:p>
            <a:pPr lvl="1"/>
            <a:r>
              <a:rPr lang="en-US" altLang="zh-CN" dirty="0"/>
              <a:t>EAP is a framework for transporting authentication protocols instead of the authentication protocol itself</a:t>
            </a:r>
          </a:p>
          <a:p>
            <a:pPr lvl="1"/>
            <a:r>
              <a:rPr lang="en-US" altLang="zh-CN" dirty="0"/>
              <a:t>EAP defines the format of the messages and uses four types of packets:</a:t>
            </a:r>
          </a:p>
          <a:p>
            <a:pPr lvl="2"/>
            <a:r>
              <a:rPr lang="en-US" altLang="zh-CN" i="1" dirty="0"/>
              <a:t>Request, response, success, and failure</a:t>
            </a:r>
          </a:p>
          <a:p>
            <a:pPr lvl="1"/>
            <a:endParaRPr lang="zh-CN" altLang="en-US" dirty="0"/>
          </a:p>
        </p:txBody>
      </p:sp>
    </p:spTree>
    <p:extLst>
      <p:ext uri="{BB962C8B-B14F-4D97-AF65-F5344CB8AC3E}">
        <p14:creationId xmlns:p14="http://schemas.microsoft.com/office/powerpoint/2010/main" val="108069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Know: Passwords (1 of 9)</a:t>
            </a:r>
            <a:endParaRPr lang="zh-CN" altLang="en-US" dirty="0"/>
          </a:p>
        </p:txBody>
      </p:sp>
      <p:sp>
        <p:nvSpPr>
          <p:cNvPr id="3" name="Text Placeholder 2"/>
          <p:cNvSpPr>
            <a:spLocks noGrp="1"/>
          </p:cNvSpPr>
          <p:nvPr>
            <p:ph type="body" sz="quarter" idx="17"/>
          </p:nvPr>
        </p:nvSpPr>
        <p:spPr/>
        <p:txBody>
          <a:bodyPr/>
          <a:lstStyle/>
          <a:p>
            <a:r>
              <a:rPr lang="en-US" altLang="en-US" b="1" dirty="0"/>
              <a:t>Passwords </a:t>
            </a:r>
            <a:r>
              <a:rPr lang="en-US" altLang="en-US" dirty="0"/>
              <a:t>are the most common type of IT authentication today</a:t>
            </a:r>
          </a:p>
          <a:p>
            <a:r>
              <a:rPr lang="en-US" altLang="en-US" dirty="0"/>
              <a:t>Passwords provide only weak protection and are constantly under attack</a:t>
            </a:r>
          </a:p>
          <a:p>
            <a:r>
              <a:rPr lang="en-US" altLang="en-US" dirty="0"/>
              <a:t>Password Weaknesses</a:t>
            </a:r>
          </a:p>
          <a:p>
            <a:pPr lvl="1"/>
            <a:r>
              <a:rPr lang="en-US" altLang="en-US" dirty="0"/>
              <a:t>Weakness of passwords is linked to human memory</a:t>
            </a:r>
          </a:p>
          <a:p>
            <a:pPr lvl="2"/>
            <a:r>
              <a:rPr lang="en-US" altLang="en-US" dirty="0"/>
              <a:t>Humans can memorize only a limited number of items</a:t>
            </a:r>
          </a:p>
          <a:p>
            <a:pPr lvl="1"/>
            <a:r>
              <a:rPr lang="en-US" altLang="en-US" dirty="0"/>
              <a:t>Long, complex passwords are most effective</a:t>
            </a:r>
          </a:p>
          <a:p>
            <a:pPr lvl="2"/>
            <a:r>
              <a:rPr lang="en-US" altLang="en-US" dirty="0"/>
              <a:t>But they are the most difficult to memorize</a:t>
            </a:r>
          </a:p>
          <a:p>
            <a:pPr lvl="1"/>
            <a:r>
              <a:rPr lang="en-US" altLang="en-US" dirty="0"/>
              <a:t>Users must remember passwords for many different accounts</a:t>
            </a:r>
          </a:p>
          <a:p>
            <a:pPr lvl="1"/>
            <a:r>
              <a:rPr lang="en-US" altLang="en-US" dirty="0"/>
              <a:t>Each account password should be unique</a:t>
            </a:r>
          </a:p>
          <a:p>
            <a:pPr lvl="1"/>
            <a:r>
              <a:rPr lang="en-US" altLang="en-US" dirty="0"/>
              <a:t>Many security policies mandate that passwords must expire</a:t>
            </a:r>
          </a:p>
          <a:p>
            <a:pPr lvl="2"/>
            <a:r>
              <a:rPr lang="en-US" altLang="en-US" dirty="0"/>
              <a:t>Users must repeatedly memorize passwords</a:t>
            </a:r>
          </a:p>
          <a:p>
            <a:pPr lvl="1"/>
            <a:endParaRPr lang="en-US" altLang="en-US" dirty="0"/>
          </a:p>
          <a:p>
            <a:endParaRPr lang="en-US" altLang="en-US" dirty="0"/>
          </a:p>
        </p:txBody>
      </p:sp>
    </p:spTree>
    <p:extLst>
      <p:ext uri="{BB962C8B-B14F-4D97-AF65-F5344CB8AC3E}">
        <p14:creationId xmlns:p14="http://schemas.microsoft.com/office/powerpoint/2010/main" val="2083810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standard allows secure web domains to exchange user authentication and authorization data?</a:t>
            </a:r>
          </a:p>
          <a:p>
            <a:pPr marL="342900" lvl="1" indent="0">
              <a:buNone/>
            </a:pPr>
            <a:r>
              <a:rPr lang="en-US" dirty="0">
                <a:solidFill>
                  <a:srgbClr val="000000"/>
                </a:solidFill>
              </a:rPr>
              <a:t>a. LDAP</a:t>
            </a:r>
          </a:p>
          <a:p>
            <a:pPr marL="342900" lvl="1" indent="0">
              <a:buNone/>
            </a:pPr>
            <a:r>
              <a:rPr lang="en-US" dirty="0">
                <a:solidFill>
                  <a:srgbClr val="000000"/>
                </a:solidFill>
              </a:rPr>
              <a:t>b. SAML</a:t>
            </a:r>
          </a:p>
          <a:p>
            <a:pPr marL="342900" lvl="1" indent="0">
              <a:buNone/>
            </a:pPr>
            <a:r>
              <a:rPr lang="en-US" dirty="0">
                <a:solidFill>
                  <a:srgbClr val="000000"/>
                </a:solidFill>
              </a:rPr>
              <a:t>c. MS-CHAP</a:t>
            </a:r>
          </a:p>
          <a:p>
            <a:pPr marL="342900" lvl="1" indent="0">
              <a:buNone/>
            </a:pPr>
            <a:r>
              <a:rPr lang="en-US" dirty="0">
                <a:solidFill>
                  <a:srgbClr val="000000"/>
                </a:solidFill>
              </a:rPr>
              <a:t>d. TACACS</a:t>
            </a:r>
          </a:p>
          <a:p>
            <a:pPr marL="342900" lvl="1" indent="0">
              <a:buNone/>
            </a:pPr>
            <a:endParaRPr lang="en-US" dirty="0"/>
          </a:p>
        </p:txBody>
      </p:sp>
    </p:spTree>
    <p:extLst>
      <p:ext uri="{BB962C8B-B14F-4D97-AF65-F5344CB8AC3E}">
        <p14:creationId xmlns:p14="http://schemas.microsoft.com/office/powerpoint/2010/main" val="445062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standard allows secure web domains to exchange user authentication and authorization data?</a:t>
            </a:r>
          </a:p>
          <a:p>
            <a:pPr marL="342900" lvl="1" indent="0">
              <a:buNone/>
            </a:pPr>
            <a:r>
              <a:rPr lang="en-US" b="1" dirty="0">
                <a:solidFill>
                  <a:srgbClr val="000000"/>
                </a:solidFill>
              </a:rPr>
              <a:t>Answer: b. SAML</a:t>
            </a:r>
            <a:endParaRPr lang="en-US" altLang="en-US" b="1" i="1" dirty="0">
              <a:solidFill>
                <a:srgbClr val="000000"/>
              </a:solidFill>
            </a:endParaRPr>
          </a:p>
          <a:p>
            <a:pPr marL="342900" lvl="1" indent="0">
              <a:buNone/>
            </a:pPr>
            <a:r>
              <a:rPr kumimoji="0" lang="en-US" altLang="en-US" sz="2000" b="1" i="0" u="none" strike="noStrike" kern="1200" cap="none" spc="0" normalizeH="0" baseline="0" noProof="0" dirty="0">
                <a:ln>
                  <a:noFill/>
                </a:ln>
                <a:solidFill>
                  <a:srgbClr val="000000"/>
                </a:solidFill>
                <a:effectLst/>
                <a:uLnTx/>
                <a:uFillTx/>
                <a:latin typeface="Arial" charset="0"/>
                <a:cs typeface="Arial" charset="0"/>
              </a:rPr>
              <a:t>Security Assertion Markup Language (</a:t>
            </a:r>
            <a:r>
              <a:rPr lang="en-US" altLang="en-US" b="1" dirty="0">
                <a:solidFill>
                  <a:srgbClr val="000000"/>
                </a:solidFill>
              </a:rPr>
              <a:t>SAML) is an XML standard that allows secure web domains to exchange user authentication and authorization data.</a:t>
            </a:r>
            <a:endParaRPr lang="en-US" b="1" dirty="0">
              <a:solidFill>
                <a:srgbClr val="000000"/>
              </a:solidFill>
            </a:endParaRPr>
          </a:p>
        </p:txBody>
      </p:sp>
    </p:spTree>
    <p:extLst>
      <p:ext uri="{BB962C8B-B14F-4D97-AF65-F5344CB8AC3E}">
        <p14:creationId xmlns:p14="http://schemas.microsoft.com/office/powerpoint/2010/main" val="3374480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normAutofit/>
          </a:bodyPr>
          <a:lstStyle/>
          <a:p>
            <a:pPr marL="0" indent="0">
              <a:buNone/>
            </a:pPr>
            <a:r>
              <a:rPr lang="en-US" altLang="zh-CN" sz="2400" dirty="0">
                <a:latin typeface="Arial"/>
                <a:cs typeface="Arial"/>
              </a:rPr>
              <a:t>One of the ways to help remember technical information is to relate where and how a technology is implemented. If possible, ask an IT professional at your school or your place of work which of the authentication technologies are being used in the school’s or workplace’s network. As the person why that particular technology was chosen and relate the information you learned back to the contents of this module.</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3796427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altLang="en-US" dirty="0"/>
              <a:t>Authentication credentials can be classified into five categories: what you know, what you have, what you are, what you do, and where you are</a:t>
            </a:r>
          </a:p>
          <a:p>
            <a:r>
              <a:rPr lang="en-US" altLang="en-US" dirty="0"/>
              <a:t>Passwords provide a weak degree of protection because they rely on human memory</a:t>
            </a:r>
          </a:p>
          <a:p>
            <a:r>
              <a:rPr lang="en-US" altLang="en-US" dirty="0"/>
              <a:t>Most password attacks today use offline attacks where attackers steal encrypted password file</a:t>
            </a:r>
          </a:p>
          <a:p>
            <a:r>
              <a:rPr lang="en-US" altLang="en-US" dirty="0"/>
              <a:t>A dictionary attack begins with the attacker creating digests of common dictionary words, which are compared with those in a stolen password file</a:t>
            </a:r>
          </a:p>
          <a:p>
            <a:r>
              <a:rPr lang="en-US" altLang="en-US" dirty="0"/>
              <a:t>Another type of authentication credential is based on the approved user having a specific item in her possession</a:t>
            </a:r>
          </a:p>
          <a:p>
            <a:pPr lvl="1"/>
            <a:r>
              <a:rPr lang="en-US" altLang="en-US" dirty="0"/>
              <a:t>A hardware token is a small device that generates a code from an algorithm once every 30 to 60 seconds</a:t>
            </a:r>
          </a:p>
          <a:p>
            <a:endParaRPr lang="en-US" altLang="en-US" dirty="0"/>
          </a:p>
        </p:txBody>
      </p:sp>
    </p:spTree>
    <p:extLst>
      <p:ext uri="{BB962C8B-B14F-4D97-AF65-F5344CB8AC3E}">
        <p14:creationId xmlns:p14="http://schemas.microsoft.com/office/powerpoint/2010/main" val="205990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altLang="en-US" dirty="0"/>
              <a:t>Biometrics bases authentication on characteristics of an individual</a:t>
            </a:r>
          </a:p>
          <a:p>
            <a:pPr lvl="1"/>
            <a:r>
              <a:rPr lang="en-US" altLang="en-US" dirty="0"/>
              <a:t>Standard and cognitive biometrics are examples</a:t>
            </a:r>
          </a:p>
          <a:p>
            <a:r>
              <a:rPr lang="en-US" altLang="en-US" dirty="0"/>
              <a:t>Behavioral biometrics authenticates by normal actions the user performs</a:t>
            </a:r>
          </a:p>
          <a:p>
            <a:r>
              <a:rPr lang="en-US" altLang="en-US" dirty="0"/>
              <a:t>One way for an enterprise to protect stored digests is to add a salt, which consists of a random string that is used in hash algorithms</a:t>
            </a:r>
          </a:p>
          <a:p>
            <a:r>
              <a:rPr lang="en-US" altLang="en-US" dirty="0"/>
              <a:t>Single sign-on (SSO) allows a single username and password to gain access to all accounts</a:t>
            </a:r>
          </a:p>
          <a:p>
            <a:r>
              <a:rPr lang="en-US" altLang="en-US" dirty="0"/>
              <a:t>Different services can be used to provide authentication </a:t>
            </a:r>
          </a:p>
          <a:p>
            <a:endParaRPr lang="en-US" altLang="en-US" dirty="0"/>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Know: Passwords (2 of 9)</a:t>
            </a:r>
            <a:endParaRPr lang="zh-CN" altLang="en-US" dirty="0"/>
          </a:p>
        </p:txBody>
      </p:sp>
      <p:sp>
        <p:nvSpPr>
          <p:cNvPr id="3" name="Text Placeholder 2"/>
          <p:cNvSpPr>
            <a:spLocks noGrp="1"/>
          </p:cNvSpPr>
          <p:nvPr>
            <p:ph type="body" sz="quarter" idx="17"/>
          </p:nvPr>
        </p:nvSpPr>
        <p:spPr/>
        <p:txBody>
          <a:bodyPr/>
          <a:lstStyle/>
          <a:p>
            <a:r>
              <a:rPr lang="en-US" altLang="en-US" dirty="0"/>
              <a:t>Password Weaknesses (continued)</a:t>
            </a:r>
          </a:p>
          <a:p>
            <a:pPr lvl="1"/>
            <a:r>
              <a:rPr lang="en-US" altLang="en-US" dirty="0"/>
              <a:t>Users often take shortcuts and use a </a:t>
            </a:r>
            <a:r>
              <a:rPr lang="en-US" altLang="en-US" i="1" dirty="0"/>
              <a:t>weak password</a:t>
            </a:r>
          </a:p>
          <a:p>
            <a:pPr lvl="2"/>
            <a:r>
              <a:rPr lang="en-US" altLang="en-US" dirty="0"/>
              <a:t>Examples: common words, short password, a predictable sequence of characters or personal information</a:t>
            </a:r>
          </a:p>
          <a:p>
            <a:pPr lvl="1"/>
            <a:r>
              <a:rPr lang="en-US" altLang="en-US" dirty="0"/>
              <a:t>When attempting to create stronger passwords, they generally follow predictable patterns:</a:t>
            </a:r>
          </a:p>
          <a:p>
            <a:pPr lvl="2"/>
            <a:r>
              <a:rPr lang="en-US" altLang="en-US" i="1" dirty="0"/>
              <a:t>Appending</a:t>
            </a:r>
            <a:r>
              <a:rPr lang="en-US" altLang="en-US" dirty="0"/>
              <a:t>: using letters, numbers, and punctuation in a pattern</a:t>
            </a:r>
          </a:p>
          <a:p>
            <a:pPr lvl="2"/>
            <a:r>
              <a:rPr lang="en-US" altLang="en-US" i="1" dirty="0"/>
              <a:t>Replacing</a:t>
            </a:r>
            <a:r>
              <a:rPr lang="en-US" altLang="en-US" dirty="0"/>
              <a:t>: users use replacements in predictable patterns</a:t>
            </a:r>
          </a:p>
          <a:p>
            <a:pPr lvl="1"/>
            <a:endParaRPr lang="en-US" altLang="en-US" dirty="0"/>
          </a:p>
          <a:p>
            <a:endParaRPr lang="en-US" altLang="en-US" dirty="0"/>
          </a:p>
        </p:txBody>
      </p:sp>
    </p:spTree>
    <p:extLst>
      <p:ext uri="{BB962C8B-B14F-4D97-AF65-F5344CB8AC3E}">
        <p14:creationId xmlns:p14="http://schemas.microsoft.com/office/powerpoint/2010/main" val="229540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Know: Passwords (3 of 9)</a:t>
            </a:r>
            <a:endParaRPr lang="zh-CN" altLang="en-US" dirty="0"/>
          </a:p>
        </p:txBody>
      </p:sp>
      <p:sp>
        <p:nvSpPr>
          <p:cNvPr id="3" name="Text Placeholder 2"/>
          <p:cNvSpPr>
            <a:spLocks noGrp="1"/>
          </p:cNvSpPr>
          <p:nvPr>
            <p:ph type="body" sz="quarter" idx="17"/>
          </p:nvPr>
        </p:nvSpPr>
        <p:spPr/>
        <p:txBody>
          <a:bodyPr/>
          <a:lstStyle/>
          <a:p>
            <a:r>
              <a:rPr lang="en-US" altLang="zh-CN" dirty="0"/>
              <a:t>Attacks on Passwords</a:t>
            </a:r>
          </a:p>
          <a:p>
            <a:pPr lvl="1"/>
            <a:r>
              <a:rPr lang="en-US" altLang="zh-CN" dirty="0"/>
              <a:t>When users create passwords, a one-way hash algorithm creates a message digest (or hash) of the password</a:t>
            </a:r>
          </a:p>
          <a:p>
            <a:pPr lvl="1"/>
            <a:r>
              <a:rPr lang="en-US" altLang="zh-CN" dirty="0"/>
              <a:t>Attackers work to steal the file of password digests</a:t>
            </a:r>
          </a:p>
          <a:p>
            <a:pPr lvl="2"/>
            <a:r>
              <a:rPr lang="en-US" altLang="zh-CN" dirty="0"/>
              <a:t>They can then use a stolen has to impersonate the user</a:t>
            </a:r>
          </a:p>
          <a:p>
            <a:pPr lvl="2"/>
            <a:r>
              <a:rPr lang="en-US" altLang="zh-CN" dirty="0"/>
              <a:t>They can also load that file onto their own computers and then use a sophisticated </a:t>
            </a:r>
            <a:r>
              <a:rPr lang="en-US" altLang="zh-CN" b="1" dirty="0"/>
              <a:t>password cracker</a:t>
            </a:r>
            <a:r>
              <a:rPr lang="en-US" altLang="zh-CN" dirty="0"/>
              <a:t>, which is software designed to break passwords</a:t>
            </a:r>
          </a:p>
          <a:p>
            <a:pPr lvl="1"/>
            <a:r>
              <a:rPr lang="en-US" altLang="zh-CN" dirty="0"/>
              <a:t>Password crackers create known digests called </a:t>
            </a:r>
            <a:r>
              <a:rPr lang="en-US" altLang="zh-CN" i="1" dirty="0"/>
              <a:t>candidates</a:t>
            </a:r>
          </a:p>
          <a:p>
            <a:pPr lvl="1"/>
            <a:r>
              <a:rPr lang="en-US" altLang="zh-CN" dirty="0"/>
              <a:t>The different means of creating candidates include:</a:t>
            </a:r>
          </a:p>
          <a:p>
            <a:pPr lvl="2"/>
            <a:r>
              <a:rPr lang="en-US" altLang="zh-CN" dirty="0"/>
              <a:t>Brute force, rule, dictionary, rainbow tables, and password collections</a:t>
            </a:r>
          </a:p>
        </p:txBody>
      </p:sp>
    </p:spTree>
    <p:extLst>
      <p:ext uri="{BB962C8B-B14F-4D97-AF65-F5344CB8AC3E}">
        <p14:creationId xmlns:p14="http://schemas.microsoft.com/office/powerpoint/2010/main" val="317736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Know: Passwords (4 of 9)</a:t>
            </a:r>
            <a:endParaRPr lang="zh-CN" altLang="en-US" dirty="0"/>
          </a:p>
        </p:txBody>
      </p:sp>
      <p:sp>
        <p:nvSpPr>
          <p:cNvPr id="3" name="Text Placeholder 2"/>
          <p:cNvSpPr>
            <a:spLocks noGrp="1"/>
          </p:cNvSpPr>
          <p:nvPr>
            <p:ph type="body" sz="quarter" idx="17"/>
          </p:nvPr>
        </p:nvSpPr>
        <p:spPr/>
        <p:txBody>
          <a:bodyPr/>
          <a:lstStyle/>
          <a:p>
            <a:r>
              <a:rPr lang="en-US" altLang="zh-CN" dirty="0"/>
              <a:t>Password Spraying</a:t>
            </a:r>
          </a:p>
          <a:p>
            <a:pPr lvl="1"/>
            <a:r>
              <a:rPr lang="en-US" altLang="zh-CN" dirty="0"/>
              <a:t>A </a:t>
            </a:r>
            <a:r>
              <a:rPr lang="en-US" altLang="zh-CN" b="1" dirty="0"/>
              <a:t>password spraying </a:t>
            </a:r>
            <a:r>
              <a:rPr lang="en-US" altLang="zh-CN" dirty="0"/>
              <a:t>attack selects one or a few common passwords and then enters the same password when trying to login to several user accounts</a:t>
            </a:r>
          </a:p>
          <a:p>
            <a:r>
              <a:rPr lang="en-US" altLang="en-US" dirty="0"/>
              <a:t>Brute Force Attack</a:t>
            </a:r>
          </a:p>
          <a:p>
            <a:pPr lvl="1"/>
            <a:r>
              <a:rPr lang="en-US" altLang="en-US" dirty="0"/>
              <a:t>In an </a:t>
            </a:r>
            <a:r>
              <a:rPr lang="en-US" altLang="en-US" b="1" dirty="0"/>
              <a:t>automated brute force attack</a:t>
            </a:r>
            <a:r>
              <a:rPr lang="en-US" altLang="en-US" dirty="0"/>
              <a:t>, every possible combination of letters, numbers, and characters used to create encrypted passwords are matched against the stolen hash file</a:t>
            </a:r>
          </a:p>
          <a:p>
            <a:pPr lvl="1"/>
            <a:r>
              <a:rPr lang="en-US" altLang="en-US" dirty="0"/>
              <a:t>In an </a:t>
            </a:r>
            <a:r>
              <a:rPr lang="en-US" altLang="en-US" b="1" dirty="0"/>
              <a:t>online brute force attack</a:t>
            </a:r>
            <a:r>
              <a:rPr lang="en-US" altLang="en-US" dirty="0"/>
              <a:t>, the same account is continuously attacked (called </a:t>
            </a:r>
            <a:r>
              <a:rPr lang="en-US" altLang="en-US" i="1" dirty="0"/>
              <a:t>pounded</a:t>
            </a:r>
            <a:r>
              <a:rPr lang="en-US" altLang="en-US" dirty="0"/>
              <a:t>) by entering different passwords</a:t>
            </a:r>
          </a:p>
          <a:p>
            <a:pPr lvl="1"/>
            <a:r>
              <a:rPr lang="en-US" altLang="en-US" dirty="0"/>
              <a:t>An </a:t>
            </a:r>
            <a:r>
              <a:rPr lang="en-US" altLang="en-US" b="1" dirty="0"/>
              <a:t>offline brute force attacks </a:t>
            </a:r>
            <a:r>
              <a:rPr lang="en-US" altLang="en-US" dirty="0"/>
              <a:t>uses the stolen hash file</a:t>
            </a:r>
          </a:p>
          <a:p>
            <a:pPr lvl="2"/>
            <a:r>
              <a:rPr lang="en-US" altLang="en-US" dirty="0"/>
              <a:t>This is the slowest yet most thorough method</a:t>
            </a:r>
          </a:p>
          <a:p>
            <a:endParaRPr lang="en-US" altLang="zh-CN" dirty="0"/>
          </a:p>
        </p:txBody>
      </p:sp>
    </p:spTree>
    <p:extLst>
      <p:ext uri="{BB962C8B-B14F-4D97-AF65-F5344CB8AC3E}">
        <p14:creationId xmlns:p14="http://schemas.microsoft.com/office/powerpoint/2010/main" val="154897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Something You Know: Passwords (5 of 9)</a:t>
            </a:r>
            <a:endParaRPr lang="zh-CN" altLang="en-US" dirty="0"/>
          </a:p>
        </p:txBody>
      </p:sp>
      <p:sp>
        <p:nvSpPr>
          <p:cNvPr id="3" name="Text Placeholder 2"/>
          <p:cNvSpPr>
            <a:spLocks noGrp="1"/>
          </p:cNvSpPr>
          <p:nvPr>
            <p:ph type="body" sz="quarter" idx="17"/>
          </p:nvPr>
        </p:nvSpPr>
        <p:spPr/>
        <p:txBody>
          <a:bodyPr/>
          <a:lstStyle/>
          <a:p>
            <a:r>
              <a:rPr lang="en-US" altLang="zh-CN" dirty="0"/>
              <a:t>Rule Attack</a:t>
            </a:r>
          </a:p>
          <a:p>
            <a:pPr lvl="1"/>
            <a:r>
              <a:rPr lang="en-US" altLang="zh-CN" dirty="0"/>
              <a:t>A </a:t>
            </a:r>
            <a:r>
              <a:rPr lang="en-US" altLang="zh-CN" i="1" dirty="0"/>
              <a:t>rule attack </a:t>
            </a:r>
            <a:r>
              <a:rPr lang="en-US" altLang="zh-CN" dirty="0"/>
              <a:t>conducts a statistical analysis on the stolen passwords that is used to create a mask to break the largest number of passwords</a:t>
            </a:r>
          </a:p>
          <a:p>
            <a:pPr lvl="1"/>
            <a:r>
              <a:rPr lang="en-US" altLang="zh-CN" dirty="0"/>
              <a:t>There are three basic steps in a rule attacks:</a:t>
            </a:r>
          </a:p>
          <a:p>
            <a:pPr lvl="2"/>
            <a:r>
              <a:rPr lang="en-US" altLang="zh-CN" dirty="0"/>
              <a:t>1. A small sample of the stolen password plaintext file is obtained</a:t>
            </a:r>
          </a:p>
          <a:p>
            <a:pPr lvl="2"/>
            <a:r>
              <a:rPr lang="en-US" altLang="zh-CN" dirty="0"/>
              <a:t>2. Statistical analysis is performed on the sample to determine the length and character sets of the passwords</a:t>
            </a:r>
          </a:p>
          <a:p>
            <a:pPr lvl="2"/>
            <a:r>
              <a:rPr lang="en-US" altLang="zh-CN" dirty="0"/>
              <a:t>3. A series of masks is generated that will be most successful in cracking the highest percentage of passwords</a:t>
            </a:r>
          </a:p>
          <a:p>
            <a:endParaRPr lang="en-US" altLang="zh-CN" dirty="0"/>
          </a:p>
        </p:txBody>
      </p:sp>
    </p:spTree>
    <p:extLst>
      <p:ext uri="{BB962C8B-B14F-4D97-AF65-F5344CB8AC3E}">
        <p14:creationId xmlns:p14="http://schemas.microsoft.com/office/powerpoint/2010/main" val="73228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2" y="29073"/>
            <a:ext cx="10515600" cy="484112"/>
          </a:xfrm>
        </p:spPr>
        <p:txBody>
          <a:bodyPr/>
          <a:lstStyle/>
          <a:p>
            <a:r>
              <a:rPr lang="en-US" altLang="zh-CN" dirty="0"/>
              <a:t>Something You Know: Passwords (6 of 9)</a:t>
            </a:r>
            <a:endParaRPr lang="zh-CN" altLang="en-US" dirty="0"/>
          </a:p>
        </p:txBody>
      </p:sp>
      <p:pic>
        <p:nvPicPr>
          <p:cNvPr id="5" name="Picture Placeholder 4" descr="A statistical analysis of a password based on rule attack is displayed. The length statistics of the password is displayed as listed below. 1: 0 percent. 2: 0 percent. 3: 0 percent. 4: 1 percent. 5:  2 percent. 7: 14 percent. 6: 18 percent. 8: 62 percent. The character set statistics for the password is displayed as listed below. Numeric: 5 percent. lower alpha: 46 percent. lower alphanumeric: 47 percen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33062" y="658563"/>
            <a:ext cx="9881118" cy="5411758"/>
          </a:xfrm>
          <a:prstGeom prst="rect">
            <a:avLst/>
          </a:prstGeom>
          <a:noFill/>
          <a:ln>
            <a:noFill/>
          </a:ln>
        </p:spPr>
      </p:pic>
    </p:spTree>
    <p:extLst>
      <p:ext uri="{BB962C8B-B14F-4D97-AF65-F5344CB8AC3E}">
        <p14:creationId xmlns:p14="http://schemas.microsoft.com/office/powerpoint/2010/main" val="1011603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www.w3.org/2000/xmlns/"/>
    <ds:schemaRef ds:uri="48fa25a7-52b6-4e1f-81c8-80356bf0725f"/>
    <ds:schemaRef ds:uri="http://www.w3.org/2001/XMLSchema-instance"/>
    <ds:schemaRef ds:uri="0f302c04-584d-4df5-8948-8b6dd1f3c1a5"/>
  </ds:schemaRefs>
</ds:datastoreItem>
</file>

<file path=customXml/itemProps2.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0/xmlns/"/>
    <ds:schemaRef ds:uri="http://www.w3.org/2001/XMLSchema"/>
    <ds:schemaRef ds:uri="0f302c04-584d-4df5-8948-8b6dd1f3c1a5"/>
    <ds:schemaRef ds:uri="48fa25a7-52b6-4e1f-81c8-80356bf0725f"/>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16609</TotalTime>
  <Words>3070</Words>
  <Application>Microsoft Office PowerPoint</Application>
  <PresentationFormat>Widescreen</PresentationFormat>
  <Paragraphs>311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Module 12: Authentication</vt:lpstr>
      <vt:lpstr>Module Objectives</vt:lpstr>
      <vt:lpstr>Types of Authentication Credentials</vt:lpstr>
      <vt:lpstr>Something You Know: Passwords (1 of 9)</vt:lpstr>
      <vt:lpstr>Something You Know: Passwords (2 of 9)</vt:lpstr>
      <vt:lpstr>Something You Know: Passwords (3 of 9)</vt:lpstr>
      <vt:lpstr>Something You Know: Passwords (4 of 9)</vt:lpstr>
      <vt:lpstr>Something You Know: Passwords (5 of 9)</vt:lpstr>
      <vt:lpstr>Something You Know: Passwords (6 of 9)</vt:lpstr>
      <vt:lpstr>Something You Know: Passwords (7 of 9)</vt:lpstr>
      <vt:lpstr>Something You Know: Passwords (8 of 9)</vt:lpstr>
      <vt:lpstr>Something You Know: Passwords (9 of 9)</vt:lpstr>
      <vt:lpstr>Something You Have: Smartphone and Security Keys (1 of 5)</vt:lpstr>
      <vt:lpstr>Something You Have: Smartphone and Security Keys (2 of 5)</vt:lpstr>
      <vt:lpstr>Something You Have: Smartphone and Security Keys (3 of 5)</vt:lpstr>
      <vt:lpstr>Something You Have: Smartphone and Security Keys (4 of 5)</vt:lpstr>
      <vt:lpstr>Something You Have: Smartphone and Security Keys (5 of 5)</vt:lpstr>
      <vt:lpstr>Something You Are: Biometrics (1 of 6)</vt:lpstr>
      <vt:lpstr>Something You Are: Biometrics (2 of 6)</vt:lpstr>
      <vt:lpstr>Something You Are: Biometrics (3 of 6)</vt:lpstr>
      <vt:lpstr>Something You Are: Biometrics (4 of 6)</vt:lpstr>
      <vt:lpstr>Something You Are: Biometrics (5 of 6)</vt:lpstr>
      <vt:lpstr>Something You Are: Biometrics (6 of 6)</vt:lpstr>
      <vt:lpstr>Something You Do: Behavioral Biometrics</vt:lpstr>
      <vt:lpstr>Knowledge Check Activity 1</vt:lpstr>
      <vt:lpstr>Knowledge Check Activity 1: Answer</vt:lpstr>
      <vt:lpstr>Authentication Solutions</vt:lpstr>
      <vt:lpstr>Password Security (1 of 4)</vt:lpstr>
      <vt:lpstr>Password Security (2 of 4)</vt:lpstr>
      <vt:lpstr>Password Security (3 of 4)</vt:lpstr>
      <vt:lpstr>Password Security (4 of 4)</vt:lpstr>
      <vt:lpstr>Secure Authentication Technologies (1 of 8) </vt:lpstr>
      <vt:lpstr>Secure Authentication Technologies (2 of 8) </vt:lpstr>
      <vt:lpstr>Secure Authentication Technologies (3 of 8) </vt:lpstr>
      <vt:lpstr>Secure Authentication Technologies (4 of 8) </vt:lpstr>
      <vt:lpstr>Secure Authentication Technologies (5 of 8) </vt:lpstr>
      <vt:lpstr>Secure Authentication Technologies (6 of 8) </vt:lpstr>
      <vt:lpstr>Secure Authentication Technologies (7 of 8) </vt:lpstr>
      <vt:lpstr>Secure Authentication Technologies (8 of 8) </vt:lpstr>
      <vt:lpstr>Knowledge Check Activity 2</vt:lpstr>
      <vt:lpstr>Knowledge Check Activity 2: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af2gmak@gmail.com</cp:lastModifiedBy>
  <cp:revision>454</cp:revision>
  <cp:lastPrinted>2016-10-03T15:29:39Z</cp:lastPrinted>
  <dcterms:created xsi:type="dcterms:W3CDTF">2019-11-14T21:20:16Z</dcterms:created>
  <dcterms:modified xsi:type="dcterms:W3CDTF">2023-05-28T09:22:00Z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