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handoutMasterIdLst>
    <p:handoutMasterId r:id="rId46"/>
  </p:handoutMasterIdLst>
  <p:sldIdLst>
    <p:sldId id="256" r:id="rId5"/>
    <p:sldId id="311" r:id="rId6"/>
    <p:sldId id="257" r:id="rId7"/>
    <p:sldId id="272" r:id="rId8"/>
    <p:sldId id="271" r:id="rId9"/>
    <p:sldId id="273" r:id="rId10"/>
    <p:sldId id="303" r:id="rId11"/>
    <p:sldId id="304" r:id="rId12"/>
    <p:sldId id="274" r:id="rId13"/>
    <p:sldId id="276" r:id="rId14"/>
    <p:sldId id="277" r:id="rId15"/>
    <p:sldId id="278" r:id="rId16"/>
    <p:sldId id="279" r:id="rId17"/>
    <p:sldId id="301" r:id="rId18"/>
    <p:sldId id="305" r:id="rId19"/>
    <p:sldId id="306" r:id="rId20"/>
    <p:sldId id="281" r:id="rId21"/>
    <p:sldId id="282" r:id="rId22"/>
    <p:sldId id="302" r:id="rId23"/>
    <p:sldId id="283" r:id="rId24"/>
    <p:sldId id="285" r:id="rId25"/>
    <p:sldId id="286" r:id="rId26"/>
    <p:sldId id="287" r:id="rId27"/>
    <p:sldId id="289" r:id="rId28"/>
    <p:sldId id="290" r:id="rId29"/>
    <p:sldId id="291" r:id="rId30"/>
    <p:sldId id="292" r:id="rId31"/>
    <p:sldId id="293" r:id="rId32"/>
    <p:sldId id="294" r:id="rId33"/>
    <p:sldId id="295" r:id="rId34"/>
    <p:sldId id="307" r:id="rId35"/>
    <p:sldId id="308" r:id="rId36"/>
    <p:sldId id="296" r:id="rId37"/>
    <p:sldId id="297" r:id="rId38"/>
    <p:sldId id="298" r:id="rId39"/>
    <p:sldId id="309" r:id="rId40"/>
    <p:sldId id="310" r:id="rId41"/>
    <p:sldId id="312" r:id="rId42"/>
    <p:sldId id="299" r:id="rId43"/>
    <p:sldId id="300" r:id="rId4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atalie Onderdonk" initials="NO" lastIdx="11" clrIdx="1">
    <p:extLst>
      <p:ext uri="{19B8F6BF-5375-455C-9EA6-DF929625EA0E}">
        <p15:presenceInfo xmlns:p15="http://schemas.microsoft.com/office/powerpoint/2012/main" userId="S::Natalie.Onderdonk@cengage.com::794b6c7a-2b12-4b61-8069-51114120681c" providerId="AD"/>
      </p:ext>
    </p:extLst>
  </p:cmAuthor>
  <p:cmAuthor id="3" name="Tomsho, Gregory" initials="TG" lastIdx="5" clrIdx="2">
    <p:extLst>
      <p:ext uri="{19B8F6BF-5375-455C-9EA6-DF929625EA0E}">
        <p15:presenceInfo xmlns:p15="http://schemas.microsoft.com/office/powerpoint/2012/main" userId="S::GTOMSHO@yc.edu::1ca76597-935d-4eae-b308-10bd6356eb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4A78"/>
    <a:srgbClr val="006298"/>
    <a:srgbClr val="FF6300"/>
    <a:srgbClr val="E9255F"/>
    <a:srgbClr val="0098D4"/>
    <a:srgbClr val="00B8E7"/>
    <a:srgbClr val="81D0ED"/>
    <a:srgbClr val="F6B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161" autoAdjust="0"/>
  </p:normalViewPr>
  <p:slideViewPr>
    <p:cSldViewPr snapToGrid="0" snapToObjects="1">
      <p:cViewPr varScale="1">
        <p:scale>
          <a:sx n="52" d="100"/>
          <a:sy n="52" d="100"/>
        </p:scale>
        <p:origin x="1228" y="2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9" Type="http://schemas.openxmlformats.org/officeDocument/2006/relationships/slide" Target="slides/slide35.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slide" Target="slides/slide30.xml" /><Relationship Id="rId42" Type="http://schemas.openxmlformats.org/officeDocument/2006/relationships/slide" Target="slides/slide38.xml" /><Relationship Id="rId47" Type="http://schemas.openxmlformats.org/officeDocument/2006/relationships/commentAuthors" Target="commentAuthors.xml" /><Relationship Id="rId50"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slide" Target="slides/slide29.xml" /><Relationship Id="rId38" Type="http://schemas.openxmlformats.org/officeDocument/2006/relationships/slide" Target="slides/slide34.xml" /><Relationship Id="rId46" Type="http://schemas.openxmlformats.org/officeDocument/2006/relationships/handoutMaster" Target="handoutMasters/handout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slide" Target="slides/slide25.xml" /><Relationship Id="rId41" Type="http://schemas.openxmlformats.org/officeDocument/2006/relationships/slide" Target="slides/slide37.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slide" Target="slides/slide28.xml" /><Relationship Id="rId37" Type="http://schemas.openxmlformats.org/officeDocument/2006/relationships/slide" Target="slides/slide33.xml" /><Relationship Id="rId40" Type="http://schemas.openxmlformats.org/officeDocument/2006/relationships/slide" Target="slides/slide36.xml" /><Relationship Id="rId45"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openxmlformats.org/officeDocument/2006/relationships/slide" Target="slides/slide32.xml" /><Relationship Id="rId49"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slide" Target="slides/slide27.xml" /><Relationship Id="rId44" Type="http://schemas.openxmlformats.org/officeDocument/2006/relationships/slide" Target="slides/slide40.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slide" Target="slides/slide26.xml" /><Relationship Id="rId35" Type="http://schemas.openxmlformats.org/officeDocument/2006/relationships/slide" Target="slides/slide31.xml" /><Relationship Id="rId43" Type="http://schemas.openxmlformats.org/officeDocument/2006/relationships/slide" Target="slides/slide39.xml" /><Relationship Id="rId48" Type="http://schemas.openxmlformats.org/officeDocument/2006/relationships/presProps" Target="presProps.xml" /><Relationship Id="rId8" Type="http://schemas.openxmlformats.org/officeDocument/2006/relationships/slide" Target="slides/slide4.xml" /><Relationship Id="rId51"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7/16/2023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dirty="0"/>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7/16/2023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dirty="0"/>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mn-lt"/>
                <a:cs typeface="Calibri"/>
              </a:rPr>
              <a:t>Task: </a:t>
            </a:r>
            <a:r>
              <a:rPr lang="en-US" dirty="0">
                <a:latin typeface="+mn-lt"/>
                <a:cs typeface="Calibri"/>
              </a:rPr>
              <a:t>This is an introductory exercise for the beginning of a course. </a:t>
            </a:r>
          </a:p>
          <a:p>
            <a:r>
              <a:rPr lang="en-US" b="1" dirty="0">
                <a:latin typeface="+mn-lt"/>
                <a:cs typeface="Calibri"/>
              </a:rPr>
              <a:t>Objectives: </a:t>
            </a:r>
            <a:r>
              <a:rPr lang="en-US" dirty="0">
                <a:latin typeface="+mn-lt"/>
                <a:cs typeface="Calibri"/>
              </a:rPr>
              <a:t>To provide an informal way for students to learn about each other and hear about why network and computer security is important to each of them. This exercise also gives students practice participating in a group setting and gives the instructor insight into who the students are and what is important to them. </a:t>
            </a:r>
          </a:p>
          <a:p>
            <a:r>
              <a:rPr lang="en-US" b="1" dirty="0">
                <a:latin typeface="+mn-lt"/>
                <a:cs typeface="Calibri"/>
              </a:rPr>
              <a:t>Instructions: </a:t>
            </a:r>
            <a:r>
              <a:rPr lang="en-US" dirty="0">
                <a:latin typeface="+mn-lt"/>
                <a:cs typeface="Calibri"/>
              </a:rPr>
              <a:t>The instructor should pose the question in #1 to the class. Ask each student to introduce themselves, explain why they are taking the class, and then give their answer to the question. </a:t>
            </a:r>
          </a:p>
          <a:p>
            <a:r>
              <a:rPr lang="en-US" b="1" dirty="0">
                <a:latin typeface="+mn-lt"/>
                <a:cs typeface="Calibri"/>
              </a:rPr>
              <a:t>Average Time In Class: </a:t>
            </a:r>
            <a:r>
              <a:rPr lang="en-US" dirty="0">
                <a:latin typeface="+mn-lt"/>
                <a:cs typeface="Calibri"/>
              </a:rPr>
              <a:t>30 min</a:t>
            </a:r>
          </a:p>
          <a:p>
            <a:r>
              <a:rPr lang="en-US" b="1" dirty="0">
                <a:latin typeface="+mn-lt"/>
                <a:cs typeface="Calibri"/>
              </a:rPr>
              <a:t>Note: </a:t>
            </a:r>
            <a:r>
              <a:rPr lang="en-US" dirty="0">
                <a:latin typeface="+mn-lt"/>
                <a:cs typeface="Calibri"/>
              </a:rPr>
              <a:t>to adapt this activity for an online learning environment, pose the discussion question in the discussion board in your LMS. Each student should respond with a minimum of 100 words. </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27805099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dirty="0"/>
              <a:t>Mark Ciampa, </a:t>
            </a:r>
            <a:r>
              <a:rPr lang="en-US" altLang="zh-CN" dirty="0"/>
              <a:t>CompTIA Security+ Guide to Network Security Fundamentals</a:t>
            </a:r>
            <a:r>
              <a:rPr lang="en-US" dirty="0"/>
              <a:t>,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457200" indent="-457200">
              <a:buClr>
                <a:srgbClr val="004A78"/>
              </a:buClr>
              <a:buFont typeface="+mj-lt"/>
              <a:buAutoNum type="arabicPeriod"/>
              <a:defRPr sz="2000">
                <a:solidFill>
                  <a:srgbClr val="000000"/>
                </a:solidFill>
              </a:defRPr>
            </a:lvl1pPr>
            <a:lvl2pPr marL="457200" marR="0" indent="0" algn="l" defTabSz="914400" rtl="0" eaLnBrk="1" fontAlgn="base" latinLnBrk="0" hangingPunct="1">
              <a:lnSpc>
                <a:spcPct val="90000"/>
              </a:lnSpc>
              <a:spcBef>
                <a:spcPts val="500"/>
              </a:spcBef>
              <a:spcAft>
                <a:spcPct val="0"/>
              </a:spcAft>
              <a:buClr>
                <a:srgbClr val="006298"/>
              </a:buClr>
              <a:buSzTx/>
              <a:buFont typeface="Arial" charset="0"/>
              <a:buNone/>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a:t>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638300"/>
            <a:ext cx="10711543" cy="4394200"/>
          </a:xfrm>
        </p:spPr>
        <p:txBody>
          <a:bodyPr>
            <a:normAutofit/>
          </a:bodyPr>
          <a:lstStyle>
            <a:lvl1pPr marL="342900" indent="-342900">
              <a:buClr>
                <a:srgbClr val="004A78"/>
              </a:buClr>
              <a:buFont typeface="Arial" charset="0"/>
              <a:buChar char="•"/>
              <a:defRPr sz="2000">
                <a:solidFill>
                  <a:srgbClr val="004A78"/>
                </a:solidFill>
              </a:defRPr>
            </a:lvl1pPr>
            <a:lvl2pPr marL="685800" marR="0" indent="-228600" algn="l" defTabSz="914400" rtl="0" eaLnBrk="1" fontAlgn="base" latinLnBrk="0" hangingPunct="1">
              <a:lnSpc>
                <a:spcPct val="90000"/>
              </a:lnSpc>
              <a:spcBef>
                <a:spcPts val="500"/>
              </a:spcBef>
              <a:spcAft>
                <a:spcPct val="0"/>
              </a:spcAft>
              <a:buClr>
                <a:srgbClr val="006298"/>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Calibri" charset="0"/>
              <a:buChar char="▶"/>
              <a:defRPr sz="2000"/>
            </a:lvl4pPr>
            <a:lvl5pPr marL="2057400" indent="-228600">
              <a:buClr>
                <a:srgbClr val="000000"/>
              </a:buClr>
              <a:buFont typeface="Helvetica" charset="0"/>
              <a:buChar char="⁃"/>
              <a:defRPr sz="20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dirty="0"/>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a:p>
            <a:endParaRPr lang="en-US"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dirty="0"/>
              <a:t>Click icon to add picture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5" hasCustomPrompt="1"/>
          </p:nvPr>
        </p:nvSpPr>
        <p:spPr>
          <a:xfrm>
            <a:off x="743576" y="1289684"/>
            <a:ext cx="10711543" cy="3732692"/>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0228" y="1737343"/>
            <a:ext cx="10711543" cy="1462674"/>
          </a:xfrm>
        </p:spPr>
        <p:txBody>
          <a:bodyPr>
            <a:noAutofit/>
          </a:bodyPr>
          <a:lstStyle>
            <a:lvl1pPr marL="342900" indent="-342900" algn="l">
              <a:buFont typeface="Arial" panose="020B0604020202020204" pitchFamily="34" charset="0"/>
              <a:buChar char="•"/>
              <a:defRPr sz="2400" b="0" i="0" baseline="0">
                <a:solidFill>
                  <a:srgbClr val="000000"/>
                </a:solidFill>
                <a:latin typeface="Arial" charset="0"/>
                <a:ea typeface="Arial" charset="0"/>
                <a:cs typeface="Arial" charset="0"/>
              </a:defRPr>
            </a:lvl1pPr>
            <a:lvl2pPr marL="457200" indent="0">
              <a:buClr>
                <a:srgbClr val="000000"/>
              </a:buClr>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0" indent="0">
              <a:buClr>
                <a:srgbClr val="004A78"/>
              </a:buClr>
              <a:buFont typeface="Arial" charset="0"/>
              <a:buNone/>
              <a:defRPr sz="1800">
                <a:solidFill>
                  <a:srgbClr val="000000"/>
                </a:solidFill>
              </a:defRPr>
            </a:lvl1pPr>
            <a:lvl2pPr marL="457200" indent="0">
              <a:buClr>
                <a:srgbClr val="004A78"/>
              </a:buClr>
              <a:buFont typeface="Arial" charset="0"/>
              <a:buNone/>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vel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marL="0" indent="0">
              <a:buClr>
                <a:srgbClr val="004A78"/>
              </a:buClr>
              <a:buFont typeface="Arial" panose="020B0604020202020204" pitchFamily="34" charset="0"/>
              <a:buNone/>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Click to 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0"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Font typeface="Arial" panose="020B0604020202020204" pitchFamily="34" charset="0"/>
              <a:buNone/>
              <a:defRPr sz="2400" b="0" i="0" baseline="0">
                <a:solidFill>
                  <a:srgbClr val="000000"/>
                </a:solidFill>
                <a:latin typeface="Arial" charset="0"/>
                <a:ea typeface="Arial" charset="0"/>
                <a:cs typeface="Arial" charset="0"/>
              </a:defRPr>
            </a:lvl1pPr>
            <a:lvl2pPr marL="457200" indent="0">
              <a:buFont typeface="Arial" panose="020B0604020202020204" pitchFamily="34" charset="0"/>
              <a:buNone/>
              <a:defRPr>
                <a:solidFill>
                  <a:srgbClr val="000000"/>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dirty="0"/>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p:cNvSpPr txBox="1"/>
          <p:nvPr userDrawn="1"/>
        </p:nvSpPr>
        <p:spPr>
          <a:xfrm>
            <a:off x="3007866" y="6323299"/>
            <a:ext cx="8956009" cy="477054"/>
          </a:xfrm>
          <a:prstGeom prst="rect">
            <a:avLst/>
          </a:prstGeom>
          <a:noFill/>
          <a:effectLst/>
        </p:spPr>
        <p:txBody>
          <a:bodyPr wrap="square" lIns="0" tIns="0" rIns="0" rtlCol="0" anchor="b">
            <a:spAutoFit/>
          </a:bodyPr>
          <a:lstStyle/>
          <a:p>
            <a:r>
              <a:rPr lang="en-US" altLang="zh-CN" sz="1400"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18" r:id="rId5"/>
    <p:sldLayoutId id="2147483715" r:id="rId6"/>
    <p:sldLayoutId id="2147483716" r:id="rId7"/>
    <p:sldLayoutId id="2147483719" r:id="rId8"/>
    <p:sldLayoutId id="2147483720" r:id="rId9"/>
    <p:sldLayoutId id="2147483723" r:id="rId10"/>
    <p:sldLayoutId id="2147483724" r:id="rId11"/>
    <p:sldLayoutId id="2147483713" r:id="rId12"/>
    <p:sldLayoutId id="2147483717" r:id="rId13"/>
  </p:sldLayoutIdLst>
  <p:hf sldNum="0"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0.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6.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9.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6.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1"/>
          </p:nvPr>
        </p:nvSpPr>
        <p:spPr>
          <a:xfrm>
            <a:off x="3996910" y="1775534"/>
            <a:ext cx="6402684" cy="1955379"/>
          </a:xfrm>
        </p:spPr>
        <p:txBody>
          <a:bodyPr/>
          <a:lstStyle/>
          <a:p>
            <a:pPr algn="ctr"/>
            <a:r>
              <a:rPr lang="en-US" altLang="zh-CN" dirty="0"/>
              <a:t>CompTIA Security+ Guide </a:t>
            </a:r>
          </a:p>
          <a:p>
            <a:pPr algn="ctr"/>
            <a:r>
              <a:rPr lang="en-US" altLang="zh-CN" dirty="0"/>
              <a:t>to Network Security Fundamentals, </a:t>
            </a:r>
            <a:r>
              <a:rPr lang="en-US" dirty="0"/>
              <a:t>7</a:t>
            </a:r>
            <a:r>
              <a:rPr lang="en-US" baseline="30000" dirty="0"/>
              <a:t>th</a:t>
            </a:r>
            <a:r>
              <a:rPr lang="en-US" dirty="0"/>
              <a:t> Edition</a:t>
            </a:r>
          </a:p>
        </p:txBody>
      </p:sp>
      <p:sp>
        <p:nvSpPr>
          <p:cNvPr id="7" name="Title 6"/>
          <p:cNvSpPr>
            <a:spLocks noGrp="1"/>
          </p:cNvSpPr>
          <p:nvPr>
            <p:ph type="title"/>
          </p:nvPr>
        </p:nvSpPr>
        <p:spPr>
          <a:xfrm>
            <a:off x="3996910" y="4035474"/>
            <a:ext cx="6402684" cy="993726"/>
          </a:xfrm>
        </p:spPr>
        <p:txBody>
          <a:bodyPr/>
          <a:lstStyle/>
          <a:p>
            <a:pPr algn="ctr"/>
            <a:r>
              <a:rPr lang="en-US" b="0" dirty="0"/>
              <a:t>Module 1: Introduction to Security</a:t>
            </a:r>
          </a:p>
        </p:txBody>
      </p:sp>
      <p:pic>
        <p:nvPicPr>
          <p:cNvPr id="4" name="Picture Placeholder 3" descr="Text&#10;&#10;Description automatically generated">
            <a:extLst>
              <a:ext uri="{FF2B5EF4-FFF2-40B4-BE49-F238E27FC236}">
                <a16:creationId xmlns:a16="http://schemas.microsoft.com/office/drawing/2014/main" id="{3809B481-F029-4BB4-9E0F-909F2A91CB4D}"/>
              </a:ext>
            </a:extLst>
          </p:cNvPr>
          <p:cNvPicPr>
            <a:picLocks noGrp="1" noChangeAspect="1"/>
          </p:cNvPicPr>
          <p:nvPr>
            <p:ph type="pic" sz="quarter" idx="12"/>
          </p:nvPr>
        </p:nvPicPr>
        <p:blipFill>
          <a:blip r:embed="rId2"/>
          <a:srcRect l="462" r="462"/>
          <a:stretch>
            <a:fillRect/>
          </a:stretch>
        </p:blipFill>
        <p:spPr>
          <a:xfrm>
            <a:off x="338138" y="933450"/>
            <a:ext cx="3343275" cy="4318000"/>
          </a:xfrm>
        </p:spPr>
      </p:pic>
      <p:sp>
        <p:nvSpPr>
          <p:cNvPr id="5" name="Footer Placeholder 4"/>
          <p:cNvSpPr>
            <a:spLocks noGrp="1"/>
          </p:cNvSpPr>
          <p:nvPr>
            <p:ph type="ftr" sz="quarter" idx="3"/>
          </p:nvPr>
        </p:nvSpPr>
        <p:spPr/>
        <p:txBody>
          <a:bodyPr/>
          <a:lstStyle/>
          <a:p>
            <a:r>
              <a:rPr lang="en-US" altLang="zh-CN" dirty="0"/>
              <a:t>Mark Ciampa, CompTIA Security+ Guide to Network Security Fundamentals, 7th Edition. © 2022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47061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Script Kiddies</a:t>
            </a:r>
            <a:endParaRPr lang="zh-CN" altLang="en-US" dirty="0"/>
          </a:p>
        </p:txBody>
      </p:sp>
      <p:sp>
        <p:nvSpPr>
          <p:cNvPr id="4" name="Text Placeholder 3"/>
          <p:cNvSpPr>
            <a:spLocks noGrp="1"/>
          </p:cNvSpPr>
          <p:nvPr>
            <p:ph type="body" sz="quarter" idx="15"/>
          </p:nvPr>
        </p:nvSpPr>
        <p:spPr>
          <a:xfrm>
            <a:off x="743576" y="1568525"/>
            <a:ext cx="5084468" cy="3953578"/>
          </a:xfrm>
        </p:spPr>
        <p:txBody>
          <a:bodyPr/>
          <a:lstStyle/>
          <a:p>
            <a:pPr marL="285750" indent="-285750">
              <a:buFont typeface="Arial" panose="020B0604020202020204" pitchFamily="34" charset="0"/>
              <a:buChar char="•"/>
            </a:pPr>
            <a:r>
              <a:rPr lang="en-US" altLang="zh-CN" b="1" dirty="0"/>
              <a:t>Script kiddies </a:t>
            </a:r>
            <a:r>
              <a:rPr lang="en-US" altLang="zh-CN" dirty="0"/>
              <a:t>are individuals who want to perform attacks, yet lack technical knowledge to carry them out</a:t>
            </a:r>
          </a:p>
          <a:p>
            <a:pPr marL="742950" lvl="1" indent="-285750">
              <a:buFont typeface="Arial" panose="020B0604020202020204" pitchFamily="34" charset="0"/>
              <a:buChar char="•"/>
            </a:pPr>
            <a:r>
              <a:rPr lang="en-US" altLang="zh-CN" dirty="0"/>
              <a:t>They download freely available automated attack software and use it to attack</a:t>
            </a:r>
          </a:p>
          <a:p>
            <a:endParaRPr lang="zh-CN" altLang="en-US" dirty="0"/>
          </a:p>
          <a:p>
            <a:endParaRPr lang="zh-CN" altLang="en-US" dirty="0"/>
          </a:p>
        </p:txBody>
      </p:sp>
      <p:pic>
        <p:nvPicPr>
          <p:cNvPr id="10" name="Content Placeholder 9" descr="A screenshot shows the menu of attack tools available in the Kali Linux operating system which is a very popular penetration testing Linux distribution."/>
          <p:cNvPicPr>
            <a:picLocks noGrp="1" noChangeAspect="1"/>
          </p:cNvPicPr>
          <p:nvPr>
            <p:ph idx="20"/>
          </p:nvPr>
        </p:nvPicPr>
        <p:blipFill>
          <a:blip r:embed="rId2">
            <a:extLst>
              <a:ext uri="{28A0092B-C50C-407E-A947-70E740481C1C}">
                <a14:useLocalDpi xmlns:a14="http://schemas.microsoft.com/office/drawing/2010/main" val="0"/>
              </a:ext>
            </a:extLst>
          </a:blip>
          <a:stretch>
            <a:fillRect/>
          </a:stretch>
        </p:blipFill>
        <p:spPr>
          <a:xfrm>
            <a:off x="6202374" y="1486045"/>
            <a:ext cx="4334007" cy="3568189"/>
          </a:xfrm>
        </p:spPr>
      </p:pic>
    </p:spTree>
    <p:extLst>
      <p:ext uri="{BB962C8B-B14F-4D97-AF65-F5344CB8AC3E}">
        <p14:creationId xmlns:p14="http://schemas.microsoft.com/office/powerpoint/2010/main" val="686657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Hacktivists</a:t>
            </a:r>
            <a:endParaRPr lang="zh-CN" altLang="en-US" dirty="0"/>
          </a:p>
        </p:txBody>
      </p:sp>
      <p:sp>
        <p:nvSpPr>
          <p:cNvPr id="3" name="Text Placeholder 2"/>
          <p:cNvSpPr>
            <a:spLocks noGrp="1"/>
          </p:cNvSpPr>
          <p:nvPr>
            <p:ph type="body" sz="quarter" idx="17"/>
          </p:nvPr>
        </p:nvSpPr>
        <p:spPr/>
        <p:txBody>
          <a:bodyPr/>
          <a:lstStyle/>
          <a:p>
            <a:r>
              <a:rPr lang="en-US" altLang="zh-CN" dirty="0"/>
              <a:t>Individuals that are strongly motivated by ideology (for the sake of their principles or beliefs) are </a:t>
            </a:r>
            <a:r>
              <a:rPr lang="en-US" altLang="zh-CN" b="1" dirty="0"/>
              <a:t>hacktivists</a:t>
            </a:r>
          </a:p>
          <a:p>
            <a:r>
              <a:rPr lang="en-US" altLang="zh-CN" dirty="0"/>
              <a:t>The types of attacks by hacktivists often involved breaking into a website and changing its contents as a means of a political statement</a:t>
            </a:r>
          </a:p>
          <a:p>
            <a:r>
              <a:rPr lang="en-US" altLang="zh-CN" dirty="0"/>
              <a:t>Other attacks were retaliatory: hacktivists have disabled a bank’s website that didn’t allow online payments deposited into accounts belonging to groups supported by hacktivists</a:t>
            </a:r>
            <a:endParaRPr lang="zh-CN" altLang="en-US" dirty="0"/>
          </a:p>
        </p:txBody>
      </p:sp>
    </p:spTree>
    <p:extLst>
      <p:ext uri="{BB962C8B-B14F-4D97-AF65-F5344CB8AC3E}">
        <p14:creationId xmlns:p14="http://schemas.microsoft.com/office/powerpoint/2010/main" val="421845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88F6-EE28-49EF-A63F-86BD74D7C926}"/>
              </a:ext>
            </a:extLst>
          </p:cNvPr>
          <p:cNvSpPr>
            <a:spLocks noGrp="1"/>
          </p:cNvSpPr>
          <p:nvPr>
            <p:ph type="title"/>
          </p:nvPr>
        </p:nvSpPr>
        <p:spPr/>
        <p:txBody>
          <a:bodyPr/>
          <a:lstStyle/>
          <a:p>
            <a:r>
              <a:rPr lang="en-US" dirty="0"/>
              <a:t>State Actors</a:t>
            </a:r>
          </a:p>
        </p:txBody>
      </p:sp>
      <p:sp>
        <p:nvSpPr>
          <p:cNvPr id="3" name="Text Placeholder 2">
            <a:extLst>
              <a:ext uri="{FF2B5EF4-FFF2-40B4-BE49-F238E27FC236}">
                <a16:creationId xmlns:a16="http://schemas.microsoft.com/office/drawing/2014/main" id="{227F4B11-426C-4817-A06D-A6F68336854A}"/>
              </a:ext>
            </a:extLst>
          </p:cNvPr>
          <p:cNvSpPr>
            <a:spLocks noGrp="1"/>
          </p:cNvSpPr>
          <p:nvPr>
            <p:ph type="body" sz="quarter" idx="17"/>
          </p:nvPr>
        </p:nvSpPr>
        <p:spPr/>
        <p:txBody>
          <a:bodyPr/>
          <a:lstStyle/>
          <a:p>
            <a:r>
              <a:rPr lang="en-US" dirty="0"/>
              <a:t>Governments are increasingly employing their own state-sponsored attackers for launching cyberattacks against their foes</a:t>
            </a:r>
          </a:p>
          <a:p>
            <a:pPr lvl="1"/>
            <a:r>
              <a:rPr lang="en-US" dirty="0"/>
              <a:t>These attackers are known as </a:t>
            </a:r>
            <a:r>
              <a:rPr lang="en-US" b="1" dirty="0"/>
              <a:t>state actors</a:t>
            </a:r>
          </a:p>
          <a:p>
            <a:r>
              <a:rPr lang="en-US" dirty="0"/>
              <a:t>Many security researchers believe that state actors might be the deadliest of any threat actors</a:t>
            </a:r>
          </a:p>
          <a:p>
            <a:r>
              <a:rPr lang="en-US" dirty="0"/>
              <a:t>State actors are often involved in multiyear intrusion campaigns targeting highly sensitive economic, proprietary, or national security information</a:t>
            </a:r>
          </a:p>
          <a:p>
            <a:pPr lvl="1"/>
            <a:r>
              <a:rPr lang="en-US" dirty="0"/>
              <a:t>A new class of attacks called </a:t>
            </a:r>
            <a:r>
              <a:rPr lang="en-US" b="1" dirty="0"/>
              <a:t>advanced persistent threat</a:t>
            </a:r>
            <a:r>
              <a:rPr lang="en-US" dirty="0"/>
              <a:t> (</a:t>
            </a:r>
            <a:r>
              <a:rPr lang="en-US" b="1" dirty="0"/>
              <a:t>APT</a:t>
            </a:r>
            <a:r>
              <a:rPr lang="en-US" dirty="0"/>
              <a:t>)</a:t>
            </a:r>
          </a:p>
          <a:p>
            <a:r>
              <a:rPr lang="en-US" dirty="0"/>
              <a:t>APTs are most commonly associated with state actors</a:t>
            </a:r>
          </a:p>
          <a:p>
            <a:pPr marL="0" indent="0">
              <a:buNone/>
            </a:pPr>
            <a:endParaRPr lang="en-US" dirty="0"/>
          </a:p>
        </p:txBody>
      </p:sp>
    </p:spTree>
    <p:extLst>
      <p:ext uri="{BB962C8B-B14F-4D97-AF65-F5344CB8AC3E}">
        <p14:creationId xmlns:p14="http://schemas.microsoft.com/office/powerpoint/2010/main" val="960135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B64A-5CB6-4B36-AA3B-5B41D90C5398}"/>
              </a:ext>
            </a:extLst>
          </p:cNvPr>
          <p:cNvSpPr>
            <a:spLocks noGrp="1"/>
          </p:cNvSpPr>
          <p:nvPr>
            <p:ph type="title"/>
          </p:nvPr>
        </p:nvSpPr>
        <p:spPr/>
        <p:txBody>
          <a:bodyPr/>
          <a:lstStyle/>
          <a:p>
            <a:r>
              <a:rPr lang="en-US" dirty="0"/>
              <a:t>Insiders</a:t>
            </a:r>
          </a:p>
        </p:txBody>
      </p:sp>
      <p:sp>
        <p:nvSpPr>
          <p:cNvPr id="3" name="Text Placeholder 2">
            <a:extLst>
              <a:ext uri="{FF2B5EF4-FFF2-40B4-BE49-F238E27FC236}">
                <a16:creationId xmlns:a16="http://schemas.microsoft.com/office/drawing/2014/main" id="{7B9B5694-1068-4EF9-AEC1-91A7D96689F3}"/>
              </a:ext>
            </a:extLst>
          </p:cNvPr>
          <p:cNvSpPr>
            <a:spLocks noGrp="1"/>
          </p:cNvSpPr>
          <p:nvPr>
            <p:ph type="body" sz="quarter" idx="17"/>
          </p:nvPr>
        </p:nvSpPr>
        <p:spPr/>
        <p:txBody>
          <a:bodyPr/>
          <a:lstStyle/>
          <a:p>
            <a:r>
              <a:rPr lang="en-US" dirty="0"/>
              <a:t>Employees, contractors, and business partners can pose an </a:t>
            </a:r>
            <a:r>
              <a:rPr lang="en-US" b="1" dirty="0"/>
              <a:t>insider threat </a:t>
            </a:r>
            <a:r>
              <a:rPr lang="en-US" dirty="0"/>
              <a:t>of manipulating data from the position of a trusted employee</a:t>
            </a:r>
          </a:p>
          <a:p>
            <a:r>
              <a:rPr lang="en-US" dirty="0"/>
              <a:t>These attacks are harder to recognize because they come from within the enterprise</a:t>
            </a:r>
          </a:p>
          <a:p>
            <a:r>
              <a:rPr lang="en-US" dirty="0"/>
              <a:t>Six out of 10 enterprises reported being a victim of at least one insider attack during 2019</a:t>
            </a:r>
          </a:p>
          <a:p>
            <a:r>
              <a:rPr lang="en-US" dirty="0"/>
              <a:t>The focus of the insiders was:</a:t>
            </a:r>
          </a:p>
          <a:p>
            <a:pPr lvl="1"/>
            <a:r>
              <a:rPr lang="en-US" dirty="0"/>
              <a:t>Intellectual property (IP) theft – 43%</a:t>
            </a:r>
          </a:p>
          <a:p>
            <a:pPr lvl="1"/>
            <a:r>
              <a:rPr lang="en-US" dirty="0"/>
              <a:t>Sabotage – 41%</a:t>
            </a:r>
          </a:p>
          <a:p>
            <a:pPr lvl="1"/>
            <a:r>
              <a:rPr lang="en-US" dirty="0"/>
              <a:t>Espionage – 32%</a:t>
            </a:r>
          </a:p>
        </p:txBody>
      </p:sp>
    </p:spTree>
    <p:extLst>
      <p:ext uri="{BB962C8B-B14F-4D97-AF65-F5344CB8AC3E}">
        <p14:creationId xmlns:p14="http://schemas.microsoft.com/office/powerpoint/2010/main" val="1914135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Other Threat Actors</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2379427116"/>
              </p:ext>
            </p:extLst>
          </p:nvPr>
        </p:nvGraphicFramePr>
        <p:xfrm>
          <a:off x="1770784" y="1323110"/>
          <a:ext cx="8127999" cy="4348480"/>
        </p:xfrm>
        <a:graphic>
          <a:graphicData uri="http://schemas.openxmlformats.org/drawingml/2006/table">
            <a:tbl>
              <a:tblPr firstRow="1" bandRow="1">
                <a:tableStyleId>{5C22544A-7EE6-4342-B048-85BDC9FD1C3A}</a:tableStyleId>
              </a:tblPr>
              <a:tblGrid>
                <a:gridCol w="1419225">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508374">
                  <a:extLst>
                    <a:ext uri="{9D8B030D-6E8A-4147-A177-3AD203B41FA5}">
                      <a16:colId xmlns:a16="http://schemas.microsoft.com/office/drawing/2014/main" val="20002"/>
                    </a:ext>
                  </a:extLst>
                </a:gridCol>
              </a:tblGrid>
              <a:tr h="370840">
                <a:tc>
                  <a:txBody>
                    <a:bodyPr/>
                    <a:lstStyle/>
                    <a:p>
                      <a:r>
                        <a:rPr lang="en-US" altLang="zh-CN" sz="1200" dirty="0"/>
                        <a:t>Threat Actor</a:t>
                      </a:r>
                      <a:endParaRPr lang="zh-CN" altLang="en-US" sz="1200" dirty="0"/>
                    </a:p>
                  </a:txBody>
                  <a:tcPr/>
                </a:tc>
                <a:tc>
                  <a:txBody>
                    <a:bodyPr/>
                    <a:lstStyle/>
                    <a:p>
                      <a:r>
                        <a:rPr lang="en-US" altLang="zh-CN" sz="1200" dirty="0"/>
                        <a:t>Description</a:t>
                      </a:r>
                      <a:endParaRPr lang="zh-CN" altLang="en-US" sz="1200" dirty="0"/>
                    </a:p>
                  </a:txBody>
                  <a:tcPr/>
                </a:tc>
                <a:tc>
                  <a:txBody>
                    <a:bodyPr/>
                    <a:lstStyle/>
                    <a:p>
                      <a:r>
                        <a:rPr lang="en-US" altLang="zh-CN" sz="1200" dirty="0"/>
                        <a:t>Explanation</a:t>
                      </a:r>
                      <a:endParaRPr lang="zh-CN" altLang="en-US" sz="1200" dirty="0"/>
                    </a:p>
                  </a:txBody>
                  <a:tcPr/>
                </a:tc>
                <a:extLst>
                  <a:ext uri="{0D108BD9-81ED-4DB2-BD59-A6C34878D82A}">
                    <a16:rowId xmlns:a16="http://schemas.microsoft.com/office/drawing/2014/main" val="10000"/>
                  </a:ext>
                </a:extLst>
              </a:tr>
              <a:tr h="370840">
                <a:tc>
                  <a:txBody>
                    <a:bodyPr/>
                    <a:lstStyle/>
                    <a:p>
                      <a:r>
                        <a:rPr lang="en-US" altLang="zh-CN" sz="1100" b="1" dirty="0"/>
                        <a:t>Competitors</a:t>
                      </a:r>
                      <a:endParaRPr lang="zh-CN" altLang="en-US" sz="1100" b="1" dirty="0"/>
                    </a:p>
                  </a:txBody>
                  <a:tcPr/>
                </a:tc>
                <a:tc>
                  <a:txBody>
                    <a:bodyPr/>
                    <a:lstStyle/>
                    <a:p>
                      <a:r>
                        <a:rPr lang="en-US" altLang="zh-CN" sz="1100" b="0" i="0" u="none" strike="noStrike" kern="1200" baseline="0" dirty="0">
                          <a:solidFill>
                            <a:schemeClr val="dk1"/>
                          </a:solidFill>
                          <a:latin typeface="+mn-lt"/>
                          <a:ea typeface="+mn-ea"/>
                          <a:cs typeface="+mn-cs"/>
                        </a:rPr>
                        <a:t>Launch attacks against an opponent’s system</a:t>
                      </a:r>
                    </a:p>
                    <a:p>
                      <a:r>
                        <a:rPr lang="en-US" altLang="zh-CN" sz="1100" b="0" i="0" u="none" strike="noStrike" kern="1200" baseline="0" dirty="0">
                          <a:solidFill>
                            <a:schemeClr val="dk1"/>
                          </a:solidFill>
                          <a:latin typeface="+mn-lt"/>
                          <a:ea typeface="+mn-ea"/>
                          <a:cs typeface="+mn-cs"/>
                        </a:rPr>
                        <a:t>to steal classified information.</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May steal new product research or a list</a:t>
                      </a:r>
                    </a:p>
                    <a:p>
                      <a:r>
                        <a:rPr lang="en-US" altLang="zh-CN" sz="1100" b="0" i="0" u="none" strike="noStrike" kern="1200" baseline="0" dirty="0">
                          <a:solidFill>
                            <a:schemeClr val="dk1"/>
                          </a:solidFill>
                          <a:latin typeface="+mn-lt"/>
                          <a:ea typeface="+mn-ea"/>
                          <a:cs typeface="+mn-cs"/>
                        </a:rPr>
                        <a:t>of current customers to gain a competitive</a:t>
                      </a:r>
                    </a:p>
                    <a:p>
                      <a:r>
                        <a:rPr lang="en-US" altLang="zh-CN" sz="1100" b="0" i="0" u="none" strike="noStrike" kern="1200" baseline="0" dirty="0">
                          <a:solidFill>
                            <a:schemeClr val="dk1"/>
                          </a:solidFill>
                          <a:latin typeface="+mn-lt"/>
                          <a:ea typeface="+mn-ea"/>
                          <a:cs typeface="+mn-cs"/>
                        </a:rPr>
                        <a:t>advantage.</a:t>
                      </a:r>
                      <a:endParaRPr lang="zh-CN" altLang="en-US" sz="1100" dirty="0"/>
                    </a:p>
                  </a:txBody>
                  <a:tcPr/>
                </a:tc>
                <a:extLst>
                  <a:ext uri="{0D108BD9-81ED-4DB2-BD59-A6C34878D82A}">
                    <a16:rowId xmlns:a16="http://schemas.microsoft.com/office/drawing/2014/main" val="10001"/>
                  </a:ext>
                </a:extLst>
              </a:tr>
              <a:tr h="370840">
                <a:tc>
                  <a:txBody>
                    <a:bodyPr/>
                    <a:lstStyle/>
                    <a:p>
                      <a:r>
                        <a:rPr lang="en-US" altLang="zh-CN" sz="1100" b="1" i="0" u="none" strike="noStrike" kern="1200" baseline="0" dirty="0">
                          <a:solidFill>
                            <a:schemeClr val="dk1"/>
                          </a:solidFill>
                          <a:latin typeface="+mn-lt"/>
                          <a:ea typeface="+mn-ea"/>
                          <a:cs typeface="+mn-cs"/>
                        </a:rPr>
                        <a:t>Criminal syndicates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Move from traditional criminal activities to</a:t>
                      </a:r>
                    </a:p>
                    <a:p>
                      <a:r>
                        <a:rPr lang="en-US" altLang="zh-CN" sz="1100" b="0" i="0" u="none" strike="noStrike" kern="1200" baseline="0" dirty="0">
                          <a:solidFill>
                            <a:schemeClr val="dk1"/>
                          </a:solidFill>
                          <a:latin typeface="+mn-lt"/>
                          <a:ea typeface="+mn-ea"/>
                          <a:cs typeface="+mn-cs"/>
                        </a:rPr>
                        <a:t>more rewarding and less risky online attacks.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Usually run by a small number of</a:t>
                      </a:r>
                    </a:p>
                    <a:p>
                      <a:r>
                        <a:rPr lang="en-US" altLang="zh-CN" sz="1100" b="0" i="0" u="none" strike="noStrike" kern="1200" baseline="0" dirty="0">
                          <a:solidFill>
                            <a:schemeClr val="dk1"/>
                          </a:solidFill>
                          <a:latin typeface="+mn-lt"/>
                          <a:ea typeface="+mn-ea"/>
                          <a:cs typeface="+mn-cs"/>
                        </a:rPr>
                        <a:t>experienced online criminal networks that</a:t>
                      </a:r>
                    </a:p>
                    <a:p>
                      <a:r>
                        <a:rPr lang="en-US" altLang="zh-CN" sz="1100" b="0" i="0" u="none" strike="noStrike" kern="1200" baseline="0" dirty="0">
                          <a:solidFill>
                            <a:schemeClr val="dk1"/>
                          </a:solidFill>
                          <a:latin typeface="+mn-lt"/>
                          <a:ea typeface="+mn-ea"/>
                          <a:cs typeface="+mn-cs"/>
                        </a:rPr>
                        <a:t>do not commit crimes themselves but act as</a:t>
                      </a:r>
                    </a:p>
                    <a:p>
                      <a:r>
                        <a:rPr lang="en-US" altLang="zh-CN" sz="1100" b="0" i="0" u="none" strike="noStrike" kern="1200" baseline="0" dirty="0">
                          <a:solidFill>
                            <a:schemeClr val="dk1"/>
                          </a:solidFill>
                          <a:latin typeface="+mn-lt"/>
                          <a:ea typeface="+mn-ea"/>
                          <a:cs typeface="+mn-cs"/>
                        </a:rPr>
                        <a:t>entrepreneurs.</a:t>
                      </a:r>
                      <a:endParaRPr lang="zh-CN" altLang="en-US" sz="1100" dirty="0"/>
                    </a:p>
                  </a:txBody>
                  <a:tcPr/>
                </a:tc>
                <a:extLst>
                  <a:ext uri="{0D108BD9-81ED-4DB2-BD59-A6C34878D82A}">
                    <a16:rowId xmlns:a16="http://schemas.microsoft.com/office/drawing/2014/main" val="10002"/>
                  </a:ext>
                </a:extLst>
              </a:tr>
              <a:tr h="370840">
                <a:tc>
                  <a:txBody>
                    <a:bodyPr/>
                    <a:lstStyle/>
                    <a:p>
                      <a:r>
                        <a:rPr lang="en-US" altLang="zh-CN" sz="1100" b="1" i="0" u="none" strike="noStrike" kern="1200" baseline="0" dirty="0">
                          <a:solidFill>
                            <a:schemeClr val="dk1"/>
                          </a:solidFill>
                          <a:latin typeface="+mn-lt"/>
                          <a:ea typeface="+mn-ea"/>
                          <a:cs typeface="+mn-cs"/>
                        </a:rPr>
                        <a:t>Shadow IT</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Employees become frustrated with the</a:t>
                      </a:r>
                    </a:p>
                    <a:p>
                      <a:r>
                        <a:rPr lang="en-US" altLang="zh-CN" sz="1100" b="0" i="0" u="none" strike="noStrike" kern="1200" baseline="0" dirty="0">
                          <a:solidFill>
                            <a:schemeClr val="dk1"/>
                          </a:solidFill>
                          <a:latin typeface="+mn-lt"/>
                          <a:ea typeface="+mn-ea"/>
                          <a:cs typeface="+mn-cs"/>
                        </a:rPr>
                        <a:t>slow pace of acquiring technology, so they</a:t>
                      </a:r>
                    </a:p>
                    <a:p>
                      <a:r>
                        <a:rPr lang="en-US" altLang="zh-CN" sz="1100" b="0" i="0" u="none" strike="noStrike" kern="1200" baseline="0" dirty="0">
                          <a:solidFill>
                            <a:schemeClr val="dk1"/>
                          </a:solidFill>
                          <a:latin typeface="+mn-lt"/>
                          <a:ea typeface="+mn-ea"/>
                          <a:cs typeface="+mn-cs"/>
                        </a:rPr>
                        <a:t>purchase and install their own equipment or</a:t>
                      </a:r>
                    </a:p>
                    <a:p>
                      <a:r>
                        <a:rPr lang="en-US" altLang="zh-CN" sz="1100" b="0" i="0" u="none" strike="noStrike" kern="1200" baseline="0" dirty="0">
                          <a:solidFill>
                            <a:schemeClr val="dk1"/>
                          </a:solidFill>
                          <a:latin typeface="+mn-lt"/>
                          <a:ea typeface="+mn-ea"/>
                          <a:cs typeface="+mn-cs"/>
                        </a:rPr>
                        <a:t>resources in violation of company policies.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Installing personal equipment, unauthorized</a:t>
                      </a:r>
                    </a:p>
                    <a:p>
                      <a:r>
                        <a:rPr lang="en-US" altLang="zh-CN" sz="1100" b="0" i="0" u="none" strike="noStrike" kern="1200" baseline="0" dirty="0">
                          <a:solidFill>
                            <a:schemeClr val="dk1"/>
                          </a:solidFill>
                          <a:latin typeface="+mn-lt"/>
                          <a:ea typeface="+mn-ea"/>
                          <a:cs typeface="+mn-cs"/>
                        </a:rPr>
                        <a:t>software, or using external cloud resources</a:t>
                      </a:r>
                    </a:p>
                    <a:p>
                      <a:r>
                        <a:rPr lang="en-US" altLang="zh-CN" sz="1100" b="0" i="0" u="none" strike="noStrike" kern="1200" baseline="0" dirty="0">
                          <a:solidFill>
                            <a:schemeClr val="dk1"/>
                          </a:solidFill>
                          <a:latin typeface="+mn-lt"/>
                          <a:ea typeface="+mn-ea"/>
                          <a:cs typeface="+mn-cs"/>
                        </a:rPr>
                        <a:t>can create a weakness or expose sensitive</a:t>
                      </a:r>
                    </a:p>
                    <a:p>
                      <a:r>
                        <a:rPr lang="en-US" altLang="zh-CN" sz="1100" b="0" i="0" u="none" strike="noStrike" kern="1200" baseline="0" dirty="0">
                          <a:solidFill>
                            <a:schemeClr val="dk1"/>
                          </a:solidFill>
                          <a:latin typeface="+mn-lt"/>
                          <a:ea typeface="+mn-ea"/>
                          <a:cs typeface="+mn-cs"/>
                        </a:rPr>
                        <a:t>corporate data.</a:t>
                      </a:r>
                      <a:endParaRPr lang="zh-CN" altLang="en-US" sz="1100" dirty="0"/>
                    </a:p>
                  </a:txBody>
                  <a:tcPr/>
                </a:tc>
                <a:extLst>
                  <a:ext uri="{0D108BD9-81ED-4DB2-BD59-A6C34878D82A}">
                    <a16:rowId xmlns:a16="http://schemas.microsoft.com/office/drawing/2014/main" val="10003"/>
                  </a:ext>
                </a:extLst>
              </a:tr>
              <a:tr h="370840">
                <a:tc>
                  <a:txBody>
                    <a:bodyPr/>
                    <a:lstStyle/>
                    <a:p>
                      <a:r>
                        <a:rPr lang="en-US" altLang="zh-CN" sz="1100" b="0" i="1" u="none" strike="noStrike" kern="1200" baseline="0" dirty="0">
                          <a:solidFill>
                            <a:schemeClr val="dk1"/>
                          </a:solidFill>
                          <a:latin typeface="+mn-lt"/>
                          <a:ea typeface="+mn-ea"/>
                          <a:cs typeface="+mn-cs"/>
                        </a:rPr>
                        <a:t>Brokers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Sell their knowledge of a weakness to other</a:t>
                      </a:r>
                    </a:p>
                    <a:p>
                      <a:r>
                        <a:rPr lang="en-US" altLang="zh-CN" sz="1100" b="0" i="0" u="none" strike="noStrike" kern="1200" baseline="0" dirty="0">
                          <a:solidFill>
                            <a:schemeClr val="dk1"/>
                          </a:solidFill>
                          <a:latin typeface="+mn-lt"/>
                          <a:ea typeface="+mn-ea"/>
                          <a:cs typeface="+mn-cs"/>
                        </a:rPr>
                        <a:t>attackers or governments.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Individuals who uncover weaknesses do</a:t>
                      </a:r>
                    </a:p>
                    <a:p>
                      <a:r>
                        <a:rPr lang="en-US" altLang="zh-CN" sz="1100" b="0" i="0" u="none" strike="noStrike" kern="1200" baseline="0" dirty="0">
                          <a:solidFill>
                            <a:schemeClr val="dk1"/>
                          </a:solidFill>
                          <a:latin typeface="+mn-lt"/>
                          <a:ea typeface="+mn-ea"/>
                          <a:cs typeface="+mn-cs"/>
                        </a:rPr>
                        <a:t>not report it to the software vendor but</a:t>
                      </a:r>
                    </a:p>
                    <a:p>
                      <a:r>
                        <a:rPr lang="en-US" altLang="zh-CN" sz="1100" b="0" i="0" u="none" strike="noStrike" kern="1200" baseline="0" dirty="0">
                          <a:solidFill>
                            <a:schemeClr val="dk1"/>
                          </a:solidFill>
                          <a:latin typeface="+mn-lt"/>
                          <a:ea typeface="+mn-ea"/>
                          <a:cs typeface="+mn-cs"/>
                        </a:rPr>
                        <a:t>instead sell them to the highest bidder who</a:t>
                      </a:r>
                    </a:p>
                    <a:p>
                      <a:r>
                        <a:rPr lang="en-US" altLang="zh-CN" sz="1100" b="0" i="0" u="none" strike="noStrike" kern="1200" baseline="0" dirty="0">
                          <a:solidFill>
                            <a:schemeClr val="dk1"/>
                          </a:solidFill>
                          <a:latin typeface="+mn-lt"/>
                          <a:ea typeface="+mn-ea"/>
                          <a:cs typeface="+mn-cs"/>
                        </a:rPr>
                        <a:t>is willing to pay a high price for the unknown</a:t>
                      </a:r>
                    </a:p>
                    <a:p>
                      <a:r>
                        <a:rPr lang="en-US" altLang="zh-CN" sz="1100" b="0" i="0" u="none" strike="noStrike" kern="1200" baseline="0" dirty="0">
                          <a:solidFill>
                            <a:schemeClr val="dk1"/>
                          </a:solidFill>
                          <a:latin typeface="+mn-lt"/>
                          <a:ea typeface="+mn-ea"/>
                          <a:cs typeface="+mn-cs"/>
                        </a:rPr>
                        <a:t>weakness.</a:t>
                      </a:r>
                      <a:endParaRPr lang="zh-CN" altLang="en-US" sz="1100" dirty="0"/>
                    </a:p>
                  </a:txBody>
                  <a:tcPr/>
                </a:tc>
                <a:extLst>
                  <a:ext uri="{0D108BD9-81ED-4DB2-BD59-A6C34878D82A}">
                    <a16:rowId xmlns:a16="http://schemas.microsoft.com/office/drawing/2014/main" val="10004"/>
                  </a:ext>
                </a:extLst>
              </a:tr>
              <a:tr h="370840">
                <a:tc>
                  <a:txBody>
                    <a:bodyPr/>
                    <a:lstStyle/>
                    <a:p>
                      <a:r>
                        <a:rPr lang="en-US" altLang="zh-CN" sz="1100" b="0" i="1" u="none" strike="noStrike" kern="1200" baseline="0" dirty="0" err="1">
                          <a:solidFill>
                            <a:schemeClr val="dk1"/>
                          </a:solidFill>
                          <a:latin typeface="+mn-lt"/>
                          <a:ea typeface="+mn-ea"/>
                          <a:cs typeface="+mn-cs"/>
                        </a:rPr>
                        <a:t>Cyberterrorists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Attack a nation’s network and computer</a:t>
                      </a:r>
                    </a:p>
                    <a:p>
                      <a:r>
                        <a:rPr lang="en-US" altLang="zh-CN" sz="1100" b="0" i="0" u="none" strike="noStrike" kern="1200" baseline="0" dirty="0">
                          <a:solidFill>
                            <a:schemeClr val="dk1"/>
                          </a:solidFill>
                          <a:latin typeface="+mn-lt"/>
                          <a:ea typeface="+mn-ea"/>
                          <a:cs typeface="+mn-cs"/>
                        </a:rPr>
                        <a:t>infrastructure to cause disruption and panic</a:t>
                      </a:r>
                    </a:p>
                    <a:p>
                      <a:r>
                        <a:rPr lang="en-US" altLang="zh-CN" sz="1100" b="0" i="0" u="none" strike="noStrike" kern="1200" baseline="0" dirty="0">
                          <a:solidFill>
                            <a:schemeClr val="dk1"/>
                          </a:solidFill>
                          <a:latin typeface="+mn-lt"/>
                          <a:ea typeface="+mn-ea"/>
                          <a:cs typeface="+mn-cs"/>
                        </a:rPr>
                        <a:t>among citizens.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Targets may include a small group of</a:t>
                      </a:r>
                    </a:p>
                    <a:p>
                      <a:r>
                        <a:rPr lang="en-US" altLang="zh-CN" sz="1100" b="0" i="0" u="none" strike="noStrike" kern="1200" baseline="0" dirty="0">
                          <a:solidFill>
                            <a:schemeClr val="dk1"/>
                          </a:solidFill>
                          <a:latin typeface="+mn-lt"/>
                          <a:ea typeface="+mn-ea"/>
                          <a:cs typeface="+mn-cs"/>
                        </a:rPr>
                        <a:t>computers or networks that can affect</a:t>
                      </a:r>
                    </a:p>
                    <a:p>
                      <a:r>
                        <a:rPr lang="en-US" altLang="zh-CN" sz="1100" b="0" i="0" u="none" strike="noStrike" kern="1200" baseline="0" dirty="0">
                          <a:solidFill>
                            <a:schemeClr val="dk1"/>
                          </a:solidFill>
                          <a:latin typeface="+mn-lt"/>
                          <a:ea typeface="+mn-ea"/>
                          <a:cs typeface="+mn-cs"/>
                        </a:rPr>
                        <a:t>the largest number of users, such as the</a:t>
                      </a:r>
                    </a:p>
                    <a:p>
                      <a:r>
                        <a:rPr lang="en-US" altLang="zh-CN" sz="1100" b="0" i="0" u="none" strike="noStrike" kern="1200" baseline="0" dirty="0">
                          <a:solidFill>
                            <a:schemeClr val="dk1"/>
                          </a:solidFill>
                          <a:latin typeface="+mn-lt"/>
                          <a:ea typeface="+mn-ea"/>
                          <a:cs typeface="+mn-cs"/>
                        </a:rPr>
                        <a:t>computers that control the electrical power</a:t>
                      </a:r>
                    </a:p>
                    <a:p>
                      <a:r>
                        <a:rPr lang="en-US" altLang="zh-CN" sz="1100" b="0" i="0" u="none" strike="noStrike" kern="1200" baseline="0" dirty="0">
                          <a:solidFill>
                            <a:schemeClr val="dk1"/>
                          </a:solidFill>
                          <a:latin typeface="+mn-lt"/>
                          <a:ea typeface="+mn-ea"/>
                          <a:cs typeface="+mn-cs"/>
                        </a:rPr>
                        <a:t>grid of a state or region.</a:t>
                      </a:r>
                      <a:endParaRPr lang="zh-CN" altLang="en-US" sz="11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77273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type of threat actor is often involved in multiyear intrusion campaigns targeting highly sensitive economic, proprietary, or national security information?</a:t>
            </a:r>
          </a:p>
          <a:p>
            <a:pPr marL="342900" lvl="1" indent="0">
              <a:buNone/>
            </a:pPr>
            <a:r>
              <a:rPr lang="en-US" dirty="0">
                <a:solidFill>
                  <a:srgbClr val="000000"/>
                </a:solidFill>
              </a:rPr>
              <a:t>a. Insider</a:t>
            </a:r>
          </a:p>
          <a:p>
            <a:pPr marL="342900" lvl="1" indent="0">
              <a:buNone/>
            </a:pPr>
            <a:r>
              <a:rPr lang="en-US" dirty="0">
                <a:solidFill>
                  <a:srgbClr val="000000"/>
                </a:solidFill>
              </a:rPr>
              <a:t>b. State actor</a:t>
            </a:r>
          </a:p>
          <a:p>
            <a:pPr marL="342900" lvl="1" indent="0">
              <a:buNone/>
            </a:pPr>
            <a:r>
              <a:rPr lang="en-US" dirty="0">
                <a:solidFill>
                  <a:srgbClr val="000000"/>
                </a:solidFill>
              </a:rPr>
              <a:t>c. Hacktivist</a:t>
            </a:r>
          </a:p>
          <a:p>
            <a:pPr marL="342900" lvl="1" indent="0">
              <a:buNone/>
            </a:pPr>
            <a:r>
              <a:rPr lang="en-US" dirty="0">
                <a:solidFill>
                  <a:srgbClr val="000000"/>
                </a:solidFill>
              </a:rPr>
              <a:t>d. Script kiddie</a:t>
            </a:r>
          </a:p>
          <a:p>
            <a:pPr marL="342900" lvl="1" indent="0">
              <a:buNone/>
            </a:pPr>
            <a:endParaRPr lang="en-US" dirty="0"/>
          </a:p>
        </p:txBody>
      </p:sp>
    </p:spTree>
    <p:extLst>
      <p:ext uri="{BB962C8B-B14F-4D97-AF65-F5344CB8AC3E}">
        <p14:creationId xmlns:p14="http://schemas.microsoft.com/office/powerpoint/2010/main" val="512634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2: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type of threat actor is often involved in multiyear intrusion campaigns targeting highly sensitive economic, proprietary, or national security information?</a:t>
            </a:r>
          </a:p>
          <a:p>
            <a:pPr marL="342900" lvl="1" indent="0">
              <a:buNone/>
            </a:pPr>
            <a:r>
              <a:rPr lang="en-US" b="1" dirty="0">
                <a:solidFill>
                  <a:srgbClr val="000000"/>
                </a:solidFill>
              </a:rPr>
              <a:t>b. State actor</a:t>
            </a:r>
          </a:p>
          <a:p>
            <a:pPr marL="342900" lvl="1" indent="0">
              <a:buNone/>
            </a:pPr>
            <a:r>
              <a:rPr lang="en-US" b="1" dirty="0">
                <a:solidFill>
                  <a:srgbClr val="000000"/>
                </a:solidFill>
              </a:rPr>
              <a:t>A state actor differs from other threat actors in that their attacks are sponsored by their government. The attacks are targeted at foreign governments and state infrastructures with the goal of gaining a competitive advantage on the world stage or in an actual warfare situation.</a:t>
            </a:r>
          </a:p>
        </p:txBody>
      </p:sp>
    </p:spTree>
    <p:extLst>
      <p:ext uri="{BB962C8B-B14F-4D97-AF65-F5344CB8AC3E}">
        <p14:creationId xmlns:p14="http://schemas.microsoft.com/office/powerpoint/2010/main" val="2921137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BDF4-F4E9-4ADC-A6FC-4A8C3DAAD5C5}"/>
              </a:ext>
            </a:extLst>
          </p:cNvPr>
          <p:cNvSpPr>
            <a:spLocks noGrp="1"/>
          </p:cNvSpPr>
          <p:nvPr>
            <p:ph type="title"/>
          </p:nvPr>
        </p:nvSpPr>
        <p:spPr/>
        <p:txBody>
          <a:bodyPr/>
          <a:lstStyle/>
          <a:p>
            <a:r>
              <a:rPr lang="en-US" dirty="0"/>
              <a:t>Vulnerabilities and Attacks</a:t>
            </a:r>
          </a:p>
        </p:txBody>
      </p:sp>
      <p:sp>
        <p:nvSpPr>
          <p:cNvPr id="3" name="Text Placeholder 2">
            <a:extLst>
              <a:ext uri="{FF2B5EF4-FFF2-40B4-BE49-F238E27FC236}">
                <a16:creationId xmlns:a16="http://schemas.microsoft.com/office/drawing/2014/main" id="{6040C2CD-A74C-463F-A926-9A9F3FFA6110}"/>
              </a:ext>
            </a:extLst>
          </p:cNvPr>
          <p:cNvSpPr>
            <a:spLocks noGrp="1"/>
          </p:cNvSpPr>
          <p:nvPr>
            <p:ph type="body" sz="quarter" idx="17"/>
          </p:nvPr>
        </p:nvSpPr>
        <p:spPr/>
        <p:txBody>
          <a:bodyPr/>
          <a:lstStyle/>
          <a:p>
            <a:r>
              <a:rPr lang="en-US" dirty="0"/>
              <a:t>One of the most successful types of attack is social engineering</a:t>
            </a:r>
          </a:p>
          <a:p>
            <a:pPr lvl="1"/>
            <a:r>
              <a:rPr lang="en-US" dirty="0"/>
              <a:t>Social engineering does not even exploit technology vulnerabilities</a:t>
            </a:r>
          </a:p>
          <a:p>
            <a:r>
              <a:rPr lang="en-US" dirty="0"/>
              <a:t>Each successful attack has serious ramifications</a:t>
            </a:r>
          </a:p>
          <a:p>
            <a:pPr marL="0" indent="0">
              <a:buNone/>
            </a:pPr>
            <a:endParaRPr lang="en-US" dirty="0"/>
          </a:p>
        </p:txBody>
      </p:sp>
    </p:spTree>
    <p:extLst>
      <p:ext uri="{BB962C8B-B14F-4D97-AF65-F5344CB8AC3E}">
        <p14:creationId xmlns:p14="http://schemas.microsoft.com/office/powerpoint/2010/main" val="2221442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FCA4-1D2D-4CBB-8827-43F7C28AA748}"/>
              </a:ext>
            </a:extLst>
          </p:cNvPr>
          <p:cNvSpPr>
            <a:spLocks noGrp="1"/>
          </p:cNvSpPr>
          <p:nvPr>
            <p:ph type="title"/>
          </p:nvPr>
        </p:nvSpPr>
        <p:spPr/>
        <p:txBody>
          <a:bodyPr/>
          <a:lstStyle/>
          <a:p>
            <a:r>
              <a:rPr lang="en-US" dirty="0"/>
              <a:t>Vulnerabilities (1 of 4)</a:t>
            </a:r>
          </a:p>
        </p:txBody>
      </p:sp>
      <p:sp>
        <p:nvSpPr>
          <p:cNvPr id="3" name="Text Placeholder 2">
            <a:extLst>
              <a:ext uri="{FF2B5EF4-FFF2-40B4-BE49-F238E27FC236}">
                <a16:creationId xmlns:a16="http://schemas.microsoft.com/office/drawing/2014/main" id="{F96AFA05-EDB4-4109-BD4B-F67C949B3B76}"/>
              </a:ext>
            </a:extLst>
          </p:cNvPr>
          <p:cNvSpPr>
            <a:spLocks noGrp="1"/>
          </p:cNvSpPr>
          <p:nvPr>
            <p:ph type="body" sz="quarter" idx="17"/>
          </p:nvPr>
        </p:nvSpPr>
        <p:spPr/>
        <p:txBody>
          <a:bodyPr/>
          <a:lstStyle/>
          <a:p>
            <a:r>
              <a:rPr lang="en-US" dirty="0"/>
              <a:t>A </a:t>
            </a:r>
            <a:r>
              <a:rPr lang="en-US" i="1" dirty="0"/>
              <a:t>vulnerability</a:t>
            </a:r>
            <a:r>
              <a:rPr lang="en-US" dirty="0"/>
              <a:t> is the state of being exposed to the possibility of being attacked or harmed</a:t>
            </a:r>
          </a:p>
          <a:p>
            <a:r>
              <a:rPr lang="en-US" dirty="0"/>
              <a:t>Cybersecurity vulnerabilities can be categorized into platforms, configurations, third parties, patches, and zero-day vulnerabilities</a:t>
            </a:r>
          </a:p>
          <a:p>
            <a:r>
              <a:rPr lang="en-US" dirty="0"/>
              <a:t>Platforms</a:t>
            </a:r>
          </a:p>
          <a:p>
            <a:pPr lvl="1"/>
            <a:r>
              <a:rPr lang="en-US" dirty="0"/>
              <a:t>A computer platform is a system that consists of the hardware device and an OS that runs software </a:t>
            </a:r>
          </a:p>
          <a:p>
            <a:pPr lvl="1"/>
            <a:r>
              <a:rPr lang="en-US" dirty="0"/>
              <a:t>All platforms have vulnerabilities to some degree, some platforms have serious vulnerabilities including:</a:t>
            </a:r>
          </a:p>
          <a:p>
            <a:pPr lvl="2"/>
            <a:r>
              <a:rPr lang="en-US" b="1" dirty="0"/>
              <a:t>Legacy platforms</a:t>
            </a:r>
          </a:p>
          <a:p>
            <a:pPr lvl="2"/>
            <a:r>
              <a:rPr lang="en-US" b="1" dirty="0"/>
              <a:t>On-premises platforms</a:t>
            </a:r>
          </a:p>
          <a:p>
            <a:pPr lvl="2"/>
            <a:r>
              <a:rPr lang="en-US" b="1" dirty="0"/>
              <a:t>Cloud platforms</a:t>
            </a:r>
          </a:p>
        </p:txBody>
      </p:sp>
    </p:spTree>
    <p:extLst>
      <p:ext uri="{BB962C8B-B14F-4D97-AF65-F5344CB8AC3E}">
        <p14:creationId xmlns:p14="http://schemas.microsoft.com/office/powerpoint/2010/main" val="274996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Vulnerabilities (2 of 4)</a:t>
            </a:r>
            <a:endParaRPr lang="zh-CN" altLang="en-US" dirty="0"/>
          </a:p>
        </p:txBody>
      </p:sp>
      <p:sp>
        <p:nvSpPr>
          <p:cNvPr id="3" name="Text Placeholder 2"/>
          <p:cNvSpPr>
            <a:spLocks noGrp="1"/>
          </p:cNvSpPr>
          <p:nvPr>
            <p:ph type="body" sz="quarter" idx="17"/>
          </p:nvPr>
        </p:nvSpPr>
        <p:spPr/>
        <p:txBody>
          <a:bodyPr/>
          <a:lstStyle/>
          <a:p>
            <a:pPr marL="285750" indent="-285750">
              <a:buFont typeface="Arial" panose="020B0604020202020204" pitchFamily="34" charset="0"/>
              <a:buChar char="•"/>
            </a:pPr>
            <a:r>
              <a:rPr lang="en-US" altLang="zh-CN" dirty="0"/>
              <a:t>Configuration settings are often not properly implemented</a:t>
            </a:r>
          </a:p>
          <a:p>
            <a:pPr marL="742950" lvl="1" indent="-285750">
              <a:buFont typeface="Arial" panose="020B0604020202020204" pitchFamily="34" charset="0"/>
              <a:buChar char="•"/>
            </a:pPr>
            <a:r>
              <a:rPr lang="en-US" altLang="zh-CN" dirty="0"/>
              <a:t>Results in weak configurations</a:t>
            </a:r>
          </a:p>
          <a:p>
            <a:pPr marL="400050" indent="-285750">
              <a:buFont typeface="Arial" panose="020B0604020202020204" pitchFamily="34" charset="0"/>
              <a:buChar char="•"/>
            </a:pPr>
            <a:r>
              <a:rPr lang="en-US" altLang="zh-CN" dirty="0"/>
              <a:t>See Table 1-3 for a list of several weak configurations that can result in vulnerabilities</a:t>
            </a:r>
          </a:p>
          <a:p>
            <a:endParaRPr lang="zh-CN" altLang="en-US" dirty="0"/>
          </a:p>
        </p:txBody>
      </p:sp>
    </p:spTree>
    <p:extLst>
      <p:ext uri="{BB962C8B-B14F-4D97-AF65-F5344CB8AC3E}">
        <p14:creationId xmlns:p14="http://schemas.microsoft.com/office/powerpoint/2010/main" val="2280806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Icebreaker: Class Introduction and Discussion</a:t>
            </a:r>
            <a:endParaRPr lang="zh-CN" altLang="en-US" dirty="0"/>
          </a:p>
        </p:txBody>
      </p:sp>
      <p:sp>
        <p:nvSpPr>
          <p:cNvPr id="3" name="Text Placeholder 2"/>
          <p:cNvSpPr>
            <a:spLocks noGrp="1"/>
          </p:cNvSpPr>
          <p:nvPr>
            <p:ph type="body" sz="quarter" idx="17"/>
          </p:nvPr>
        </p:nvSpPr>
        <p:spPr/>
        <p:txBody>
          <a:bodyPr/>
          <a:lstStyle/>
          <a:p>
            <a:pPr marL="457200" indent="-457200">
              <a:buFont typeface="+mj-lt"/>
              <a:buAutoNum type="arabicPeriod"/>
            </a:pPr>
            <a:r>
              <a:rPr lang="en-US" altLang="en-US" dirty="0"/>
              <a:t>Question: Why is it important for all computer users, not just IT professionals, to understand the importance of network and computer security?</a:t>
            </a:r>
          </a:p>
          <a:p>
            <a:pPr marL="457200" indent="-457200">
              <a:buFont typeface="+mj-lt"/>
              <a:buAutoNum type="arabicPeriod"/>
            </a:pPr>
            <a:r>
              <a:rPr lang="en-US" altLang="en-US" dirty="0"/>
              <a:t>Each student should introduce themselves, explain why they are taking the class, and give their answer to the question. </a:t>
            </a:r>
          </a:p>
          <a:p>
            <a:pPr marL="457200" indent="-457200">
              <a:buFont typeface="+mj-lt"/>
              <a:buAutoNum type="arabicPeriod"/>
            </a:pPr>
            <a:r>
              <a:rPr lang="en-US" altLang="en-US" dirty="0"/>
              <a:t>If this is an online class, responses can be posted in the discussion board and each student should respond with a minimum of 100 words.</a:t>
            </a:r>
          </a:p>
          <a:p>
            <a:endParaRPr lang="en-US" altLang="zh-CN" dirty="0"/>
          </a:p>
        </p:txBody>
      </p:sp>
    </p:spTree>
    <p:extLst>
      <p:ext uri="{BB962C8B-B14F-4D97-AF65-F5344CB8AC3E}">
        <p14:creationId xmlns:p14="http://schemas.microsoft.com/office/powerpoint/2010/main" val="1998585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FCA4-1D2D-4CBB-8827-43F7C28AA748}"/>
              </a:ext>
            </a:extLst>
          </p:cNvPr>
          <p:cNvSpPr>
            <a:spLocks noGrp="1"/>
          </p:cNvSpPr>
          <p:nvPr>
            <p:ph type="title"/>
          </p:nvPr>
        </p:nvSpPr>
        <p:spPr/>
        <p:txBody>
          <a:bodyPr/>
          <a:lstStyle/>
          <a:p>
            <a:r>
              <a:rPr lang="en-US" dirty="0"/>
              <a:t>Vulnerabilities (3 of 4)</a:t>
            </a:r>
          </a:p>
        </p:txBody>
      </p:sp>
      <p:sp>
        <p:nvSpPr>
          <p:cNvPr id="3" name="Text Placeholder 2">
            <a:extLst>
              <a:ext uri="{FF2B5EF4-FFF2-40B4-BE49-F238E27FC236}">
                <a16:creationId xmlns:a16="http://schemas.microsoft.com/office/drawing/2014/main" id="{F96AFA05-EDB4-4109-BD4B-F67C949B3B76}"/>
              </a:ext>
            </a:extLst>
          </p:cNvPr>
          <p:cNvSpPr>
            <a:spLocks noGrp="1"/>
          </p:cNvSpPr>
          <p:nvPr>
            <p:ph type="body" sz="quarter" idx="17"/>
          </p:nvPr>
        </p:nvSpPr>
        <p:spPr/>
        <p:txBody>
          <a:bodyPr/>
          <a:lstStyle/>
          <a:p>
            <a:r>
              <a:rPr lang="en-US" dirty="0"/>
              <a:t>Third Parties</a:t>
            </a:r>
          </a:p>
          <a:p>
            <a:pPr lvl="1"/>
            <a:r>
              <a:rPr lang="en-US" dirty="0"/>
              <a:t>Almost all businesses use external entities known as third parties</a:t>
            </a:r>
          </a:p>
          <a:p>
            <a:pPr lvl="1"/>
            <a:r>
              <a:rPr lang="en-US" dirty="0"/>
              <a:t>Examples of third parties include: outsourced code development, data storage facilities</a:t>
            </a:r>
          </a:p>
          <a:p>
            <a:pPr lvl="1"/>
            <a:r>
              <a:rPr lang="en-US" dirty="0"/>
              <a:t>Vendor management is the process organizations use to monitor and manage the interactions with all of their external third parties</a:t>
            </a:r>
          </a:p>
          <a:p>
            <a:pPr lvl="1"/>
            <a:r>
              <a:rPr lang="en-US" dirty="0"/>
              <a:t>Connectivity between the organization and the third party is known as system integration</a:t>
            </a:r>
          </a:p>
          <a:p>
            <a:pPr lvl="1"/>
            <a:r>
              <a:rPr lang="en-US" dirty="0"/>
              <a:t>One of the major risks of third-party system integration involves the principle of the weakest link</a:t>
            </a:r>
          </a:p>
          <a:p>
            <a:pPr lvl="1"/>
            <a:endParaRPr lang="en-US" dirty="0"/>
          </a:p>
        </p:txBody>
      </p:sp>
    </p:spTree>
    <p:extLst>
      <p:ext uri="{BB962C8B-B14F-4D97-AF65-F5344CB8AC3E}">
        <p14:creationId xmlns:p14="http://schemas.microsoft.com/office/powerpoint/2010/main" val="1203422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64EB3-67D7-4535-9F95-E85E6C4BEFBF}"/>
              </a:ext>
            </a:extLst>
          </p:cNvPr>
          <p:cNvSpPr>
            <a:spLocks noGrp="1"/>
          </p:cNvSpPr>
          <p:nvPr>
            <p:ph type="title"/>
          </p:nvPr>
        </p:nvSpPr>
        <p:spPr/>
        <p:txBody>
          <a:bodyPr/>
          <a:lstStyle/>
          <a:p>
            <a:r>
              <a:rPr lang="en-US" dirty="0"/>
              <a:t>Vulnerabilities (4 of 4)</a:t>
            </a:r>
          </a:p>
        </p:txBody>
      </p:sp>
      <p:sp>
        <p:nvSpPr>
          <p:cNvPr id="3" name="Text Placeholder 2">
            <a:extLst>
              <a:ext uri="{FF2B5EF4-FFF2-40B4-BE49-F238E27FC236}">
                <a16:creationId xmlns:a16="http://schemas.microsoft.com/office/drawing/2014/main" id="{232C7BB7-7055-4810-B52A-874982104F90}"/>
              </a:ext>
            </a:extLst>
          </p:cNvPr>
          <p:cNvSpPr>
            <a:spLocks noGrp="1"/>
          </p:cNvSpPr>
          <p:nvPr>
            <p:ph type="body" sz="quarter" idx="17"/>
          </p:nvPr>
        </p:nvSpPr>
        <p:spPr/>
        <p:txBody>
          <a:bodyPr/>
          <a:lstStyle/>
          <a:p>
            <a:r>
              <a:rPr lang="en-US" dirty="0"/>
              <a:t>Patches</a:t>
            </a:r>
          </a:p>
          <a:p>
            <a:pPr lvl="1"/>
            <a:r>
              <a:rPr lang="en-US" dirty="0"/>
              <a:t>As important as patches are, they can create vulnerabilities:</a:t>
            </a:r>
          </a:p>
          <a:p>
            <a:pPr lvl="2"/>
            <a:r>
              <a:rPr lang="en-US" i="1" dirty="0"/>
              <a:t>Difficulty patching firmware</a:t>
            </a:r>
          </a:p>
          <a:p>
            <a:pPr lvl="2"/>
            <a:r>
              <a:rPr lang="en-US" i="1" dirty="0"/>
              <a:t>Few patches for application software</a:t>
            </a:r>
          </a:p>
          <a:p>
            <a:pPr lvl="2"/>
            <a:r>
              <a:rPr lang="en-US" i="1" dirty="0"/>
              <a:t>Delays in patching OSs</a:t>
            </a:r>
          </a:p>
          <a:p>
            <a:r>
              <a:rPr lang="en-US" dirty="0"/>
              <a:t>Zero Day</a:t>
            </a:r>
          </a:p>
          <a:p>
            <a:pPr lvl="1"/>
            <a:r>
              <a:rPr lang="en-US" dirty="0"/>
              <a:t>Vulnerabilities can be exploited by attackers before anyone else even knows it exists</a:t>
            </a:r>
          </a:p>
          <a:p>
            <a:pPr lvl="1"/>
            <a:r>
              <a:rPr lang="en-US" dirty="0"/>
              <a:t>This type of vulnerability is called a zero day because it provides zero days of warning</a:t>
            </a:r>
          </a:p>
          <a:p>
            <a:pPr lvl="1"/>
            <a:r>
              <a:rPr lang="en-US" dirty="0"/>
              <a:t>Zero-day vulnerabilities are considered extremely serious</a:t>
            </a:r>
          </a:p>
        </p:txBody>
      </p:sp>
    </p:spTree>
    <p:extLst>
      <p:ext uri="{BB962C8B-B14F-4D97-AF65-F5344CB8AC3E}">
        <p14:creationId xmlns:p14="http://schemas.microsoft.com/office/powerpoint/2010/main" val="269780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D60A-ACAE-4077-B406-9F2A642972D2}"/>
              </a:ext>
            </a:extLst>
          </p:cNvPr>
          <p:cNvSpPr>
            <a:spLocks noGrp="1"/>
          </p:cNvSpPr>
          <p:nvPr>
            <p:ph type="title"/>
          </p:nvPr>
        </p:nvSpPr>
        <p:spPr/>
        <p:txBody>
          <a:bodyPr/>
          <a:lstStyle/>
          <a:p>
            <a:r>
              <a:rPr lang="en-US" dirty="0"/>
              <a:t>Attack Vectors</a:t>
            </a:r>
          </a:p>
        </p:txBody>
      </p:sp>
      <p:sp>
        <p:nvSpPr>
          <p:cNvPr id="3" name="Text Placeholder 2">
            <a:extLst>
              <a:ext uri="{FF2B5EF4-FFF2-40B4-BE49-F238E27FC236}">
                <a16:creationId xmlns:a16="http://schemas.microsoft.com/office/drawing/2014/main" id="{8A96F12B-8D4C-4EBF-B7AC-644BCB93BC55}"/>
              </a:ext>
            </a:extLst>
          </p:cNvPr>
          <p:cNvSpPr>
            <a:spLocks noGrp="1"/>
          </p:cNvSpPr>
          <p:nvPr>
            <p:ph type="body" sz="quarter" idx="17"/>
          </p:nvPr>
        </p:nvSpPr>
        <p:spPr/>
        <p:txBody>
          <a:bodyPr/>
          <a:lstStyle/>
          <a:p>
            <a:r>
              <a:rPr lang="en-US" dirty="0"/>
              <a:t>An </a:t>
            </a:r>
            <a:r>
              <a:rPr lang="en-US" b="1" dirty="0"/>
              <a:t>attack vector </a:t>
            </a:r>
            <a:r>
              <a:rPr lang="en-US" dirty="0"/>
              <a:t>is a pathway or avenue used by a threat actor to penetrate a system</a:t>
            </a:r>
          </a:p>
          <a:p>
            <a:r>
              <a:rPr lang="en-US" dirty="0"/>
              <a:t>Attack vectors can be grouped into the following general categories:</a:t>
            </a:r>
          </a:p>
          <a:p>
            <a:pPr lvl="1"/>
            <a:r>
              <a:rPr lang="en-US" i="1" dirty="0"/>
              <a:t>Email</a:t>
            </a:r>
          </a:p>
          <a:p>
            <a:pPr lvl="1"/>
            <a:r>
              <a:rPr lang="en-US" i="1" dirty="0"/>
              <a:t>Wireless</a:t>
            </a:r>
          </a:p>
          <a:p>
            <a:pPr lvl="1"/>
            <a:r>
              <a:rPr lang="en-US" i="1" dirty="0"/>
              <a:t>Removable media</a:t>
            </a:r>
          </a:p>
          <a:p>
            <a:pPr lvl="1"/>
            <a:r>
              <a:rPr lang="en-US" i="1" dirty="0"/>
              <a:t>Direct access</a:t>
            </a:r>
          </a:p>
          <a:p>
            <a:pPr lvl="1"/>
            <a:r>
              <a:rPr lang="en-US" i="1" dirty="0"/>
              <a:t>Social media</a:t>
            </a:r>
          </a:p>
          <a:p>
            <a:pPr lvl="1"/>
            <a:r>
              <a:rPr lang="en-US" i="1" dirty="0"/>
              <a:t>Supply chain</a:t>
            </a:r>
          </a:p>
          <a:p>
            <a:pPr lvl="1"/>
            <a:r>
              <a:rPr lang="en-US" i="1" dirty="0"/>
              <a:t>Cloud</a:t>
            </a:r>
          </a:p>
        </p:txBody>
      </p:sp>
    </p:spTree>
    <p:extLst>
      <p:ext uri="{BB962C8B-B14F-4D97-AF65-F5344CB8AC3E}">
        <p14:creationId xmlns:p14="http://schemas.microsoft.com/office/powerpoint/2010/main" val="3073435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4758-F145-44E7-8181-B0A950D84D81}"/>
              </a:ext>
            </a:extLst>
          </p:cNvPr>
          <p:cNvSpPr>
            <a:spLocks noGrp="1"/>
          </p:cNvSpPr>
          <p:nvPr>
            <p:ph type="title"/>
          </p:nvPr>
        </p:nvSpPr>
        <p:spPr/>
        <p:txBody>
          <a:bodyPr/>
          <a:lstStyle/>
          <a:p>
            <a:r>
              <a:rPr lang="en-US" dirty="0"/>
              <a:t>Social Engineering Attacks (1 of 8)</a:t>
            </a:r>
          </a:p>
        </p:txBody>
      </p:sp>
      <p:sp>
        <p:nvSpPr>
          <p:cNvPr id="3" name="Text Placeholder 2">
            <a:extLst>
              <a:ext uri="{FF2B5EF4-FFF2-40B4-BE49-F238E27FC236}">
                <a16:creationId xmlns:a16="http://schemas.microsoft.com/office/drawing/2014/main" id="{F33CA9F5-894C-4434-B93B-82610847CA4D}"/>
              </a:ext>
            </a:extLst>
          </p:cNvPr>
          <p:cNvSpPr>
            <a:spLocks noGrp="1"/>
          </p:cNvSpPr>
          <p:nvPr>
            <p:ph type="body" sz="quarter" idx="17"/>
          </p:nvPr>
        </p:nvSpPr>
        <p:spPr/>
        <p:txBody>
          <a:bodyPr/>
          <a:lstStyle/>
          <a:p>
            <a:r>
              <a:rPr lang="en-US" b="1" dirty="0"/>
              <a:t>Social engineering </a:t>
            </a:r>
            <a:r>
              <a:rPr lang="en-US" dirty="0"/>
              <a:t>is a means of </a:t>
            </a:r>
            <a:r>
              <a:rPr lang="en-US" b="1" dirty="0"/>
              <a:t>eliciting information </a:t>
            </a:r>
            <a:r>
              <a:rPr lang="en-US" dirty="0"/>
              <a:t>(gathering data) by relying on the weaknesses of individuals</a:t>
            </a:r>
          </a:p>
          <a:p>
            <a:pPr lvl="1"/>
            <a:r>
              <a:rPr lang="en-US" dirty="0"/>
              <a:t>It is also used as influence campaigns to sway attention and sympathy in a particular direction</a:t>
            </a:r>
          </a:p>
          <a:p>
            <a:pPr lvl="1"/>
            <a:r>
              <a:rPr lang="en-US" dirty="0"/>
              <a:t>These campaigns can be found exclusively on social media or may be combined with other sources</a:t>
            </a:r>
          </a:p>
          <a:p>
            <a:r>
              <a:rPr lang="en-US" altLang="zh-CN" dirty="0"/>
              <a:t>Psychological Principles</a:t>
            </a:r>
          </a:p>
          <a:p>
            <a:pPr lvl="1"/>
            <a:r>
              <a:rPr lang="en-US" altLang="zh-CN" dirty="0"/>
              <a:t>Attackers use a variety of techniques to gain trust:</a:t>
            </a:r>
          </a:p>
          <a:p>
            <a:pPr lvl="2"/>
            <a:r>
              <a:rPr lang="en-US" altLang="zh-CN" i="1" dirty="0"/>
              <a:t>Provide a reason</a:t>
            </a:r>
          </a:p>
          <a:p>
            <a:pPr lvl="2"/>
            <a:r>
              <a:rPr lang="en-US" altLang="zh-CN" i="1" dirty="0"/>
              <a:t>Project confidence</a:t>
            </a:r>
          </a:p>
          <a:p>
            <a:pPr lvl="2"/>
            <a:r>
              <a:rPr lang="en-US" altLang="zh-CN" i="1" dirty="0"/>
              <a:t>Use evasion and diversion</a:t>
            </a:r>
          </a:p>
          <a:p>
            <a:pPr lvl="2"/>
            <a:r>
              <a:rPr lang="en-US" altLang="zh-CN" i="1" dirty="0"/>
              <a:t>Make them laugh</a:t>
            </a:r>
            <a:endParaRPr lang="zh-CN" altLang="en-US" i="1" dirty="0"/>
          </a:p>
          <a:p>
            <a:pPr lvl="1"/>
            <a:endParaRPr lang="en-US" dirty="0"/>
          </a:p>
        </p:txBody>
      </p:sp>
    </p:spTree>
    <p:extLst>
      <p:ext uri="{BB962C8B-B14F-4D97-AF65-F5344CB8AC3E}">
        <p14:creationId xmlns:p14="http://schemas.microsoft.com/office/powerpoint/2010/main" val="337424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Social Engineering Attacks (2 of 8)</a:t>
            </a:r>
            <a:endParaRPr lang="zh-CN" altLang="en-US" dirty="0"/>
          </a:p>
        </p:txBody>
      </p:sp>
      <p:sp>
        <p:nvSpPr>
          <p:cNvPr id="3" name="Text Placeholder 2"/>
          <p:cNvSpPr>
            <a:spLocks noGrp="1"/>
          </p:cNvSpPr>
          <p:nvPr>
            <p:ph type="body" sz="quarter" idx="17"/>
          </p:nvPr>
        </p:nvSpPr>
        <p:spPr/>
        <p:txBody>
          <a:bodyPr/>
          <a:lstStyle/>
          <a:p>
            <a:r>
              <a:rPr lang="en-US" altLang="zh-CN" dirty="0"/>
              <a:t>Social engineering psychological approaches often involve:</a:t>
            </a:r>
          </a:p>
          <a:p>
            <a:pPr lvl="1"/>
            <a:r>
              <a:rPr lang="en-US" altLang="zh-CN" b="1" dirty="0"/>
              <a:t>Impersonation</a:t>
            </a:r>
            <a:r>
              <a:rPr lang="en-US" altLang="zh-CN" dirty="0"/>
              <a:t> is masquerading as a real or fictitious character and then playing the role of that person with a victim</a:t>
            </a:r>
          </a:p>
          <a:p>
            <a:pPr lvl="1"/>
            <a:r>
              <a:rPr lang="en-US" altLang="zh-CN" b="1" dirty="0"/>
              <a:t>Phishing</a:t>
            </a:r>
            <a:r>
              <a:rPr lang="en-US" altLang="zh-CN" dirty="0"/>
              <a:t> is sending an email message or displaying a web announcement that falsely claims to be from a legitimate enterprise in an attempt to trick the user into surrender private information or taking action</a:t>
            </a:r>
          </a:p>
          <a:p>
            <a:pPr lvl="2"/>
            <a:r>
              <a:rPr lang="en-US" altLang="zh-CN" dirty="0"/>
              <a:t>Variations on phishing attacks:</a:t>
            </a:r>
          </a:p>
          <a:p>
            <a:pPr lvl="3"/>
            <a:r>
              <a:rPr lang="en-US" altLang="zh-CN" i="1" dirty="0"/>
              <a:t>Spear phishing</a:t>
            </a:r>
          </a:p>
          <a:p>
            <a:pPr lvl="3"/>
            <a:r>
              <a:rPr lang="en-US" altLang="zh-CN" i="1" dirty="0"/>
              <a:t>Whaling</a:t>
            </a:r>
          </a:p>
          <a:p>
            <a:pPr lvl="3"/>
            <a:r>
              <a:rPr lang="en-US" altLang="zh-CN" i="1" dirty="0"/>
              <a:t>Vishing</a:t>
            </a:r>
          </a:p>
          <a:p>
            <a:pPr lvl="3"/>
            <a:r>
              <a:rPr lang="en-US" altLang="zh-CN" i="1" dirty="0"/>
              <a:t>Smishing</a:t>
            </a:r>
            <a:endParaRPr lang="zh-CN" altLang="en-US" i="1" dirty="0"/>
          </a:p>
        </p:txBody>
      </p:sp>
    </p:spTree>
    <p:extLst>
      <p:ext uri="{BB962C8B-B14F-4D97-AF65-F5344CB8AC3E}">
        <p14:creationId xmlns:p14="http://schemas.microsoft.com/office/powerpoint/2010/main" val="1370242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Social Engineering Attacks (3 of 8)</a:t>
            </a:r>
            <a:endParaRPr lang="zh-CN" altLang="en-US" dirty="0"/>
          </a:p>
        </p:txBody>
      </p:sp>
      <p:sp>
        <p:nvSpPr>
          <p:cNvPr id="3" name="Text Placeholder 2"/>
          <p:cNvSpPr>
            <a:spLocks noGrp="1"/>
          </p:cNvSpPr>
          <p:nvPr>
            <p:ph type="body" sz="quarter" idx="17"/>
          </p:nvPr>
        </p:nvSpPr>
        <p:spPr/>
        <p:txBody>
          <a:bodyPr/>
          <a:lstStyle/>
          <a:p>
            <a:r>
              <a:rPr lang="en-US" altLang="zh-CN" dirty="0"/>
              <a:t>Social engineering psychological approaches often involve (continued):</a:t>
            </a:r>
          </a:p>
          <a:p>
            <a:pPr lvl="1"/>
            <a:r>
              <a:rPr lang="en-US" altLang="zh-CN" b="1" dirty="0"/>
              <a:t>Redirection </a:t>
            </a:r>
            <a:r>
              <a:rPr lang="en-US" altLang="zh-CN" dirty="0"/>
              <a:t>is when an attacker directs a user to a fake lookalike site filled with ads for which the attacker receives money for traffic generated to the site</a:t>
            </a:r>
          </a:p>
          <a:p>
            <a:pPr lvl="2"/>
            <a:r>
              <a:rPr lang="en-US" altLang="zh-CN" dirty="0"/>
              <a:t>Attackers purchase fake sites because the domain names of sites are spelled similarly to actual sites (called </a:t>
            </a:r>
            <a:r>
              <a:rPr lang="en-US" altLang="zh-CN" b="1" dirty="0"/>
              <a:t>typo squatting</a:t>
            </a:r>
            <a:r>
              <a:rPr lang="en-US" altLang="zh-CN" dirty="0"/>
              <a:t>)</a:t>
            </a:r>
          </a:p>
          <a:p>
            <a:pPr lvl="2"/>
            <a:r>
              <a:rPr lang="en-US" altLang="zh-CN" dirty="0"/>
              <a:t>Another redirection technique is </a:t>
            </a:r>
            <a:r>
              <a:rPr lang="en-US" altLang="zh-CN" b="1" dirty="0"/>
              <a:t>pharming</a:t>
            </a:r>
            <a:r>
              <a:rPr lang="en-US" altLang="zh-CN" dirty="0"/>
              <a:t> where the attacker attempts to exploit how a URL is converted into its corresponding IP address</a:t>
            </a:r>
          </a:p>
          <a:p>
            <a:pPr lvl="1"/>
            <a:r>
              <a:rPr lang="en-US" altLang="zh-CN" b="1" dirty="0"/>
              <a:t>Spam</a:t>
            </a:r>
            <a:r>
              <a:rPr lang="en-US" altLang="zh-CN" dirty="0"/>
              <a:t> is unsolicited email that is sent to a large number of recipients</a:t>
            </a:r>
          </a:p>
          <a:p>
            <a:pPr lvl="2"/>
            <a:r>
              <a:rPr lang="en-US" altLang="zh-CN" dirty="0"/>
              <a:t>Text-based spam messages can be filtered</a:t>
            </a:r>
          </a:p>
          <a:p>
            <a:pPr lvl="2"/>
            <a:r>
              <a:rPr lang="en-US" altLang="zh-CN" dirty="0"/>
              <a:t>Image spam cannot be filtered</a:t>
            </a:r>
          </a:p>
          <a:p>
            <a:pPr lvl="2"/>
            <a:r>
              <a:rPr lang="en-US" altLang="zh-CN" b="1" dirty="0"/>
              <a:t>Spim</a:t>
            </a:r>
            <a:r>
              <a:rPr lang="en-US" altLang="zh-CN" dirty="0"/>
              <a:t> is spam delivered through instant messaging (IM) instead of email</a:t>
            </a:r>
          </a:p>
          <a:p>
            <a:pPr lvl="1"/>
            <a:endParaRPr lang="zh-CN" altLang="en-US" dirty="0"/>
          </a:p>
        </p:txBody>
      </p:sp>
    </p:spTree>
    <p:extLst>
      <p:ext uri="{BB962C8B-B14F-4D97-AF65-F5344CB8AC3E}">
        <p14:creationId xmlns:p14="http://schemas.microsoft.com/office/powerpoint/2010/main" val="2284633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Social Engineering Attacks (4 of 8)</a:t>
            </a:r>
            <a:endParaRPr lang="zh-CN" altLang="en-US" dirty="0"/>
          </a:p>
        </p:txBody>
      </p:sp>
      <p:pic>
        <p:nvPicPr>
          <p:cNvPr id="5" name="Picture Placeholder 4" descr="A screenshot of image spam received in an email in box. The spam has an unsuspicious subject line which says &quot;Check this out!!!&quot; An image is present in the email which talks about a discount pharmacy online informing the receiver about 80 percent discount on prescription medicines. Below the image, there is some nonsense text. Spam filters fail to detect such emails because they are designed to look for words and cannot filter image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1751426" y="1761882"/>
            <a:ext cx="4763673" cy="3696012"/>
          </a:xfrm>
          <a:prstGeom prst="rect">
            <a:avLst/>
          </a:prstGeom>
          <a:noFill/>
          <a:ln>
            <a:noFill/>
          </a:ln>
        </p:spPr>
      </p:pic>
      <p:sp>
        <p:nvSpPr>
          <p:cNvPr id="4" name="Text Placeholder 3"/>
          <p:cNvSpPr>
            <a:spLocks noGrp="1"/>
          </p:cNvSpPr>
          <p:nvPr>
            <p:ph type="body" sz="quarter" idx="11"/>
          </p:nvPr>
        </p:nvSpPr>
        <p:spPr>
          <a:xfrm>
            <a:off x="7208809" y="4961565"/>
            <a:ext cx="3976406" cy="496329"/>
          </a:xfrm>
        </p:spPr>
        <p:txBody>
          <a:bodyPr/>
          <a:lstStyle/>
          <a:p>
            <a:r>
              <a:rPr lang="en-US" altLang="zh-CN" dirty="0"/>
              <a:t>Figure 1-6 Image spam</a:t>
            </a:r>
            <a:endParaRPr lang="zh-CN" altLang="en-US" dirty="0"/>
          </a:p>
        </p:txBody>
      </p:sp>
    </p:spTree>
    <p:extLst>
      <p:ext uri="{BB962C8B-B14F-4D97-AF65-F5344CB8AC3E}">
        <p14:creationId xmlns:p14="http://schemas.microsoft.com/office/powerpoint/2010/main" val="551066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Social Engineering Attacks (5 of 8)</a:t>
            </a:r>
            <a:endParaRPr lang="zh-CN" altLang="en-US" dirty="0"/>
          </a:p>
        </p:txBody>
      </p:sp>
      <p:sp>
        <p:nvSpPr>
          <p:cNvPr id="3" name="Text Placeholder 2"/>
          <p:cNvSpPr>
            <a:spLocks noGrp="1"/>
          </p:cNvSpPr>
          <p:nvPr>
            <p:ph type="body" sz="quarter" idx="17"/>
          </p:nvPr>
        </p:nvSpPr>
        <p:spPr/>
        <p:txBody>
          <a:bodyPr/>
          <a:lstStyle/>
          <a:p>
            <a:r>
              <a:rPr lang="en-US" altLang="zh-CN" dirty="0"/>
              <a:t>Social engineering psychological approaches often involve (continued):</a:t>
            </a:r>
          </a:p>
          <a:p>
            <a:pPr lvl="1"/>
            <a:r>
              <a:rPr lang="en-US" altLang="zh-CN" b="1" dirty="0"/>
              <a:t>Hoaxes </a:t>
            </a:r>
            <a:r>
              <a:rPr lang="en-US" altLang="zh-CN" dirty="0"/>
              <a:t>are false warnings, often contained in an email message claiming to come from the IT department</a:t>
            </a:r>
          </a:p>
          <a:p>
            <a:pPr lvl="2"/>
            <a:r>
              <a:rPr lang="en-US" altLang="zh-CN" dirty="0"/>
              <a:t>The hoax purports that there is a “deadly virus” circulating through the Internet and the recipient should erase specific files or change security configurations </a:t>
            </a:r>
          </a:p>
          <a:p>
            <a:pPr lvl="1"/>
            <a:r>
              <a:rPr lang="en-US" altLang="zh-CN" dirty="0"/>
              <a:t>A </a:t>
            </a:r>
            <a:r>
              <a:rPr lang="en-US" altLang="zh-CN" b="1" dirty="0"/>
              <a:t>watering hole attack </a:t>
            </a:r>
            <a:r>
              <a:rPr lang="en-US" altLang="zh-CN" dirty="0"/>
              <a:t>is directed toward a smaller group of specific individuals </a:t>
            </a:r>
            <a:endParaRPr lang="zh-CN" altLang="en-US" dirty="0"/>
          </a:p>
        </p:txBody>
      </p:sp>
    </p:spTree>
    <p:extLst>
      <p:ext uri="{BB962C8B-B14F-4D97-AF65-F5344CB8AC3E}">
        <p14:creationId xmlns:p14="http://schemas.microsoft.com/office/powerpoint/2010/main" val="462520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Social Engineering Attacks (6 of 8)</a:t>
            </a:r>
            <a:endParaRPr lang="zh-CN" altLang="en-US" dirty="0"/>
          </a:p>
        </p:txBody>
      </p:sp>
      <p:sp>
        <p:nvSpPr>
          <p:cNvPr id="3" name="Text Placeholder 2"/>
          <p:cNvSpPr>
            <a:spLocks noGrp="1"/>
          </p:cNvSpPr>
          <p:nvPr>
            <p:ph type="body" sz="quarter" idx="17"/>
          </p:nvPr>
        </p:nvSpPr>
        <p:spPr/>
        <p:txBody>
          <a:bodyPr/>
          <a:lstStyle/>
          <a:p>
            <a:r>
              <a:rPr lang="en-US" altLang="zh-CN" dirty="0"/>
              <a:t>Physical Procedures</a:t>
            </a:r>
          </a:p>
          <a:p>
            <a:pPr lvl="1"/>
            <a:r>
              <a:rPr lang="en-US" altLang="zh-CN" dirty="0"/>
              <a:t>Physical attacks take advantage of user actions that can result in compromised security</a:t>
            </a:r>
          </a:p>
          <a:p>
            <a:pPr lvl="1"/>
            <a:r>
              <a:rPr lang="en-US" altLang="zh-CN" dirty="0"/>
              <a:t>Three of the most common physical procedures are dumpster diving, tailgating, and shoulder surfing</a:t>
            </a:r>
          </a:p>
          <a:p>
            <a:pPr lvl="1"/>
            <a:r>
              <a:rPr lang="en-US" altLang="zh-CN" b="1" dirty="0"/>
              <a:t>Dumpster Diving</a:t>
            </a:r>
            <a:r>
              <a:rPr lang="zh-CN" altLang="en-US" b="1" dirty="0"/>
              <a:t> </a:t>
            </a:r>
            <a:r>
              <a:rPr lang="en-US" altLang="zh-CN" dirty="0"/>
              <a:t>involves digging through trash receptacles to find information that can be useful in an attack</a:t>
            </a:r>
          </a:p>
          <a:p>
            <a:pPr lvl="2"/>
            <a:r>
              <a:rPr lang="en-US" altLang="zh-CN" dirty="0"/>
              <a:t>An electronic variation of physical dumpster diving is to use the Google search engine to look for documents and data posted online that can be used in an attack (called </a:t>
            </a:r>
            <a:r>
              <a:rPr lang="en-US" altLang="zh-CN" i="1" dirty="0"/>
              <a:t>Google dorking</a:t>
            </a:r>
            <a:r>
              <a:rPr lang="en-US" altLang="zh-CN" dirty="0"/>
              <a:t>)</a:t>
            </a:r>
          </a:p>
        </p:txBody>
      </p:sp>
    </p:spTree>
    <p:extLst>
      <p:ext uri="{BB962C8B-B14F-4D97-AF65-F5344CB8AC3E}">
        <p14:creationId xmlns:p14="http://schemas.microsoft.com/office/powerpoint/2010/main" val="1762960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Social Engineering Attacks (7 of 8)</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564481700"/>
              </p:ext>
            </p:extLst>
          </p:nvPr>
        </p:nvGraphicFramePr>
        <p:xfrm>
          <a:off x="2030557" y="1562100"/>
          <a:ext cx="7373216" cy="3860800"/>
        </p:xfrm>
        <a:graphic>
          <a:graphicData uri="http://schemas.openxmlformats.org/drawingml/2006/table">
            <a:tbl>
              <a:tblPr firstRow="1" bandRow="1">
                <a:tableStyleId>{5C22544A-7EE6-4342-B048-85BDC9FD1C3A}</a:tableStyleId>
              </a:tblPr>
              <a:tblGrid>
                <a:gridCol w="3078370">
                  <a:extLst>
                    <a:ext uri="{9D8B030D-6E8A-4147-A177-3AD203B41FA5}">
                      <a16:colId xmlns:a16="http://schemas.microsoft.com/office/drawing/2014/main" val="20000"/>
                    </a:ext>
                  </a:extLst>
                </a:gridCol>
                <a:gridCol w="4294846">
                  <a:extLst>
                    <a:ext uri="{9D8B030D-6E8A-4147-A177-3AD203B41FA5}">
                      <a16:colId xmlns:a16="http://schemas.microsoft.com/office/drawing/2014/main" val="20001"/>
                    </a:ext>
                  </a:extLst>
                </a:gridCol>
              </a:tblGrid>
              <a:tr h="370840">
                <a:tc>
                  <a:txBody>
                    <a:bodyPr/>
                    <a:lstStyle/>
                    <a:p>
                      <a:r>
                        <a:rPr lang="en-US" altLang="zh-CN" sz="1400" b="0" i="0" u="none" strike="noStrike" kern="1200" baseline="0" dirty="0">
                          <a:solidFill>
                            <a:schemeClr val="lt1"/>
                          </a:solidFill>
                          <a:latin typeface="+mn-lt"/>
                          <a:ea typeface="+mn-ea"/>
                          <a:cs typeface="+mn-cs"/>
                        </a:rPr>
                        <a:t>Item retrieved</a:t>
                      </a:r>
                      <a:endParaRPr lang="zh-CN" altLang="en-US" sz="1400" dirty="0"/>
                    </a:p>
                  </a:txBody>
                  <a:tcPr/>
                </a:tc>
                <a:tc>
                  <a:txBody>
                    <a:bodyPr/>
                    <a:lstStyle/>
                    <a:p>
                      <a:r>
                        <a:rPr lang="en-US" altLang="zh-CN" sz="1400" b="0" i="0" u="none" strike="noStrike" kern="1200" baseline="0" dirty="0">
                          <a:solidFill>
                            <a:schemeClr val="lt1"/>
                          </a:solidFill>
                          <a:latin typeface="+mn-lt"/>
                          <a:ea typeface="+mn-ea"/>
                          <a:cs typeface="+mn-cs"/>
                        </a:rPr>
                        <a:t>Why useful</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100" b="0" i="0" u="none" strike="noStrike" kern="1200" baseline="0" dirty="0">
                          <a:solidFill>
                            <a:schemeClr val="dk1"/>
                          </a:solidFill>
                          <a:latin typeface="+mn-lt"/>
                          <a:ea typeface="+mn-ea"/>
                          <a:cs typeface="+mn-cs"/>
                        </a:rPr>
                        <a:t>Calendars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A calendar can reveal which employees are out of town</a:t>
                      </a:r>
                    </a:p>
                    <a:p>
                      <a:r>
                        <a:rPr lang="en-US" altLang="zh-CN" sz="1100" b="0" i="0" u="none" strike="noStrike" kern="1200" baseline="0" dirty="0">
                          <a:solidFill>
                            <a:schemeClr val="dk1"/>
                          </a:solidFill>
                          <a:latin typeface="+mn-lt"/>
                          <a:ea typeface="+mn-ea"/>
                          <a:cs typeface="+mn-cs"/>
                        </a:rPr>
                        <a:t>at a particular time.</a:t>
                      </a:r>
                      <a:endParaRPr lang="zh-CN" altLang="en-US" sz="1100" dirty="0"/>
                    </a:p>
                  </a:txBody>
                  <a:tcPr/>
                </a:tc>
                <a:extLst>
                  <a:ext uri="{0D108BD9-81ED-4DB2-BD59-A6C34878D82A}">
                    <a16:rowId xmlns:a16="http://schemas.microsoft.com/office/drawing/2014/main" val="10001"/>
                  </a:ext>
                </a:extLst>
              </a:tr>
              <a:tr h="370840">
                <a:tc>
                  <a:txBody>
                    <a:bodyPr/>
                    <a:lstStyle/>
                    <a:p>
                      <a:r>
                        <a:rPr lang="en-US" altLang="zh-CN" sz="1100" b="0" i="0" u="none" strike="noStrike" kern="1200" baseline="0" dirty="0">
                          <a:solidFill>
                            <a:schemeClr val="dk1"/>
                          </a:solidFill>
                          <a:latin typeface="+mn-lt"/>
                          <a:ea typeface="+mn-ea"/>
                          <a:cs typeface="+mn-cs"/>
                        </a:rPr>
                        <a:t>Inexpensive computer hardware, such as USB flash</a:t>
                      </a:r>
                    </a:p>
                    <a:p>
                      <a:r>
                        <a:rPr lang="en-US" altLang="zh-CN" sz="1100" b="0" i="0" u="none" strike="noStrike" kern="1200" baseline="0" dirty="0">
                          <a:solidFill>
                            <a:schemeClr val="dk1"/>
                          </a:solidFill>
                          <a:latin typeface="+mn-lt"/>
                          <a:ea typeface="+mn-ea"/>
                          <a:cs typeface="+mn-cs"/>
                        </a:rPr>
                        <a:t>drives or portal hard drives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These devices are often improperly disposed of and</a:t>
                      </a:r>
                    </a:p>
                    <a:p>
                      <a:r>
                        <a:rPr lang="en-US" altLang="zh-CN" sz="1100" b="0" i="0" u="none" strike="noStrike" kern="1200" baseline="0" dirty="0">
                          <a:solidFill>
                            <a:schemeClr val="dk1"/>
                          </a:solidFill>
                          <a:latin typeface="+mn-lt"/>
                          <a:ea typeface="+mn-ea"/>
                          <a:cs typeface="+mn-cs"/>
                        </a:rPr>
                        <a:t>might contain valuable information.</a:t>
                      </a:r>
                      <a:endParaRPr lang="zh-CN" altLang="en-US" sz="1100" dirty="0"/>
                    </a:p>
                  </a:txBody>
                  <a:tcPr/>
                </a:tc>
                <a:extLst>
                  <a:ext uri="{0D108BD9-81ED-4DB2-BD59-A6C34878D82A}">
                    <a16:rowId xmlns:a16="http://schemas.microsoft.com/office/drawing/2014/main" val="10002"/>
                  </a:ext>
                </a:extLst>
              </a:tr>
              <a:tr h="370840">
                <a:tc>
                  <a:txBody>
                    <a:bodyPr/>
                    <a:lstStyle/>
                    <a:p>
                      <a:r>
                        <a:rPr lang="en-US" altLang="zh-CN" sz="1100" b="0" i="0" u="none" strike="noStrike" kern="1200" baseline="0" dirty="0">
                          <a:solidFill>
                            <a:schemeClr val="dk1"/>
                          </a:solidFill>
                          <a:latin typeface="+mn-lt"/>
                          <a:ea typeface="+mn-ea"/>
                          <a:cs typeface="+mn-cs"/>
                        </a:rPr>
                        <a:t>Memos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Seemingly unimportant memos can often provide small</a:t>
                      </a:r>
                    </a:p>
                    <a:p>
                      <a:r>
                        <a:rPr lang="en-US" altLang="zh-CN" sz="1100" b="0" i="0" u="none" strike="noStrike" kern="1200" baseline="0" dirty="0">
                          <a:solidFill>
                            <a:schemeClr val="dk1"/>
                          </a:solidFill>
                          <a:latin typeface="+mn-lt"/>
                          <a:ea typeface="+mn-ea"/>
                          <a:cs typeface="+mn-cs"/>
                        </a:rPr>
                        <a:t>bits of useful information for an attacker who is building</a:t>
                      </a:r>
                    </a:p>
                    <a:p>
                      <a:r>
                        <a:rPr lang="en-US" altLang="zh-CN" sz="1100" b="0" i="0" u="none" strike="noStrike" kern="1200" baseline="0" dirty="0">
                          <a:solidFill>
                            <a:schemeClr val="dk1"/>
                          </a:solidFill>
                          <a:latin typeface="+mn-lt"/>
                          <a:ea typeface="+mn-ea"/>
                          <a:cs typeface="+mn-cs"/>
                        </a:rPr>
                        <a:t>an impersonation.</a:t>
                      </a:r>
                      <a:endParaRPr lang="zh-CN" altLang="en-US" sz="1100" dirty="0"/>
                    </a:p>
                  </a:txBody>
                  <a:tcPr/>
                </a:tc>
                <a:extLst>
                  <a:ext uri="{0D108BD9-81ED-4DB2-BD59-A6C34878D82A}">
                    <a16:rowId xmlns:a16="http://schemas.microsoft.com/office/drawing/2014/main" val="10003"/>
                  </a:ext>
                </a:extLst>
              </a:tr>
              <a:tr h="370840">
                <a:tc>
                  <a:txBody>
                    <a:bodyPr/>
                    <a:lstStyle/>
                    <a:p>
                      <a:r>
                        <a:rPr lang="en-US" altLang="zh-CN" sz="1100" b="0" i="0" u="none" strike="noStrike" kern="1200" baseline="0" dirty="0">
                          <a:solidFill>
                            <a:schemeClr val="dk1"/>
                          </a:solidFill>
                          <a:latin typeface="+mn-lt"/>
                          <a:ea typeface="+mn-ea"/>
                          <a:cs typeface="+mn-cs"/>
                        </a:rPr>
                        <a:t>Organizational charts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These identify individuals within the organization who</a:t>
                      </a:r>
                    </a:p>
                    <a:p>
                      <a:r>
                        <a:rPr lang="en-US" altLang="zh-CN" sz="1100" b="0" i="0" u="none" strike="noStrike" kern="1200" baseline="0" dirty="0">
                          <a:solidFill>
                            <a:schemeClr val="dk1"/>
                          </a:solidFill>
                          <a:latin typeface="+mn-lt"/>
                          <a:ea typeface="+mn-ea"/>
                          <a:cs typeface="+mn-cs"/>
                        </a:rPr>
                        <a:t>are in positions of authority.</a:t>
                      </a:r>
                      <a:endParaRPr lang="zh-CN" altLang="en-US" sz="1100" dirty="0"/>
                    </a:p>
                  </a:txBody>
                  <a:tcPr/>
                </a:tc>
                <a:extLst>
                  <a:ext uri="{0D108BD9-81ED-4DB2-BD59-A6C34878D82A}">
                    <a16:rowId xmlns:a16="http://schemas.microsoft.com/office/drawing/2014/main" val="10004"/>
                  </a:ext>
                </a:extLst>
              </a:tr>
              <a:tr h="370840">
                <a:tc>
                  <a:txBody>
                    <a:bodyPr/>
                    <a:lstStyle/>
                    <a:p>
                      <a:r>
                        <a:rPr lang="en-US" altLang="zh-CN" sz="1100" b="0" i="0" u="none" strike="noStrike" kern="1200" baseline="0" dirty="0">
                          <a:solidFill>
                            <a:schemeClr val="dk1"/>
                          </a:solidFill>
                          <a:latin typeface="+mn-lt"/>
                          <a:ea typeface="+mn-ea"/>
                          <a:cs typeface="+mn-cs"/>
                        </a:rPr>
                        <a:t>Phone directories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A phone directory can provide the names and telephone</a:t>
                      </a:r>
                    </a:p>
                    <a:p>
                      <a:r>
                        <a:rPr lang="en-US" altLang="zh-CN" sz="1100" b="0" i="0" u="none" strike="noStrike" kern="1200" baseline="0" dirty="0">
                          <a:solidFill>
                            <a:schemeClr val="dk1"/>
                          </a:solidFill>
                          <a:latin typeface="+mn-lt"/>
                          <a:ea typeface="+mn-ea"/>
                          <a:cs typeface="+mn-cs"/>
                        </a:rPr>
                        <a:t>numbers of individuals in the organization to target or</a:t>
                      </a:r>
                    </a:p>
                    <a:p>
                      <a:r>
                        <a:rPr lang="en-US" altLang="zh-CN" sz="1100" b="0" i="0" u="none" strike="noStrike" kern="1200" baseline="0" dirty="0">
                          <a:solidFill>
                            <a:schemeClr val="dk1"/>
                          </a:solidFill>
                          <a:latin typeface="+mn-lt"/>
                          <a:ea typeface="+mn-ea"/>
                          <a:cs typeface="+mn-cs"/>
                        </a:rPr>
                        <a:t>impersonate.</a:t>
                      </a:r>
                      <a:endParaRPr lang="zh-CN" altLang="en-US" sz="1100" dirty="0"/>
                    </a:p>
                  </a:txBody>
                  <a:tcPr/>
                </a:tc>
                <a:extLst>
                  <a:ext uri="{0D108BD9-81ED-4DB2-BD59-A6C34878D82A}">
                    <a16:rowId xmlns:a16="http://schemas.microsoft.com/office/drawing/2014/main" val="10005"/>
                  </a:ext>
                </a:extLst>
              </a:tr>
              <a:tr h="370840">
                <a:tc>
                  <a:txBody>
                    <a:bodyPr/>
                    <a:lstStyle/>
                    <a:p>
                      <a:r>
                        <a:rPr lang="en-US" altLang="zh-CN" sz="1100" b="0" i="0" u="none" strike="noStrike" kern="1200" baseline="0" dirty="0">
                          <a:solidFill>
                            <a:schemeClr val="dk1"/>
                          </a:solidFill>
                          <a:latin typeface="+mn-lt"/>
                          <a:ea typeface="+mn-ea"/>
                          <a:cs typeface="+mn-cs"/>
                        </a:rPr>
                        <a:t>Policy manuals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These may reveal the true level of security within the</a:t>
                      </a:r>
                    </a:p>
                    <a:p>
                      <a:r>
                        <a:rPr lang="en-US" altLang="zh-CN" sz="1100" b="0" i="0" u="none" strike="noStrike" kern="1200" baseline="0" dirty="0">
                          <a:solidFill>
                            <a:schemeClr val="dk1"/>
                          </a:solidFill>
                          <a:latin typeface="+mn-lt"/>
                          <a:ea typeface="+mn-ea"/>
                          <a:cs typeface="+mn-cs"/>
                        </a:rPr>
                        <a:t>organization.</a:t>
                      </a:r>
                      <a:endParaRPr lang="zh-CN" altLang="en-US" sz="1100" dirty="0"/>
                    </a:p>
                  </a:txBody>
                  <a:tcPr/>
                </a:tc>
                <a:extLst>
                  <a:ext uri="{0D108BD9-81ED-4DB2-BD59-A6C34878D82A}">
                    <a16:rowId xmlns:a16="http://schemas.microsoft.com/office/drawing/2014/main" val="10006"/>
                  </a:ext>
                </a:extLst>
              </a:tr>
              <a:tr h="370840">
                <a:tc>
                  <a:txBody>
                    <a:bodyPr/>
                    <a:lstStyle/>
                    <a:p>
                      <a:r>
                        <a:rPr lang="en-US" altLang="zh-CN" sz="1100" b="0" i="0" u="none" strike="noStrike" kern="1200" baseline="0" dirty="0">
                          <a:solidFill>
                            <a:schemeClr val="dk1"/>
                          </a:solidFill>
                          <a:latin typeface="+mn-lt"/>
                          <a:ea typeface="+mn-ea"/>
                          <a:cs typeface="+mn-cs"/>
                        </a:rPr>
                        <a:t>System manuals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A system manual can tell an attacker the type of</a:t>
                      </a:r>
                    </a:p>
                    <a:p>
                      <a:r>
                        <a:rPr lang="en-US" altLang="zh-CN" sz="1100" b="0" i="0" u="none" strike="noStrike" kern="1200" baseline="0" dirty="0">
                          <a:solidFill>
                            <a:schemeClr val="dk1"/>
                          </a:solidFill>
                          <a:latin typeface="+mn-lt"/>
                          <a:ea typeface="+mn-ea"/>
                          <a:cs typeface="+mn-cs"/>
                        </a:rPr>
                        <a:t>computer system that is being used so that other</a:t>
                      </a:r>
                    </a:p>
                    <a:p>
                      <a:r>
                        <a:rPr lang="en-US" altLang="zh-CN" sz="1100" b="0" i="0" u="none" strike="noStrike" kern="1200" baseline="0" dirty="0">
                          <a:solidFill>
                            <a:schemeClr val="dk1"/>
                          </a:solidFill>
                          <a:latin typeface="+mn-lt"/>
                          <a:ea typeface="+mn-ea"/>
                          <a:cs typeface="+mn-cs"/>
                        </a:rPr>
                        <a:t>research can be conducted to pinpoint vulnerabilities.</a:t>
                      </a:r>
                      <a:endParaRPr lang="zh-CN" altLang="en-US" sz="11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34904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Module Objectives</a:t>
            </a:r>
          </a:p>
        </p:txBody>
      </p:sp>
      <p:sp>
        <p:nvSpPr>
          <p:cNvPr id="2" name="Text Placeholder 1"/>
          <p:cNvSpPr>
            <a:spLocks noGrp="1"/>
          </p:cNvSpPr>
          <p:nvPr>
            <p:ph type="body" sz="quarter" idx="15"/>
          </p:nvPr>
        </p:nvSpPr>
        <p:spPr/>
        <p:txBody>
          <a:bodyPr/>
          <a:lstStyle/>
          <a:p>
            <a:pPr>
              <a:lnSpc>
                <a:spcPct val="100000"/>
              </a:lnSpc>
              <a:spcBef>
                <a:spcPts val="0"/>
              </a:spcBef>
            </a:pPr>
            <a:r>
              <a:rPr lang="en-US" altLang="zh-CN" sz="2000" dirty="0"/>
              <a:t>By the end of this module, you should be able to: </a:t>
            </a:r>
          </a:p>
          <a:p>
            <a:pPr>
              <a:lnSpc>
                <a:spcPct val="100000"/>
              </a:lnSpc>
              <a:spcBef>
                <a:spcPts val="0"/>
              </a:spcBef>
            </a:pPr>
            <a:endParaRPr lang="en-US" altLang="zh-CN" sz="2000" dirty="0"/>
          </a:p>
          <a:p>
            <a:pPr>
              <a:lnSpc>
                <a:spcPct val="100000"/>
              </a:lnSpc>
              <a:spcBef>
                <a:spcPts val="0"/>
              </a:spcBef>
            </a:pPr>
            <a:r>
              <a:rPr lang="en-US" altLang="zh-CN" sz="2000" dirty="0">
                <a:latin typeface="Arial"/>
                <a:cs typeface="Arial"/>
              </a:rPr>
              <a:t>1. Define information security and explain why it is important</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2. Identify threat actors and their attributes</a:t>
            </a:r>
          </a:p>
          <a:p>
            <a:pPr>
              <a:lnSpc>
                <a:spcPct val="100000"/>
              </a:lnSpc>
              <a:spcBef>
                <a:spcPts val="0"/>
              </a:spcBef>
            </a:pPr>
            <a:r>
              <a:rPr lang="en-US" altLang="zh-CN" sz="2000" dirty="0">
                <a:latin typeface="Arial"/>
                <a:cs typeface="Arial"/>
              </a:rPr>
              <a:t> </a:t>
            </a:r>
          </a:p>
          <a:p>
            <a:pPr>
              <a:lnSpc>
                <a:spcPct val="100000"/>
              </a:lnSpc>
              <a:spcBef>
                <a:spcPts val="0"/>
              </a:spcBef>
            </a:pPr>
            <a:r>
              <a:rPr lang="en-US" altLang="zh-CN" sz="2000" dirty="0">
                <a:latin typeface="Arial"/>
                <a:cs typeface="Arial"/>
              </a:rPr>
              <a:t>3. Describe the different types of vulnerabilities and attacks</a:t>
            </a:r>
          </a:p>
          <a:p>
            <a:pPr>
              <a:lnSpc>
                <a:spcPct val="100000"/>
              </a:lnSpc>
              <a:spcBef>
                <a:spcPts val="0"/>
              </a:spcBef>
            </a:pPr>
            <a:endParaRPr lang="en-US" altLang="zh-CN" sz="2000" dirty="0">
              <a:latin typeface="Arial"/>
              <a:cs typeface="Arial"/>
            </a:endParaRPr>
          </a:p>
          <a:p>
            <a:pPr>
              <a:lnSpc>
                <a:spcPct val="100000"/>
              </a:lnSpc>
              <a:spcBef>
                <a:spcPts val="0"/>
              </a:spcBef>
            </a:pPr>
            <a:r>
              <a:rPr lang="en-US" altLang="zh-CN" sz="2000" dirty="0">
                <a:latin typeface="Arial"/>
                <a:cs typeface="Arial"/>
              </a:rPr>
              <a:t>4. Explain the impact of attacks</a:t>
            </a:r>
          </a:p>
          <a:p>
            <a:pPr>
              <a:lnSpc>
                <a:spcPct val="100000"/>
              </a:lnSpc>
              <a:spcBef>
                <a:spcPts val="0"/>
              </a:spcBef>
            </a:pPr>
            <a:endParaRPr lang="en-US" altLang="zh-CN" sz="2000" dirty="0">
              <a:latin typeface="Arial"/>
              <a:cs typeface="Arial"/>
            </a:endParaRPr>
          </a:p>
        </p:txBody>
      </p:sp>
    </p:spTree>
    <p:extLst>
      <p:ext uri="{BB962C8B-B14F-4D97-AF65-F5344CB8AC3E}">
        <p14:creationId xmlns:p14="http://schemas.microsoft.com/office/powerpoint/2010/main" val="130637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Social Engineering Attacks (8 of 8)</a:t>
            </a:r>
            <a:endParaRPr lang="zh-CN" altLang="en-US" dirty="0"/>
          </a:p>
        </p:txBody>
      </p:sp>
      <p:sp>
        <p:nvSpPr>
          <p:cNvPr id="3" name="Text Placeholder 2"/>
          <p:cNvSpPr>
            <a:spLocks noGrp="1"/>
          </p:cNvSpPr>
          <p:nvPr>
            <p:ph type="body" sz="quarter" idx="17"/>
          </p:nvPr>
        </p:nvSpPr>
        <p:spPr/>
        <p:txBody>
          <a:bodyPr/>
          <a:lstStyle/>
          <a:p>
            <a:r>
              <a:rPr lang="en-US" altLang="zh-CN" dirty="0"/>
              <a:t>Physical Procedures (continued)</a:t>
            </a:r>
          </a:p>
          <a:p>
            <a:pPr lvl="1"/>
            <a:r>
              <a:rPr lang="en-US" altLang="zh-CN" b="1" dirty="0"/>
              <a:t>Tailgating</a:t>
            </a:r>
            <a:r>
              <a:rPr lang="en-US" altLang="zh-CN" dirty="0"/>
              <a:t> occurs when an authorized person opens an entry door, one or more individuals can follow behind and also enter</a:t>
            </a:r>
          </a:p>
          <a:p>
            <a:pPr lvl="1"/>
            <a:r>
              <a:rPr lang="en-US" altLang="zh-CN" b="1" dirty="0"/>
              <a:t>Shoulder Surfing </a:t>
            </a:r>
            <a:r>
              <a:rPr lang="en-US" altLang="zh-CN" dirty="0"/>
              <a:t>allows an attacker to casually observe someone entering secret information, such as the security codes on a door keypad</a:t>
            </a:r>
          </a:p>
        </p:txBody>
      </p:sp>
    </p:spTree>
    <p:extLst>
      <p:ext uri="{BB962C8B-B14F-4D97-AF65-F5344CB8AC3E}">
        <p14:creationId xmlns:p14="http://schemas.microsoft.com/office/powerpoint/2010/main" val="3013834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type of attack is NOT a form of social engineering attack?</a:t>
            </a:r>
          </a:p>
          <a:p>
            <a:pPr marL="342900" lvl="1" indent="0">
              <a:buNone/>
            </a:pPr>
            <a:r>
              <a:rPr lang="en-US" dirty="0">
                <a:solidFill>
                  <a:srgbClr val="000000"/>
                </a:solidFill>
              </a:rPr>
              <a:t>a. Watering hole</a:t>
            </a:r>
          </a:p>
          <a:p>
            <a:pPr marL="342900" lvl="1" indent="0">
              <a:buNone/>
            </a:pPr>
            <a:r>
              <a:rPr lang="en-US" dirty="0">
                <a:solidFill>
                  <a:srgbClr val="000000"/>
                </a:solidFill>
              </a:rPr>
              <a:t>b. Hoax</a:t>
            </a:r>
          </a:p>
          <a:p>
            <a:pPr marL="342900" lvl="1" indent="0">
              <a:buNone/>
            </a:pPr>
            <a:r>
              <a:rPr lang="en-US" dirty="0">
                <a:solidFill>
                  <a:srgbClr val="000000"/>
                </a:solidFill>
              </a:rPr>
              <a:t>c. Zero day</a:t>
            </a:r>
          </a:p>
          <a:p>
            <a:pPr marL="342900" lvl="1" indent="0">
              <a:buNone/>
            </a:pPr>
            <a:r>
              <a:rPr lang="en-US" dirty="0">
                <a:solidFill>
                  <a:srgbClr val="000000"/>
                </a:solidFill>
              </a:rPr>
              <a:t>d. Tailgating</a:t>
            </a:r>
          </a:p>
          <a:p>
            <a:pPr marL="342900" lvl="1" indent="0">
              <a:buNone/>
            </a:pPr>
            <a:endParaRPr lang="en-US" dirty="0"/>
          </a:p>
        </p:txBody>
      </p:sp>
    </p:spTree>
    <p:extLst>
      <p:ext uri="{BB962C8B-B14F-4D97-AF65-F5344CB8AC3E}">
        <p14:creationId xmlns:p14="http://schemas.microsoft.com/office/powerpoint/2010/main" val="2305180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3: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type of attack is NOT a form of social engineering attack?</a:t>
            </a:r>
          </a:p>
          <a:p>
            <a:pPr marL="342900" lvl="1" indent="0">
              <a:buNone/>
            </a:pPr>
            <a:r>
              <a:rPr lang="en-US" b="1" dirty="0">
                <a:solidFill>
                  <a:srgbClr val="000000"/>
                </a:solidFill>
              </a:rPr>
              <a:t>c. Zero day</a:t>
            </a:r>
          </a:p>
          <a:p>
            <a:pPr marL="342900" lvl="1" indent="0">
              <a:buNone/>
            </a:pPr>
            <a:r>
              <a:rPr lang="en-US" b="1" dirty="0">
                <a:solidFill>
                  <a:srgbClr val="000000"/>
                </a:solidFill>
              </a:rPr>
              <a:t>Zero day attacks are attacks on vulnerabilities in software systems that are discovered by threat actors before the system developers can issue a patch to correct the vulnerability.</a:t>
            </a:r>
          </a:p>
        </p:txBody>
      </p:sp>
    </p:spTree>
    <p:extLst>
      <p:ext uri="{BB962C8B-B14F-4D97-AF65-F5344CB8AC3E}">
        <p14:creationId xmlns:p14="http://schemas.microsoft.com/office/powerpoint/2010/main" val="2696903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Impacts of Attacks (1 of 3)</a:t>
            </a:r>
            <a:endParaRPr lang="zh-CN" altLang="en-US" dirty="0"/>
          </a:p>
        </p:txBody>
      </p:sp>
      <p:sp>
        <p:nvSpPr>
          <p:cNvPr id="3" name="Text Placeholder 2"/>
          <p:cNvSpPr>
            <a:spLocks noGrp="1"/>
          </p:cNvSpPr>
          <p:nvPr>
            <p:ph type="body" sz="quarter" idx="17"/>
          </p:nvPr>
        </p:nvSpPr>
        <p:spPr/>
        <p:txBody>
          <a:bodyPr/>
          <a:lstStyle/>
          <a:p>
            <a:r>
              <a:rPr lang="en-US" altLang="zh-CN" dirty="0"/>
              <a:t>A successful attack always results in several negative impacts</a:t>
            </a:r>
          </a:p>
          <a:p>
            <a:r>
              <a:rPr lang="en-US" altLang="zh-CN" dirty="0"/>
              <a:t>These impacts can be classified as:</a:t>
            </a:r>
          </a:p>
          <a:p>
            <a:pPr lvl="1"/>
            <a:r>
              <a:rPr lang="en-US" altLang="zh-CN" dirty="0"/>
              <a:t>Data impacts</a:t>
            </a:r>
          </a:p>
          <a:p>
            <a:pPr lvl="1"/>
            <a:r>
              <a:rPr lang="en-US" altLang="zh-CN" dirty="0"/>
              <a:t>Effects on the organization</a:t>
            </a:r>
          </a:p>
        </p:txBody>
      </p:sp>
    </p:spTree>
    <p:extLst>
      <p:ext uri="{BB962C8B-B14F-4D97-AF65-F5344CB8AC3E}">
        <p14:creationId xmlns:p14="http://schemas.microsoft.com/office/powerpoint/2010/main" val="1273331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Impacts of Attacks (2 of 3)</a:t>
            </a:r>
            <a:endParaRPr lang="zh-CN" altLang="en-US" dirty="0"/>
          </a:p>
        </p:txBody>
      </p:sp>
      <p:graphicFrame>
        <p:nvGraphicFramePr>
          <p:cNvPr id="4" name="Table Placeholder 3"/>
          <p:cNvGraphicFramePr>
            <a:graphicFrameLocks noGrp="1"/>
          </p:cNvGraphicFramePr>
          <p:nvPr>
            <p:ph type="tbl" sz="quarter" idx="10"/>
            <p:extLst>
              <p:ext uri="{D42A27DB-BD31-4B8C-83A1-F6EECF244321}">
                <p14:modId xmlns:p14="http://schemas.microsoft.com/office/powerpoint/2010/main" val="3781857343"/>
              </p:ext>
            </p:extLst>
          </p:nvPr>
        </p:nvGraphicFramePr>
        <p:xfrm>
          <a:off x="1895475" y="2019300"/>
          <a:ext cx="8127999" cy="2077720"/>
        </p:xfrm>
        <a:graphic>
          <a:graphicData uri="http://schemas.openxmlformats.org/drawingml/2006/table">
            <a:tbl>
              <a:tblPr firstRow="1" bandRow="1">
                <a:tableStyleId>{5C22544A-7EE6-4342-B048-85BDC9FD1C3A}</a:tableStyleId>
              </a:tblPr>
              <a:tblGrid>
                <a:gridCol w="2084243">
                  <a:extLst>
                    <a:ext uri="{9D8B030D-6E8A-4147-A177-3AD203B41FA5}">
                      <a16:colId xmlns:a16="http://schemas.microsoft.com/office/drawing/2014/main" val="20000"/>
                    </a:ext>
                  </a:extLst>
                </a:gridCol>
                <a:gridCol w="2992582">
                  <a:extLst>
                    <a:ext uri="{9D8B030D-6E8A-4147-A177-3AD203B41FA5}">
                      <a16:colId xmlns:a16="http://schemas.microsoft.com/office/drawing/2014/main" val="20001"/>
                    </a:ext>
                  </a:extLst>
                </a:gridCol>
                <a:gridCol w="3051174">
                  <a:extLst>
                    <a:ext uri="{9D8B030D-6E8A-4147-A177-3AD203B41FA5}">
                      <a16:colId xmlns:a16="http://schemas.microsoft.com/office/drawing/2014/main" val="20002"/>
                    </a:ext>
                  </a:extLst>
                </a:gridCol>
              </a:tblGrid>
              <a:tr h="370840">
                <a:tc>
                  <a:txBody>
                    <a:bodyPr/>
                    <a:lstStyle/>
                    <a:p>
                      <a:r>
                        <a:rPr lang="en-US" altLang="zh-CN" sz="1400" dirty="0"/>
                        <a:t>Impact</a:t>
                      </a:r>
                      <a:endParaRPr lang="zh-CN" altLang="en-US" sz="1400" dirty="0"/>
                    </a:p>
                  </a:txBody>
                  <a:tcPr/>
                </a:tc>
                <a:tc>
                  <a:txBody>
                    <a:bodyPr/>
                    <a:lstStyle/>
                    <a:p>
                      <a:r>
                        <a:rPr lang="en-US" altLang="zh-CN" sz="1400" dirty="0"/>
                        <a:t>Description</a:t>
                      </a:r>
                      <a:endParaRPr lang="zh-CN" altLang="en-US" sz="1400" dirty="0"/>
                    </a:p>
                  </a:txBody>
                  <a:tcPr/>
                </a:tc>
                <a:tc>
                  <a:txBody>
                    <a:bodyPr/>
                    <a:lstStyle/>
                    <a:p>
                      <a:r>
                        <a:rPr lang="en-US" altLang="zh-CN" sz="1400" dirty="0"/>
                        <a:t>Example</a:t>
                      </a:r>
                      <a:endParaRPr lang="zh-CN" altLang="en-US" sz="1400" dirty="0"/>
                    </a:p>
                  </a:txBody>
                  <a:tcPr/>
                </a:tc>
                <a:extLst>
                  <a:ext uri="{0D108BD9-81ED-4DB2-BD59-A6C34878D82A}">
                    <a16:rowId xmlns:a16="http://schemas.microsoft.com/office/drawing/2014/main" val="10000"/>
                  </a:ext>
                </a:extLst>
              </a:tr>
              <a:tr h="370840">
                <a:tc>
                  <a:txBody>
                    <a:bodyPr/>
                    <a:lstStyle/>
                    <a:p>
                      <a:r>
                        <a:rPr lang="en-US" altLang="zh-CN" sz="1100" b="1" i="0" u="none" strike="noStrike" kern="1200" baseline="0" dirty="0">
                          <a:solidFill>
                            <a:schemeClr val="dk1"/>
                          </a:solidFill>
                          <a:latin typeface="+mn-lt"/>
                          <a:ea typeface="+mn-ea"/>
                          <a:cs typeface="+mn-cs"/>
                        </a:rPr>
                        <a:t>Data loss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Destroying data so that it cannot be recovered</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Maliciously erasing patient data used for</a:t>
                      </a:r>
                    </a:p>
                    <a:p>
                      <a:r>
                        <a:rPr lang="en-US" altLang="zh-CN" sz="1100" b="0" i="0" u="none" strike="noStrike" kern="1200" baseline="0" dirty="0">
                          <a:solidFill>
                            <a:schemeClr val="dk1"/>
                          </a:solidFill>
                          <a:latin typeface="+mn-lt"/>
                          <a:ea typeface="+mn-ea"/>
                          <a:cs typeface="+mn-cs"/>
                        </a:rPr>
                        <a:t>cancer research</a:t>
                      </a:r>
                      <a:endParaRPr lang="zh-CN" altLang="en-US" sz="1100" dirty="0"/>
                    </a:p>
                  </a:txBody>
                  <a:tcPr/>
                </a:tc>
                <a:extLst>
                  <a:ext uri="{0D108BD9-81ED-4DB2-BD59-A6C34878D82A}">
                    <a16:rowId xmlns:a16="http://schemas.microsoft.com/office/drawing/2014/main" val="10001"/>
                  </a:ext>
                </a:extLst>
              </a:tr>
              <a:tr h="370840">
                <a:tc>
                  <a:txBody>
                    <a:bodyPr/>
                    <a:lstStyle/>
                    <a:p>
                      <a:r>
                        <a:rPr lang="en-US" altLang="zh-CN" sz="1100" b="1" i="0" u="none" strike="noStrike" kern="1200" baseline="0" dirty="0">
                          <a:solidFill>
                            <a:schemeClr val="dk1"/>
                          </a:solidFill>
                          <a:latin typeface="+mn-lt"/>
                          <a:ea typeface="+mn-ea"/>
                          <a:cs typeface="+mn-cs"/>
                        </a:rPr>
                        <a:t>Data exfiltration</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Stealing data to distribute it to other parties</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Taking a list of current customers and selling it</a:t>
                      </a:r>
                    </a:p>
                    <a:p>
                      <a:r>
                        <a:rPr lang="en-US" altLang="zh-CN" sz="1100" b="0" i="0" u="none" strike="noStrike" kern="1200" baseline="0" dirty="0">
                          <a:solidFill>
                            <a:schemeClr val="dk1"/>
                          </a:solidFill>
                          <a:latin typeface="+mn-lt"/>
                          <a:ea typeface="+mn-ea"/>
                          <a:cs typeface="+mn-cs"/>
                        </a:rPr>
                        <a:t>to a competitor</a:t>
                      </a:r>
                      <a:endParaRPr lang="zh-CN" altLang="en-US" sz="1100" dirty="0"/>
                    </a:p>
                  </a:txBody>
                  <a:tcPr/>
                </a:tc>
                <a:extLst>
                  <a:ext uri="{0D108BD9-81ED-4DB2-BD59-A6C34878D82A}">
                    <a16:rowId xmlns:a16="http://schemas.microsoft.com/office/drawing/2014/main" val="10002"/>
                  </a:ext>
                </a:extLst>
              </a:tr>
              <a:tr h="370840">
                <a:tc>
                  <a:txBody>
                    <a:bodyPr/>
                    <a:lstStyle/>
                    <a:p>
                      <a:r>
                        <a:rPr lang="en-US" altLang="zh-CN" sz="1100" b="1" i="0" u="none" strike="noStrike" kern="1200" baseline="0" dirty="0">
                          <a:solidFill>
                            <a:schemeClr val="dk1"/>
                          </a:solidFill>
                          <a:latin typeface="+mn-lt"/>
                          <a:ea typeface="+mn-ea"/>
                          <a:cs typeface="+mn-cs"/>
                        </a:rPr>
                        <a:t>Data breach</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Stealing data to disclose it in an unauthorized</a:t>
                      </a:r>
                    </a:p>
                    <a:p>
                      <a:r>
                        <a:rPr lang="en-US" altLang="zh-CN" sz="1100" b="0" i="0" u="none" strike="noStrike" kern="1200" baseline="0" dirty="0">
                          <a:solidFill>
                            <a:schemeClr val="dk1"/>
                          </a:solidFill>
                          <a:latin typeface="+mn-lt"/>
                          <a:ea typeface="+mn-ea"/>
                          <a:cs typeface="+mn-cs"/>
                        </a:rPr>
                        <a:t>fashion</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Stealing credit card numbers to sell to other</a:t>
                      </a:r>
                    </a:p>
                    <a:p>
                      <a:r>
                        <a:rPr lang="en-US" altLang="zh-CN" sz="1100" b="0" i="0" u="none" strike="noStrike" kern="1200" baseline="0" dirty="0">
                          <a:solidFill>
                            <a:schemeClr val="dk1"/>
                          </a:solidFill>
                          <a:latin typeface="+mn-lt"/>
                          <a:ea typeface="+mn-ea"/>
                          <a:cs typeface="+mn-cs"/>
                        </a:rPr>
                        <a:t>threat actors</a:t>
                      </a:r>
                      <a:endParaRPr lang="zh-CN" altLang="en-US" sz="1100" dirty="0"/>
                    </a:p>
                  </a:txBody>
                  <a:tcPr/>
                </a:tc>
                <a:extLst>
                  <a:ext uri="{0D108BD9-81ED-4DB2-BD59-A6C34878D82A}">
                    <a16:rowId xmlns:a16="http://schemas.microsoft.com/office/drawing/2014/main" val="10003"/>
                  </a:ext>
                </a:extLst>
              </a:tr>
              <a:tr h="370840">
                <a:tc>
                  <a:txBody>
                    <a:bodyPr/>
                    <a:lstStyle/>
                    <a:p>
                      <a:r>
                        <a:rPr lang="en-US" altLang="zh-CN" sz="1100" b="1" i="0" u="none" strike="noStrike" kern="1200" baseline="0" dirty="0">
                          <a:solidFill>
                            <a:schemeClr val="dk1"/>
                          </a:solidFill>
                          <a:latin typeface="+mn-lt"/>
                          <a:ea typeface="+mn-ea"/>
                          <a:cs typeface="+mn-cs"/>
                        </a:rPr>
                        <a:t>Identity theft</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Taking personally identifiable information to</a:t>
                      </a:r>
                    </a:p>
                    <a:p>
                      <a:r>
                        <a:rPr lang="en-US" altLang="zh-CN" sz="1100" b="0" i="0" u="none" strike="noStrike" kern="1200" baseline="0" dirty="0">
                          <a:solidFill>
                            <a:schemeClr val="dk1"/>
                          </a:solidFill>
                          <a:latin typeface="+mn-lt"/>
                          <a:ea typeface="+mn-ea"/>
                          <a:cs typeface="+mn-cs"/>
                        </a:rPr>
                        <a:t>impersonate someone</a:t>
                      </a:r>
                      <a:endParaRPr lang="zh-CN" altLang="en-US" sz="1100" dirty="0"/>
                    </a:p>
                  </a:txBody>
                  <a:tcPr/>
                </a:tc>
                <a:tc>
                  <a:txBody>
                    <a:bodyPr/>
                    <a:lstStyle/>
                    <a:p>
                      <a:r>
                        <a:rPr lang="en-US" altLang="zh-CN" sz="1100" b="0" i="0" u="none" strike="noStrike" kern="1200" baseline="0" dirty="0">
                          <a:solidFill>
                            <a:schemeClr val="dk1"/>
                          </a:solidFill>
                          <a:latin typeface="+mn-lt"/>
                          <a:ea typeface="+mn-ea"/>
                          <a:cs typeface="+mn-cs"/>
                        </a:rPr>
                        <a:t>Stealing a Social Security number to secure a</a:t>
                      </a:r>
                    </a:p>
                    <a:p>
                      <a:r>
                        <a:rPr lang="en-US" altLang="zh-CN" sz="1100" b="0" i="0" u="none" strike="noStrike" kern="1200" baseline="0" dirty="0">
                          <a:solidFill>
                            <a:schemeClr val="dk1"/>
                          </a:solidFill>
                          <a:latin typeface="+mn-lt"/>
                          <a:ea typeface="+mn-ea"/>
                          <a:cs typeface="+mn-cs"/>
                        </a:rPr>
                        <a:t>bank loan in the victim’s name</a:t>
                      </a:r>
                      <a:endParaRPr lang="zh-CN" altLang="en-US" sz="11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266800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Impacts of Attacks (3 of 3)</a:t>
            </a:r>
            <a:endParaRPr lang="zh-CN" altLang="en-US" dirty="0"/>
          </a:p>
        </p:txBody>
      </p:sp>
      <p:sp>
        <p:nvSpPr>
          <p:cNvPr id="3" name="Text Placeholder 2"/>
          <p:cNvSpPr>
            <a:spLocks noGrp="1"/>
          </p:cNvSpPr>
          <p:nvPr>
            <p:ph type="body" sz="quarter" idx="17"/>
          </p:nvPr>
        </p:nvSpPr>
        <p:spPr/>
        <p:txBody>
          <a:bodyPr/>
          <a:lstStyle/>
          <a:p>
            <a:r>
              <a:rPr lang="en-US" altLang="zh-CN" dirty="0"/>
              <a:t>Effects on the Enterprise</a:t>
            </a:r>
          </a:p>
          <a:p>
            <a:pPr lvl="1"/>
            <a:r>
              <a:rPr lang="en-US" altLang="zh-CN" dirty="0"/>
              <a:t>The attack may make systems inaccessible (</a:t>
            </a:r>
            <a:r>
              <a:rPr lang="en-US" altLang="zh-CN" b="1" dirty="0"/>
              <a:t>availability loss</a:t>
            </a:r>
            <a:r>
              <a:rPr lang="en-US" altLang="zh-CN" dirty="0"/>
              <a:t>)</a:t>
            </a:r>
          </a:p>
          <a:p>
            <a:pPr lvl="2"/>
            <a:r>
              <a:rPr lang="en-US" altLang="zh-CN" dirty="0"/>
              <a:t>This results in lost productivity (</a:t>
            </a:r>
            <a:r>
              <a:rPr lang="en-US" altLang="zh-CN" b="1" dirty="0"/>
              <a:t>financial loss</a:t>
            </a:r>
            <a:r>
              <a:rPr lang="en-US" altLang="zh-CN" dirty="0"/>
              <a:t>)</a:t>
            </a:r>
          </a:p>
          <a:p>
            <a:pPr lvl="1"/>
            <a:r>
              <a:rPr lang="en-US" altLang="zh-CN" dirty="0"/>
              <a:t>Attacks may effect the public perception of the enterprise (</a:t>
            </a:r>
            <a:r>
              <a:rPr lang="en-US" altLang="zh-CN" b="1" dirty="0"/>
              <a:t>reputation</a:t>
            </a:r>
            <a:r>
              <a:rPr lang="en-US" altLang="zh-CN" dirty="0"/>
              <a:t>)</a:t>
            </a:r>
            <a:endParaRPr lang="zh-CN" altLang="en-US" dirty="0"/>
          </a:p>
        </p:txBody>
      </p:sp>
    </p:spTree>
    <p:extLst>
      <p:ext uri="{BB962C8B-B14F-4D97-AF65-F5344CB8AC3E}">
        <p14:creationId xmlns:p14="http://schemas.microsoft.com/office/powerpoint/2010/main" val="3753098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4</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type of data impact would result if an attacker stole a list of customers for the purpose of selling the list to a competitor?</a:t>
            </a:r>
          </a:p>
          <a:p>
            <a:pPr marL="342900" lvl="1" indent="0">
              <a:buNone/>
            </a:pPr>
            <a:r>
              <a:rPr lang="en-US" dirty="0">
                <a:solidFill>
                  <a:srgbClr val="000000"/>
                </a:solidFill>
              </a:rPr>
              <a:t>a. Data loss</a:t>
            </a:r>
          </a:p>
          <a:p>
            <a:pPr marL="342900" lvl="1" indent="0">
              <a:buNone/>
            </a:pPr>
            <a:r>
              <a:rPr lang="en-US" dirty="0">
                <a:solidFill>
                  <a:srgbClr val="000000"/>
                </a:solidFill>
              </a:rPr>
              <a:t>b. Data exfiltration</a:t>
            </a:r>
          </a:p>
          <a:p>
            <a:pPr marL="342900" lvl="1" indent="0">
              <a:buNone/>
            </a:pPr>
            <a:r>
              <a:rPr lang="en-US" dirty="0">
                <a:solidFill>
                  <a:srgbClr val="000000"/>
                </a:solidFill>
              </a:rPr>
              <a:t>c. Data breach</a:t>
            </a:r>
          </a:p>
          <a:p>
            <a:pPr marL="342900" lvl="1" indent="0">
              <a:buNone/>
            </a:pPr>
            <a:r>
              <a:rPr lang="en-US" dirty="0">
                <a:solidFill>
                  <a:srgbClr val="000000"/>
                </a:solidFill>
              </a:rPr>
              <a:t>d. Identity theft</a:t>
            </a:r>
          </a:p>
          <a:p>
            <a:pPr marL="342900" lvl="1" indent="0">
              <a:buNone/>
            </a:pPr>
            <a:endParaRPr lang="en-US" dirty="0"/>
          </a:p>
        </p:txBody>
      </p:sp>
    </p:spTree>
    <p:extLst>
      <p:ext uri="{BB962C8B-B14F-4D97-AF65-F5344CB8AC3E}">
        <p14:creationId xmlns:p14="http://schemas.microsoft.com/office/powerpoint/2010/main" val="1012601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4: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Which type of data impact would result if an attacker stole a list of customers for the purpose of selling the list to a competitor?</a:t>
            </a:r>
          </a:p>
          <a:p>
            <a:pPr marL="342900" lvl="1" indent="0">
              <a:buNone/>
            </a:pPr>
            <a:r>
              <a:rPr lang="en-US" b="1" dirty="0">
                <a:solidFill>
                  <a:srgbClr val="000000"/>
                </a:solidFill>
              </a:rPr>
              <a:t>b. Data exfiltration</a:t>
            </a:r>
          </a:p>
          <a:p>
            <a:pPr marL="342900" lvl="1" indent="0">
              <a:buNone/>
            </a:pPr>
            <a:r>
              <a:rPr lang="en-US" b="1" dirty="0">
                <a:solidFill>
                  <a:srgbClr val="000000"/>
                </a:solidFill>
              </a:rPr>
              <a:t>Data exfiltration is the stealing of data for the purpose of distributing it or selling it to other parties. Data exfiltration is a specific type of data breach but not all data breaches involve data exfiltration. For example, a data breach might change or corrupt data or deny access to the data by its owner.</a:t>
            </a:r>
          </a:p>
        </p:txBody>
      </p:sp>
    </p:spTree>
    <p:extLst>
      <p:ext uri="{BB962C8B-B14F-4D97-AF65-F5344CB8AC3E}">
        <p14:creationId xmlns:p14="http://schemas.microsoft.com/office/powerpoint/2010/main" val="2564988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Self-Assessment</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normAutofit lnSpcReduction="10000"/>
          </a:bodyPr>
          <a:lstStyle/>
          <a:p>
            <a:pPr marL="0" indent="0">
              <a:buNone/>
            </a:pPr>
            <a:r>
              <a:rPr lang="en-US" sz="2400" dirty="0"/>
              <a:t>Rate your competence of the following module objectives on a scale of 1 to 5 where 5 indicates you have full confidence in your competence of that objective and 1 indicates you have very little to no confidence in your competence of that objective. If you self-score less than 4 you should consider reviewing the module and related exercises:</a:t>
            </a:r>
          </a:p>
          <a:p>
            <a:pPr marL="0" indent="0">
              <a:buNone/>
            </a:pPr>
            <a:endParaRPr lang="en-US" sz="2400" dirty="0"/>
          </a:p>
          <a:p>
            <a:pPr marL="0" indent="0">
              <a:lnSpc>
                <a:spcPct val="100000"/>
              </a:lnSpc>
              <a:spcBef>
                <a:spcPts val="0"/>
              </a:spcBef>
              <a:buNone/>
            </a:pPr>
            <a:r>
              <a:rPr lang="en-US" altLang="zh-CN" sz="2400" dirty="0">
                <a:latin typeface="Arial"/>
                <a:cs typeface="Arial"/>
              </a:rPr>
              <a:t>1. Define information security and explain why it is important</a:t>
            </a:r>
          </a:p>
          <a:p>
            <a:pPr marL="0" indent="0">
              <a:lnSpc>
                <a:spcPct val="100000"/>
              </a:lnSpc>
              <a:spcBef>
                <a:spcPts val="0"/>
              </a:spcBef>
              <a:buNone/>
            </a:pPr>
            <a:endParaRPr lang="en-US" altLang="zh-CN" sz="2400" dirty="0">
              <a:latin typeface="Arial"/>
              <a:cs typeface="Arial"/>
            </a:endParaRPr>
          </a:p>
          <a:p>
            <a:pPr marL="0" indent="0">
              <a:lnSpc>
                <a:spcPct val="100000"/>
              </a:lnSpc>
              <a:spcBef>
                <a:spcPts val="0"/>
              </a:spcBef>
              <a:buNone/>
            </a:pPr>
            <a:r>
              <a:rPr lang="en-US" altLang="zh-CN" sz="2400" dirty="0">
                <a:latin typeface="Arial"/>
                <a:cs typeface="Arial"/>
              </a:rPr>
              <a:t>2. Identify threat actors and their attributes</a:t>
            </a:r>
          </a:p>
          <a:p>
            <a:pPr marL="0" indent="0">
              <a:lnSpc>
                <a:spcPct val="100000"/>
              </a:lnSpc>
              <a:spcBef>
                <a:spcPts val="0"/>
              </a:spcBef>
              <a:buNone/>
            </a:pPr>
            <a:r>
              <a:rPr lang="en-US" altLang="zh-CN" sz="2400" dirty="0">
                <a:latin typeface="Arial"/>
                <a:cs typeface="Arial"/>
              </a:rPr>
              <a:t> </a:t>
            </a:r>
          </a:p>
          <a:p>
            <a:pPr marL="0" indent="0">
              <a:lnSpc>
                <a:spcPct val="100000"/>
              </a:lnSpc>
              <a:spcBef>
                <a:spcPts val="0"/>
              </a:spcBef>
              <a:buNone/>
            </a:pPr>
            <a:r>
              <a:rPr lang="en-US" altLang="zh-CN" sz="2400" dirty="0">
                <a:latin typeface="Arial"/>
                <a:cs typeface="Arial"/>
              </a:rPr>
              <a:t>3. Describe the different types of vulnerabilities and attacks</a:t>
            </a:r>
          </a:p>
          <a:p>
            <a:pPr marL="0" indent="0">
              <a:lnSpc>
                <a:spcPct val="100000"/>
              </a:lnSpc>
              <a:spcBef>
                <a:spcPts val="0"/>
              </a:spcBef>
              <a:buNone/>
            </a:pPr>
            <a:endParaRPr lang="en-US" altLang="zh-CN" sz="2400" dirty="0">
              <a:latin typeface="Arial"/>
              <a:cs typeface="Arial"/>
            </a:endParaRPr>
          </a:p>
          <a:p>
            <a:pPr marL="0" indent="0">
              <a:lnSpc>
                <a:spcPct val="100000"/>
              </a:lnSpc>
              <a:spcBef>
                <a:spcPts val="0"/>
              </a:spcBef>
              <a:buNone/>
            </a:pPr>
            <a:r>
              <a:rPr lang="en-US" altLang="zh-CN" sz="2400" dirty="0">
                <a:latin typeface="Arial"/>
                <a:cs typeface="Arial"/>
              </a:rPr>
              <a:t>4. Explain the impact of attacks</a:t>
            </a:r>
          </a:p>
          <a:p>
            <a:pPr marL="0" indent="0">
              <a:buNone/>
            </a:pPr>
            <a:endParaRPr lang="en-US" sz="2400" dirty="0"/>
          </a:p>
          <a:p>
            <a:pPr marL="0" indent="0">
              <a:buNone/>
            </a:pPr>
            <a:endParaRPr lang="en-US" sz="2400" dirty="0"/>
          </a:p>
          <a:p>
            <a:pPr marL="0" indent="0">
              <a:buNone/>
            </a:pPr>
            <a:endParaRPr lang="en-US" dirty="0"/>
          </a:p>
          <a:p>
            <a:pPr marL="0" indent="0">
              <a:buNone/>
            </a:pPr>
            <a:endParaRPr lang="en-US" dirty="0"/>
          </a:p>
          <a:p>
            <a:pPr marL="0" indent="0">
              <a:buNone/>
            </a:pPr>
            <a:endParaRPr lang="en-US" dirty="0"/>
          </a:p>
          <a:p>
            <a:pPr marL="342900" lvl="1" indent="0">
              <a:buNone/>
            </a:pPr>
            <a:endParaRPr lang="en-US" dirty="0"/>
          </a:p>
        </p:txBody>
      </p:sp>
    </p:spTree>
    <p:extLst>
      <p:ext uri="{BB962C8B-B14F-4D97-AF65-F5344CB8AC3E}">
        <p14:creationId xmlns:p14="http://schemas.microsoft.com/office/powerpoint/2010/main" val="3796427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(1 of 2)</a:t>
            </a:r>
          </a:p>
        </p:txBody>
      </p:sp>
      <p:sp>
        <p:nvSpPr>
          <p:cNvPr id="2" name="Text Placeholder 1"/>
          <p:cNvSpPr>
            <a:spLocks noGrp="1"/>
          </p:cNvSpPr>
          <p:nvPr>
            <p:ph type="body" sz="quarter" idx="17"/>
          </p:nvPr>
        </p:nvSpPr>
        <p:spPr/>
        <p:txBody>
          <a:bodyPr/>
          <a:lstStyle/>
          <a:p>
            <a:r>
              <a:rPr lang="en-US" dirty="0"/>
              <a:t>Attacks against information security have grown astronomically in recent years</a:t>
            </a:r>
          </a:p>
          <a:p>
            <a:r>
              <a:rPr lang="en-US" dirty="0"/>
              <a:t>The information security workforce is usually divided into two broad categories: information security managerial personnel and information security technical personnel </a:t>
            </a:r>
          </a:p>
          <a:p>
            <a:r>
              <a:rPr lang="en-US" dirty="0"/>
              <a:t>Security can be defined as the necessary steps to protect from harm</a:t>
            </a:r>
          </a:p>
          <a:p>
            <a:r>
              <a:rPr lang="en-US" dirty="0"/>
              <a:t>The threat actors fall into several categories and exhibit different attributes</a:t>
            </a:r>
          </a:p>
          <a:p>
            <a:r>
              <a:rPr lang="en-US" dirty="0"/>
              <a:t>Script kiddies do their work by downloading automated attack software from websites and using it to break into computers</a:t>
            </a:r>
          </a:p>
          <a:p>
            <a:r>
              <a:rPr lang="en-US" dirty="0"/>
              <a:t>Cybersecurity vulnerabilities are often categorized into five broad categories: platforms, configurations, third parties, patches, and zero-day vulnerabilities</a:t>
            </a:r>
          </a:p>
          <a:p>
            <a:r>
              <a:rPr lang="en-US" dirty="0"/>
              <a:t>Modern hardware and software platforms provide a wide array of features and security settings</a:t>
            </a:r>
          </a:p>
          <a:p>
            <a:endParaRPr lang="en-US" dirty="0"/>
          </a:p>
        </p:txBody>
      </p:sp>
    </p:spTree>
    <p:extLst>
      <p:ext uri="{BB962C8B-B14F-4D97-AF65-F5344CB8AC3E}">
        <p14:creationId xmlns:p14="http://schemas.microsoft.com/office/powerpoint/2010/main" val="205990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What is Information Security?</a:t>
            </a:r>
            <a:endParaRPr lang="zh-CN" altLang="en-US" dirty="0"/>
          </a:p>
        </p:txBody>
      </p:sp>
      <p:sp>
        <p:nvSpPr>
          <p:cNvPr id="3" name="Text Placeholder 2"/>
          <p:cNvSpPr>
            <a:spLocks noGrp="1"/>
          </p:cNvSpPr>
          <p:nvPr>
            <p:ph type="body" sz="quarter" idx="17"/>
          </p:nvPr>
        </p:nvSpPr>
        <p:spPr/>
        <p:txBody>
          <a:bodyPr/>
          <a:lstStyle/>
          <a:p>
            <a:r>
              <a:rPr lang="en-US" altLang="en-US" dirty="0"/>
              <a:t>The first step in understanding security is to define exactly what it is</a:t>
            </a:r>
          </a:p>
          <a:p>
            <a:r>
              <a:rPr lang="en-US" altLang="en-US" dirty="0"/>
              <a:t>Understanding Security</a:t>
            </a:r>
          </a:p>
          <a:p>
            <a:pPr lvl="1"/>
            <a:r>
              <a:rPr lang="en-US" altLang="en-US" i="1" dirty="0"/>
              <a:t>Security</a:t>
            </a:r>
            <a:r>
              <a:rPr lang="en-US" altLang="en-US" dirty="0"/>
              <a:t> is:</a:t>
            </a:r>
          </a:p>
          <a:p>
            <a:pPr lvl="2"/>
            <a:r>
              <a:rPr lang="en-US" altLang="en-US" dirty="0"/>
              <a:t>To be free from danger, which is the goal of security</a:t>
            </a:r>
          </a:p>
          <a:p>
            <a:pPr lvl="2"/>
            <a:r>
              <a:rPr lang="en-US" altLang="en-US" dirty="0"/>
              <a:t>The process that achieves that freedom</a:t>
            </a:r>
          </a:p>
          <a:p>
            <a:pPr lvl="1"/>
            <a:r>
              <a:rPr lang="en-US" altLang="en-US" dirty="0"/>
              <a:t>As security is increased, convenience is often decreased</a:t>
            </a:r>
          </a:p>
          <a:p>
            <a:pPr lvl="2"/>
            <a:r>
              <a:rPr lang="en-US" altLang="en-US" dirty="0"/>
              <a:t>The more secure something is, the less convenient it may become to use</a:t>
            </a:r>
          </a:p>
          <a:p>
            <a:endParaRPr lang="en-US" altLang="zh-CN" dirty="0"/>
          </a:p>
        </p:txBody>
      </p:sp>
    </p:spTree>
    <p:extLst>
      <p:ext uri="{BB962C8B-B14F-4D97-AF65-F5344CB8AC3E}">
        <p14:creationId xmlns:p14="http://schemas.microsoft.com/office/powerpoint/2010/main" val="3338599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Summary (2 of 2)</a:t>
            </a:r>
          </a:p>
        </p:txBody>
      </p:sp>
      <p:sp>
        <p:nvSpPr>
          <p:cNvPr id="2" name="Text Placeholder 1"/>
          <p:cNvSpPr>
            <a:spLocks noGrp="1"/>
          </p:cNvSpPr>
          <p:nvPr>
            <p:ph type="body" sz="quarter" idx="17"/>
          </p:nvPr>
        </p:nvSpPr>
        <p:spPr/>
        <p:txBody>
          <a:bodyPr/>
          <a:lstStyle/>
          <a:p>
            <a:r>
              <a:rPr lang="en-US" dirty="0"/>
              <a:t>An attack vector is a pathway or avenue used by a threat actor to penetrate a system</a:t>
            </a:r>
          </a:p>
          <a:p>
            <a:r>
              <a:rPr lang="en-US" dirty="0"/>
              <a:t>Social engineering is a means of eliciting information by relying on the weaknesses of individuals </a:t>
            </a:r>
          </a:p>
          <a:p>
            <a:r>
              <a:rPr lang="en-US" dirty="0"/>
              <a:t>A successful attack always results in several negative impacts: data loss, data exfiltration, data breach, and identity theft</a:t>
            </a:r>
          </a:p>
          <a:p>
            <a:endParaRPr lang="en-US" dirty="0"/>
          </a:p>
        </p:txBody>
      </p:sp>
    </p:spTree>
    <p:extLst>
      <p:ext uri="{BB962C8B-B14F-4D97-AF65-F5344CB8AC3E}">
        <p14:creationId xmlns:p14="http://schemas.microsoft.com/office/powerpoint/2010/main" val="29515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Defining Information Security (1 of 2)</a:t>
            </a:r>
            <a:endParaRPr lang="zh-CN" altLang="en-US" dirty="0"/>
          </a:p>
        </p:txBody>
      </p:sp>
      <p:sp>
        <p:nvSpPr>
          <p:cNvPr id="3" name="Text Placeholder 2"/>
          <p:cNvSpPr>
            <a:spLocks noGrp="1"/>
          </p:cNvSpPr>
          <p:nvPr>
            <p:ph type="body" sz="quarter" idx="17"/>
          </p:nvPr>
        </p:nvSpPr>
        <p:spPr/>
        <p:txBody>
          <a:bodyPr/>
          <a:lstStyle/>
          <a:p>
            <a:r>
              <a:rPr lang="en-US" altLang="en-US" dirty="0"/>
              <a:t>Information security describes the tasks of securing digital information, whether it is:</a:t>
            </a:r>
          </a:p>
          <a:p>
            <a:pPr lvl="1"/>
            <a:r>
              <a:rPr lang="en-US" altLang="en-US" dirty="0"/>
              <a:t>Manipulated by a microprocessor</a:t>
            </a:r>
          </a:p>
          <a:p>
            <a:pPr lvl="1"/>
            <a:r>
              <a:rPr lang="en-US" altLang="en-US" dirty="0"/>
              <a:t>Preserved on a storage device</a:t>
            </a:r>
          </a:p>
          <a:p>
            <a:pPr lvl="1"/>
            <a:r>
              <a:rPr lang="en-US" altLang="en-US" dirty="0"/>
              <a:t>Transmitted over a network</a:t>
            </a:r>
          </a:p>
          <a:p>
            <a:r>
              <a:rPr lang="en-US" altLang="en-US" dirty="0"/>
              <a:t>There are three types of information protection (often called the CIA Triad) :</a:t>
            </a:r>
          </a:p>
          <a:p>
            <a:pPr lvl="1"/>
            <a:r>
              <a:rPr lang="en-US" altLang="en-US" i="1" dirty="0"/>
              <a:t>Confidentiality</a:t>
            </a:r>
          </a:p>
          <a:p>
            <a:pPr lvl="2"/>
            <a:r>
              <a:rPr lang="en-US" altLang="en-US" dirty="0"/>
              <a:t>Only approved individuals may access information</a:t>
            </a:r>
          </a:p>
          <a:p>
            <a:pPr lvl="1"/>
            <a:r>
              <a:rPr lang="en-US" altLang="en-US" i="1" dirty="0"/>
              <a:t>Integrity</a:t>
            </a:r>
          </a:p>
          <a:p>
            <a:pPr lvl="2"/>
            <a:r>
              <a:rPr lang="en-US" altLang="en-US" dirty="0"/>
              <a:t>Ensures information is correct and unaltered</a:t>
            </a:r>
          </a:p>
          <a:p>
            <a:pPr lvl="1"/>
            <a:r>
              <a:rPr lang="en-US" altLang="en-US" i="1" dirty="0"/>
              <a:t>Availability</a:t>
            </a:r>
          </a:p>
          <a:p>
            <a:pPr lvl="2"/>
            <a:r>
              <a:rPr lang="en-US" altLang="en-US" dirty="0"/>
              <a:t>Ensures information is accessible to authorized users</a:t>
            </a:r>
          </a:p>
        </p:txBody>
      </p:sp>
    </p:spTree>
    <p:extLst>
      <p:ext uri="{BB962C8B-B14F-4D97-AF65-F5344CB8AC3E}">
        <p14:creationId xmlns:p14="http://schemas.microsoft.com/office/powerpoint/2010/main" val="1371558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Defining Information Security (2 of 2)</a:t>
            </a:r>
            <a:endParaRPr lang="zh-CN" altLang="en-US" dirty="0"/>
          </a:p>
        </p:txBody>
      </p:sp>
      <p:sp>
        <p:nvSpPr>
          <p:cNvPr id="4" name="Text Placeholder 3"/>
          <p:cNvSpPr>
            <a:spLocks noGrp="1"/>
          </p:cNvSpPr>
          <p:nvPr>
            <p:ph type="body" sz="quarter" idx="11"/>
          </p:nvPr>
        </p:nvSpPr>
        <p:spPr>
          <a:xfrm>
            <a:off x="7146463" y="5559136"/>
            <a:ext cx="3976406" cy="319684"/>
          </a:xfrm>
        </p:spPr>
        <p:txBody>
          <a:bodyPr/>
          <a:lstStyle/>
          <a:p>
            <a:r>
              <a:rPr lang="en-US" altLang="zh-CN" dirty="0"/>
              <a:t>Figure 1-2 Information security layers</a:t>
            </a:r>
            <a:endParaRPr lang="zh-CN" altLang="en-US" dirty="0"/>
          </a:p>
        </p:txBody>
      </p:sp>
      <p:pic>
        <p:nvPicPr>
          <p:cNvPr id="3" name="Picture Placeholder 2" descr="An illustration shows the information security layers. The diagram shows the layers with concentric circles. Information lies in the innermost circle which is governed by the C I A triad which is confidentiality, integrity, and availability. Information is either processed, stored, or transmitted to the outer layers. In the outer layers are products, people, and policies and procedures."/>
          <p:cNvPicPr>
            <a:picLocks noGrp="1" noChangeAspect="1"/>
          </p:cNvPicPr>
          <p:nvPr>
            <p:ph type="pic" sz="quarter" idx="10"/>
          </p:nvPr>
        </p:nvPicPr>
        <p:blipFill>
          <a:blip r:embed="rId2">
            <a:extLst>
              <a:ext uri="{28A0092B-C50C-407E-A947-70E740481C1C}">
                <a14:useLocalDpi xmlns:a14="http://schemas.microsoft.com/office/drawing/2010/main" val="0"/>
              </a:ext>
            </a:extLst>
          </a:blip>
          <a:stretch>
            <a:fillRect/>
          </a:stretch>
        </p:blipFill>
        <p:spPr>
          <a:xfrm>
            <a:off x="2394258" y="1641763"/>
            <a:ext cx="4115235" cy="4342147"/>
          </a:xfrm>
          <a:prstGeom prst="rect">
            <a:avLst/>
          </a:prstGeom>
          <a:noFill/>
          <a:ln>
            <a:noFill/>
          </a:ln>
        </p:spPr>
      </p:pic>
    </p:spTree>
    <p:extLst>
      <p:ext uri="{BB962C8B-B14F-4D97-AF65-F5344CB8AC3E}">
        <p14:creationId xmlns:p14="http://schemas.microsoft.com/office/powerpoint/2010/main" val="338725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As security increases, the convenience of using a system is also increased.</a:t>
            </a:r>
          </a:p>
          <a:p>
            <a:pPr marL="342900" lvl="1" indent="0">
              <a:buNone/>
            </a:pPr>
            <a:r>
              <a:rPr lang="en-US" dirty="0">
                <a:solidFill>
                  <a:srgbClr val="000000"/>
                </a:solidFill>
              </a:rPr>
              <a:t>a. True</a:t>
            </a:r>
          </a:p>
          <a:p>
            <a:pPr marL="342900" lvl="1" indent="0">
              <a:buNone/>
            </a:pPr>
            <a:r>
              <a:rPr lang="en-US" dirty="0">
                <a:solidFill>
                  <a:srgbClr val="000000"/>
                </a:solidFill>
              </a:rPr>
              <a:t>b. False</a:t>
            </a:r>
          </a:p>
        </p:txBody>
      </p:sp>
    </p:spTree>
    <p:extLst>
      <p:ext uri="{BB962C8B-B14F-4D97-AF65-F5344CB8AC3E}">
        <p14:creationId xmlns:p14="http://schemas.microsoft.com/office/powerpoint/2010/main" val="2732651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262C-89A8-45FB-B186-7E6A8A960DDE}"/>
              </a:ext>
            </a:extLst>
          </p:cNvPr>
          <p:cNvSpPr>
            <a:spLocks noGrp="1"/>
          </p:cNvSpPr>
          <p:nvPr>
            <p:ph type="title"/>
          </p:nvPr>
        </p:nvSpPr>
        <p:spPr/>
        <p:txBody>
          <a:bodyPr/>
          <a:lstStyle/>
          <a:p>
            <a:r>
              <a:rPr lang="en-US" dirty="0"/>
              <a:t>Knowledge Check Activity 1: Answer</a:t>
            </a:r>
          </a:p>
        </p:txBody>
      </p:sp>
      <p:sp>
        <p:nvSpPr>
          <p:cNvPr id="3" name="Text Placeholder 2">
            <a:extLst>
              <a:ext uri="{FF2B5EF4-FFF2-40B4-BE49-F238E27FC236}">
                <a16:creationId xmlns:a16="http://schemas.microsoft.com/office/drawing/2014/main" id="{4803F2DD-5A60-4916-8E7C-20D0C72CDDD0}"/>
              </a:ext>
            </a:extLst>
          </p:cNvPr>
          <p:cNvSpPr>
            <a:spLocks noGrp="1"/>
          </p:cNvSpPr>
          <p:nvPr>
            <p:ph type="body" sz="quarter" idx="17"/>
          </p:nvPr>
        </p:nvSpPr>
        <p:spPr/>
        <p:txBody>
          <a:bodyPr/>
          <a:lstStyle/>
          <a:p>
            <a:pPr marL="0" indent="0">
              <a:buNone/>
            </a:pPr>
            <a:r>
              <a:rPr lang="en-US" dirty="0"/>
              <a:t>As security increases, the convenience of using a system is also increased.</a:t>
            </a:r>
          </a:p>
          <a:p>
            <a:pPr marL="0" indent="0">
              <a:buNone/>
            </a:pPr>
            <a:endParaRPr lang="en-US" dirty="0"/>
          </a:p>
          <a:p>
            <a:pPr marL="0" indent="0">
              <a:buNone/>
            </a:pPr>
            <a:r>
              <a:rPr lang="en-US" b="1" dirty="0"/>
              <a:t>Answer: b. False</a:t>
            </a:r>
          </a:p>
          <a:p>
            <a:pPr marL="0" indent="0">
              <a:buNone/>
            </a:pPr>
            <a:r>
              <a:rPr lang="en-US" b="1" dirty="0"/>
              <a:t>As security increases, users of computer systems and software are usually required to perform additional tasks to abide by the security policies, making the use of they systems less convenient but more secure.</a:t>
            </a:r>
          </a:p>
        </p:txBody>
      </p:sp>
    </p:spTree>
    <p:extLst>
      <p:ext uri="{BB962C8B-B14F-4D97-AF65-F5344CB8AC3E}">
        <p14:creationId xmlns:p14="http://schemas.microsoft.com/office/powerpoint/2010/main" val="1686907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Who Are the Threat Actors?</a:t>
            </a:r>
            <a:endParaRPr lang="zh-CN" altLang="en-US" dirty="0"/>
          </a:p>
        </p:txBody>
      </p:sp>
      <p:sp>
        <p:nvSpPr>
          <p:cNvPr id="3" name="Text Placeholder 2"/>
          <p:cNvSpPr>
            <a:spLocks noGrp="1"/>
          </p:cNvSpPr>
          <p:nvPr>
            <p:ph type="body" sz="quarter" idx="17"/>
          </p:nvPr>
        </p:nvSpPr>
        <p:spPr/>
        <p:txBody>
          <a:bodyPr/>
          <a:lstStyle/>
          <a:p>
            <a:r>
              <a:rPr lang="en-US" altLang="zh-CN" dirty="0"/>
              <a:t>A </a:t>
            </a:r>
            <a:r>
              <a:rPr lang="en-US" altLang="zh-CN" b="1" dirty="0"/>
              <a:t>threat actor </a:t>
            </a:r>
            <a:r>
              <a:rPr lang="en-US" altLang="zh-CN" dirty="0"/>
              <a:t>is an individual or entity responsible for cyber incidents against the technology equipment of enterprises and users</a:t>
            </a:r>
          </a:p>
          <a:p>
            <a:pPr lvl="1"/>
            <a:r>
              <a:rPr lang="en-US" altLang="zh-CN" dirty="0"/>
              <a:t>The generic term </a:t>
            </a:r>
            <a:r>
              <a:rPr lang="en-US" altLang="zh-CN" i="1" dirty="0"/>
              <a:t>attacker</a:t>
            </a:r>
            <a:r>
              <a:rPr lang="en-US" altLang="zh-CN" dirty="0"/>
              <a:t> is also commonly used</a:t>
            </a:r>
          </a:p>
          <a:p>
            <a:r>
              <a:rPr lang="en-US" altLang="zh-CN" dirty="0"/>
              <a:t>Financial crime is often divided into three categories based on targets:</a:t>
            </a:r>
          </a:p>
          <a:p>
            <a:pPr lvl="1"/>
            <a:r>
              <a:rPr lang="en-US" altLang="zh-CN" i="1" dirty="0"/>
              <a:t>Individual users</a:t>
            </a:r>
          </a:p>
          <a:p>
            <a:pPr lvl="1"/>
            <a:r>
              <a:rPr lang="en-US" altLang="zh-CN" i="1" dirty="0"/>
              <a:t>Enterprises</a:t>
            </a:r>
          </a:p>
          <a:p>
            <a:pPr lvl="1"/>
            <a:r>
              <a:rPr lang="en-US" altLang="zh-CN" i="1" dirty="0"/>
              <a:t>Governments</a:t>
            </a:r>
          </a:p>
          <a:p>
            <a:r>
              <a:rPr lang="en-US" altLang="zh-CN" dirty="0"/>
              <a:t>There are three types of hackers</a:t>
            </a:r>
          </a:p>
          <a:p>
            <a:pPr lvl="1"/>
            <a:r>
              <a:rPr lang="en-US" altLang="zh-CN" b="1" dirty="0"/>
              <a:t>Black hat hackers</a:t>
            </a:r>
          </a:p>
          <a:p>
            <a:pPr lvl="1"/>
            <a:r>
              <a:rPr lang="en-US" altLang="zh-CN" b="1" dirty="0"/>
              <a:t>White hat hackers</a:t>
            </a:r>
          </a:p>
          <a:p>
            <a:pPr lvl="1"/>
            <a:r>
              <a:rPr lang="en-US" altLang="zh-CN" b="1" dirty="0"/>
              <a:t>Gray hat hacker</a:t>
            </a:r>
            <a:endParaRPr lang="zh-CN" altLang="en-US" b="1" dirty="0"/>
          </a:p>
        </p:txBody>
      </p:sp>
    </p:spTree>
    <p:extLst>
      <p:ext uri="{BB962C8B-B14F-4D97-AF65-F5344CB8AC3E}">
        <p14:creationId xmlns:p14="http://schemas.microsoft.com/office/powerpoint/2010/main" val="2679197621"/>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Accessible_PPT_Cengage.potx" id="{8657E95E-D601-4622-93AD-E122BF442589}" vid="{BBF71559-ED4F-42B5-98FD-480A317797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0" ma:contentTypeDescription="Create a new document." ma:contentTypeScope="" ma:versionID="320cf9d96ba60ad326f31ca465b90014">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b2b56c629f8f824a699d99d0a50051e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BA192-EF86-48DF-982C-2C526A268392}">
  <ds:schemaRefs>
    <ds:schemaRef ds:uri="http://schemas.microsoft.com/office/2006/metadata/properties"/>
    <ds:schemaRef ds:uri="http://www.w3.org/2000/xmlns/"/>
    <ds:schemaRef ds:uri="48fa25a7-52b6-4e1f-81c8-80356bf0725f"/>
    <ds:schemaRef ds:uri="http://www.w3.org/2001/XMLSchema-instance"/>
    <ds:schemaRef ds:uri="0f302c04-584d-4df5-8948-8b6dd1f3c1a5"/>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385D83D5-733A-4FD2-B124-BEA55F840D9D}">
  <ds:schemaRefs>
    <ds:schemaRef ds:uri="http://schemas.microsoft.com/office/2006/metadata/contentType"/>
    <ds:schemaRef ds:uri="http://schemas.microsoft.com/office/2006/metadata/properties/metaAttributes"/>
    <ds:schemaRef ds:uri="http://www.w3.org/2000/xmlns/"/>
    <ds:schemaRef ds:uri="http://www.w3.org/2001/XMLSchema"/>
    <ds:schemaRef ds:uri="0f302c04-584d-4df5-8948-8b6dd1f3c1a5"/>
    <ds:schemaRef ds:uri="48fa25a7-52b6-4e1f-81c8-80356bf0725f"/>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2188</TotalTime>
  <Words>2915</Words>
  <Application>Microsoft Office PowerPoint</Application>
  <PresentationFormat>Widescreen</PresentationFormat>
  <Paragraphs>336</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Module 1: Introduction to Security</vt:lpstr>
      <vt:lpstr>Icebreaker: Class Introduction and Discussion</vt:lpstr>
      <vt:lpstr>Module Objectives</vt:lpstr>
      <vt:lpstr>What is Information Security?</vt:lpstr>
      <vt:lpstr>Defining Information Security (1 of 2)</vt:lpstr>
      <vt:lpstr>Defining Information Security (2 of 2)</vt:lpstr>
      <vt:lpstr>Knowledge Check Activity 1</vt:lpstr>
      <vt:lpstr>Knowledge Check Activity 1: Answer</vt:lpstr>
      <vt:lpstr>Who Are the Threat Actors?</vt:lpstr>
      <vt:lpstr>Script Kiddies</vt:lpstr>
      <vt:lpstr>Hacktivists</vt:lpstr>
      <vt:lpstr>State Actors</vt:lpstr>
      <vt:lpstr>Insiders</vt:lpstr>
      <vt:lpstr>Other Threat Actors</vt:lpstr>
      <vt:lpstr>Knowledge Check Activity 2</vt:lpstr>
      <vt:lpstr>Knowledge Check Activity 2: Answer</vt:lpstr>
      <vt:lpstr>Vulnerabilities and Attacks</vt:lpstr>
      <vt:lpstr>Vulnerabilities (1 of 4)</vt:lpstr>
      <vt:lpstr>Vulnerabilities (2 of 4)</vt:lpstr>
      <vt:lpstr>Vulnerabilities (3 of 4)</vt:lpstr>
      <vt:lpstr>Vulnerabilities (4 of 4)</vt:lpstr>
      <vt:lpstr>Attack Vectors</vt:lpstr>
      <vt:lpstr>Social Engineering Attacks (1 of 8)</vt:lpstr>
      <vt:lpstr>Social Engineering Attacks (2 of 8)</vt:lpstr>
      <vt:lpstr>Social Engineering Attacks (3 of 8)</vt:lpstr>
      <vt:lpstr>Social Engineering Attacks (4 of 8)</vt:lpstr>
      <vt:lpstr>Social Engineering Attacks (5 of 8)</vt:lpstr>
      <vt:lpstr>Social Engineering Attacks (6 of 8)</vt:lpstr>
      <vt:lpstr>Social Engineering Attacks (7 of 8)</vt:lpstr>
      <vt:lpstr>Social Engineering Attacks (8 of 8)</vt:lpstr>
      <vt:lpstr>Knowledge Check Activity 3</vt:lpstr>
      <vt:lpstr>Knowledge Check Activity 3: Answer</vt:lpstr>
      <vt:lpstr>Impacts of Attacks (1 of 3)</vt:lpstr>
      <vt:lpstr>Impacts of Attacks (2 of 3)</vt:lpstr>
      <vt:lpstr>Impacts of Attacks (3 of 3)</vt:lpstr>
      <vt:lpstr>Knowledge Check Activity 4</vt:lpstr>
      <vt:lpstr>Knowledge Check Activity 4: Answer</vt:lpstr>
      <vt:lpstr>Self-Assessment</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Kimberley Grove</dc:creator>
  <cp:lastModifiedBy>af2gmak@gmail.com</cp:lastModifiedBy>
  <cp:revision>68</cp:revision>
  <cp:lastPrinted>2016-10-03T15:29:39Z</cp:lastPrinted>
  <dcterms:created xsi:type="dcterms:W3CDTF">2019-11-14T21:20:16Z</dcterms:created>
  <dcterms:modified xsi:type="dcterms:W3CDTF">2023-07-16T13:46:49Z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ies>
</file>