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handoutMasterIdLst>
    <p:handoutMasterId r:id="rId53"/>
  </p:handoutMasterIdLst>
  <p:sldIdLst>
    <p:sldId id="343" r:id="rId5"/>
    <p:sldId id="257" r:id="rId6"/>
    <p:sldId id="272" r:id="rId7"/>
    <p:sldId id="271" r:id="rId8"/>
    <p:sldId id="301" r:id="rId9"/>
    <p:sldId id="302" r:id="rId10"/>
    <p:sldId id="304" r:id="rId11"/>
    <p:sldId id="306" r:id="rId12"/>
    <p:sldId id="305" r:id="rId13"/>
    <p:sldId id="340" r:id="rId14"/>
    <p:sldId id="307" r:id="rId15"/>
    <p:sldId id="308" r:id="rId16"/>
    <p:sldId id="309" r:id="rId17"/>
    <p:sldId id="310" r:id="rId18"/>
    <p:sldId id="311" r:id="rId19"/>
    <p:sldId id="312" r:id="rId20"/>
    <p:sldId id="313" r:id="rId21"/>
    <p:sldId id="314" r:id="rId22"/>
    <p:sldId id="315" r:id="rId23"/>
    <p:sldId id="341" r:id="rId24"/>
    <p:sldId id="342" r:id="rId25"/>
    <p:sldId id="316" r:id="rId26"/>
    <p:sldId id="338" r:id="rId27"/>
    <p:sldId id="318" r:id="rId28"/>
    <p:sldId id="319" r:id="rId29"/>
    <p:sldId id="320" r:id="rId30"/>
    <p:sldId id="321" r:id="rId31"/>
    <p:sldId id="322" r:id="rId32"/>
    <p:sldId id="323" r:id="rId33"/>
    <p:sldId id="324" r:id="rId34"/>
    <p:sldId id="325" r:id="rId35"/>
    <p:sldId id="326" r:id="rId36"/>
    <p:sldId id="327" r:id="rId37"/>
    <p:sldId id="345" r:id="rId38"/>
    <p:sldId id="346" r:id="rId39"/>
    <p:sldId id="328" r:id="rId40"/>
    <p:sldId id="329" r:id="rId41"/>
    <p:sldId id="331" r:id="rId42"/>
    <p:sldId id="332" r:id="rId43"/>
    <p:sldId id="333" r:id="rId44"/>
    <p:sldId id="335" r:id="rId45"/>
    <p:sldId id="336" r:id="rId46"/>
    <p:sldId id="337" r:id="rId47"/>
    <p:sldId id="344" r:id="rId48"/>
    <p:sldId id="347" r:id="rId49"/>
    <p:sldId id="299" r:id="rId50"/>
    <p:sldId id="300" r:id="rId5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atalie Onderdonk" initials="NO" lastIdx="1" clrIdx="1">
    <p:extLst>
      <p:ext uri="{19B8F6BF-5375-455C-9EA6-DF929625EA0E}">
        <p15:presenceInfo xmlns:p15="http://schemas.microsoft.com/office/powerpoint/2012/main" userId="S::Natalie.Onderdonk@cengage.com::794b6c7a-2b12-4b61-8069-51114120681c" providerId="AD"/>
      </p:ext>
    </p:extLst>
  </p:cmAuthor>
  <p:cmAuthor id="3" name="Tomsho, Gregory" initials="TG" lastIdx="1" clrIdx="2">
    <p:extLst>
      <p:ext uri="{19B8F6BF-5375-455C-9EA6-DF929625EA0E}">
        <p15:presenceInfo xmlns:p15="http://schemas.microsoft.com/office/powerpoint/2012/main" userId="S::GTOMSHO@yc.edu::1ca76597-935d-4eae-b308-10bd6356eb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29"/>
  </p:normalViewPr>
  <p:slideViewPr>
    <p:cSldViewPr snapToGrid="0" snapToObjects="1">
      <p:cViewPr varScale="1">
        <p:scale>
          <a:sx n="54" d="100"/>
          <a:sy n="54" d="100"/>
        </p:scale>
        <p:origin x="1148"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54"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handoutMaster" Target="handoutMasters/handoutMaster1.xml" /><Relationship Id="rId58"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viewProps" Target="viewProps.xml" /><Relationship Id="rId8" Type="http://schemas.openxmlformats.org/officeDocument/2006/relationships/slide" Target="slides/slide4.xml" /><Relationship Id="rId51" Type="http://schemas.openxmlformats.org/officeDocument/2006/relationships/slide" Target="slides/slide47.xml" /><Relationship Id="rId3" Type="http://schemas.openxmlformats.org/officeDocument/2006/relationships/customXml" Target="../customXml/item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7/16/2023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7/16/2023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cs typeface="Calibri"/>
              </a:rPr>
              <a:t>Task: </a:t>
            </a:r>
            <a:r>
              <a:rPr lang="en-US" dirty="0">
                <a:latin typeface="+mn-lt"/>
                <a:cs typeface="Calibri"/>
              </a:rPr>
              <a:t>This is a discussion activity.</a:t>
            </a:r>
          </a:p>
          <a:p>
            <a:r>
              <a:rPr lang="en-US" b="1" dirty="0">
                <a:latin typeface="+mn-lt"/>
                <a:cs typeface="Calibri"/>
              </a:rPr>
              <a:t>Objectives: </a:t>
            </a:r>
            <a:r>
              <a:rPr lang="en-US" dirty="0">
                <a:latin typeface="+mn-lt"/>
                <a:cs typeface="Calibri"/>
              </a:rPr>
              <a:t>To provide a discussion about the possible misuse of penetration and vulnerability scanning tools and what schools should do about it.</a:t>
            </a:r>
          </a:p>
          <a:p>
            <a:r>
              <a:rPr lang="en-US" b="1" dirty="0">
                <a:latin typeface="+mn-lt"/>
                <a:cs typeface="Calibri"/>
              </a:rPr>
              <a:t>Instructions: </a:t>
            </a:r>
            <a:r>
              <a:rPr lang="en-US" dirty="0">
                <a:latin typeface="+mn-lt"/>
                <a:cs typeface="Calibri"/>
              </a:rPr>
              <a:t>The instructor should pose the question in #1 to the class. Students should then provide a response to the question. Back-and-forth discussion is encouraged.</a:t>
            </a:r>
          </a:p>
          <a:p>
            <a:r>
              <a:rPr lang="en-US" b="1" dirty="0">
                <a:latin typeface="+mn-lt"/>
                <a:cs typeface="Calibri"/>
              </a:rPr>
              <a:t>Average Time In Class: </a:t>
            </a:r>
            <a:r>
              <a:rPr lang="en-US" dirty="0">
                <a:latin typeface="+mn-lt"/>
                <a:cs typeface="Calibri"/>
              </a:rPr>
              <a:t>30 min</a:t>
            </a:r>
          </a:p>
          <a:p>
            <a:r>
              <a:rPr lang="en-US" b="1" dirty="0">
                <a:latin typeface="+mn-lt"/>
                <a:cs typeface="Calibri"/>
              </a:rPr>
              <a:t>Note: </a:t>
            </a:r>
            <a:r>
              <a:rPr lang="en-US" b="0" dirty="0">
                <a:latin typeface="+mn-lt"/>
                <a:cs typeface="Calibri"/>
              </a:rPr>
              <a:t>T</a:t>
            </a:r>
            <a:r>
              <a:rPr lang="en-US" dirty="0">
                <a:latin typeface="+mn-lt"/>
                <a:cs typeface="Calibri"/>
              </a:rPr>
              <a:t>o adapt this activity for an online learning environment, pose the discussion question in the discussion board in your LMS.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87316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3799241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1.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9.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9.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0.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0.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2: Threat Management and Cybersecurity Resources</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is the first step in penetration testing and what is its importance?</a:t>
            </a:r>
          </a:p>
          <a:p>
            <a:pPr marL="342900" lvl="1" indent="0">
              <a:buNone/>
            </a:pPr>
            <a:r>
              <a:rPr lang="en-US" b="1" dirty="0">
                <a:solidFill>
                  <a:srgbClr val="000000"/>
                </a:solidFill>
              </a:rPr>
              <a:t>Answer: a. Planning, because a</a:t>
            </a:r>
            <a:r>
              <a:rPr lang="en-US" altLang="en-US" b="1" dirty="0">
                <a:solidFill>
                  <a:srgbClr val="000000"/>
                </a:solidFill>
              </a:rPr>
              <a:t> lack of planning can result in legal issues</a:t>
            </a:r>
            <a:r>
              <a:rPr lang="en-US" altLang="en-US" b="1" i="1" dirty="0">
                <a:solidFill>
                  <a:srgbClr val="000000"/>
                </a:solidFill>
              </a:rPr>
              <a:t>.</a:t>
            </a:r>
          </a:p>
          <a:p>
            <a:pPr marL="342900" lvl="1" indent="0">
              <a:buNone/>
            </a:pPr>
            <a:r>
              <a:rPr lang="en-US" b="1" dirty="0">
                <a:solidFill>
                  <a:srgbClr val="000000"/>
                </a:solidFill>
              </a:rPr>
              <a:t>Planning is the first step and is not an optional step. A lack of planning can result not only in a poorly defined penetration test but also in legal issues.</a:t>
            </a:r>
          </a:p>
        </p:txBody>
      </p:sp>
    </p:spTree>
    <p:extLst>
      <p:ext uri="{BB962C8B-B14F-4D97-AF65-F5344CB8AC3E}">
        <p14:creationId xmlns:p14="http://schemas.microsoft.com/office/powerpoint/2010/main" val="292113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Rules of Engagement (1 of 5)</a:t>
            </a:r>
            <a:endParaRPr lang="zh-CN" altLang="en-US" dirty="0"/>
          </a:p>
        </p:txBody>
      </p:sp>
      <p:sp>
        <p:nvSpPr>
          <p:cNvPr id="3" name="Text Placeholder 2"/>
          <p:cNvSpPr>
            <a:spLocks noGrp="1"/>
          </p:cNvSpPr>
          <p:nvPr>
            <p:ph type="body" sz="quarter" idx="17"/>
          </p:nvPr>
        </p:nvSpPr>
        <p:spPr/>
        <p:txBody>
          <a:bodyPr/>
          <a:lstStyle/>
          <a:p>
            <a:r>
              <a:rPr lang="en-US" altLang="zh-CN" dirty="0"/>
              <a:t>Rules of engagement in a penetration test are its limitations or parameters</a:t>
            </a:r>
          </a:p>
          <a:p>
            <a:r>
              <a:rPr lang="en-US" altLang="zh-CN" dirty="0"/>
              <a:t>Categories for rules of engagement are:</a:t>
            </a:r>
          </a:p>
          <a:p>
            <a:pPr lvl="1"/>
            <a:r>
              <a:rPr lang="en-US" altLang="zh-CN" dirty="0"/>
              <a:t>Timing</a:t>
            </a:r>
          </a:p>
          <a:p>
            <a:pPr lvl="1"/>
            <a:r>
              <a:rPr lang="en-US" altLang="zh-CN" dirty="0"/>
              <a:t>Scope</a:t>
            </a:r>
          </a:p>
          <a:p>
            <a:pPr lvl="1"/>
            <a:r>
              <a:rPr lang="en-US" altLang="zh-CN" dirty="0"/>
              <a:t>Authorization</a:t>
            </a:r>
          </a:p>
          <a:p>
            <a:pPr lvl="1"/>
            <a:r>
              <a:rPr lang="en-US" altLang="zh-CN" dirty="0"/>
              <a:t>Exploitation</a:t>
            </a:r>
          </a:p>
          <a:p>
            <a:pPr lvl="1"/>
            <a:r>
              <a:rPr lang="en-US" altLang="zh-CN" dirty="0"/>
              <a:t>Communication</a:t>
            </a:r>
          </a:p>
          <a:p>
            <a:pPr lvl="1"/>
            <a:r>
              <a:rPr lang="en-US" altLang="zh-CN" dirty="0"/>
              <a:t>Cleanup</a:t>
            </a:r>
          </a:p>
          <a:p>
            <a:pPr lvl="1"/>
            <a:r>
              <a:rPr lang="en-US" altLang="zh-CN" dirty="0"/>
              <a:t>Reporting</a:t>
            </a:r>
            <a:endParaRPr lang="zh-CN" altLang="en-US" dirty="0"/>
          </a:p>
        </p:txBody>
      </p:sp>
    </p:spTree>
    <p:extLst>
      <p:ext uri="{BB962C8B-B14F-4D97-AF65-F5344CB8AC3E}">
        <p14:creationId xmlns:p14="http://schemas.microsoft.com/office/powerpoint/2010/main" val="182066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Rules of Engagement (2 of 5)</a:t>
            </a:r>
            <a:endParaRPr lang="zh-CN" altLang="en-US" dirty="0"/>
          </a:p>
        </p:txBody>
      </p:sp>
      <p:sp>
        <p:nvSpPr>
          <p:cNvPr id="3" name="Text Placeholder 2"/>
          <p:cNvSpPr>
            <a:spLocks noGrp="1"/>
          </p:cNvSpPr>
          <p:nvPr>
            <p:ph type="body" sz="quarter" idx="17"/>
          </p:nvPr>
        </p:nvSpPr>
        <p:spPr/>
        <p:txBody>
          <a:bodyPr/>
          <a:lstStyle/>
          <a:p>
            <a:r>
              <a:rPr lang="en-US" altLang="zh-CN" dirty="0"/>
              <a:t>Timing</a:t>
            </a:r>
          </a:p>
          <a:p>
            <a:pPr lvl="1"/>
            <a:r>
              <a:rPr lang="en-US" altLang="zh-CN" dirty="0"/>
              <a:t>The </a:t>
            </a:r>
            <a:r>
              <a:rPr lang="en-US" altLang="zh-CN" i="1" dirty="0"/>
              <a:t>timing</a:t>
            </a:r>
            <a:r>
              <a:rPr lang="en-US" altLang="zh-CN" dirty="0"/>
              <a:t> parameter sets when the testing will occur</a:t>
            </a:r>
          </a:p>
          <a:p>
            <a:pPr lvl="1"/>
            <a:r>
              <a:rPr lang="en-US" altLang="zh-CN" dirty="0"/>
              <a:t>Some considerations include: the start and stop dates of the test and should the active portions of the pen test be conducted during normal business hours</a:t>
            </a:r>
          </a:p>
          <a:p>
            <a:r>
              <a:rPr lang="en-US" altLang="zh-CN" dirty="0"/>
              <a:t>Scope</a:t>
            </a:r>
          </a:p>
          <a:p>
            <a:pPr lvl="1"/>
            <a:r>
              <a:rPr lang="en-US" altLang="zh-CN" dirty="0"/>
              <a:t>Scope involves several elements that define the relevant test boundaries:</a:t>
            </a:r>
          </a:p>
          <a:p>
            <a:pPr lvl="2"/>
            <a:r>
              <a:rPr lang="en-US" altLang="zh-CN" i="1" dirty="0"/>
              <a:t>Environment</a:t>
            </a:r>
          </a:p>
          <a:p>
            <a:pPr lvl="2"/>
            <a:r>
              <a:rPr lang="en-US" altLang="zh-CN" i="1" dirty="0"/>
              <a:t>Internal targets</a:t>
            </a:r>
          </a:p>
          <a:p>
            <a:pPr lvl="2"/>
            <a:r>
              <a:rPr lang="en-US" altLang="zh-CN" i="1" dirty="0"/>
              <a:t>External targets</a:t>
            </a:r>
          </a:p>
          <a:p>
            <a:pPr lvl="2"/>
            <a:r>
              <a:rPr lang="en-US" altLang="zh-CN" i="1" dirty="0"/>
              <a:t>Target locations</a:t>
            </a:r>
          </a:p>
          <a:p>
            <a:pPr lvl="2"/>
            <a:r>
              <a:rPr lang="en-US" altLang="zh-CN" i="1" dirty="0"/>
              <a:t>Other boundaries</a:t>
            </a:r>
            <a:endParaRPr lang="zh-CN" altLang="en-US" i="1" dirty="0"/>
          </a:p>
        </p:txBody>
      </p:sp>
    </p:spTree>
    <p:extLst>
      <p:ext uri="{BB962C8B-B14F-4D97-AF65-F5344CB8AC3E}">
        <p14:creationId xmlns:p14="http://schemas.microsoft.com/office/powerpoint/2010/main" val="353180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Rules of Engagement (3 of 5)</a:t>
            </a:r>
            <a:endParaRPr lang="zh-CN" altLang="en-US" dirty="0"/>
          </a:p>
        </p:txBody>
      </p:sp>
      <p:sp>
        <p:nvSpPr>
          <p:cNvPr id="3" name="Text Placeholder 2"/>
          <p:cNvSpPr>
            <a:spLocks noGrp="1"/>
          </p:cNvSpPr>
          <p:nvPr>
            <p:ph type="body" sz="quarter" idx="17"/>
          </p:nvPr>
        </p:nvSpPr>
        <p:spPr/>
        <p:txBody>
          <a:bodyPr/>
          <a:lstStyle/>
          <a:p>
            <a:r>
              <a:rPr lang="en-US" altLang="zh-CN" dirty="0"/>
              <a:t>Authorization</a:t>
            </a:r>
          </a:p>
          <a:p>
            <a:pPr lvl="1"/>
            <a:r>
              <a:rPr lang="en-US" altLang="zh-CN" i="1" dirty="0"/>
              <a:t>Authorization</a:t>
            </a:r>
            <a:r>
              <a:rPr lang="en-US" altLang="zh-CN" dirty="0"/>
              <a:t> is the receipt of prior written approval to conduct the pen test</a:t>
            </a:r>
          </a:p>
          <a:p>
            <a:pPr lvl="2"/>
            <a:r>
              <a:rPr lang="en-US" altLang="zh-CN" dirty="0"/>
              <a:t>A formal written document must be signed by all parties before a pen test begins</a:t>
            </a:r>
          </a:p>
          <a:p>
            <a:r>
              <a:rPr lang="en-US" altLang="zh-CN" dirty="0"/>
              <a:t>Exploitation</a:t>
            </a:r>
          </a:p>
          <a:p>
            <a:pPr lvl="1"/>
            <a:r>
              <a:rPr lang="en-US" altLang="zh-CN" dirty="0"/>
              <a:t>The </a:t>
            </a:r>
            <a:r>
              <a:rPr lang="en-US" altLang="zh-CN" i="1" dirty="0"/>
              <a:t>exploitation level </a:t>
            </a:r>
            <a:r>
              <a:rPr lang="en-US" altLang="zh-CN" dirty="0"/>
              <a:t>in a pen test should be part of the scope that is discussed in the planning stages</a:t>
            </a:r>
          </a:p>
          <a:p>
            <a:r>
              <a:rPr lang="en-US" altLang="zh-CN" dirty="0"/>
              <a:t>Communication</a:t>
            </a:r>
          </a:p>
          <a:p>
            <a:pPr lvl="1"/>
            <a:r>
              <a:rPr lang="en-US" altLang="zh-CN" dirty="0"/>
              <a:t>The pen tester should communicate with the organization during the following occasions:</a:t>
            </a:r>
          </a:p>
          <a:p>
            <a:pPr lvl="2"/>
            <a:r>
              <a:rPr lang="en-US" altLang="zh-CN" i="1" dirty="0"/>
              <a:t>Initiation</a:t>
            </a:r>
          </a:p>
          <a:p>
            <a:pPr lvl="2"/>
            <a:r>
              <a:rPr lang="en-US" altLang="zh-CN" i="1" dirty="0"/>
              <a:t>Incident response</a:t>
            </a:r>
          </a:p>
          <a:p>
            <a:pPr lvl="2"/>
            <a:r>
              <a:rPr lang="en-US" altLang="zh-CN" i="1" dirty="0"/>
              <a:t>Status</a:t>
            </a:r>
          </a:p>
          <a:p>
            <a:pPr lvl="2"/>
            <a:r>
              <a:rPr lang="en-US" altLang="zh-CN" i="1" dirty="0"/>
              <a:t>Emergency</a:t>
            </a:r>
            <a:endParaRPr lang="zh-CN" altLang="en-US" i="1" dirty="0"/>
          </a:p>
        </p:txBody>
      </p:sp>
    </p:spTree>
    <p:extLst>
      <p:ext uri="{BB962C8B-B14F-4D97-AF65-F5344CB8AC3E}">
        <p14:creationId xmlns:p14="http://schemas.microsoft.com/office/powerpoint/2010/main" val="175836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Rules of Engagement (4 of 5)</a:t>
            </a:r>
            <a:endParaRPr lang="zh-CN" altLang="en-US" dirty="0"/>
          </a:p>
        </p:txBody>
      </p:sp>
      <p:sp>
        <p:nvSpPr>
          <p:cNvPr id="3" name="Text Placeholder 2"/>
          <p:cNvSpPr>
            <a:spLocks noGrp="1"/>
          </p:cNvSpPr>
          <p:nvPr>
            <p:ph type="body" sz="quarter" idx="17"/>
          </p:nvPr>
        </p:nvSpPr>
        <p:spPr/>
        <p:txBody>
          <a:bodyPr/>
          <a:lstStyle/>
          <a:p>
            <a:r>
              <a:rPr lang="en-US" altLang="zh-CN" dirty="0"/>
              <a:t>Cleanup</a:t>
            </a:r>
          </a:p>
          <a:p>
            <a:pPr lvl="1"/>
            <a:r>
              <a:rPr lang="en-US" altLang="zh-CN" dirty="0"/>
              <a:t>The pen tester must ensure that everything related to the pen test has been removed</a:t>
            </a:r>
          </a:p>
          <a:p>
            <a:pPr lvl="1"/>
            <a:r>
              <a:rPr lang="en-US" altLang="zh-CN" dirty="0"/>
              <a:t>Cleanup involves removing all software agents, scripts, executable binaries, temporary files, and backdoors from all affected systems</a:t>
            </a:r>
          </a:p>
          <a:p>
            <a:pPr lvl="1"/>
            <a:r>
              <a:rPr lang="en-US" altLang="zh-CN" dirty="0"/>
              <a:t>Any credentials that were changed should be restored and any usernames created should be removed</a:t>
            </a:r>
          </a:p>
          <a:p>
            <a:r>
              <a:rPr lang="en-US" altLang="zh-CN" dirty="0"/>
              <a:t>Reporting</a:t>
            </a:r>
          </a:p>
          <a:p>
            <a:pPr lvl="1"/>
            <a:r>
              <a:rPr lang="en-US" altLang="zh-CN" dirty="0"/>
              <a:t>Once the pen test is completed, a report should be generated to document its objectives, methods used, and results</a:t>
            </a:r>
          </a:p>
          <a:p>
            <a:pPr lvl="1"/>
            <a:r>
              <a:rPr lang="en-US" altLang="zh-CN" dirty="0"/>
              <a:t>The report should be divided into two parts:</a:t>
            </a:r>
          </a:p>
          <a:p>
            <a:pPr lvl="2"/>
            <a:r>
              <a:rPr lang="en-US" altLang="zh-CN" dirty="0"/>
              <a:t>An executive summary designed for a less technical audience</a:t>
            </a:r>
          </a:p>
          <a:p>
            <a:pPr lvl="2"/>
            <a:r>
              <a:rPr lang="en-US" altLang="zh-CN" dirty="0"/>
              <a:t>A more technical summary written for security professionals</a:t>
            </a:r>
            <a:endParaRPr lang="zh-CN" altLang="en-US" dirty="0"/>
          </a:p>
        </p:txBody>
      </p:sp>
    </p:spTree>
    <p:extLst>
      <p:ext uri="{BB962C8B-B14F-4D97-AF65-F5344CB8AC3E}">
        <p14:creationId xmlns:p14="http://schemas.microsoft.com/office/powerpoint/2010/main" val="40194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Rules of Engagement (5 of 5)</a:t>
            </a:r>
            <a:endParaRPr lang="zh-CN" altLang="en-US" dirty="0"/>
          </a:p>
        </p:txBody>
      </p:sp>
      <p:pic>
        <p:nvPicPr>
          <p:cNvPr id="5" name="Picture Placeholder 4" descr="A pie chart showing the types of vulnerabilities. Missing patches: 31 percent. Lack of operating system hardening: 13 percent. Network design flaw: 8 percent. Lack of application hardening: 6 percent. Weak passwords: 13 percent. Incorrect configuration: 6 percent. Others: 23 percen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50371" y="2139103"/>
            <a:ext cx="5866325" cy="2900488"/>
          </a:xfrm>
          <a:prstGeom prst="rect">
            <a:avLst/>
          </a:prstGeom>
          <a:noFill/>
          <a:ln>
            <a:noFill/>
          </a:ln>
        </p:spPr>
      </p:pic>
      <p:sp>
        <p:nvSpPr>
          <p:cNvPr id="4" name="Text Placeholder 3"/>
          <p:cNvSpPr>
            <a:spLocks noGrp="1"/>
          </p:cNvSpPr>
          <p:nvPr>
            <p:ph type="body" sz="quarter" idx="11"/>
          </p:nvPr>
        </p:nvSpPr>
        <p:spPr>
          <a:xfrm>
            <a:off x="7478972" y="4615998"/>
            <a:ext cx="3976406" cy="423593"/>
          </a:xfrm>
        </p:spPr>
        <p:txBody>
          <a:bodyPr/>
          <a:lstStyle/>
          <a:p>
            <a:r>
              <a:rPr lang="en-US" altLang="zh-CN" dirty="0"/>
              <a:t>Figure 2-2 Types of vulnerabilities</a:t>
            </a:r>
            <a:endParaRPr lang="zh-CN" altLang="en-US" dirty="0"/>
          </a:p>
        </p:txBody>
      </p:sp>
    </p:spTree>
    <p:extLst>
      <p:ext uri="{BB962C8B-B14F-4D97-AF65-F5344CB8AC3E}">
        <p14:creationId xmlns:p14="http://schemas.microsoft.com/office/powerpoint/2010/main" val="348966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Performing a Penetration Test (1 of 4)</a:t>
            </a:r>
            <a:endParaRPr lang="zh-CN" altLang="en-US" dirty="0"/>
          </a:p>
        </p:txBody>
      </p:sp>
      <p:sp>
        <p:nvSpPr>
          <p:cNvPr id="3" name="Text Placeholder 2"/>
          <p:cNvSpPr>
            <a:spLocks noGrp="1"/>
          </p:cNvSpPr>
          <p:nvPr>
            <p:ph type="body" sz="quarter" idx="17"/>
          </p:nvPr>
        </p:nvSpPr>
        <p:spPr/>
        <p:txBody>
          <a:bodyPr/>
          <a:lstStyle/>
          <a:p>
            <a:r>
              <a:rPr lang="en-US" altLang="zh-CN" dirty="0"/>
              <a:t>Performing a successful pen test involves </a:t>
            </a:r>
            <a:r>
              <a:rPr lang="en-US" altLang="zh-CN" i="1" dirty="0"/>
              <a:t>determination, resolve, and perseverance</a:t>
            </a:r>
          </a:p>
          <a:p>
            <a:r>
              <a:rPr lang="en-US" altLang="zh-CN" dirty="0"/>
              <a:t>A variety of actions take place when performing a pen test, however, they can be grouped into two phases:  </a:t>
            </a:r>
          </a:p>
          <a:p>
            <a:pPr lvl="1"/>
            <a:r>
              <a:rPr lang="en-US" altLang="zh-CN" dirty="0"/>
              <a:t>Reconnaissance</a:t>
            </a:r>
          </a:p>
          <a:p>
            <a:pPr lvl="1"/>
            <a:r>
              <a:rPr lang="en-US" altLang="zh-CN" dirty="0"/>
              <a:t>Penetration</a:t>
            </a:r>
            <a:endParaRPr lang="zh-CN" altLang="en-US" dirty="0"/>
          </a:p>
        </p:txBody>
      </p:sp>
    </p:spTree>
    <p:extLst>
      <p:ext uri="{BB962C8B-B14F-4D97-AF65-F5344CB8AC3E}">
        <p14:creationId xmlns:p14="http://schemas.microsoft.com/office/powerpoint/2010/main" val="81931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Performing a Penetration Test (2 of 4)</a:t>
            </a:r>
            <a:endParaRPr lang="zh-CN" altLang="en-US" dirty="0"/>
          </a:p>
        </p:txBody>
      </p:sp>
      <p:sp>
        <p:nvSpPr>
          <p:cNvPr id="3" name="Text Placeholder 2"/>
          <p:cNvSpPr>
            <a:spLocks noGrp="1"/>
          </p:cNvSpPr>
          <p:nvPr>
            <p:ph type="body" sz="quarter" idx="17"/>
          </p:nvPr>
        </p:nvSpPr>
        <p:spPr/>
        <p:txBody>
          <a:bodyPr/>
          <a:lstStyle/>
          <a:p>
            <a:r>
              <a:rPr lang="en-US" altLang="zh-CN" dirty="0"/>
              <a:t>Phase 1: Reconnaissance</a:t>
            </a:r>
          </a:p>
          <a:p>
            <a:pPr lvl="1"/>
            <a:r>
              <a:rPr lang="en-US" altLang="zh-CN" dirty="0"/>
              <a:t>The first task is to perform preliminary information gathering from outside the organization (called </a:t>
            </a:r>
            <a:r>
              <a:rPr lang="en-US" altLang="zh-CN" b="1" dirty="0"/>
              <a:t>footprinting</a:t>
            </a:r>
            <a:r>
              <a:rPr lang="en-US" altLang="zh-CN" dirty="0"/>
              <a:t>)</a:t>
            </a:r>
          </a:p>
          <a:p>
            <a:pPr lvl="1"/>
            <a:r>
              <a:rPr lang="en-US" altLang="zh-CN" dirty="0"/>
              <a:t>Information can be gathered using two methods: </a:t>
            </a:r>
            <a:r>
              <a:rPr lang="en-US" altLang="zh-CN" b="1" dirty="0"/>
              <a:t>active reconnaissance </a:t>
            </a:r>
            <a:r>
              <a:rPr lang="en-US" altLang="zh-CN" dirty="0"/>
              <a:t>and </a:t>
            </a:r>
            <a:r>
              <a:rPr lang="en-US" altLang="zh-CN" b="1" dirty="0"/>
              <a:t>passive reconnaissance </a:t>
            </a:r>
          </a:p>
          <a:p>
            <a:pPr lvl="1"/>
            <a:r>
              <a:rPr lang="en-US" altLang="zh-CN" dirty="0"/>
              <a:t>Active reconnaissance involves directly probing for vulnerabilities and useful information</a:t>
            </a:r>
          </a:p>
          <a:p>
            <a:pPr lvl="2"/>
            <a:r>
              <a:rPr lang="en-US" altLang="zh-CN" b="1" dirty="0"/>
              <a:t>War driving </a:t>
            </a:r>
            <a:r>
              <a:rPr lang="en-US" altLang="zh-CN" dirty="0"/>
              <a:t>is searching for wireless signals from an automobile or on foot while using a portable device</a:t>
            </a:r>
          </a:p>
          <a:p>
            <a:pPr lvl="2"/>
            <a:r>
              <a:rPr lang="en-US" altLang="zh-CN" b="1" dirty="0"/>
              <a:t>War flying </a:t>
            </a:r>
            <a:r>
              <a:rPr lang="en-US" altLang="zh-CN" dirty="0"/>
              <a:t>uses drones, which are officially known as </a:t>
            </a:r>
            <a:r>
              <a:rPr lang="en-US" altLang="zh-CN" b="1" dirty="0"/>
              <a:t>unmanned aerial vehicles </a:t>
            </a:r>
            <a:r>
              <a:rPr lang="en-US" altLang="zh-CN" dirty="0"/>
              <a:t>(</a:t>
            </a:r>
            <a:r>
              <a:rPr lang="en-US" altLang="zh-CN" b="1" dirty="0"/>
              <a:t>UAVs</a:t>
            </a:r>
            <a:r>
              <a:rPr lang="en-US" altLang="zh-CN" dirty="0"/>
              <a:t>)</a:t>
            </a:r>
          </a:p>
          <a:p>
            <a:pPr lvl="1"/>
            <a:r>
              <a:rPr lang="en-US" altLang="zh-CN" dirty="0"/>
              <a:t>A disadvantage of active reconnaissance is that the probes are likely to alert security professionals that something unusual is occurring</a:t>
            </a:r>
            <a:endParaRPr lang="zh-CN" altLang="en-US" dirty="0"/>
          </a:p>
        </p:txBody>
      </p:sp>
    </p:spTree>
    <p:extLst>
      <p:ext uri="{BB962C8B-B14F-4D97-AF65-F5344CB8AC3E}">
        <p14:creationId xmlns:p14="http://schemas.microsoft.com/office/powerpoint/2010/main" val="3081022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Performing a Penetration Test (3 of 4)</a:t>
            </a:r>
            <a:endParaRPr lang="zh-CN" altLang="en-US" dirty="0"/>
          </a:p>
        </p:txBody>
      </p:sp>
      <p:sp>
        <p:nvSpPr>
          <p:cNvPr id="3" name="Text Placeholder 2"/>
          <p:cNvSpPr>
            <a:spLocks noGrp="1"/>
          </p:cNvSpPr>
          <p:nvPr>
            <p:ph type="body" sz="quarter" idx="17"/>
          </p:nvPr>
        </p:nvSpPr>
        <p:spPr/>
        <p:txBody>
          <a:bodyPr/>
          <a:lstStyle/>
          <a:p>
            <a:r>
              <a:rPr lang="en-US" altLang="zh-CN" dirty="0"/>
              <a:t>Phase 1: Reconnaissance (continued)</a:t>
            </a:r>
          </a:p>
          <a:p>
            <a:pPr lvl="1"/>
            <a:r>
              <a:rPr lang="en-US" altLang="zh-CN" dirty="0"/>
              <a:t>Passive reconnaissance occurs when the tester uses tools that do not raise any alarms</a:t>
            </a:r>
          </a:p>
          <a:p>
            <a:pPr lvl="1"/>
            <a:r>
              <a:rPr lang="en-US" altLang="zh-CN" dirty="0"/>
              <a:t>This may include searching online for publicly accessible information called </a:t>
            </a:r>
            <a:r>
              <a:rPr lang="en-US" altLang="zh-CN" b="1" dirty="0"/>
              <a:t>open source intelligence </a:t>
            </a:r>
            <a:r>
              <a:rPr lang="en-US" altLang="zh-CN" dirty="0"/>
              <a:t>(</a:t>
            </a:r>
            <a:r>
              <a:rPr lang="en-US" altLang="zh-CN" b="1" dirty="0"/>
              <a:t>OSINT</a:t>
            </a:r>
            <a:r>
              <a:rPr lang="en-US" altLang="zh-CN" dirty="0"/>
              <a:t>) that can reveal valuable insight about the system</a:t>
            </a:r>
          </a:p>
          <a:p>
            <a:r>
              <a:rPr lang="en-US" altLang="zh-CN" dirty="0"/>
              <a:t>Phase 2: Penetration</a:t>
            </a:r>
          </a:p>
          <a:p>
            <a:pPr lvl="1"/>
            <a:r>
              <a:rPr lang="en-US" altLang="zh-CN" dirty="0"/>
              <a:t>A pen test is intended to simulate the actions of a threat actor</a:t>
            </a:r>
          </a:p>
          <a:p>
            <a:pPr lvl="1"/>
            <a:r>
              <a:rPr lang="en-US" altLang="zh-CN" dirty="0"/>
              <a:t>The initial system compromised usually does not contain the data that is the goal of the attack</a:t>
            </a:r>
          </a:p>
          <a:p>
            <a:pPr lvl="1"/>
            <a:r>
              <a:rPr lang="en-US" altLang="zh-CN" dirty="0"/>
              <a:t>That system usually serves as a gateway for entry into an organization network</a:t>
            </a:r>
          </a:p>
          <a:p>
            <a:pPr lvl="1"/>
            <a:r>
              <a:rPr lang="en-US" altLang="zh-CN" dirty="0"/>
              <a:t>Once inside the network, threat actors turn to other systems to be compromised until they reach the ultimate target</a:t>
            </a:r>
            <a:endParaRPr lang="zh-CN" altLang="en-US" dirty="0"/>
          </a:p>
        </p:txBody>
      </p:sp>
    </p:spTree>
    <p:extLst>
      <p:ext uri="{BB962C8B-B14F-4D97-AF65-F5344CB8AC3E}">
        <p14:creationId xmlns:p14="http://schemas.microsoft.com/office/powerpoint/2010/main" val="80775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Performing a Penetration Test (4 of 4)</a:t>
            </a:r>
            <a:endParaRPr lang="zh-CN" altLang="en-US" dirty="0"/>
          </a:p>
        </p:txBody>
      </p:sp>
      <p:sp>
        <p:nvSpPr>
          <p:cNvPr id="3" name="Text Placeholder 2"/>
          <p:cNvSpPr>
            <a:spLocks noGrp="1"/>
          </p:cNvSpPr>
          <p:nvPr>
            <p:ph type="body" sz="quarter" idx="17"/>
          </p:nvPr>
        </p:nvSpPr>
        <p:spPr/>
        <p:txBody>
          <a:bodyPr/>
          <a:lstStyle/>
          <a:p>
            <a:r>
              <a:rPr lang="en-US" altLang="zh-CN" dirty="0"/>
              <a:t>Phase 2: Penetration (continued)</a:t>
            </a:r>
          </a:p>
          <a:p>
            <a:pPr lvl="1"/>
            <a:r>
              <a:rPr lang="en-US" altLang="zh-CN" dirty="0"/>
              <a:t>Lessons to be learned from how threat actors work include:</a:t>
            </a:r>
          </a:p>
          <a:p>
            <a:pPr lvl="2"/>
            <a:r>
              <a:rPr lang="en-US" altLang="zh-CN" dirty="0"/>
              <a:t>When a vulnerability is discovered, the pen tester must determine how to pivot (turn) to another system using another vulnerability to continue moving toward the target</a:t>
            </a:r>
          </a:p>
          <a:p>
            <a:pPr lvl="2"/>
            <a:r>
              <a:rPr lang="en-US" altLang="zh-CN" dirty="0"/>
              <a:t>Vulnerabilities that are not part of the ultimate target can still provide a gateway to the target</a:t>
            </a:r>
          </a:p>
          <a:p>
            <a:pPr lvl="2"/>
            <a:r>
              <a:rPr lang="en-US" altLang="zh-CN" dirty="0"/>
              <a:t>Pen tests are manual, therefore, a pen tester needs to design attacks carefully</a:t>
            </a:r>
          </a:p>
          <a:p>
            <a:pPr lvl="2"/>
            <a:r>
              <a:rPr lang="en-US" altLang="zh-CN" dirty="0"/>
              <a:t>Pen testers must be patent and persistent, just like the threat actors</a:t>
            </a:r>
            <a:endParaRPr lang="zh-CN" altLang="en-US" dirty="0"/>
          </a:p>
        </p:txBody>
      </p:sp>
    </p:spTree>
    <p:extLst>
      <p:ext uri="{BB962C8B-B14F-4D97-AF65-F5344CB8AC3E}">
        <p14:creationId xmlns:p14="http://schemas.microsoft.com/office/powerpoint/2010/main" val="96632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Explain what a penetration test is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Identify the rules of engagement and how to perform a pen test</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Define vulnerability scanning</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Describe different cybersecurity resources</a:t>
            </a: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are the two primary phases of penetration testing in order?</a:t>
            </a:r>
          </a:p>
          <a:p>
            <a:pPr marL="342900" lvl="1" indent="0">
              <a:buNone/>
            </a:pPr>
            <a:r>
              <a:rPr lang="en-US" dirty="0">
                <a:solidFill>
                  <a:srgbClr val="000000"/>
                </a:solidFill>
              </a:rPr>
              <a:t>a. Penetration, escalation</a:t>
            </a:r>
          </a:p>
          <a:p>
            <a:pPr marL="342900" lvl="1" indent="0">
              <a:buNone/>
            </a:pPr>
            <a:r>
              <a:rPr lang="en-US" dirty="0">
                <a:solidFill>
                  <a:srgbClr val="000000"/>
                </a:solidFill>
              </a:rPr>
              <a:t>b. Penetration, pivoting</a:t>
            </a:r>
          </a:p>
          <a:p>
            <a:pPr marL="342900" lvl="1" indent="0">
              <a:buNone/>
            </a:pPr>
            <a:r>
              <a:rPr lang="en-US" dirty="0">
                <a:solidFill>
                  <a:srgbClr val="000000"/>
                </a:solidFill>
              </a:rPr>
              <a:t>c. Reconnaissance, footprinting </a:t>
            </a:r>
          </a:p>
          <a:p>
            <a:pPr marL="342900" lvl="1" indent="0">
              <a:buNone/>
            </a:pPr>
            <a:r>
              <a:rPr lang="en-US" dirty="0">
                <a:solidFill>
                  <a:srgbClr val="000000"/>
                </a:solidFill>
              </a:rPr>
              <a:t>d. Reconnaissance, penetration</a:t>
            </a:r>
          </a:p>
          <a:p>
            <a:pPr marL="342900" lvl="1" indent="0">
              <a:buNone/>
            </a:pPr>
            <a:endParaRPr lang="en-US" dirty="0"/>
          </a:p>
        </p:txBody>
      </p:sp>
    </p:spTree>
    <p:extLst>
      <p:ext uri="{BB962C8B-B14F-4D97-AF65-F5344CB8AC3E}">
        <p14:creationId xmlns:p14="http://schemas.microsoft.com/office/powerpoint/2010/main" val="196031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are the two primary phases of penetration testing in order?</a:t>
            </a:r>
          </a:p>
          <a:p>
            <a:pPr marL="342900" lvl="1" indent="0">
              <a:buNone/>
            </a:pPr>
            <a:r>
              <a:rPr lang="en-US" b="1" dirty="0">
                <a:solidFill>
                  <a:srgbClr val="000000"/>
                </a:solidFill>
              </a:rPr>
              <a:t>Answer: d. Reconnaissance, penetration</a:t>
            </a:r>
          </a:p>
          <a:p>
            <a:pPr marL="342900" lvl="1" indent="0">
              <a:buNone/>
            </a:pPr>
            <a:r>
              <a:rPr lang="en-US" b="1" dirty="0">
                <a:solidFill>
                  <a:srgbClr val="000000"/>
                </a:solidFill>
              </a:rPr>
              <a:t>Reconnaissance is a necessary first phase because proper reconnaissance gathers the information needed to perform a proper penetration test. Reconnaissance is followed by the second phase; the actual attempt at penetration.</a:t>
            </a:r>
          </a:p>
        </p:txBody>
      </p:sp>
    </p:spTree>
    <p:extLst>
      <p:ext uri="{BB962C8B-B14F-4D97-AF65-F5344CB8AC3E}">
        <p14:creationId xmlns:p14="http://schemas.microsoft.com/office/powerpoint/2010/main" val="369945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Vulnerability Scanning</a:t>
            </a:r>
            <a:endParaRPr lang="zh-CN" altLang="en-US"/>
          </a:p>
        </p:txBody>
      </p:sp>
      <p:sp>
        <p:nvSpPr>
          <p:cNvPr id="3" name="Text Placeholder 2"/>
          <p:cNvSpPr>
            <a:spLocks noGrp="1"/>
          </p:cNvSpPr>
          <p:nvPr>
            <p:ph type="body" sz="quarter" idx="17"/>
          </p:nvPr>
        </p:nvSpPr>
        <p:spPr/>
        <p:txBody>
          <a:bodyPr/>
          <a:lstStyle/>
          <a:p>
            <a:r>
              <a:rPr lang="en-US" altLang="zh-CN" b="1" dirty="0"/>
              <a:t>Vulnerability scanning </a:t>
            </a:r>
            <a:r>
              <a:rPr lang="en-US" altLang="zh-CN" dirty="0"/>
              <a:t>in some ways complements pen testing</a:t>
            </a:r>
          </a:p>
          <a:p>
            <a:r>
              <a:rPr lang="en-US" altLang="zh-CN" dirty="0"/>
              <a:t>Studying vulnerability scanning involves understanding:</a:t>
            </a:r>
          </a:p>
          <a:p>
            <a:pPr lvl="1"/>
            <a:r>
              <a:rPr lang="en-US" altLang="zh-CN" dirty="0"/>
              <a:t>What it is</a:t>
            </a:r>
          </a:p>
          <a:p>
            <a:pPr lvl="1"/>
            <a:r>
              <a:rPr lang="en-US" altLang="zh-CN" dirty="0"/>
              <a:t>How to conduct a scan</a:t>
            </a:r>
          </a:p>
          <a:p>
            <a:pPr lvl="1"/>
            <a:r>
              <a:rPr lang="en-US" altLang="zh-CN" dirty="0"/>
              <a:t>How to use data management tools</a:t>
            </a:r>
          </a:p>
          <a:p>
            <a:pPr lvl="1"/>
            <a:r>
              <a:rPr lang="en-US" altLang="zh-CN" dirty="0"/>
              <a:t>How threat hunting can enhance scanning</a:t>
            </a:r>
            <a:endParaRPr lang="zh-CN" altLang="en-US" dirty="0"/>
          </a:p>
        </p:txBody>
      </p:sp>
    </p:spTree>
    <p:extLst>
      <p:ext uri="{BB962C8B-B14F-4D97-AF65-F5344CB8AC3E}">
        <p14:creationId xmlns:p14="http://schemas.microsoft.com/office/powerpoint/2010/main" val="388347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a Vulnerability  Scan?</a:t>
            </a:r>
            <a:endParaRPr lang="zh-CN" altLang="en-US" dirty="0"/>
          </a:p>
        </p:txBody>
      </p:sp>
      <p:sp>
        <p:nvSpPr>
          <p:cNvPr id="3" name="Text Placeholder 2"/>
          <p:cNvSpPr>
            <a:spLocks noGrp="1"/>
          </p:cNvSpPr>
          <p:nvPr>
            <p:ph type="body" sz="quarter" idx="17"/>
          </p:nvPr>
        </p:nvSpPr>
        <p:spPr/>
        <p:txBody>
          <a:bodyPr/>
          <a:lstStyle/>
          <a:p>
            <a:r>
              <a:rPr lang="en-US" altLang="zh-CN" dirty="0"/>
              <a:t>A penetration test is a single event using a manual process often performed only after a specific amount of time has passed</a:t>
            </a:r>
          </a:p>
          <a:p>
            <a:r>
              <a:rPr lang="en-US" altLang="zh-CN" dirty="0"/>
              <a:t>A </a:t>
            </a:r>
            <a:r>
              <a:rPr lang="en-US" altLang="zh-CN" b="1" dirty="0"/>
              <a:t>vulnerability scan </a:t>
            </a:r>
            <a:r>
              <a:rPr lang="en-US" altLang="zh-CN" dirty="0"/>
              <a:t>is a frequent and ongoing process that continuously identifies vulnerabilities and monitors cybersecurity progress</a:t>
            </a:r>
            <a:endParaRPr lang="zh-CN" altLang="en-US" dirty="0"/>
          </a:p>
        </p:txBody>
      </p:sp>
    </p:spTree>
    <p:extLst>
      <p:ext uri="{BB962C8B-B14F-4D97-AF65-F5344CB8AC3E}">
        <p14:creationId xmlns:p14="http://schemas.microsoft.com/office/powerpoint/2010/main" val="1549659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Conducting a Vulnerability Scan (1 of 6)</a:t>
            </a:r>
            <a:endParaRPr lang="zh-CN" altLang="en-US" dirty="0"/>
          </a:p>
        </p:txBody>
      </p:sp>
      <p:sp>
        <p:nvSpPr>
          <p:cNvPr id="3" name="Text Placeholder 2"/>
          <p:cNvSpPr>
            <a:spLocks noGrp="1"/>
          </p:cNvSpPr>
          <p:nvPr>
            <p:ph type="body" sz="quarter" idx="17"/>
          </p:nvPr>
        </p:nvSpPr>
        <p:spPr/>
        <p:txBody>
          <a:bodyPr/>
          <a:lstStyle/>
          <a:p>
            <a:r>
              <a:rPr lang="en-US" altLang="zh-CN" dirty="0"/>
              <a:t>Conducting a vulnerability scan involves:</a:t>
            </a:r>
          </a:p>
          <a:p>
            <a:pPr lvl="1"/>
            <a:r>
              <a:rPr lang="en-US" altLang="zh-CN" dirty="0"/>
              <a:t>Knowing what to scan and how often</a:t>
            </a:r>
          </a:p>
          <a:p>
            <a:pPr lvl="1"/>
            <a:r>
              <a:rPr lang="en-US" altLang="zh-CN" dirty="0"/>
              <a:t>Selecting a type of scan</a:t>
            </a:r>
          </a:p>
          <a:p>
            <a:pPr lvl="1"/>
            <a:r>
              <a:rPr lang="en-US" altLang="zh-CN" dirty="0"/>
              <a:t>Interpreting vulnerability information</a:t>
            </a:r>
          </a:p>
          <a:p>
            <a:r>
              <a:rPr lang="en-US" altLang="zh-CN" dirty="0"/>
              <a:t>When and What to Scan</a:t>
            </a:r>
          </a:p>
          <a:p>
            <a:pPr lvl="1"/>
            <a:r>
              <a:rPr lang="en-US" altLang="zh-CN" dirty="0"/>
              <a:t>Two primary reasons for not conducting around-the-clock vulnerability scans:</a:t>
            </a:r>
          </a:p>
          <a:p>
            <a:pPr lvl="2"/>
            <a:r>
              <a:rPr lang="en-US" altLang="zh-CN" i="1" dirty="0"/>
              <a:t>Workflow interruptions</a:t>
            </a:r>
          </a:p>
          <a:p>
            <a:pPr lvl="2"/>
            <a:r>
              <a:rPr lang="en-US" altLang="zh-CN" i="1" dirty="0"/>
              <a:t>Technical constraints</a:t>
            </a:r>
          </a:p>
          <a:p>
            <a:pPr lvl="1"/>
            <a:r>
              <a:rPr lang="en-US" altLang="zh-CN" dirty="0"/>
              <a:t>A more focused approach is to know the location of data so that specific systems with high-value data can be scanned more frequently</a:t>
            </a:r>
          </a:p>
          <a:p>
            <a:endParaRPr lang="zh-CN" altLang="en-US" dirty="0"/>
          </a:p>
        </p:txBody>
      </p:sp>
    </p:spTree>
    <p:extLst>
      <p:ext uri="{BB962C8B-B14F-4D97-AF65-F5344CB8AC3E}">
        <p14:creationId xmlns:p14="http://schemas.microsoft.com/office/powerpoint/2010/main" val="343675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Conducting a Vulnerability Scan (2 of 6)</a:t>
            </a:r>
            <a:endParaRPr lang="zh-CN" altLang="en-US" dirty="0"/>
          </a:p>
        </p:txBody>
      </p:sp>
      <p:pic>
        <p:nvPicPr>
          <p:cNvPr id="8" name="Content Placeholder 7" descr="Screenshot of the hardware asset management screen of the Nessus vulnerability scanner. The screen shows an inventory scan that lists a breakdown of all devices on the network, a pie chart of top operating systems on them, details of mobile devices, wireless access devices and other important informati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329" y="1915594"/>
            <a:ext cx="4382562" cy="3023610"/>
          </a:xfrm>
        </p:spPr>
      </p:pic>
      <p:pic>
        <p:nvPicPr>
          <p:cNvPr id="10" name="Content Placeholder 9" descr="Screenshot of the software asset management screen of the Nessus vulnerability scanner. The screen shows a pie chart listing the operating systems present on the network, list of software installed, software changes, and other important information."/>
          <p:cNvPicPr>
            <a:picLocks noGrp="1" noChangeAspect="1"/>
          </p:cNvPicPr>
          <p:nvPr>
            <p:ph idx="20"/>
          </p:nvPr>
        </p:nvPicPr>
        <p:blipFill>
          <a:blip r:embed="rId3">
            <a:extLst>
              <a:ext uri="{28A0092B-C50C-407E-A947-70E740481C1C}">
                <a14:useLocalDpi xmlns:a14="http://schemas.microsoft.com/office/drawing/2010/main" val="0"/>
              </a:ext>
            </a:extLst>
          </a:blip>
          <a:stretch>
            <a:fillRect/>
          </a:stretch>
        </p:blipFill>
        <p:spPr>
          <a:xfrm>
            <a:off x="5813906" y="1967548"/>
            <a:ext cx="5309468" cy="2971656"/>
          </a:xfrm>
        </p:spPr>
      </p:pic>
    </p:spTree>
    <p:extLst>
      <p:ext uri="{BB962C8B-B14F-4D97-AF65-F5344CB8AC3E}">
        <p14:creationId xmlns:p14="http://schemas.microsoft.com/office/powerpoint/2010/main" val="580313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Conducting a Vulnerability Scan (3 of 6)</a:t>
            </a:r>
            <a:endParaRPr lang="zh-CN" altLang="en-US" dirty="0"/>
          </a:p>
        </p:txBody>
      </p:sp>
      <p:sp>
        <p:nvSpPr>
          <p:cNvPr id="3" name="Text Placeholder 2"/>
          <p:cNvSpPr>
            <a:spLocks noGrp="1"/>
          </p:cNvSpPr>
          <p:nvPr>
            <p:ph type="body" sz="quarter" idx="17"/>
          </p:nvPr>
        </p:nvSpPr>
        <p:spPr/>
        <p:txBody>
          <a:bodyPr/>
          <a:lstStyle/>
          <a:p>
            <a:r>
              <a:rPr lang="en-US" altLang="zh-CN" dirty="0"/>
              <a:t>Because a vulnerability scan should be limited, a configuration review of software settings should be conducted</a:t>
            </a:r>
          </a:p>
          <a:p>
            <a:pPr lvl="1"/>
            <a:r>
              <a:rPr lang="en-US" altLang="zh-CN" dirty="0"/>
              <a:t>Define the group of target devices to be scanned</a:t>
            </a:r>
          </a:p>
          <a:p>
            <a:pPr lvl="1"/>
            <a:r>
              <a:rPr lang="en-US" altLang="zh-CN" dirty="0"/>
              <a:t>Ensure that a scan should be designed to meet its intended goals</a:t>
            </a:r>
          </a:p>
          <a:p>
            <a:pPr lvl="1"/>
            <a:r>
              <a:rPr lang="en-US" altLang="zh-CN" dirty="0"/>
              <a:t>Determine the sensitivity level or the depth of a scan</a:t>
            </a:r>
          </a:p>
          <a:p>
            <a:pPr lvl="1"/>
            <a:r>
              <a:rPr lang="en-US" altLang="zh-CN" dirty="0"/>
              <a:t>Specify the data types to be scanned</a:t>
            </a:r>
            <a:endParaRPr lang="zh-CN" altLang="en-US" dirty="0"/>
          </a:p>
        </p:txBody>
      </p:sp>
    </p:spTree>
    <p:extLst>
      <p:ext uri="{BB962C8B-B14F-4D97-AF65-F5344CB8AC3E}">
        <p14:creationId xmlns:p14="http://schemas.microsoft.com/office/powerpoint/2010/main" val="957189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Conducting a Vulnerability Scan (4 of 6)</a:t>
            </a:r>
            <a:endParaRPr lang="zh-CN" altLang="en-US" dirty="0"/>
          </a:p>
        </p:txBody>
      </p:sp>
      <p:sp>
        <p:nvSpPr>
          <p:cNvPr id="3" name="Text Placeholder 2"/>
          <p:cNvSpPr>
            <a:spLocks noGrp="1"/>
          </p:cNvSpPr>
          <p:nvPr>
            <p:ph type="body" sz="quarter" idx="17"/>
          </p:nvPr>
        </p:nvSpPr>
        <p:spPr/>
        <p:txBody>
          <a:bodyPr/>
          <a:lstStyle/>
          <a:p>
            <a:r>
              <a:rPr lang="en-US" altLang="zh-CN" dirty="0"/>
              <a:t>Types of Scans</a:t>
            </a:r>
          </a:p>
          <a:p>
            <a:pPr lvl="1"/>
            <a:r>
              <a:rPr lang="en-US" altLang="zh-CN" dirty="0"/>
              <a:t>Two major types of scans are credentialed scans and intrusive scans</a:t>
            </a:r>
          </a:p>
          <a:p>
            <a:pPr lvl="1"/>
            <a:r>
              <a:rPr lang="en-US" altLang="zh-CN" dirty="0"/>
              <a:t>In a </a:t>
            </a:r>
            <a:r>
              <a:rPr lang="en-US" altLang="zh-CN" b="1" dirty="0"/>
              <a:t>credentialed scan</a:t>
            </a:r>
            <a:r>
              <a:rPr lang="en-US" altLang="zh-CN" dirty="0"/>
              <a:t>, valid authentication credentials are supplied to the vulnerability scanner to mimic the work of a threat actor who possesses these credentials</a:t>
            </a:r>
          </a:p>
          <a:p>
            <a:pPr lvl="1"/>
            <a:r>
              <a:rPr lang="en-US" altLang="zh-CN" dirty="0"/>
              <a:t>A </a:t>
            </a:r>
            <a:r>
              <a:rPr lang="en-US" altLang="zh-CN" b="1" dirty="0"/>
              <a:t>non-credentialed scan </a:t>
            </a:r>
            <a:r>
              <a:rPr lang="en-US" altLang="zh-CN" dirty="0"/>
              <a:t>provides no such authentication information</a:t>
            </a:r>
          </a:p>
          <a:p>
            <a:pPr lvl="1"/>
            <a:r>
              <a:rPr lang="en-US" altLang="zh-CN" dirty="0"/>
              <a:t>An </a:t>
            </a:r>
            <a:r>
              <a:rPr lang="en-US" altLang="zh-CN" b="1" dirty="0"/>
              <a:t>intrusive scan </a:t>
            </a:r>
            <a:r>
              <a:rPr lang="en-US" altLang="zh-CN" dirty="0"/>
              <a:t>attempts to employ any vulnerabilities that it finds</a:t>
            </a:r>
          </a:p>
          <a:p>
            <a:pPr lvl="1"/>
            <a:r>
              <a:rPr lang="en-US" altLang="zh-CN" dirty="0"/>
              <a:t>A </a:t>
            </a:r>
            <a:r>
              <a:rPr lang="en-US" altLang="zh-CN" b="1" dirty="0"/>
              <a:t>nonintrusive scan </a:t>
            </a:r>
            <a:r>
              <a:rPr lang="en-US" altLang="zh-CN" dirty="0"/>
              <a:t>does not attempt to exploit the vulnerability but only records that it was discovered</a:t>
            </a:r>
          </a:p>
          <a:p>
            <a:r>
              <a:rPr lang="en-US" altLang="zh-CN" dirty="0"/>
              <a:t>Vulnerability Information</a:t>
            </a:r>
          </a:p>
          <a:p>
            <a:pPr lvl="1"/>
            <a:r>
              <a:rPr lang="en-US" altLang="zh-CN" dirty="0"/>
              <a:t>Vulnerability scanning software compares the software it scans against a set of known vulnerabilities </a:t>
            </a:r>
          </a:p>
          <a:p>
            <a:pPr lvl="1"/>
            <a:r>
              <a:rPr lang="en-US" altLang="zh-CN" dirty="0"/>
              <a:t>Vulnerability information is available to provide updated information to scanning software about the latest vulnerabilities </a:t>
            </a:r>
            <a:endParaRPr lang="zh-CN" altLang="en-US" dirty="0"/>
          </a:p>
        </p:txBody>
      </p:sp>
    </p:spTree>
    <p:extLst>
      <p:ext uri="{BB962C8B-B14F-4D97-AF65-F5344CB8AC3E}">
        <p14:creationId xmlns:p14="http://schemas.microsoft.com/office/powerpoint/2010/main" val="1075949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Conducting a Vulnerability Scan (5 of 6)</a:t>
            </a:r>
            <a:endParaRPr lang="zh-CN" altLang="en-US" dirty="0"/>
          </a:p>
        </p:txBody>
      </p:sp>
      <p:sp>
        <p:nvSpPr>
          <p:cNvPr id="3" name="Text Placeholder 2"/>
          <p:cNvSpPr>
            <a:spLocks noGrp="1"/>
          </p:cNvSpPr>
          <p:nvPr>
            <p:ph type="body" sz="quarter" idx="17"/>
          </p:nvPr>
        </p:nvSpPr>
        <p:spPr/>
        <p:txBody>
          <a:bodyPr/>
          <a:lstStyle/>
          <a:p>
            <a:r>
              <a:rPr lang="en-US" altLang="zh-CN" dirty="0"/>
              <a:t>Examining Results</a:t>
            </a:r>
          </a:p>
          <a:p>
            <a:pPr lvl="1"/>
            <a:r>
              <a:rPr lang="en-US" altLang="zh-CN" dirty="0"/>
              <a:t>When examining the results of a vulnerability scan, you should assess the importance of vulnerability as well as its accuracy</a:t>
            </a:r>
          </a:p>
          <a:p>
            <a:pPr lvl="1"/>
            <a:r>
              <a:rPr lang="en-US" altLang="zh-CN" dirty="0"/>
              <a:t>Questions that may help identify which vulnerability needs early attention:</a:t>
            </a:r>
          </a:p>
          <a:p>
            <a:pPr lvl="2"/>
            <a:r>
              <a:rPr lang="en-US" altLang="zh-CN" dirty="0"/>
              <a:t>Can the vulnerability be addressed in a reasonable amount of time?</a:t>
            </a:r>
          </a:p>
          <a:p>
            <a:pPr lvl="2"/>
            <a:r>
              <a:rPr lang="en-US" altLang="zh-CN" dirty="0"/>
              <a:t>Can the vulnerability be exploited by an external threat actor?</a:t>
            </a:r>
          </a:p>
          <a:p>
            <a:pPr lvl="2"/>
            <a:r>
              <a:rPr lang="en-US" altLang="zh-CN" dirty="0"/>
              <a:t>If the vulnerability led to threat actors infiltrating the system, would they be able to pivot to more important systems?</a:t>
            </a:r>
          </a:p>
          <a:p>
            <a:pPr lvl="2"/>
            <a:r>
              <a:rPr lang="en-US" altLang="zh-CN" dirty="0"/>
              <a:t>Is the data on the affected device sensitive or is it public?</a:t>
            </a:r>
          </a:p>
          <a:p>
            <a:pPr lvl="2"/>
            <a:r>
              <a:rPr lang="en-US" altLang="zh-CN" dirty="0"/>
              <a:t>Is the vulnerability on a critical system that runs a core business process?</a:t>
            </a:r>
          </a:p>
          <a:p>
            <a:pPr lvl="1"/>
            <a:r>
              <a:rPr lang="en-US" altLang="zh-CN" dirty="0"/>
              <a:t>Another part of prioritizing is making sure that the difficulty and time for implementing the correction is reasonable</a:t>
            </a:r>
            <a:endParaRPr lang="zh-CN" altLang="en-US" dirty="0"/>
          </a:p>
        </p:txBody>
      </p:sp>
    </p:spTree>
    <p:extLst>
      <p:ext uri="{BB962C8B-B14F-4D97-AF65-F5344CB8AC3E}">
        <p14:creationId xmlns:p14="http://schemas.microsoft.com/office/powerpoint/2010/main" val="2052771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Conducting a Vulnerability Scan (6 of 6)</a:t>
            </a:r>
            <a:endParaRPr lang="zh-CN" altLang="en-US" dirty="0"/>
          </a:p>
        </p:txBody>
      </p:sp>
      <p:sp>
        <p:nvSpPr>
          <p:cNvPr id="3" name="Text Placeholder 2"/>
          <p:cNvSpPr>
            <a:spLocks noGrp="1"/>
          </p:cNvSpPr>
          <p:nvPr>
            <p:ph type="body" sz="quarter" idx="17"/>
          </p:nvPr>
        </p:nvSpPr>
        <p:spPr/>
        <p:txBody>
          <a:bodyPr/>
          <a:lstStyle/>
          <a:p>
            <a:r>
              <a:rPr lang="en-US" altLang="zh-CN" dirty="0"/>
              <a:t>Examining Results (continued)</a:t>
            </a:r>
          </a:p>
          <a:p>
            <a:pPr lvl="1"/>
            <a:r>
              <a:rPr lang="en-US" altLang="zh-CN" dirty="0"/>
              <a:t>Another consideration when examining results is accuracy</a:t>
            </a:r>
          </a:p>
          <a:p>
            <a:pPr lvl="1"/>
            <a:r>
              <a:rPr lang="en-US" altLang="zh-CN" dirty="0"/>
              <a:t>Be sure to identify </a:t>
            </a:r>
            <a:r>
              <a:rPr lang="en-US" altLang="zh-CN" b="1" dirty="0"/>
              <a:t>false positives</a:t>
            </a:r>
            <a:r>
              <a:rPr lang="en-US" altLang="zh-CN" dirty="0"/>
              <a:t>, which is an alarm raised when there is no problem</a:t>
            </a:r>
          </a:p>
          <a:p>
            <a:pPr lvl="1"/>
            <a:r>
              <a:rPr lang="en-US" altLang="zh-CN" dirty="0"/>
              <a:t>A means to identify false positives is to correlate the vulnerability scan data with several internal data points</a:t>
            </a:r>
          </a:p>
          <a:p>
            <a:pPr lvl="2"/>
            <a:r>
              <a:rPr lang="en-US" altLang="zh-CN" dirty="0"/>
              <a:t>Most common are related to log files</a:t>
            </a:r>
          </a:p>
          <a:p>
            <a:pPr lvl="2"/>
            <a:r>
              <a:rPr lang="en-US" altLang="zh-CN" b="1" dirty="0"/>
              <a:t>Log reviews</a:t>
            </a:r>
            <a:r>
              <a:rPr lang="en-US" altLang="zh-CN" dirty="0"/>
              <a:t>, or an analysis of log data, can be used to identify false positives</a:t>
            </a:r>
            <a:endParaRPr lang="zh-CN" altLang="en-US" dirty="0"/>
          </a:p>
        </p:txBody>
      </p:sp>
    </p:spTree>
    <p:extLst>
      <p:ext uri="{BB962C8B-B14F-4D97-AF65-F5344CB8AC3E}">
        <p14:creationId xmlns:p14="http://schemas.microsoft.com/office/powerpoint/2010/main" val="302269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Penetration Testing</a:t>
            </a:r>
            <a:endParaRPr lang="zh-CN" altLang="en-US" dirty="0"/>
          </a:p>
        </p:txBody>
      </p:sp>
      <p:sp>
        <p:nvSpPr>
          <p:cNvPr id="3" name="Text Placeholder 2"/>
          <p:cNvSpPr>
            <a:spLocks noGrp="1"/>
          </p:cNvSpPr>
          <p:nvPr>
            <p:ph type="body" sz="quarter" idx="17"/>
          </p:nvPr>
        </p:nvSpPr>
        <p:spPr/>
        <p:txBody>
          <a:bodyPr/>
          <a:lstStyle/>
          <a:p>
            <a:r>
              <a:rPr lang="en-US" altLang="en-US" dirty="0"/>
              <a:t>Studying penetration testing involves:</a:t>
            </a:r>
          </a:p>
          <a:p>
            <a:pPr lvl="1"/>
            <a:r>
              <a:rPr lang="en-US" altLang="en-US" dirty="0"/>
              <a:t>Defining what it is and why such a test should be conducted </a:t>
            </a:r>
          </a:p>
          <a:p>
            <a:pPr lvl="1"/>
            <a:r>
              <a:rPr lang="en-US" altLang="en-US" dirty="0"/>
              <a:t>Examining who should perform the tests and the rules for engagement</a:t>
            </a:r>
          </a:p>
          <a:p>
            <a:pPr lvl="1"/>
            <a:r>
              <a:rPr lang="en-US" altLang="en-US" dirty="0"/>
              <a:t>Knowing how to perform a penetration test</a:t>
            </a:r>
          </a:p>
          <a:p>
            <a:endParaRPr lang="en-US" altLang="zh-CN" dirty="0"/>
          </a:p>
        </p:txBody>
      </p:sp>
    </p:spTree>
    <p:extLst>
      <p:ext uri="{BB962C8B-B14F-4D97-AF65-F5344CB8AC3E}">
        <p14:creationId xmlns:p14="http://schemas.microsoft.com/office/powerpoint/2010/main" val="333859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 Management Tools (1 of 3)</a:t>
            </a:r>
            <a:endParaRPr lang="zh-CN" altLang="en-US" dirty="0"/>
          </a:p>
        </p:txBody>
      </p:sp>
      <p:sp>
        <p:nvSpPr>
          <p:cNvPr id="3" name="Text Placeholder 2"/>
          <p:cNvSpPr>
            <a:spLocks noGrp="1"/>
          </p:cNvSpPr>
          <p:nvPr>
            <p:ph type="body" sz="quarter" idx="17"/>
          </p:nvPr>
        </p:nvSpPr>
        <p:spPr/>
        <p:txBody>
          <a:bodyPr/>
          <a:lstStyle/>
          <a:p>
            <a:r>
              <a:rPr lang="en-US" altLang="zh-CN" dirty="0"/>
              <a:t>Two data management tools are used for collecting and analyzing vulnerability scan data:</a:t>
            </a:r>
          </a:p>
          <a:p>
            <a:pPr lvl="1"/>
            <a:r>
              <a:rPr lang="en-US" altLang="zh-CN" b="1" dirty="0"/>
              <a:t>Security Information and Event Management (SIEM)</a:t>
            </a:r>
          </a:p>
          <a:p>
            <a:pPr lvl="1"/>
            <a:r>
              <a:rPr lang="en-US" altLang="zh-CN" b="1" dirty="0"/>
              <a:t>Security Orchestration, Automation, and Response (SOAR)</a:t>
            </a:r>
          </a:p>
          <a:p>
            <a:pPr marL="342900" lvl="1" indent="-342900">
              <a:spcBef>
                <a:spcPts val="1000"/>
              </a:spcBef>
              <a:buClr>
                <a:srgbClr val="004A78"/>
              </a:buClr>
            </a:pPr>
            <a:r>
              <a:rPr lang="en-US" altLang="zh-CN" dirty="0">
                <a:solidFill>
                  <a:srgbClr val="000000"/>
                </a:solidFill>
              </a:rPr>
              <a:t>Security Information and Event Management (SIEM)</a:t>
            </a:r>
          </a:p>
          <a:p>
            <a:pPr lvl="1"/>
            <a:r>
              <a:rPr lang="en-US" altLang="zh-CN" dirty="0"/>
              <a:t>A SIEM typically has the following features:</a:t>
            </a:r>
          </a:p>
          <a:p>
            <a:pPr lvl="2"/>
            <a:r>
              <a:rPr lang="en-US" altLang="zh-CN" i="1" dirty="0"/>
              <a:t>Aggregation</a:t>
            </a:r>
          </a:p>
          <a:p>
            <a:pPr lvl="2"/>
            <a:r>
              <a:rPr lang="en-US" altLang="zh-CN" i="1" dirty="0"/>
              <a:t>Correlation</a:t>
            </a:r>
          </a:p>
          <a:p>
            <a:pPr lvl="2"/>
            <a:r>
              <a:rPr lang="en-US" altLang="zh-CN" i="1" dirty="0"/>
              <a:t>Automated alerting and triggers</a:t>
            </a:r>
          </a:p>
          <a:p>
            <a:pPr lvl="2"/>
            <a:r>
              <a:rPr lang="en-US" altLang="zh-CN" i="1" dirty="0"/>
              <a:t>Time synchronization</a:t>
            </a:r>
          </a:p>
          <a:p>
            <a:pPr lvl="2"/>
            <a:r>
              <a:rPr lang="en-US" altLang="zh-CN" i="1" dirty="0"/>
              <a:t>Event duplication</a:t>
            </a:r>
          </a:p>
          <a:p>
            <a:pPr lvl="2"/>
            <a:r>
              <a:rPr lang="en-US" altLang="zh-CN" i="1" dirty="0"/>
              <a:t>Logs</a:t>
            </a:r>
            <a:endParaRPr lang="zh-CN" altLang="en-US" i="1" dirty="0"/>
          </a:p>
        </p:txBody>
      </p:sp>
    </p:spTree>
    <p:extLst>
      <p:ext uri="{BB962C8B-B14F-4D97-AF65-F5344CB8AC3E}">
        <p14:creationId xmlns:p14="http://schemas.microsoft.com/office/powerpoint/2010/main" val="3573192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 Management Tools (2 of 3)</a:t>
            </a:r>
            <a:endParaRPr lang="zh-CN" altLang="en-US" dirty="0"/>
          </a:p>
        </p:txBody>
      </p:sp>
      <p:pic>
        <p:nvPicPr>
          <p:cNvPr id="5" name="Picture Placeholder 4" descr="A screenshot of the Alien Vault dashboard. Alien Vault is a Security Information and Event Management or S I E M product. The screen displays real-time security monitoring of security information along with analysis and reporting of security event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42272" y="1378516"/>
            <a:ext cx="5443728" cy="4248912"/>
          </a:xfrm>
          <a:prstGeom prst="rect">
            <a:avLst/>
          </a:prstGeom>
          <a:noFill/>
          <a:ln>
            <a:noFill/>
          </a:ln>
        </p:spPr>
      </p:pic>
      <p:sp>
        <p:nvSpPr>
          <p:cNvPr id="4" name="Text Placeholder 3"/>
          <p:cNvSpPr>
            <a:spLocks noGrp="1"/>
          </p:cNvSpPr>
          <p:nvPr>
            <p:ph type="body" sz="quarter" idx="11"/>
          </p:nvPr>
        </p:nvSpPr>
        <p:spPr>
          <a:xfrm>
            <a:off x="7377394" y="5286963"/>
            <a:ext cx="3976406" cy="340465"/>
          </a:xfrm>
        </p:spPr>
        <p:txBody>
          <a:bodyPr/>
          <a:lstStyle/>
          <a:p>
            <a:r>
              <a:rPr lang="en-US" altLang="zh-CN" dirty="0"/>
              <a:t>Figure 2-8 SIEM dashboard</a:t>
            </a:r>
            <a:endParaRPr lang="zh-CN" altLang="en-US" dirty="0"/>
          </a:p>
        </p:txBody>
      </p:sp>
    </p:spTree>
    <p:extLst>
      <p:ext uri="{BB962C8B-B14F-4D97-AF65-F5344CB8AC3E}">
        <p14:creationId xmlns:p14="http://schemas.microsoft.com/office/powerpoint/2010/main" val="1132045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 Management Tools (3 of 3)</a:t>
            </a:r>
            <a:endParaRPr lang="zh-CN" altLang="en-US" dirty="0"/>
          </a:p>
        </p:txBody>
      </p:sp>
      <p:sp>
        <p:nvSpPr>
          <p:cNvPr id="3" name="Text Placeholder 2"/>
          <p:cNvSpPr>
            <a:spLocks noGrp="1"/>
          </p:cNvSpPr>
          <p:nvPr>
            <p:ph type="body" sz="quarter" idx="17"/>
          </p:nvPr>
        </p:nvSpPr>
        <p:spPr/>
        <p:txBody>
          <a:bodyPr/>
          <a:lstStyle/>
          <a:p>
            <a:r>
              <a:rPr lang="en-US" altLang="zh-CN" dirty="0"/>
              <a:t>SIEMS can also perform </a:t>
            </a:r>
            <a:r>
              <a:rPr lang="en-US" altLang="zh-CN" b="1" dirty="0"/>
              <a:t>sentiment analysis</a:t>
            </a:r>
            <a:r>
              <a:rPr lang="en-US" altLang="zh-CN" dirty="0"/>
              <a:t>, which is the process of computationally identifying and categorizing opinions to determine the writer’s attitude toward a particular topic</a:t>
            </a:r>
          </a:p>
          <a:p>
            <a:pPr lvl="1"/>
            <a:r>
              <a:rPr lang="en-US" altLang="zh-CN" dirty="0"/>
              <a:t>Sentiment analysis has been used when tracking postings threat actors make in discussion forums with other attackers to better determine the behavior and mindset of threat actors</a:t>
            </a:r>
          </a:p>
          <a:p>
            <a:r>
              <a:rPr lang="en-US" altLang="zh-CN" dirty="0"/>
              <a:t>Security Orchestration, Automation, and Response (SOAR)</a:t>
            </a:r>
          </a:p>
          <a:p>
            <a:pPr lvl="1"/>
            <a:r>
              <a:rPr lang="en-US" altLang="zh-CN" dirty="0"/>
              <a:t>A SOAR is similar to a SIEM in that it is designed to help security teams manage and respond to security warnings and alarms</a:t>
            </a:r>
          </a:p>
          <a:p>
            <a:pPr lvl="1"/>
            <a:r>
              <a:rPr lang="en-US" altLang="zh-CN" dirty="0"/>
              <a:t>SOARs combine more comprehensive data gathering and analytics to automate incident responses</a:t>
            </a:r>
            <a:endParaRPr lang="zh-CN" altLang="en-US" dirty="0"/>
          </a:p>
        </p:txBody>
      </p:sp>
    </p:spTree>
    <p:extLst>
      <p:ext uri="{BB962C8B-B14F-4D97-AF65-F5344CB8AC3E}">
        <p14:creationId xmlns:p14="http://schemas.microsoft.com/office/powerpoint/2010/main" val="1780813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Threat Hunting</a:t>
            </a:r>
            <a:endParaRPr lang="zh-CN" altLang="en-US" dirty="0"/>
          </a:p>
        </p:txBody>
      </p:sp>
      <p:sp>
        <p:nvSpPr>
          <p:cNvPr id="3" name="Text Placeholder 2"/>
          <p:cNvSpPr>
            <a:spLocks noGrp="1"/>
          </p:cNvSpPr>
          <p:nvPr>
            <p:ph type="body" sz="quarter" idx="17"/>
          </p:nvPr>
        </p:nvSpPr>
        <p:spPr/>
        <p:txBody>
          <a:bodyPr/>
          <a:lstStyle/>
          <a:p>
            <a:r>
              <a:rPr lang="en-US" altLang="zh-CN" b="1" dirty="0"/>
              <a:t>Threat hunting </a:t>
            </a:r>
            <a:r>
              <a:rPr lang="en-US" altLang="zh-CN" dirty="0"/>
              <a:t>is proactively searching for cyber threats that thus far have gone undetected in a network</a:t>
            </a:r>
          </a:p>
          <a:p>
            <a:pPr lvl="1"/>
            <a:r>
              <a:rPr lang="en-US" altLang="zh-CN" dirty="0"/>
              <a:t>It begins with a critical premise: </a:t>
            </a:r>
            <a:r>
              <a:rPr lang="en-US" altLang="zh-CN" i="1" dirty="0"/>
              <a:t>threat actors have already infiltrated our network</a:t>
            </a:r>
          </a:p>
          <a:p>
            <a:pPr lvl="1"/>
            <a:r>
              <a:rPr lang="en-US" altLang="zh-CN" dirty="0"/>
              <a:t>It proceeds to find unusual behavior that may indicate malicious activity</a:t>
            </a:r>
          </a:p>
          <a:p>
            <a:r>
              <a:rPr lang="en-US" altLang="zh-CN" dirty="0"/>
              <a:t>Threat hunting investigations often use crowdsourced attack data such as:</a:t>
            </a:r>
          </a:p>
          <a:p>
            <a:pPr lvl="1"/>
            <a:r>
              <a:rPr lang="en-US" altLang="zh-CN" dirty="0"/>
              <a:t>Advisories and bulletins</a:t>
            </a:r>
          </a:p>
          <a:p>
            <a:pPr lvl="1"/>
            <a:r>
              <a:rPr lang="en-US" altLang="zh-CN" dirty="0"/>
              <a:t>Cybersecurity </a:t>
            </a:r>
            <a:r>
              <a:rPr lang="en-US" altLang="zh-CN" b="1" dirty="0"/>
              <a:t>threat feeds </a:t>
            </a:r>
            <a:r>
              <a:rPr lang="en-US" altLang="zh-CN" dirty="0"/>
              <a:t>– data feeds of information on the latest threats</a:t>
            </a:r>
          </a:p>
          <a:p>
            <a:pPr lvl="1"/>
            <a:r>
              <a:rPr lang="en-US" altLang="zh-CN" dirty="0"/>
              <a:t>Information from a </a:t>
            </a:r>
            <a:r>
              <a:rPr lang="en-US" altLang="zh-CN" b="1" dirty="0"/>
              <a:t>fusion center </a:t>
            </a:r>
            <a:r>
              <a:rPr lang="en-US" altLang="zh-CN" dirty="0"/>
              <a:t>– a formal repository of information from enterprises and the government used to share information on the latest attacks</a:t>
            </a:r>
            <a:endParaRPr lang="zh-CN" altLang="en-US" dirty="0"/>
          </a:p>
        </p:txBody>
      </p:sp>
    </p:spTree>
    <p:extLst>
      <p:ext uri="{BB962C8B-B14F-4D97-AF65-F5344CB8AC3E}">
        <p14:creationId xmlns:p14="http://schemas.microsoft.com/office/powerpoint/2010/main" val="3204832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NOT typically a feature of a SIEM?</a:t>
            </a:r>
          </a:p>
          <a:p>
            <a:pPr marL="342900" lvl="1" indent="0">
              <a:buNone/>
            </a:pPr>
            <a:r>
              <a:rPr lang="en-US" dirty="0">
                <a:solidFill>
                  <a:srgbClr val="000000"/>
                </a:solidFill>
              </a:rPr>
              <a:t>a. Aggregation</a:t>
            </a:r>
          </a:p>
          <a:p>
            <a:pPr marL="342900" lvl="1" indent="0">
              <a:buNone/>
            </a:pPr>
            <a:r>
              <a:rPr lang="en-US" dirty="0">
                <a:solidFill>
                  <a:srgbClr val="000000"/>
                </a:solidFill>
              </a:rPr>
              <a:t>b. Remediation</a:t>
            </a:r>
          </a:p>
          <a:p>
            <a:pPr marL="342900" lvl="1" indent="0">
              <a:buNone/>
            </a:pPr>
            <a:r>
              <a:rPr lang="en-US" dirty="0">
                <a:solidFill>
                  <a:srgbClr val="000000"/>
                </a:solidFill>
              </a:rPr>
              <a:t>c. Correlation</a:t>
            </a:r>
          </a:p>
          <a:p>
            <a:pPr marL="342900" lvl="1" indent="0">
              <a:buNone/>
            </a:pPr>
            <a:r>
              <a:rPr lang="en-US" dirty="0">
                <a:solidFill>
                  <a:srgbClr val="000000"/>
                </a:solidFill>
              </a:rPr>
              <a:t>d. Event duplication</a:t>
            </a:r>
          </a:p>
          <a:p>
            <a:pPr marL="342900" lvl="1" indent="0">
              <a:buNone/>
            </a:pPr>
            <a:endParaRPr lang="en-US" dirty="0"/>
          </a:p>
        </p:txBody>
      </p:sp>
    </p:spTree>
    <p:extLst>
      <p:ext uri="{BB962C8B-B14F-4D97-AF65-F5344CB8AC3E}">
        <p14:creationId xmlns:p14="http://schemas.microsoft.com/office/powerpoint/2010/main" val="3371556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NOT typically a feature of a SIEM?</a:t>
            </a:r>
          </a:p>
          <a:p>
            <a:pPr marL="342900" lvl="1" indent="0">
              <a:buNone/>
            </a:pPr>
            <a:r>
              <a:rPr lang="en-US" b="1" dirty="0">
                <a:solidFill>
                  <a:srgbClr val="000000"/>
                </a:solidFill>
              </a:rPr>
              <a:t>Answer: b. Remediation</a:t>
            </a:r>
          </a:p>
          <a:p>
            <a:pPr marL="342900" lvl="1" indent="0">
              <a:buNone/>
            </a:pPr>
            <a:r>
              <a:rPr lang="en-US" b="1" dirty="0">
                <a:solidFill>
                  <a:srgbClr val="000000"/>
                </a:solidFill>
              </a:rPr>
              <a:t>The typical features found in a SIEM are aggregation,  correlation, automated triggers and alerts, time synchronization, event duplication, and logs. A SIEM provides analysis and reporting but does not commonly provide remediation of security events.</a:t>
            </a:r>
          </a:p>
        </p:txBody>
      </p:sp>
    </p:spTree>
    <p:extLst>
      <p:ext uri="{BB962C8B-B14F-4D97-AF65-F5344CB8AC3E}">
        <p14:creationId xmlns:p14="http://schemas.microsoft.com/office/powerpoint/2010/main" val="2591329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Cybersecurity Resources</a:t>
            </a:r>
            <a:endParaRPr lang="zh-CN" altLang="en-US" dirty="0"/>
          </a:p>
        </p:txBody>
      </p:sp>
      <p:sp>
        <p:nvSpPr>
          <p:cNvPr id="3" name="Text Placeholder 2"/>
          <p:cNvSpPr>
            <a:spLocks noGrp="1"/>
          </p:cNvSpPr>
          <p:nvPr>
            <p:ph type="body" sz="quarter" idx="17"/>
          </p:nvPr>
        </p:nvSpPr>
        <p:spPr/>
        <p:txBody>
          <a:bodyPr/>
          <a:lstStyle/>
          <a:p>
            <a:r>
              <a:rPr lang="en-US" altLang="zh-CN" dirty="0"/>
              <a:t>External cybersecurity resources are available to organizations:</a:t>
            </a:r>
          </a:p>
          <a:p>
            <a:pPr lvl="1"/>
            <a:r>
              <a:rPr lang="en-US" altLang="zh-CN" dirty="0"/>
              <a:t>Frameworks</a:t>
            </a:r>
          </a:p>
          <a:p>
            <a:pPr lvl="1"/>
            <a:r>
              <a:rPr lang="en-US" altLang="zh-CN" dirty="0"/>
              <a:t>Regulations</a:t>
            </a:r>
          </a:p>
          <a:p>
            <a:pPr lvl="1"/>
            <a:r>
              <a:rPr lang="en-US" altLang="zh-CN" dirty="0"/>
              <a:t>Legislation</a:t>
            </a:r>
          </a:p>
          <a:p>
            <a:pPr lvl="1"/>
            <a:r>
              <a:rPr lang="en-US" altLang="zh-CN" dirty="0"/>
              <a:t>Standards</a:t>
            </a:r>
          </a:p>
          <a:p>
            <a:pPr lvl="1"/>
            <a:r>
              <a:rPr lang="en-US" altLang="zh-CN" dirty="0"/>
              <a:t>Benchmarks/secure configuration guides</a:t>
            </a:r>
          </a:p>
          <a:p>
            <a:pPr lvl="1"/>
            <a:r>
              <a:rPr lang="en-US" altLang="zh-CN" dirty="0"/>
              <a:t>Information sources</a:t>
            </a:r>
          </a:p>
        </p:txBody>
      </p:sp>
    </p:spTree>
    <p:extLst>
      <p:ext uri="{BB962C8B-B14F-4D97-AF65-F5344CB8AC3E}">
        <p14:creationId xmlns:p14="http://schemas.microsoft.com/office/powerpoint/2010/main" val="3998248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Frameworks (1 of 3)</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cybersecurity framework </a:t>
            </a:r>
            <a:r>
              <a:rPr lang="en-US" altLang="zh-CN" dirty="0"/>
              <a:t>is a series of documented processes used to define policies and procedures for implementing and managing security controls in an enterprise environment</a:t>
            </a:r>
          </a:p>
          <a:p>
            <a:r>
              <a:rPr lang="en-US" altLang="zh-CN" dirty="0"/>
              <a:t>The most common frameworks are from the:</a:t>
            </a:r>
          </a:p>
          <a:p>
            <a:pPr lvl="1"/>
            <a:r>
              <a:rPr lang="en-US" altLang="zh-CN" dirty="0"/>
              <a:t>National Institute of Standards and Technology (NIST)</a:t>
            </a:r>
          </a:p>
          <a:p>
            <a:pPr lvl="1"/>
            <a:r>
              <a:rPr lang="en-US" altLang="zh-CN" dirty="0"/>
              <a:t>International Organization for Standardization (ISO)</a:t>
            </a:r>
          </a:p>
          <a:p>
            <a:pPr lvl="1"/>
            <a:r>
              <a:rPr lang="en-US" altLang="zh-CN" dirty="0"/>
              <a:t>American Institute of Certified Public Accountants (AICPA)</a:t>
            </a:r>
          </a:p>
          <a:p>
            <a:pPr lvl="1"/>
            <a:r>
              <a:rPr lang="en-US" altLang="zh-CN" dirty="0"/>
              <a:t>Center for Internet Security (CIS)</a:t>
            </a:r>
          </a:p>
          <a:p>
            <a:pPr lvl="1"/>
            <a:r>
              <a:rPr lang="en-US" altLang="zh-CN" dirty="0"/>
              <a:t>Cloud Security Alliance (CSA)</a:t>
            </a:r>
            <a:endParaRPr lang="zh-CN" altLang="en-US" dirty="0"/>
          </a:p>
        </p:txBody>
      </p:sp>
    </p:spTree>
    <p:extLst>
      <p:ext uri="{BB962C8B-B14F-4D97-AF65-F5344CB8AC3E}">
        <p14:creationId xmlns:p14="http://schemas.microsoft.com/office/powerpoint/2010/main" val="1340158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Frameworks (3 of 3)</a:t>
            </a:r>
            <a:endParaRPr lang="zh-CN" altLang="en-US" dirty="0"/>
          </a:p>
        </p:txBody>
      </p:sp>
      <p:pic>
        <p:nvPicPr>
          <p:cNvPr id="5" name="Picture Placeholder 4" descr="An illustration showing the functions of the N I S T cybersecurity framework. The functions in framework version 1.1 are listed which are Identify, Protect, Detect, Respond, and Recov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343709" y="1380015"/>
            <a:ext cx="3745364" cy="4498805"/>
          </a:xfrm>
          <a:prstGeom prst="rect">
            <a:avLst/>
          </a:prstGeom>
          <a:noFill/>
          <a:ln>
            <a:noFill/>
          </a:ln>
        </p:spPr>
      </p:pic>
      <p:sp>
        <p:nvSpPr>
          <p:cNvPr id="4" name="Text Placeholder 3"/>
          <p:cNvSpPr>
            <a:spLocks noGrp="1"/>
          </p:cNvSpPr>
          <p:nvPr>
            <p:ph type="body" sz="quarter" idx="11"/>
          </p:nvPr>
        </p:nvSpPr>
        <p:spPr>
          <a:xfrm>
            <a:off x="7104900" y="5278582"/>
            <a:ext cx="3976406" cy="600238"/>
          </a:xfrm>
        </p:spPr>
        <p:txBody>
          <a:bodyPr/>
          <a:lstStyle/>
          <a:p>
            <a:r>
              <a:rPr lang="en-US" altLang="zh-CN" dirty="0"/>
              <a:t>Figure 2-9 NIST Cybersecurity Framework (CSF) functions</a:t>
            </a:r>
            <a:endParaRPr lang="zh-CN" altLang="en-US" dirty="0"/>
          </a:p>
        </p:txBody>
      </p:sp>
    </p:spTree>
    <p:extLst>
      <p:ext uri="{BB962C8B-B14F-4D97-AF65-F5344CB8AC3E}">
        <p14:creationId xmlns:p14="http://schemas.microsoft.com/office/powerpoint/2010/main" val="3817701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Regulations</a:t>
            </a:r>
            <a:endParaRPr lang="zh-CN" altLang="en-US" dirty="0"/>
          </a:p>
        </p:txBody>
      </p:sp>
      <p:sp>
        <p:nvSpPr>
          <p:cNvPr id="3" name="Text Placeholder 2"/>
          <p:cNvSpPr>
            <a:spLocks noGrp="1"/>
          </p:cNvSpPr>
          <p:nvPr>
            <p:ph type="body" sz="quarter" idx="17"/>
          </p:nvPr>
        </p:nvSpPr>
        <p:spPr/>
        <p:txBody>
          <a:bodyPr/>
          <a:lstStyle/>
          <a:p>
            <a:r>
              <a:rPr lang="en-US" altLang="zh-CN" dirty="0"/>
              <a:t>The process of adhering to regulations is called </a:t>
            </a:r>
            <a:r>
              <a:rPr lang="en-US" altLang="zh-CN" i="1" dirty="0"/>
              <a:t>regulatory compliance</a:t>
            </a:r>
          </a:p>
          <a:p>
            <a:r>
              <a:rPr lang="en-US" altLang="zh-CN" b="1" dirty="0"/>
              <a:t>Industry regulations </a:t>
            </a:r>
            <a:r>
              <a:rPr lang="en-US" altLang="zh-CN" dirty="0"/>
              <a:t>are typically developed by established professional organizations or government agencies using the expertise of seasoned security professionals</a:t>
            </a:r>
          </a:p>
          <a:p>
            <a:r>
              <a:rPr lang="en-US" altLang="zh-CN" dirty="0"/>
              <a:t>Sample of cybersecurity regulations categories:</a:t>
            </a:r>
          </a:p>
          <a:p>
            <a:pPr lvl="1"/>
            <a:r>
              <a:rPr lang="en-US" altLang="zh-CN" i="1" dirty="0"/>
              <a:t>Broadly applicable regulations</a:t>
            </a:r>
          </a:p>
          <a:p>
            <a:pPr lvl="1"/>
            <a:r>
              <a:rPr lang="en-US" altLang="zh-CN" i="1" dirty="0"/>
              <a:t>Industry-specific regulations</a:t>
            </a:r>
          </a:p>
          <a:p>
            <a:pPr lvl="1"/>
            <a:r>
              <a:rPr lang="en-US" altLang="zh-CN" i="1" dirty="0"/>
              <a:t>U.S. state regulations</a:t>
            </a:r>
          </a:p>
          <a:p>
            <a:pPr lvl="1"/>
            <a:r>
              <a:rPr lang="en-US" altLang="zh-CN" i="1" dirty="0"/>
              <a:t>International regulations</a:t>
            </a:r>
          </a:p>
        </p:txBody>
      </p:sp>
    </p:spTree>
    <p:extLst>
      <p:ext uri="{BB962C8B-B14F-4D97-AF65-F5344CB8AC3E}">
        <p14:creationId xmlns:p14="http://schemas.microsoft.com/office/powerpoint/2010/main" val="94731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Penetration Testing</a:t>
            </a:r>
            <a:endParaRPr lang="zh-CN" altLang="en-US" dirty="0"/>
          </a:p>
        </p:txBody>
      </p:sp>
      <p:sp>
        <p:nvSpPr>
          <p:cNvPr id="3" name="Text Placeholder 2"/>
          <p:cNvSpPr>
            <a:spLocks noGrp="1"/>
          </p:cNvSpPr>
          <p:nvPr>
            <p:ph type="body" sz="quarter" idx="17"/>
          </p:nvPr>
        </p:nvSpPr>
        <p:spPr/>
        <p:txBody>
          <a:bodyPr/>
          <a:lstStyle/>
          <a:p>
            <a:r>
              <a:rPr lang="en-US" altLang="en-US" b="1" dirty="0"/>
              <a:t>Penetration testing </a:t>
            </a:r>
            <a:r>
              <a:rPr lang="en-US" altLang="en-US" dirty="0"/>
              <a:t>attempts to exploit vulnerabilities in order to help:</a:t>
            </a:r>
          </a:p>
          <a:p>
            <a:pPr lvl="1"/>
            <a:r>
              <a:rPr lang="en-US" altLang="en-US" dirty="0"/>
              <a:t>Uncover new vulnerabilities</a:t>
            </a:r>
          </a:p>
          <a:p>
            <a:pPr lvl="1"/>
            <a:r>
              <a:rPr lang="en-US" altLang="en-US" dirty="0"/>
              <a:t>Provide a clearer picture of their nature</a:t>
            </a:r>
          </a:p>
          <a:p>
            <a:pPr lvl="1"/>
            <a:r>
              <a:rPr lang="en-US" altLang="en-US" dirty="0"/>
              <a:t>Determine how they could be used against the organization</a:t>
            </a:r>
          </a:p>
          <a:p>
            <a:r>
              <a:rPr lang="en-US" altLang="en-US" dirty="0"/>
              <a:t>The most important element in a “pen test” is the first step:  </a:t>
            </a:r>
            <a:r>
              <a:rPr lang="en-US" altLang="en-US" i="1" dirty="0"/>
              <a:t>planning</a:t>
            </a:r>
          </a:p>
          <a:p>
            <a:pPr lvl="1"/>
            <a:r>
              <a:rPr lang="en-US" altLang="en-US" dirty="0"/>
              <a:t>A lack of planning can result in </a:t>
            </a:r>
            <a:r>
              <a:rPr lang="en-US" altLang="en-US" i="1" dirty="0"/>
              <a:t>creep</a:t>
            </a:r>
            <a:r>
              <a:rPr lang="en-US" altLang="en-US" dirty="0"/>
              <a:t>, which is an expansion beyond the initial set of the test’s limitations</a:t>
            </a:r>
          </a:p>
          <a:p>
            <a:pPr lvl="1"/>
            <a:r>
              <a:rPr lang="en-US" altLang="en-US" dirty="0"/>
              <a:t>The most dangerous result of poor planning is creating unnecessary legal issues</a:t>
            </a:r>
          </a:p>
        </p:txBody>
      </p:sp>
    </p:spTree>
    <p:extLst>
      <p:ext uri="{BB962C8B-B14F-4D97-AF65-F5344CB8AC3E}">
        <p14:creationId xmlns:p14="http://schemas.microsoft.com/office/powerpoint/2010/main" val="1371558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Legislation</a:t>
            </a:r>
            <a:endParaRPr lang="zh-CN" altLang="en-US" dirty="0"/>
          </a:p>
        </p:txBody>
      </p:sp>
      <p:sp>
        <p:nvSpPr>
          <p:cNvPr id="3" name="Text Placeholder 2"/>
          <p:cNvSpPr>
            <a:spLocks noGrp="1"/>
          </p:cNvSpPr>
          <p:nvPr>
            <p:ph type="body" sz="quarter" idx="17"/>
          </p:nvPr>
        </p:nvSpPr>
        <p:spPr/>
        <p:txBody>
          <a:bodyPr/>
          <a:lstStyle/>
          <a:p>
            <a:r>
              <a:rPr lang="en-US" altLang="zh-CN" dirty="0"/>
              <a:t>Specific legislation can also be enacted by governing bodies </a:t>
            </a:r>
          </a:p>
          <a:p>
            <a:pPr lvl="1"/>
            <a:r>
              <a:rPr lang="en-US" altLang="zh-CN" dirty="0"/>
              <a:t>These include national, territorial, and state laws</a:t>
            </a:r>
          </a:p>
          <a:p>
            <a:r>
              <a:rPr lang="en-US" altLang="zh-CN" dirty="0"/>
              <a:t>Due to a lack of comprehensive federal regulations for data breach notification, many states have amended their breach notification laws from the basic definitions</a:t>
            </a:r>
          </a:p>
          <a:p>
            <a:pPr lvl="1"/>
            <a:r>
              <a:rPr lang="en-US" altLang="zh-CN" dirty="0"/>
              <a:t>No two state laws are the same</a:t>
            </a:r>
          </a:p>
        </p:txBody>
      </p:sp>
    </p:spTree>
    <p:extLst>
      <p:ext uri="{BB962C8B-B14F-4D97-AF65-F5344CB8AC3E}">
        <p14:creationId xmlns:p14="http://schemas.microsoft.com/office/powerpoint/2010/main" val="1664101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Standards</a:t>
            </a:r>
            <a:endParaRPr lang="zh-CN" altLang="en-US" dirty="0"/>
          </a:p>
        </p:txBody>
      </p:sp>
      <p:sp>
        <p:nvSpPr>
          <p:cNvPr id="3" name="Text Placeholder 2"/>
          <p:cNvSpPr>
            <a:spLocks noGrp="1"/>
          </p:cNvSpPr>
          <p:nvPr>
            <p:ph type="body" sz="quarter" idx="17"/>
          </p:nvPr>
        </p:nvSpPr>
        <p:spPr/>
        <p:txBody>
          <a:bodyPr/>
          <a:lstStyle/>
          <a:p>
            <a:r>
              <a:rPr lang="en-US" altLang="zh-CN" dirty="0"/>
              <a:t>A standard is a document approved through consensus by a recognized standardization body</a:t>
            </a:r>
          </a:p>
          <a:p>
            <a:pPr lvl="1"/>
            <a:r>
              <a:rPr lang="en-US" altLang="zh-CN" dirty="0"/>
              <a:t>It provides for framework, rules, guidance, or characteristics for products or related processes and production methods</a:t>
            </a:r>
          </a:p>
          <a:p>
            <a:r>
              <a:rPr lang="en-US" altLang="zh-CN" dirty="0"/>
              <a:t>One cybersecurity standard is the Payment Card Industry Data Security Standard (PCI DSS)</a:t>
            </a:r>
            <a:endParaRPr lang="zh-CN" altLang="en-US" dirty="0"/>
          </a:p>
        </p:txBody>
      </p:sp>
    </p:spTree>
    <p:extLst>
      <p:ext uri="{BB962C8B-B14F-4D97-AF65-F5344CB8AC3E}">
        <p14:creationId xmlns:p14="http://schemas.microsoft.com/office/powerpoint/2010/main" val="2512527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Benchmarks/Secure Configuration Guides</a:t>
            </a:r>
            <a:endParaRPr lang="zh-CN" altLang="en-US" dirty="0"/>
          </a:p>
        </p:txBody>
      </p:sp>
      <p:sp>
        <p:nvSpPr>
          <p:cNvPr id="3" name="Text Placeholder 2"/>
          <p:cNvSpPr>
            <a:spLocks noGrp="1"/>
          </p:cNvSpPr>
          <p:nvPr>
            <p:ph type="body" sz="quarter" idx="17"/>
          </p:nvPr>
        </p:nvSpPr>
        <p:spPr/>
        <p:txBody>
          <a:bodyPr/>
          <a:lstStyle/>
          <a:p>
            <a:r>
              <a:rPr lang="en-US" altLang="zh-CN" b="1" dirty="0"/>
              <a:t>Benchmark/secure configuration guides </a:t>
            </a:r>
            <a:r>
              <a:rPr lang="en-US" altLang="zh-CN" dirty="0"/>
              <a:t>are usually distributed by hardware manufacturers and software developers</a:t>
            </a:r>
          </a:p>
          <a:p>
            <a:pPr lvl="1"/>
            <a:r>
              <a:rPr lang="en-US" altLang="zh-CN" dirty="0"/>
              <a:t>They serve as guidelines for configuring a device or software so that it is resilient to attacks</a:t>
            </a:r>
          </a:p>
          <a:p>
            <a:r>
              <a:rPr lang="en-US" altLang="zh-CN" dirty="0"/>
              <a:t>Usually, they are usually </a:t>
            </a:r>
            <a:r>
              <a:rPr lang="en-US" altLang="zh-CN" b="1" dirty="0"/>
              <a:t>platform/vendor-specific guides </a:t>
            </a:r>
            <a:r>
              <a:rPr lang="en-US" altLang="zh-CN" dirty="0"/>
              <a:t>that only apply to specific products</a:t>
            </a:r>
          </a:p>
          <a:p>
            <a:r>
              <a:rPr lang="en-US" altLang="zh-CN" dirty="0"/>
              <a:t>Guides are available for:</a:t>
            </a:r>
          </a:p>
          <a:p>
            <a:pPr lvl="1"/>
            <a:r>
              <a:rPr lang="en-US" altLang="zh-CN" dirty="0"/>
              <a:t>Network infrastructure devices</a:t>
            </a:r>
          </a:p>
          <a:p>
            <a:pPr lvl="1"/>
            <a:r>
              <a:rPr lang="en-US" altLang="zh-CN" dirty="0"/>
              <a:t>OSs</a:t>
            </a:r>
          </a:p>
          <a:p>
            <a:pPr lvl="1"/>
            <a:r>
              <a:rPr lang="en-US" altLang="zh-CN" dirty="0"/>
              <a:t>Web servers</a:t>
            </a:r>
          </a:p>
          <a:p>
            <a:pPr lvl="1"/>
            <a:r>
              <a:rPr lang="en-US" altLang="zh-CN" dirty="0"/>
              <a:t>Application servers</a:t>
            </a:r>
            <a:endParaRPr lang="zh-CN" altLang="en-US" dirty="0"/>
          </a:p>
        </p:txBody>
      </p:sp>
    </p:spTree>
    <p:extLst>
      <p:ext uri="{BB962C8B-B14F-4D97-AF65-F5344CB8AC3E}">
        <p14:creationId xmlns:p14="http://schemas.microsoft.com/office/powerpoint/2010/main" val="2508709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Information Sources</a:t>
            </a:r>
            <a:endParaRPr lang="zh-CN" altLang="en-US" dirty="0"/>
          </a:p>
        </p:txBody>
      </p:sp>
      <p:sp>
        <p:nvSpPr>
          <p:cNvPr id="3" name="Text Placeholder 2"/>
          <p:cNvSpPr>
            <a:spLocks noGrp="1"/>
          </p:cNvSpPr>
          <p:nvPr>
            <p:ph type="body" sz="quarter" idx="17"/>
          </p:nvPr>
        </p:nvSpPr>
        <p:spPr/>
        <p:txBody>
          <a:bodyPr/>
          <a:lstStyle/>
          <a:p>
            <a:r>
              <a:rPr lang="en-US" altLang="zh-CN" dirty="0"/>
              <a:t>There are a variety of information sources including:</a:t>
            </a:r>
          </a:p>
          <a:p>
            <a:pPr lvl="1"/>
            <a:r>
              <a:rPr lang="en-US" altLang="zh-CN" dirty="0"/>
              <a:t>Vendor websites</a:t>
            </a:r>
          </a:p>
          <a:p>
            <a:pPr lvl="1"/>
            <a:r>
              <a:rPr lang="en-US" altLang="zh-CN" dirty="0"/>
              <a:t>Conferences</a:t>
            </a:r>
          </a:p>
          <a:p>
            <a:pPr lvl="1"/>
            <a:r>
              <a:rPr lang="en-US" altLang="zh-CN" dirty="0"/>
              <a:t>Academic journals</a:t>
            </a:r>
          </a:p>
          <a:p>
            <a:pPr lvl="1"/>
            <a:r>
              <a:rPr lang="en-US" altLang="zh-CN" dirty="0"/>
              <a:t>Local industry groups</a:t>
            </a:r>
          </a:p>
          <a:p>
            <a:pPr lvl="1"/>
            <a:r>
              <a:rPr lang="en-US" altLang="zh-CN" dirty="0"/>
              <a:t>Social media</a:t>
            </a:r>
          </a:p>
          <a:p>
            <a:r>
              <a:rPr lang="en-US" altLang="zh-CN" dirty="0"/>
              <a:t>A specialized research source is a </a:t>
            </a:r>
            <a:r>
              <a:rPr lang="en-US" altLang="zh-CN" b="1" dirty="0"/>
              <a:t>Request for comments </a:t>
            </a:r>
            <a:r>
              <a:rPr lang="en-US" altLang="zh-CN" dirty="0"/>
              <a:t>(</a:t>
            </a:r>
            <a:r>
              <a:rPr lang="en-US" altLang="zh-CN" b="1" dirty="0"/>
              <a:t>RFC</a:t>
            </a:r>
            <a:r>
              <a:rPr lang="en-US" altLang="zh-CN" dirty="0"/>
              <a:t>)</a:t>
            </a:r>
          </a:p>
          <a:p>
            <a:pPr lvl="1"/>
            <a:r>
              <a:rPr lang="en-US" altLang="zh-CN" dirty="0"/>
              <a:t>Which are white papers documents that are authored by technology bodies employing specialists, engineers, and scientists who are experts in their field</a:t>
            </a:r>
          </a:p>
          <a:p>
            <a:pPr marL="457200" lvl="1" indent="0">
              <a:buNone/>
            </a:pPr>
            <a:endParaRPr lang="zh-CN" altLang="en-US" dirty="0"/>
          </a:p>
        </p:txBody>
      </p:sp>
    </p:spTree>
    <p:extLst>
      <p:ext uri="{BB962C8B-B14F-4D97-AF65-F5344CB8AC3E}">
        <p14:creationId xmlns:p14="http://schemas.microsoft.com/office/powerpoint/2010/main" val="501791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C8E7-6369-4F73-AD09-F99490DDDB2A}"/>
              </a:ext>
            </a:extLst>
          </p:cNvPr>
          <p:cNvSpPr>
            <a:spLocks noGrp="1"/>
          </p:cNvSpPr>
          <p:nvPr>
            <p:ph type="title"/>
          </p:nvPr>
        </p:nvSpPr>
        <p:spPr/>
        <p:txBody>
          <a:bodyPr/>
          <a:lstStyle/>
          <a:p>
            <a:r>
              <a:rPr lang="en-US" dirty="0"/>
              <a:t>Discussion Activity</a:t>
            </a:r>
          </a:p>
        </p:txBody>
      </p:sp>
      <p:sp>
        <p:nvSpPr>
          <p:cNvPr id="3" name="Text Placeholder 2">
            <a:extLst>
              <a:ext uri="{FF2B5EF4-FFF2-40B4-BE49-F238E27FC236}">
                <a16:creationId xmlns:a16="http://schemas.microsoft.com/office/drawing/2014/main" id="{A4D3AF4F-353B-406B-B4FF-7A52C8D77A55}"/>
              </a:ext>
            </a:extLst>
          </p:cNvPr>
          <p:cNvSpPr>
            <a:spLocks noGrp="1"/>
          </p:cNvSpPr>
          <p:nvPr>
            <p:ph type="body" sz="quarter" idx="17"/>
          </p:nvPr>
        </p:nvSpPr>
        <p:spPr/>
        <p:txBody>
          <a:bodyPr/>
          <a:lstStyle/>
          <a:p>
            <a:pPr marL="457200" indent="-457200">
              <a:buClrTx/>
              <a:buFont typeface="+mj-lt"/>
              <a:buAutoNum type="arabicPeriod"/>
            </a:pPr>
            <a:r>
              <a:rPr lang="en-US" altLang="en-US" dirty="0"/>
              <a:t>Many schools, especially high schools, restrict IT students from accessing the tools used to perform penetration testing and vulnerability scanning for fear that students will use them for nefarious purposes. Is this a valid concern? Why or why not? Is there a way students can learn about these tools in a manner that is safe and that will ease school administrators’ concerns?</a:t>
            </a:r>
          </a:p>
          <a:p>
            <a:pPr marL="457200" indent="-457200">
              <a:buClrTx/>
              <a:buFont typeface="+mj-lt"/>
              <a:buAutoNum type="arabicPeriod"/>
            </a:pPr>
            <a:r>
              <a:rPr lang="en-US" altLang="en-US" dirty="0"/>
              <a:t>Each student should provide a response to the question.</a:t>
            </a:r>
          </a:p>
          <a:p>
            <a:pPr marL="457200" indent="-457200">
              <a:buClrTx/>
              <a:buFont typeface="+mj-lt"/>
              <a:buAutoNum type="arabicPeriod"/>
            </a:pPr>
            <a:r>
              <a:rPr lang="en-US" altLang="en-US" dirty="0"/>
              <a:t>If this is an online class, responses can be posted in the discussion board and each student should respond with a minimum of 100 words. To encourage interaction, each student should post a minimum 25-word response to another student’s post.</a:t>
            </a:r>
          </a:p>
          <a:p>
            <a:pPr marL="457200" indent="-457200">
              <a:buClrTx/>
              <a:buFont typeface="+mj-lt"/>
              <a:buAutoNum type="arabicPeriod"/>
            </a:pPr>
            <a:endParaRPr lang="en-US" altLang="en-US" dirty="0"/>
          </a:p>
          <a:p>
            <a:pPr marL="0" indent="0">
              <a:buNone/>
            </a:pPr>
            <a:endParaRPr lang="en-US" dirty="0"/>
          </a:p>
        </p:txBody>
      </p:sp>
    </p:spTree>
    <p:extLst>
      <p:ext uri="{BB962C8B-B14F-4D97-AF65-F5344CB8AC3E}">
        <p14:creationId xmlns:p14="http://schemas.microsoft.com/office/powerpoint/2010/main" val="4133997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C8E7-6369-4F73-AD09-F99490DDDB2A}"/>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A4D3AF4F-353B-406B-B4FF-7A52C8D77A55}"/>
              </a:ext>
            </a:extLst>
          </p:cNvPr>
          <p:cNvSpPr>
            <a:spLocks noGrp="1"/>
          </p:cNvSpPr>
          <p:nvPr>
            <p:ph type="body" sz="quarter" idx="17"/>
          </p:nvPr>
        </p:nvSpPr>
        <p:spPr/>
        <p:txBody>
          <a:bodyPr/>
          <a:lstStyle/>
          <a:p>
            <a:pPr marL="457200" indent="-457200">
              <a:buClrTx/>
              <a:buFont typeface="+mj-lt"/>
              <a:buAutoNum type="arabicPeriod"/>
            </a:pPr>
            <a:r>
              <a:rPr lang="en-US" altLang="en-US" dirty="0"/>
              <a:t>Complete Case Project 2-2 and Case Project 2-3 from the book. Based on your research, consider the following question and use the knowledge you gained from this module to formulate an answer: If a company has sufficient budget for either a good Pen Test product or a good Vulnerability Scanner, which should they choose and why?</a:t>
            </a:r>
          </a:p>
          <a:p>
            <a:pPr marL="0" indent="0">
              <a:buNone/>
            </a:pPr>
            <a:endParaRPr lang="en-US" dirty="0"/>
          </a:p>
        </p:txBody>
      </p:sp>
    </p:spTree>
    <p:extLst>
      <p:ext uri="{BB962C8B-B14F-4D97-AF65-F5344CB8AC3E}">
        <p14:creationId xmlns:p14="http://schemas.microsoft.com/office/powerpoint/2010/main" val="1192454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dirty="0"/>
              <a:t>Penetration testing attempts to exploit vulnerabilities just as a threat actor would</a:t>
            </a:r>
          </a:p>
          <a:p>
            <a:r>
              <a:rPr lang="en-US" dirty="0"/>
              <a:t>Using internal employees to conduct a penetration test has advantages in some cases</a:t>
            </a:r>
          </a:p>
          <a:p>
            <a:r>
              <a:rPr lang="en-US" dirty="0"/>
              <a:t>The rules of engagement in a penetration test are its limitations or parameters</a:t>
            </a:r>
          </a:p>
          <a:p>
            <a:r>
              <a:rPr lang="en-US" dirty="0"/>
              <a:t>The first phase of a penetration test is reconnaissance, also called footprinting</a:t>
            </a:r>
          </a:p>
          <a:p>
            <a:r>
              <a:rPr lang="en-US" dirty="0"/>
              <a:t>A penetration test is a single event using a manual process that is usually performed only after a specific amount of time has passed</a:t>
            </a:r>
          </a:p>
          <a:p>
            <a:r>
              <a:rPr lang="en-US" dirty="0"/>
              <a:t>The best approach for vulnerability scanning is not to scan all systems all the time</a:t>
            </a:r>
          </a:p>
          <a:p>
            <a:r>
              <a:rPr lang="en-US" dirty="0"/>
              <a:t>Vulnerability information is available to provided updated information to scanning software about the latest vulnerabilities</a:t>
            </a:r>
          </a:p>
          <a:p>
            <a:endParaRPr lang="en-US" dirty="0"/>
          </a:p>
        </p:txBody>
      </p:sp>
    </p:spTree>
    <p:extLst>
      <p:ext uri="{BB962C8B-B14F-4D97-AF65-F5344CB8AC3E}">
        <p14:creationId xmlns:p14="http://schemas.microsoft.com/office/powerpoint/2010/main" val="205990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dirty="0"/>
              <a:t>Two data management tools are used for collecting and analyzing data: the Security Information and Event Management (SIEM) tool and a Security Orchestration, Automation, and Response (SOAR) tool</a:t>
            </a:r>
          </a:p>
          <a:p>
            <a:r>
              <a:rPr lang="en-US" dirty="0"/>
              <a:t>A cybersecurity framework is a series of documented processes used to define policies and procedures for implementation and management of security controls in an enterprise environment</a:t>
            </a:r>
          </a:p>
          <a:p>
            <a:r>
              <a:rPr lang="en-US" dirty="0"/>
              <a:t>Regulations are another cybersecurity resource</a:t>
            </a:r>
          </a:p>
          <a:p>
            <a:r>
              <a:rPr lang="en-US" dirty="0"/>
              <a:t>A standard is a document approved through consensus by a recognized standardization body</a:t>
            </a:r>
          </a:p>
          <a:p>
            <a:r>
              <a:rPr lang="en-US" dirty="0"/>
              <a:t>Deep vulnerabilities can only be exposed through actual attacks that use the mindset of a threat actor</a:t>
            </a:r>
          </a:p>
          <a:p>
            <a:endParaRPr lang="en-US" dirty="0"/>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Conduct a Test?</a:t>
            </a:r>
            <a:endParaRPr lang="zh-CN" altLang="en-US" dirty="0"/>
          </a:p>
        </p:txBody>
      </p:sp>
      <p:sp>
        <p:nvSpPr>
          <p:cNvPr id="3" name="Text Placeholder 2"/>
          <p:cNvSpPr>
            <a:spLocks noGrp="1"/>
          </p:cNvSpPr>
          <p:nvPr>
            <p:ph type="body" sz="quarter" idx="17"/>
          </p:nvPr>
        </p:nvSpPr>
        <p:spPr/>
        <p:txBody>
          <a:bodyPr/>
          <a:lstStyle/>
          <a:p>
            <a:r>
              <a:rPr lang="en-US" altLang="zh-CN" dirty="0"/>
              <a:t>A scan of network defenses usually finds only surface problems to be addressed</a:t>
            </a:r>
          </a:p>
          <a:p>
            <a:pPr lvl="1"/>
            <a:r>
              <a:rPr lang="en-US" altLang="zh-CN" dirty="0"/>
              <a:t>Many network scans are </a:t>
            </a:r>
            <a:r>
              <a:rPr lang="en-US" altLang="zh-CN" i="1" dirty="0"/>
              <a:t>automated</a:t>
            </a:r>
            <a:r>
              <a:rPr lang="en-US" altLang="zh-CN" dirty="0"/>
              <a:t> and provide only limited verification of vulnerabilities </a:t>
            </a:r>
          </a:p>
          <a:p>
            <a:r>
              <a:rPr lang="en-US" altLang="zh-CN" dirty="0"/>
              <a:t>A penetration test can find </a:t>
            </a:r>
            <a:r>
              <a:rPr lang="en-US" altLang="zh-CN" i="1" dirty="0"/>
              <a:t>deep</a:t>
            </a:r>
            <a:r>
              <a:rPr lang="en-US" altLang="zh-CN" dirty="0"/>
              <a:t> vulnerabilities and attempts to exploit vulnerabilities using manual techniques</a:t>
            </a:r>
          </a:p>
          <a:p>
            <a:r>
              <a:rPr lang="en-US" altLang="zh-CN" dirty="0"/>
              <a:t>The attacks:</a:t>
            </a:r>
          </a:p>
          <a:p>
            <a:pPr lvl="1"/>
            <a:r>
              <a:rPr lang="en-US" altLang="zh-CN" dirty="0"/>
              <a:t>Must be the same as those used by a threat actor</a:t>
            </a:r>
          </a:p>
          <a:p>
            <a:pPr lvl="1"/>
            <a:r>
              <a:rPr lang="en-US" altLang="zh-CN" dirty="0"/>
              <a:t>Should follow the thinking of threat actors</a:t>
            </a:r>
          </a:p>
        </p:txBody>
      </p:sp>
    </p:spTree>
    <p:extLst>
      <p:ext uri="{BB962C8B-B14F-4D97-AF65-F5344CB8AC3E}">
        <p14:creationId xmlns:p14="http://schemas.microsoft.com/office/powerpoint/2010/main" val="269112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Who Should Perform the Test? (1 of 3)</a:t>
            </a:r>
            <a:endParaRPr lang="zh-CN" altLang="en-US" dirty="0"/>
          </a:p>
        </p:txBody>
      </p:sp>
      <p:sp>
        <p:nvSpPr>
          <p:cNvPr id="3" name="Text Placeholder 2"/>
          <p:cNvSpPr>
            <a:spLocks noGrp="1"/>
          </p:cNvSpPr>
          <p:nvPr>
            <p:ph type="body" sz="quarter" idx="17"/>
          </p:nvPr>
        </p:nvSpPr>
        <p:spPr/>
        <p:txBody>
          <a:bodyPr/>
          <a:lstStyle/>
          <a:p>
            <a:r>
              <a:rPr lang="en-US" altLang="zh-CN" dirty="0"/>
              <a:t>Internal Security Personnel</a:t>
            </a:r>
          </a:p>
          <a:p>
            <a:pPr lvl="1"/>
            <a:r>
              <a:rPr lang="en-US" altLang="zh-CN" dirty="0"/>
              <a:t>Advantages to using internal employees include:</a:t>
            </a:r>
          </a:p>
          <a:p>
            <a:pPr lvl="2"/>
            <a:r>
              <a:rPr lang="en-US" altLang="zh-CN" dirty="0"/>
              <a:t>There is little or no additional cost</a:t>
            </a:r>
          </a:p>
          <a:p>
            <a:pPr lvl="2"/>
            <a:r>
              <a:rPr lang="en-US" altLang="zh-CN" dirty="0"/>
              <a:t>The test can be conducted much more quickly</a:t>
            </a:r>
          </a:p>
          <a:p>
            <a:pPr lvl="2"/>
            <a:r>
              <a:rPr lang="en-US" altLang="zh-CN" dirty="0"/>
              <a:t>An in-house pen test can be used to enhance the training of employees and raise the awareness of security risks</a:t>
            </a:r>
          </a:p>
          <a:p>
            <a:pPr lvl="1"/>
            <a:r>
              <a:rPr lang="en-US" altLang="zh-CN" dirty="0"/>
              <a:t>Disadvantages of using internal security employees:</a:t>
            </a:r>
          </a:p>
          <a:p>
            <a:pPr lvl="2"/>
            <a:r>
              <a:rPr lang="en-US" altLang="zh-CN" i="1" dirty="0"/>
              <a:t>Inside knowledge</a:t>
            </a:r>
          </a:p>
          <a:p>
            <a:pPr lvl="2"/>
            <a:r>
              <a:rPr lang="en-US" altLang="zh-CN" i="1" dirty="0"/>
              <a:t>Lack of expertise</a:t>
            </a:r>
          </a:p>
          <a:p>
            <a:pPr lvl="2"/>
            <a:r>
              <a:rPr lang="en-US" altLang="zh-CN" i="1" dirty="0"/>
              <a:t>Reluctance to reveal</a:t>
            </a:r>
          </a:p>
        </p:txBody>
      </p:sp>
    </p:spTree>
    <p:extLst>
      <p:ext uri="{BB962C8B-B14F-4D97-AF65-F5344CB8AC3E}">
        <p14:creationId xmlns:p14="http://schemas.microsoft.com/office/powerpoint/2010/main" val="303480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Who Should Perform the Test? (2 of 3)</a:t>
            </a:r>
            <a:endParaRPr lang="zh-CN" altLang="en-US" dirty="0"/>
          </a:p>
        </p:txBody>
      </p:sp>
      <p:sp>
        <p:nvSpPr>
          <p:cNvPr id="3" name="Text Placeholder 2"/>
          <p:cNvSpPr>
            <a:spLocks noGrp="1"/>
          </p:cNvSpPr>
          <p:nvPr>
            <p:ph type="body" sz="quarter" idx="17"/>
          </p:nvPr>
        </p:nvSpPr>
        <p:spPr/>
        <p:txBody>
          <a:bodyPr/>
          <a:lstStyle/>
          <a:p>
            <a:r>
              <a:rPr lang="en-US" altLang="zh-CN" dirty="0"/>
              <a:t>External Pen Tester Consultants</a:t>
            </a:r>
          </a:p>
          <a:p>
            <a:pPr lvl="1"/>
            <a:r>
              <a:rPr lang="en-US" altLang="zh-CN" dirty="0"/>
              <a:t>Contracting with an external pen testing consultant offers the following advantages:</a:t>
            </a:r>
          </a:p>
          <a:p>
            <a:pPr lvl="2"/>
            <a:r>
              <a:rPr lang="en-US" altLang="zh-CN" i="1" dirty="0"/>
              <a:t>Expertise</a:t>
            </a:r>
          </a:p>
          <a:p>
            <a:pPr lvl="2"/>
            <a:r>
              <a:rPr lang="en-US" altLang="zh-CN" i="1" dirty="0"/>
              <a:t>Credentials</a:t>
            </a:r>
          </a:p>
          <a:p>
            <a:pPr lvl="2"/>
            <a:r>
              <a:rPr lang="en-US" altLang="zh-CN" i="1" dirty="0"/>
              <a:t>Experience</a:t>
            </a:r>
          </a:p>
          <a:p>
            <a:pPr lvl="2"/>
            <a:r>
              <a:rPr lang="en-US" altLang="zh-CN" i="1" dirty="0"/>
              <a:t>Focus</a:t>
            </a:r>
          </a:p>
          <a:p>
            <a:pPr lvl="1"/>
            <a:r>
              <a:rPr lang="en-US" altLang="zh-CN" dirty="0"/>
              <a:t>A disadvantage of using external consultants is the usage of the information uncovered</a:t>
            </a:r>
          </a:p>
          <a:p>
            <a:pPr lvl="2"/>
            <a:r>
              <a:rPr lang="en-US" altLang="zh-CN" dirty="0"/>
              <a:t>A contractor who conducts a pen test learns all about an organization’s network and may receive extremely sensitive information about systems and how to access them</a:t>
            </a:r>
          </a:p>
          <a:p>
            <a:pPr lvl="2"/>
            <a:r>
              <a:rPr lang="en-US" altLang="zh-CN" dirty="0"/>
              <a:t>This knowledge could be sold to a competitor</a:t>
            </a:r>
            <a:endParaRPr lang="zh-CN" altLang="en-US" dirty="0"/>
          </a:p>
        </p:txBody>
      </p:sp>
    </p:spTree>
    <p:extLst>
      <p:ext uri="{BB962C8B-B14F-4D97-AF65-F5344CB8AC3E}">
        <p14:creationId xmlns:p14="http://schemas.microsoft.com/office/powerpoint/2010/main" val="363906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Who Should Perform the Test? (3 of 3)</a:t>
            </a:r>
            <a:endParaRPr lang="zh-CN" altLang="en-US" dirty="0"/>
          </a:p>
        </p:txBody>
      </p:sp>
      <p:sp>
        <p:nvSpPr>
          <p:cNvPr id="3" name="Text Placeholder 2"/>
          <p:cNvSpPr>
            <a:spLocks noGrp="1"/>
          </p:cNvSpPr>
          <p:nvPr>
            <p:ph type="body" sz="quarter" idx="17"/>
          </p:nvPr>
        </p:nvSpPr>
        <p:spPr/>
        <p:txBody>
          <a:bodyPr/>
          <a:lstStyle/>
          <a:p>
            <a:r>
              <a:rPr lang="en-US" altLang="zh-CN" dirty="0"/>
              <a:t>Crowdsourced Pen Testers</a:t>
            </a:r>
          </a:p>
          <a:p>
            <a:pPr lvl="1"/>
            <a:r>
              <a:rPr lang="en-US" altLang="zh-CN" dirty="0"/>
              <a:t>A </a:t>
            </a:r>
            <a:r>
              <a:rPr lang="en-US" altLang="zh-CN" b="1" dirty="0"/>
              <a:t>bug bounty </a:t>
            </a:r>
            <a:r>
              <a:rPr lang="en-US" altLang="zh-CN" dirty="0"/>
              <a:t>is a monetary reward given for uncovering a software vulnerability</a:t>
            </a:r>
          </a:p>
          <a:p>
            <a:pPr lvl="1"/>
            <a:r>
              <a:rPr lang="en-US" altLang="zh-CN" dirty="0"/>
              <a:t>Bug bounty programs take advantage of </a:t>
            </a:r>
            <a:r>
              <a:rPr lang="en-US" altLang="zh-CN" i="1" dirty="0"/>
              <a:t>crowdsourcing</a:t>
            </a:r>
            <a:r>
              <a:rPr lang="en-US" altLang="zh-CN" dirty="0"/>
              <a:t>, which involves obtaining input into a project by enlisting the services of many people through the internet</a:t>
            </a:r>
          </a:p>
          <a:p>
            <a:pPr lvl="1"/>
            <a:r>
              <a:rPr lang="en-US" altLang="zh-CN" dirty="0"/>
              <a:t>Advantages of crowdsourced pen testers include the following:</a:t>
            </a:r>
          </a:p>
          <a:p>
            <a:pPr lvl="2"/>
            <a:r>
              <a:rPr lang="en-US" altLang="zh-CN" dirty="0"/>
              <a:t>Faster testing, resulting in quicker remediation of vulnerabilities</a:t>
            </a:r>
          </a:p>
          <a:p>
            <a:pPr lvl="2"/>
            <a:r>
              <a:rPr lang="en-US" altLang="zh-CN" dirty="0"/>
              <a:t>Ability to rotate teams so different individuals test the system</a:t>
            </a:r>
          </a:p>
          <a:p>
            <a:pPr lvl="2"/>
            <a:r>
              <a:rPr lang="en-US" altLang="zh-CN" dirty="0"/>
              <a:t>Option of conducting multiple pen tests simultaneously</a:t>
            </a:r>
            <a:endParaRPr lang="zh-CN" altLang="en-US" dirty="0"/>
          </a:p>
        </p:txBody>
      </p:sp>
    </p:spTree>
    <p:extLst>
      <p:ext uri="{BB962C8B-B14F-4D97-AF65-F5344CB8AC3E}">
        <p14:creationId xmlns:p14="http://schemas.microsoft.com/office/powerpoint/2010/main" val="62871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is the first step in penetration testing and what is its importance?</a:t>
            </a:r>
          </a:p>
          <a:p>
            <a:pPr marL="342900" lvl="1" indent="0">
              <a:buNone/>
            </a:pPr>
            <a:r>
              <a:rPr lang="en-US" dirty="0">
                <a:solidFill>
                  <a:srgbClr val="000000"/>
                </a:solidFill>
              </a:rPr>
              <a:t>a. Planning, because a</a:t>
            </a:r>
            <a:r>
              <a:rPr lang="en-US" altLang="en-US" dirty="0">
                <a:solidFill>
                  <a:srgbClr val="000000"/>
                </a:solidFill>
              </a:rPr>
              <a:t> lack of planning can result in legal issues</a:t>
            </a:r>
            <a:r>
              <a:rPr lang="en-US" altLang="en-US" i="1" dirty="0">
                <a:solidFill>
                  <a:srgbClr val="000000"/>
                </a:solidFill>
              </a:rPr>
              <a:t>.</a:t>
            </a:r>
            <a:endParaRPr lang="en-US" dirty="0">
              <a:solidFill>
                <a:srgbClr val="000000"/>
              </a:solidFill>
            </a:endParaRPr>
          </a:p>
          <a:p>
            <a:pPr marL="342900" lvl="1" indent="0">
              <a:buNone/>
            </a:pPr>
            <a:r>
              <a:rPr lang="en-US" dirty="0">
                <a:solidFill>
                  <a:srgbClr val="000000"/>
                </a:solidFill>
              </a:rPr>
              <a:t>b. Targeting, because the pen tester must know which systems to attempt to penetrate.</a:t>
            </a:r>
          </a:p>
          <a:p>
            <a:pPr marL="342900" lvl="1" indent="0">
              <a:buNone/>
            </a:pPr>
            <a:r>
              <a:rPr lang="en-US" dirty="0">
                <a:solidFill>
                  <a:srgbClr val="000000"/>
                </a:solidFill>
              </a:rPr>
              <a:t>c. Targeting; the targets will determine which tools are needed for the pen test.</a:t>
            </a:r>
          </a:p>
          <a:p>
            <a:pPr marL="342900" lvl="1" indent="0">
              <a:buNone/>
            </a:pPr>
            <a:r>
              <a:rPr lang="en-US" dirty="0">
                <a:solidFill>
                  <a:srgbClr val="000000"/>
                </a:solidFill>
              </a:rPr>
              <a:t>d. Planning, but this step can often be skipped if the tester is in a hurry.</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2006/metadata/properties"/>
    <ds:schemaRef ds:uri="http://www.w3.org/2000/xmlns/"/>
    <ds:schemaRef ds:uri="48fa25a7-52b6-4e1f-81c8-80356bf0725f"/>
    <ds:schemaRef ds:uri="http://www.w3.org/2001/XMLSchema-instance"/>
    <ds:schemaRef ds:uri="0f302c04-584d-4df5-8948-8b6dd1f3c1a5"/>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0/xmlns/"/>
    <ds:schemaRef ds:uri="http://www.w3.org/2001/XMLSchema"/>
    <ds:schemaRef ds:uri="0f302c04-584d-4df5-8948-8b6dd1f3c1a5"/>
    <ds:schemaRef ds:uri="48fa25a7-52b6-4e1f-81c8-80356bf0725f"/>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3313</TotalTime>
  <Words>3266</Words>
  <Application>Microsoft Office PowerPoint</Application>
  <PresentationFormat>Widescreen</PresentationFormat>
  <Paragraphs>328</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Module 2: Threat Management and Cybersecurity Resources</vt:lpstr>
      <vt:lpstr>Module Objectives</vt:lpstr>
      <vt:lpstr>Penetration Testing</vt:lpstr>
      <vt:lpstr>Defining Penetration Testing</vt:lpstr>
      <vt:lpstr>Why Conduct a Test?</vt:lpstr>
      <vt:lpstr>Who Should Perform the Test? (1 of 3)</vt:lpstr>
      <vt:lpstr>Who Should Perform the Test? (2 of 3)</vt:lpstr>
      <vt:lpstr>Who Should Perform the Test? (3 of 3)</vt:lpstr>
      <vt:lpstr>Knowledge Check Activity 1</vt:lpstr>
      <vt:lpstr>Knowledge Check Activity 1: Answer</vt:lpstr>
      <vt:lpstr>Rules of Engagement (1 of 5)</vt:lpstr>
      <vt:lpstr>Rules of Engagement (2 of 5)</vt:lpstr>
      <vt:lpstr>Rules of Engagement (3 of 5)</vt:lpstr>
      <vt:lpstr>Rules of Engagement (4 of 5)</vt:lpstr>
      <vt:lpstr>Rules of Engagement (5 of 5)</vt:lpstr>
      <vt:lpstr>Performing a Penetration Test (1 of 4)</vt:lpstr>
      <vt:lpstr>Performing a Penetration Test (2 of 4)</vt:lpstr>
      <vt:lpstr>Performing a Penetration Test (3 of 4)</vt:lpstr>
      <vt:lpstr>Performing a Penetration Test (4 of 4)</vt:lpstr>
      <vt:lpstr>Knowledge Check Activity 2</vt:lpstr>
      <vt:lpstr>Knowledge Check Activity 2: Answer</vt:lpstr>
      <vt:lpstr>Vulnerability Scanning</vt:lpstr>
      <vt:lpstr>What is a Vulnerability  Scan?</vt:lpstr>
      <vt:lpstr>Conducting a Vulnerability Scan (1 of 6)</vt:lpstr>
      <vt:lpstr>Conducting a Vulnerability Scan (2 of 6)</vt:lpstr>
      <vt:lpstr>Conducting a Vulnerability Scan (3 of 6)</vt:lpstr>
      <vt:lpstr>Conducting a Vulnerability Scan (4 of 6)</vt:lpstr>
      <vt:lpstr>Conducting a Vulnerability Scan (5 of 6)</vt:lpstr>
      <vt:lpstr>Conducting a Vulnerability Scan (6 of 6)</vt:lpstr>
      <vt:lpstr>Data Management Tools (1 of 3)</vt:lpstr>
      <vt:lpstr>Data Management Tools (2 of 3)</vt:lpstr>
      <vt:lpstr>Data Management Tools (3 of 3)</vt:lpstr>
      <vt:lpstr>Threat Hunting</vt:lpstr>
      <vt:lpstr>Knowledge Check Activity 3</vt:lpstr>
      <vt:lpstr>Knowledge Check Activity 3: Answer</vt:lpstr>
      <vt:lpstr>Cybersecurity Resources</vt:lpstr>
      <vt:lpstr>Frameworks (1 of 3)</vt:lpstr>
      <vt:lpstr>Frameworks (3 of 3)</vt:lpstr>
      <vt:lpstr>Regulations</vt:lpstr>
      <vt:lpstr>Legislation</vt:lpstr>
      <vt:lpstr>Standards</vt:lpstr>
      <vt:lpstr>Benchmarks/Secure Configuration Guides</vt:lpstr>
      <vt:lpstr>Information Sources</vt:lpstr>
      <vt:lpstr>Discussion Activity</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af2gmak@gmail.com</cp:lastModifiedBy>
  <cp:revision>94</cp:revision>
  <cp:lastPrinted>2016-10-03T15:29:39Z</cp:lastPrinted>
  <dcterms:created xsi:type="dcterms:W3CDTF">2019-11-14T21:20:16Z</dcterms:created>
  <dcterms:modified xsi:type="dcterms:W3CDTF">2023-07-16T13:47:15Z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