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handoutMasterIdLst>
    <p:handoutMasterId r:id="rId48"/>
  </p:handoutMasterIdLst>
  <p:sldIdLst>
    <p:sldId id="343" r:id="rId5"/>
    <p:sldId id="257"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45" r:id="rId22"/>
    <p:sldId id="340" r:id="rId23"/>
    <p:sldId id="316" r:id="rId24"/>
    <p:sldId id="331" r:id="rId25"/>
    <p:sldId id="332" r:id="rId26"/>
    <p:sldId id="318" r:id="rId27"/>
    <p:sldId id="319" r:id="rId28"/>
    <p:sldId id="320" r:id="rId29"/>
    <p:sldId id="321" r:id="rId30"/>
    <p:sldId id="322" r:id="rId31"/>
    <p:sldId id="323" r:id="rId32"/>
    <p:sldId id="324" r:id="rId33"/>
    <p:sldId id="325" r:id="rId34"/>
    <p:sldId id="346" r:id="rId35"/>
    <p:sldId id="347" r:id="rId36"/>
    <p:sldId id="326" r:id="rId37"/>
    <p:sldId id="327" r:id="rId38"/>
    <p:sldId id="328" r:id="rId39"/>
    <p:sldId id="329" r:id="rId40"/>
    <p:sldId id="330" r:id="rId41"/>
    <p:sldId id="348" r:id="rId42"/>
    <p:sldId id="349" r:id="rId43"/>
    <p:sldId id="350" r:id="rId44"/>
    <p:sldId id="299" r:id="rId45"/>
    <p:sldId id="300"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BA0CE8-E0B0-4511-8CAB-7B49BAE48960}" v="17" dt="2020-12-21T20:58:29.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3" d="100"/>
          <a:sy n="63" d="100"/>
        </p:scale>
        <p:origin x="8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40</a:t>
            </a:fld>
            <a:endParaRPr lang="en-US" dirty="0"/>
          </a:p>
        </p:txBody>
      </p:sp>
    </p:spTree>
    <p:extLst>
      <p:ext uri="{BB962C8B-B14F-4D97-AF65-F5344CB8AC3E}">
        <p14:creationId xmlns:p14="http://schemas.microsoft.com/office/powerpoint/2010/main" val="3799241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3: Threats and Attacks on Endpoints</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 (3 of 5)</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fileless</a:t>
            </a:r>
            <a:r>
              <a:rPr lang="en-US" altLang="zh-CN" i="1" dirty="0"/>
              <a:t> </a:t>
            </a:r>
            <a:r>
              <a:rPr lang="en-US" altLang="zh-CN" b="1" dirty="0"/>
              <a:t>virus</a:t>
            </a:r>
            <a:r>
              <a:rPr lang="en-US" altLang="zh-CN" i="1" dirty="0"/>
              <a:t> </a:t>
            </a:r>
            <a:r>
              <a:rPr lang="en-US" altLang="zh-CN" dirty="0"/>
              <a:t>does not attach itself to a file but instead takes advantage of native services and processes that are part of the OS to avoid detection and carry out its attacks</a:t>
            </a:r>
          </a:p>
          <a:p>
            <a:pPr lvl="1"/>
            <a:r>
              <a:rPr lang="en-US" altLang="zh-CN" dirty="0"/>
              <a:t>It does not infect a file, instead the code is loaded directly in the computer’s random access memory (RAM)</a:t>
            </a:r>
          </a:p>
          <a:p>
            <a:r>
              <a:rPr lang="en-US" altLang="zh-CN" dirty="0"/>
              <a:t>Advantages of a fileless virus over a file-based virus:</a:t>
            </a:r>
          </a:p>
          <a:p>
            <a:pPr lvl="1"/>
            <a:r>
              <a:rPr lang="en-US" altLang="zh-CN" i="1" dirty="0"/>
              <a:t>Easy to infect</a:t>
            </a:r>
          </a:p>
          <a:p>
            <a:pPr lvl="1"/>
            <a:r>
              <a:rPr lang="en-US" altLang="zh-CN" i="1" dirty="0"/>
              <a:t>Extensive control</a:t>
            </a:r>
          </a:p>
          <a:p>
            <a:pPr lvl="1"/>
            <a:r>
              <a:rPr lang="en-US" altLang="zh-CN" i="1" dirty="0"/>
              <a:t>Persistent</a:t>
            </a:r>
          </a:p>
          <a:p>
            <a:pPr lvl="1"/>
            <a:r>
              <a:rPr lang="en-US" altLang="zh-CN" i="1" dirty="0"/>
              <a:t>Difficult to detect</a:t>
            </a:r>
          </a:p>
          <a:p>
            <a:pPr lvl="1"/>
            <a:r>
              <a:rPr lang="en-US" altLang="zh-CN" i="1" dirty="0"/>
              <a:t>Difficult to defend against</a:t>
            </a:r>
            <a:endParaRPr lang="zh-CN" altLang="en-US" i="1" dirty="0"/>
          </a:p>
        </p:txBody>
      </p:sp>
    </p:spTree>
    <p:extLst>
      <p:ext uri="{BB962C8B-B14F-4D97-AF65-F5344CB8AC3E}">
        <p14:creationId xmlns:p14="http://schemas.microsoft.com/office/powerpoint/2010/main" val="80710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 (4 of 5)</a:t>
            </a:r>
            <a:endParaRPr lang="zh-CN" altLang="en-US" dirty="0"/>
          </a:p>
        </p:txBody>
      </p:sp>
      <p:sp>
        <p:nvSpPr>
          <p:cNvPr id="3" name="Text Placeholder 2"/>
          <p:cNvSpPr>
            <a:spLocks noGrp="1"/>
          </p:cNvSpPr>
          <p:nvPr>
            <p:ph type="body" sz="quarter" idx="17"/>
          </p:nvPr>
        </p:nvSpPr>
        <p:spPr/>
        <p:txBody>
          <a:bodyPr/>
          <a:lstStyle/>
          <a:p>
            <a:r>
              <a:rPr lang="en-US" altLang="zh-CN" dirty="0"/>
              <a:t>Worm</a:t>
            </a:r>
          </a:p>
          <a:p>
            <a:pPr lvl="1"/>
            <a:r>
              <a:rPr lang="en-US" altLang="zh-CN" dirty="0"/>
              <a:t>A </a:t>
            </a:r>
            <a:r>
              <a:rPr lang="en-US" altLang="zh-CN" b="1" dirty="0"/>
              <a:t>worm</a:t>
            </a:r>
            <a:r>
              <a:rPr lang="en-US" altLang="zh-CN" dirty="0"/>
              <a:t> is a malicious program that uses a computer network to replicate (sometimes called a network virus)</a:t>
            </a:r>
          </a:p>
          <a:p>
            <a:pPr lvl="1"/>
            <a:r>
              <a:rPr lang="en-US" altLang="zh-CN" dirty="0"/>
              <a:t>Designed to enter a computer through the network and then take advantage of a vulnerability in an application or an OS on the host computer</a:t>
            </a:r>
          </a:p>
          <a:p>
            <a:pPr lvl="1"/>
            <a:r>
              <a:rPr lang="en-US" altLang="zh-CN" dirty="0"/>
              <a:t>Today’s worms can leave behind a payload on the systems they infect and cause harm, much like a virus</a:t>
            </a:r>
          </a:p>
          <a:p>
            <a:pPr lvl="1"/>
            <a:r>
              <a:rPr lang="en-US" altLang="zh-CN" dirty="0"/>
              <a:t>Actions that worms have performed include deleting files on the computer or allowing the computer to be remotely controlled by an attacker</a:t>
            </a:r>
            <a:endParaRPr lang="zh-CN" altLang="en-US" dirty="0"/>
          </a:p>
        </p:txBody>
      </p:sp>
    </p:spTree>
    <p:extLst>
      <p:ext uri="{BB962C8B-B14F-4D97-AF65-F5344CB8AC3E}">
        <p14:creationId xmlns:p14="http://schemas.microsoft.com/office/powerpoint/2010/main" val="173859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 (5 of 5)</a:t>
            </a:r>
            <a:endParaRPr lang="zh-CN" altLang="en-US" dirty="0"/>
          </a:p>
        </p:txBody>
      </p:sp>
      <p:sp>
        <p:nvSpPr>
          <p:cNvPr id="3" name="Text Placeholder 2"/>
          <p:cNvSpPr>
            <a:spLocks noGrp="1"/>
          </p:cNvSpPr>
          <p:nvPr>
            <p:ph type="body" sz="quarter" idx="17"/>
          </p:nvPr>
        </p:nvSpPr>
        <p:spPr/>
        <p:txBody>
          <a:bodyPr/>
          <a:lstStyle/>
          <a:p>
            <a:r>
              <a:rPr lang="en-US" altLang="zh-CN" dirty="0"/>
              <a:t>Bot</a:t>
            </a:r>
          </a:p>
          <a:p>
            <a:pPr lvl="1"/>
            <a:r>
              <a:rPr lang="en-US" altLang="zh-CN" dirty="0"/>
              <a:t>Another type of malware allows the infected computer to be placed under the remote control of an attacker for the purpose of launching attacks</a:t>
            </a:r>
          </a:p>
          <a:p>
            <a:pPr lvl="1"/>
            <a:r>
              <a:rPr lang="en-US" altLang="zh-CN" dirty="0"/>
              <a:t>The infected robot computer is known as a </a:t>
            </a:r>
            <a:r>
              <a:rPr lang="en-US" altLang="zh-CN" b="1" dirty="0"/>
              <a:t>bot</a:t>
            </a:r>
            <a:r>
              <a:rPr lang="en-US" altLang="zh-CN" dirty="0"/>
              <a:t> or </a:t>
            </a:r>
            <a:r>
              <a:rPr lang="en-US" altLang="zh-CN" i="1" dirty="0"/>
              <a:t>zombie</a:t>
            </a:r>
          </a:p>
          <a:p>
            <a:pPr lvl="1"/>
            <a:r>
              <a:rPr lang="en-US" altLang="zh-CN" dirty="0"/>
              <a:t>When hundreds, thousands, or even millions of bot computers are gathered into a logical computer network, they create a </a:t>
            </a:r>
            <a:r>
              <a:rPr lang="en-US" altLang="zh-CN" i="1" dirty="0"/>
              <a:t>botnet</a:t>
            </a:r>
            <a:r>
              <a:rPr lang="en-US" altLang="zh-CN" dirty="0"/>
              <a:t> under the control of a </a:t>
            </a:r>
            <a:r>
              <a:rPr lang="en-US" altLang="zh-CN" i="1" dirty="0"/>
              <a:t>bot herder</a:t>
            </a:r>
          </a:p>
          <a:p>
            <a:pPr lvl="1"/>
            <a:r>
              <a:rPr lang="en-US" altLang="zh-CN" dirty="0"/>
              <a:t>Infected bot computers receive instructions through a command and control (C&amp;C) structure from the bot herders</a:t>
            </a:r>
            <a:endParaRPr lang="zh-CN" altLang="en-US" dirty="0"/>
          </a:p>
        </p:txBody>
      </p:sp>
    </p:spTree>
    <p:extLst>
      <p:ext uri="{BB962C8B-B14F-4D97-AF65-F5344CB8AC3E}">
        <p14:creationId xmlns:p14="http://schemas.microsoft.com/office/powerpoint/2010/main" val="151767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Snoop (1 of 2)</a:t>
            </a:r>
            <a:endParaRPr lang="zh-CN" altLang="en-US" dirty="0"/>
          </a:p>
        </p:txBody>
      </p:sp>
      <p:sp>
        <p:nvSpPr>
          <p:cNvPr id="3" name="Text Placeholder 2"/>
          <p:cNvSpPr>
            <a:spLocks noGrp="1"/>
          </p:cNvSpPr>
          <p:nvPr>
            <p:ph type="body" sz="quarter" idx="17"/>
          </p:nvPr>
        </p:nvSpPr>
        <p:spPr/>
        <p:txBody>
          <a:bodyPr/>
          <a:lstStyle/>
          <a:p>
            <a:r>
              <a:rPr lang="en-US" altLang="zh-CN" dirty="0"/>
              <a:t>Two common types of snooping malware are spyware and keyloggers</a:t>
            </a:r>
          </a:p>
          <a:p>
            <a:r>
              <a:rPr lang="en-US" altLang="zh-CN" dirty="0"/>
              <a:t>Spyware</a:t>
            </a:r>
          </a:p>
          <a:p>
            <a:pPr lvl="1"/>
            <a:r>
              <a:rPr lang="en-US" altLang="zh-CN" b="1" dirty="0"/>
              <a:t>Spyware </a:t>
            </a:r>
            <a:r>
              <a:rPr lang="en-US" altLang="zh-CN" dirty="0"/>
              <a:t>is tracking software that is deployed without the consent or control of the user</a:t>
            </a:r>
          </a:p>
          <a:p>
            <a:r>
              <a:rPr lang="en-US" altLang="zh-CN" dirty="0"/>
              <a:t>Keylogger</a:t>
            </a:r>
          </a:p>
          <a:p>
            <a:pPr lvl="1"/>
            <a:r>
              <a:rPr lang="en-US" altLang="zh-CN" dirty="0"/>
              <a:t>A </a:t>
            </a:r>
            <a:r>
              <a:rPr lang="en-US" altLang="zh-CN" b="1" dirty="0"/>
              <a:t>keylogger </a:t>
            </a:r>
            <a:r>
              <a:rPr lang="en-US" altLang="zh-CN" dirty="0"/>
              <a:t>silently captures and stores each keystroke that a user types on the computer’s keyboard</a:t>
            </a:r>
          </a:p>
          <a:p>
            <a:pPr lvl="1"/>
            <a:r>
              <a:rPr lang="en-US" altLang="zh-CN" dirty="0"/>
              <a:t>The threat actor can then search the captured text for any useful information such as passwords, credit card numbers, or personal information </a:t>
            </a:r>
          </a:p>
          <a:p>
            <a:pPr lvl="1"/>
            <a:r>
              <a:rPr lang="en-US" altLang="zh-CN" dirty="0"/>
              <a:t>A keylogger can be a software program or a small hardware device</a:t>
            </a:r>
            <a:endParaRPr lang="zh-CN" altLang="en-US" dirty="0"/>
          </a:p>
        </p:txBody>
      </p:sp>
    </p:spTree>
    <p:extLst>
      <p:ext uri="{BB962C8B-B14F-4D97-AF65-F5344CB8AC3E}">
        <p14:creationId xmlns:p14="http://schemas.microsoft.com/office/powerpoint/2010/main" val="243525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Snoop (2 of 2)</a:t>
            </a:r>
            <a:endParaRPr lang="zh-CN" altLang="en-US" dirty="0"/>
          </a:p>
        </p:txBody>
      </p:sp>
      <p:pic>
        <p:nvPicPr>
          <p:cNvPr id="10" name="Content Placeholder 9" descr="applications used by one of the users. The pane on the bottom left side shows keystrokes that were made in a notepad fil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294" y="1735427"/>
            <a:ext cx="4012406" cy="3069935"/>
          </a:xfrm>
        </p:spPr>
      </p:pic>
      <p:pic>
        <p:nvPicPr>
          <p:cNvPr id="12" name="Content Placeholder 11" descr="An image of a hardware keylogger. The hardware keylogger goes into the keyboard U S B port on the back of the computer and the U S B cable of the keyboard connects to the keylogger. "/>
          <p:cNvPicPr>
            <a:picLocks noGrp="1" noChangeAspect="1"/>
          </p:cNvPicPr>
          <p:nvPr>
            <p:ph idx="20"/>
          </p:nvPr>
        </p:nvPicPr>
        <p:blipFill>
          <a:blip r:embed="rId3">
            <a:extLst>
              <a:ext uri="{28A0092B-C50C-407E-A947-70E740481C1C}">
                <a14:useLocalDpi xmlns:a14="http://schemas.microsoft.com/office/drawing/2010/main" val="0"/>
              </a:ext>
            </a:extLst>
          </a:blip>
          <a:stretch>
            <a:fillRect/>
          </a:stretch>
        </p:blipFill>
        <p:spPr>
          <a:xfrm>
            <a:off x="6364245" y="1735427"/>
            <a:ext cx="3745719" cy="2992437"/>
          </a:xfrm>
        </p:spPr>
      </p:pic>
    </p:spTree>
    <p:extLst>
      <p:ext uri="{BB962C8B-B14F-4D97-AF65-F5344CB8AC3E}">
        <p14:creationId xmlns:p14="http://schemas.microsoft.com/office/powerpoint/2010/main" val="8391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Deceive (1 of 2)</a:t>
            </a:r>
            <a:endParaRPr lang="zh-CN" altLang="en-US" dirty="0"/>
          </a:p>
        </p:txBody>
      </p:sp>
      <p:sp>
        <p:nvSpPr>
          <p:cNvPr id="3" name="Text Placeholder 2"/>
          <p:cNvSpPr>
            <a:spLocks noGrp="1"/>
          </p:cNvSpPr>
          <p:nvPr>
            <p:ph type="body" sz="quarter" idx="17"/>
          </p:nvPr>
        </p:nvSpPr>
        <p:spPr/>
        <p:txBody>
          <a:bodyPr/>
          <a:lstStyle/>
          <a:p>
            <a:r>
              <a:rPr lang="en-US" altLang="zh-CN" dirty="0"/>
              <a:t>Some malware attempts to deceive the user and hide its true intentions </a:t>
            </a:r>
          </a:p>
          <a:p>
            <a:r>
              <a:rPr lang="en-US" altLang="zh-CN" dirty="0"/>
              <a:t>Examples include potentially unwanted programs (PUPs), Trojans, and remote access Trojans (RATs)</a:t>
            </a:r>
          </a:p>
          <a:p>
            <a:r>
              <a:rPr lang="en-US" altLang="zh-CN" b="1" dirty="0"/>
              <a:t>Potentially Unwanted Program (PUP)</a:t>
            </a:r>
          </a:p>
          <a:p>
            <a:pPr lvl="1"/>
            <a:r>
              <a:rPr lang="en-US" altLang="zh-CN" dirty="0"/>
              <a:t>A PUP is software that the user does not want on their computer </a:t>
            </a:r>
          </a:p>
          <a:p>
            <a:pPr lvl="1"/>
            <a:r>
              <a:rPr lang="en-US" altLang="zh-CN" dirty="0"/>
              <a:t>Examples of PUPs:</a:t>
            </a:r>
          </a:p>
          <a:p>
            <a:pPr lvl="2"/>
            <a:r>
              <a:rPr lang="en-US" altLang="zh-CN" dirty="0"/>
              <a:t>Advertising that obstructs content or interferes with web browsing, pop-up windows, pop-under windows, search engine hijacking, home page hijacking, etc</a:t>
            </a:r>
          </a:p>
        </p:txBody>
      </p:sp>
    </p:spTree>
    <p:extLst>
      <p:ext uri="{BB962C8B-B14F-4D97-AF65-F5344CB8AC3E}">
        <p14:creationId xmlns:p14="http://schemas.microsoft.com/office/powerpoint/2010/main" val="70497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Deceive (2 of 2)</a:t>
            </a:r>
            <a:endParaRPr lang="zh-CN" altLang="en-US" dirty="0"/>
          </a:p>
        </p:txBody>
      </p:sp>
      <p:sp>
        <p:nvSpPr>
          <p:cNvPr id="3" name="Text Placeholder 2"/>
          <p:cNvSpPr>
            <a:spLocks noGrp="1"/>
          </p:cNvSpPr>
          <p:nvPr>
            <p:ph type="body" sz="quarter" idx="17"/>
          </p:nvPr>
        </p:nvSpPr>
        <p:spPr/>
        <p:txBody>
          <a:bodyPr/>
          <a:lstStyle/>
          <a:p>
            <a:r>
              <a:rPr lang="en-US" altLang="zh-CN" dirty="0"/>
              <a:t>Trojan</a:t>
            </a:r>
          </a:p>
          <a:p>
            <a:pPr lvl="1"/>
            <a:r>
              <a:rPr lang="en-US" altLang="zh-CN" dirty="0"/>
              <a:t>A computer </a:t>
            </a:r>
            <a:r>
              <a:rPr lang="en-US" altLang="zh-CN" b="1" dirty="0"/>
              <a:t>Trojan</a:t>
            </a:r>
            <a:r>
              <a:rPr lang="en-US" altLang="zh-CN" dirty="0"/>
              <a:t> is an executable program that masquerades as performing a benign activity but also does something malicious</a:t>
            </a:r>
          </a:p>
          <a:p>
            <a:r>
              <a:rPr lang="en-US" altLang="zh-CN" dirty="0"/>
              <a:t>Remote Access Trojan (RAT)</a:t>
            </a:r>
          </a:p>
          <a:p>
            <a:pPr lvl="1"/>
            <a:r>
              <a:rPr lang="en-US" altLang="zh-CN" dirty="0"/>
              <a:t>A </a:t>
            </a:r>
            <a:r>
              <a:rPr lang="en-US" altLang="zh-CN" b="1" dirty="0"/>
              <a:t>RAT</a:t>
            </a:r>
            <a:r>
              <a:rPr lang="en-US" altLang="zh-CN" dirty="0"/>
              <a:t> has the basic functionality of a Trojan but also gives the threat agent unauthorized remote access to the victim’s computer by using specially configured communication protocols</a:t>
            </a:r>
          </a:p>
          <a:p>
            <a:pPr lvl="1"/>
            <a:r>
              <a:rPr lang="en-US" altLang="zh-CN" dirty="0"/>
              <a:t>This creates an opening to the victim’s computer allowing the threat agent unrestricted access</a:t>
            </a:r>
            <a:endParaRPr lang="zh-CN" altLang="en-US" dirty="0"/>
          </a:p>
        </p:txBody>
      </p:sp>
    </p:spTree>
    <p:extLst>
      <p:ext uri="{BB962C8B-B14F-4D97-AF65-F5344CB8AC3E}">
        <p14:creationId xmlns:p14="http://schemas.microsoft.com/office/powerpoint/2010/main" val="48825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Evade</a:t>
            </a:r>
            <a:endParaRPr lang="zh-CN" altLang="en-US" dirty="0"/>
          </a:p>
        </p:txBody>
      </p:sp>
      <p:sp>
        <p:nvSpPr>
          <p:cNvPr id="3" name="Text Placeholder 2"/>
          <p:cNvSpPr>
            <a:spLocks noGrp="1"/>
          </p:cNvSpPr>
          <p:nvPr>
            <p:ph type="body" sz="quarter" idx="17"/>
          </p:nvPr>
        </p:nvSpPr>
        <p:spPr/>
        <p:txBody>
          <a:bodyPr/>
          <a:lstStyle/>
          <a:p>
            <a:r>
              <a:rPr lang="en-US" altLang="zh-CN" dirty="0"/>
              <a:t>This category of malware attempts to help malware or attacks evade detection</a:t>
            </a:r>
          </a:p>
          <a:p>
            <a:pPr lvl="1"/>
            <a:r>
              <a:rPr lang="en-US" altLang="zh-CN" dirty="0"/>
              <a:t>Includes backdoor, logic bomb, and rootkit</a:t>
            </a:r>
          </a:p>
          <a:p>
            <a:r>
              <a:rPr lang="en-US" altLang="zh-CN" dirty="0"/>
              <a:t>Backdoor</a:t>
            </a:r>
          </a:p>
          <a:p>
            <a:pPr lvl="1"/>
            <a:r>
              <a:rPr lang="en-US" altLang="zh-CN" dirty="0"/>
              <a:t>A </a:t>
            </a:r>
            <a:r>
              <a:rPr lang="en-US" altLang="zh-CN" b="1" dirty="0"/>
              <a:t>backdoor</a:t>
            </a:r>
            <a:r>
              <a:rPr lang="en-US" altLang="zh-CN" dirty="0"/>
              <a:t> gives access to a computer, program, or service that circumvents any normal security protections </a:t>
            </a:r>
          </a:p>
          <a:p>
            <a:r>
              <a:rPr lang="en-US" altLang="zh-CN" dirty="0"/>
              <a:t>Logic bomb</a:t>
            </a:r>
          </a:p>
          <a:p>
            <a:pPr lvl="1"/>
            <a:r>
              <a:rPr lang="en-US" altLang="zh-CN" dirty="0"/>
              <a:t>A </a:t>
            </a:r>
            <a:r>
              <a:rPr lang="en-US" altLang="zh-CN" b="1" dirty="0"/>
              <a:t>logic bomb </a:t>
            </a:r>
            <a:r>
              <a:rPr lang="en-US" altLang="zh-CN" dirty="0"/>
              <a:t>is computer code that is typically added to a legitimate program but lies dormant and evades detection until a specific logical event triggers it</a:t>
            </a:r>
          </a:p>
          <a:p>
            <a:r>
              <a:rPr lang="en-US" altLang="zh-CN" dirty="0"/>
              <a:t>Rootkits</a:t>
            </a:r>
          </a:p>
          <a:p>
            <a:pPr lvl="1"/>
            <a:r>
              <a:rPr lang="en-US" altLang="zh-CN" dirty="0"/>
              <a:t>A </a:t>
            </a:r>
            <a:r>
              <a:rPr lang="en-US" altLang="zh-CN" b="1" dirty="0"/>
              <a:t>rootkit</a:t>
            </a:r>
            <a:r>
              <a:rPr lang="en-US" altLang="zh-CN" dirty="0"/>
              <a:t> is malware that can hide its presence and the presence of other malware on the computer</a:t>
            </a:r>
          </a:p>
          <a:p>
            <a:pPr lvl="2"/>
            <a:r>
              <a:rPr lang="en-US" altLang="zh-CN" dirty="0"/>
              <a:t>It does this by accessing “lower layers” of the OS to make alterations</a:t>
            </a:r>
            <a:endParaRPr lang="zh-CN" altLang="en-US" dirty="0"/>
          </a:p>
        </p:txBody>
      </p:sp>
    </p:spTree>
    <p:extLst>
      <p:ext uri="{BB962C8B-B14F-4D97-AF65-F5344CB8AC3E}">
        <p14:creationId xmlns:p14="http://schemas.microsoft.com/office/powerpoint/2010/main" val="260308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is the primary action that cryptomalware performs?</a:t>
            </a:r>
          </a:p>
          <a:p>
            <a:pPr marL="342900" lvl="1" indent="0">
              <a:buNone/>
            </a:pPr>
            <a:r>
              <a:rPr lang="en-US" dirty="0">
                <a:solidFill>
                  <a:srgbClr val="000000"/>
                </a:solidFill>
              </a:rPr>
              <a:t>a. Imprison</a:t>
            </a:r>
          </a:p>
          <a:p>
            <a:pPr marL="342900" lvl="1" indent="0">
              <a:buNone/>
            </a:pPr>
            <a:r>
              <a:rPr lang="en-US" dirty="0">
                <a:solidFill>
                  <a:srgbClr val="000000"/>
                </a:solidFill>
              </a:rPr>
              <a:t>b. Launch</a:t>
            </a:r>
          </a:p>
          <a:p>
            <a:pPr marL="342900" lvl="1" indent="0">
              <a:buNone/>
            </a:pPr>
            <a:r>
              <a:rPr lang="en-US" dirty="0">
                <a:solidFill>
                  <a:srgbClr val="000000"/>
                </a:solidFill>
              </a:rPr>
              <a:t>c. Snoop</a:t>
            </a:r>
          </a:p>
          <a:p>
            <a:pPr marL="342900" lvl="1" indent="0">
              <a:buNone/>
            </a:pPr>
            <a:r>
              <a:rPr lang="en-US" dirty="0">
                <a:solidFill>
                  <a:srgbClr val="000000"/>
                </a:solidFill>
              </a:rPr>
              <a:t>d. Deceive</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is the primary action that cryptomalware performs?</a:t>
            </a:r>
          </a:p>
          <a:p>
            <a:pPr marL="457200" lvl="1" indent="0">
              <a:buNone/>
            </a:pPr>
            <a:r>
              <a:rPr lang="en-US" b="1" dirty="0">
                <a:solidFill>
                  <a:srgbClr val="000000"/>
                </a:solidFill>
              </a:rPr>
              <a:t>Answer: a. Imprison </a:t>
            </a:r>
          </a:p>
          <a:p>
            <a:pPr marL="457200" lvl="1" indent="0">
              <a:buNone/>
            </a:pPr>
            <a:r>
              <a:rPr lang="en-US" b="1" dirty="0">
                <a:solidFill>
                  <a:srgbClr val="000000"/>
                </a:solidFill>
              </a:rPr>
              <a:t>This type of </a:t>
            </a:r>
            <a:r>
              <a:rPr lang="en-US" altLang="zh-CN" b="1" dirty="0">
                <a:solidFill>
                  <a:srgbClr val="000000"/>
                </a:solidFill>
              </a:rPr>
              <a:t>malware imprisons users and encrypts all files on the device so that none of them can be opened without a key for which the victim must pay the attacker.</a:t>
            </a:r>
          </a:p>
        </p:txBody>
      </p:sp>
    </p:spTree>
    <p:extLst>
      <p:ext uri="{BB962C8B-B14F-4D97-AF65-F5344CB8AC3E}">
        <p14:creationId xmlns:p14="http://schemas.microsoft.com/office/powerpoint/2010/main" val="292113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Identify the different types of attacks using malware</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Define application attacks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Explain how threat actors use application attacks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Define adversarial artificial intelligence attacks</a:t>
            </a: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Application Attacks</a:t>
            </a:r>
            <a:endParaRPr lang="zh-CN" altLang="en-US" dirty="0"/>
          </a:p>
        </p:txBody>
      </p:sp>
      <p:sp>
        <p:nvSpPr>
          <p:cNvPr id="3" name="Text Placeholder 2"/>
          <p:cNvSpPr>
            <a:spLocks noGrp="1"/>
          </p:cNvSpPr>
          <p:nvPr>
            <p:ph type="body" sz="quarter" idx="17"/>
          </p:nvPr>
        </p:nvSpPr>
        <p:spPr/>
        <p:txBody>
          <a:bodyPr/>
          <a:lstStyle/>
          <a:p>
            <a:r>
              <a:rPr lang="en-US" altLang="zh-CN" dirty="0"/>
              <a:t>Another category of attacks look for vulnerabilities in applications or manipulate applications in order to compromise them</a:t>
            </a:r>
          </a:p>
          <a:p>
            <a:pPr lvl="1"/>
            <a:r>
              <a:rPr lang="en-US" altLang="zh-CN" dirty="0"/>
              <a:t>Common targets of attackers using application attacks are Internet web server</a:t>
            </a:r>
          </a:p>
          <a:p>
            <a:r>
              <a:rPr lang="en-US" altLang="zh-CN" dirty="0"/>
              <a:t>A web server provides services that are implemented as “web applications” through software applications running on the server</a:t>
            </a:r>
          </a:p>
        </p:txBody>
      </p:sp>
    </p:spTree>
    <p:extLst>
      <p:ext uri="{BB962C8B-B14F-4D97-AF65-F5344CB8AC3E}">
        <p14:creationId xmlns:p14="http://schemas.microsoft.com/office/powerpoint/2010/main" val="1129918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Scripting</a:t>
            </a:r>
            <a:endParaRPr lang="zh-CN" altLang="en-US" dirty="0"/>
          </a:p>
        </p:txBody>
      </p:sp>
      <p:sp>
        <p:nvSpPr>
          <p:cNvPr id="3" name="Text Placeholder 2"/>
          <p:cNvSpPr>
            <a:spLocks noGrp="1"/>
          </p:cNvSpPr>
          <p:nvPr>
            <p:ph type="body" sz="quarter" idx="17"/>
          </p:nvPr>
        </p:nvSpPr>
        <p:spPr/>
        <p:txBody>
          <a:bodyPr/>
          <a:lstStyle/>
          <a:p>
            <a:r>
              <a:rPr lang="en-US" altLang="zh-CN" dirty="0"/>
              <a:t>In a </a:t>
            </a:r>
            <a:r>
              <a:rPr lang="en-US" altLang="zh-CN" b="1" dirty="0"/>
              <a:t>cross-site scripting </a:t>
            </a:r>
            <a:r>
              <a:rPr lang="en-US" altLang="zh-CN" dirty="0"/>
              <a:t>(</a:t>
            </a:r>
            <a:r>
              <a:rPr lang="en-US" altLang="zh-CN" b="1" dirty="0"/>
              <a:t>XSS</a:t>
            </a:r>
            <a:r>
              <a:rPr lang="en-US" altLang="zh-CN" dirty="0"/>
              <a:t>) attack, a website that accepts user input without validating it and uses that input in a response can be exploited</a:t>
            </a:r>
          </a:p>
          <a:p>
            <a:r>
              <a:rPr lang="en-US" altLang="zh-CN" dirty="0"/>
              <a:t>An attacker can take advantage in an XSS attack by tricking a valid website into feeding a malicious script to another user’s web browser </a:t>
            </a:r>
            <a:endParaRPr lang="zh-CN" altLang="en-US" dirty="0"/>
          </a:p>
        </p:txBody>
      </p:sp>
    </p:spTree>
    <p:extLst>
      <p:ext uri="{BB962C8B-B14F-4D97-AF65-F5344CB8AC3E}">
        <p14:creationId xmlns:p14="http://schemas.microsoft.com/office/powerpoint/2010/main" val="356822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Injection</a:t>
            </a:r>
            <a:endParaRPr lang="zh-CN" altLang="en-US" dirty="0"/>
          </a:p>
        </p:txBody>
      </p:sp>
      <p:sp>
        <p:nvSpPr>
          <p:cNvPr id="3" name="Text Placeholder 2"/>
          <p:cNvSpPr>
            <a:spLocks noGrp="1"/>
          </p:cNvSpPr>
          <p:nvPr>
            <p:ph type="body" sz="quarter" idx="17"/>
          </p:nvPr>
        </p:nvSpPr>
        <p:spPr/>
        <p:txBody>
          <a:bodyPr/>
          <a:lstStyle/>
          <a:p>
            <a:r>
              <a:rPr lang="en-US" altLang="zh-CN" dirty="0"/>
              <a:t>Attacks called </a:t>
            </a:r>
            <a:r>
              <a:rPr lang="en-US" altLang="zh-CN" b="1" dirty="0"/>
              <a:t>injections</a:t>
            </a:r>
            <a:r>
              <a:rPr lang="en-US" altLang="zh-CN" dirty="0"/>
              <a:t> introduce new input to exploit a vulnerability</a:t>
            </a:r>
          </a:p>
          <a:p>
            <a:r>
              <a:rPr lang="en-US" altLang="zh-CN" dirty="0"/>
              <a:t>One of the most common injection attacks (</a:t>
            </a:r>
            <a:r>
              <a:rPr lang="en-US" altLang="zh-CN" b="1" dirty="0"/>
              <a:t>SQL injection</a:t>
            </a:r>
            <a:r>
              <a:rPr lang="en-US" altLang="zh-CN" dirty="0"/>
              <a:t>) inserts statements to manipulate a database server</a:t>
            </a:r>
          </a:p>
          <a:p>
            <a:r>
              <a:rPr lang="en-US" altLang="zh-CN" dirty="0"/>
              <a:t>SQL stands for </a:t>
            </a:r>
            <a:r>
              <a:rPr lang="en-US" altLang="zh-CN" b="1" dirty="0"/>
              <a:t>Structured Query Language </a:t>
            </a:r>
          </a:p>
          <a:p>
            <a:r>
              <a:rPr lang="en-US" altLang="zh-CN" dirty="0"/>
              <a:t>SQL injection targets SQL servers by introducing malicious commands into them</a:t>
            </a:r>
          </a:p>
          <a:p>
            <a:r>
              <a:rPr lang="en-US" altLang="zh-CN" dirty="0"/>
              <a:t>By entering crafted SQL statements as user input, information from the database can be extracted or the existing can be manipulated</a:t>
            </a:r>
          </a:p>
          <a:p>
            <a:endParaRPr lang="zh-CN" altLang="en-US" dirty="0"/>
          </a:p>
        </p:txBody>
      </p:sp>
    </p:spTree>
    <p:extLst>
      <p:ext uri="{BB962C8B-B14F-4D97-AF65-F5344CB8AC3E}">
        <p14:creationId xmlns:p14="http://schemas.microsoft.com/office/powerpoint/2010/main" val="219772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 (1 of 4)</a:t>
            </a:r>
            <a:endParaRPr lang="zh-CN" altLang="en-US" dirty="0"/>
          </a:p>
        </p:txBody>
      </p:sp>
      <p:sp>
        <p:nvSpPr>
          <p:cNvPr id="3" name="Text Placeholder 2"/>
          <p:cNvSpPr>
            <a:spLocks noGrp="1"/>
          </p:cNvSpPr>
          <p:nvPr>
            <p:ph type="body" sz="quarter" idx="17"/>
          </p:nvPr>
        </p:nvSpPr>
        <p:spPr/>
        <p:txBody>
          <a:bodyPr/>
          <a:lstStyle/>
          <a:p>
            <a:r>
              <a:rPr lang="en-US" altLang="zh-CN" i="1" dirty="0"/>
              <a:t>Request forgery </a:t>
            </a:r>
            <a:r>
              <a:rPr lang="en-US" altLang="zh-CN" dirty="0"/>
              <a:t>is a request that has been fabricated</a:t>
            </a:r>
          </a:p>
          <a:p>
            <a:r>
              <a:rPr lang="en-US" altLang="zh-CN" dirty="0"/>
              <a:t>There are two types of request forgeries:</a:t>
            </a:r>
          </a:p>
          <a:p>
            <a:pPr lvl="1"/>
            <a:r>
              <a:rPr lang="en-US" altLang="zh-CN" b="1" dirty="0"/>
              <a:t>Cross-site request forgery (CSFR) </a:t>
            </a:r>
            <a:r>
              <a:rPr lang="en-US" altLang="zh-CN" dirty="0"/>
              <a:t>and a </a:t>
            </a:r>
            <a:r>
              <a:rPr lang="en-US" altLang="zh-CN" b="1" dirty="0"/>
              <a:t>server-site request forgery (SSRF)</a:t>
            </a:r>
          </a:p>
          <a:p>
            <a:r>
              <a:rPr lang="en-US" altLang="zh-CN" dirty="0"/>
              <a:t>Cross-Site Request Forgery (CSRF)</a:t>
            </a:r>
          </a:p>
          <a:p>
            <a:pPr lvl="1"/>
            <a:r>
              <a:rPr lang="en-US" altLang="zh-CN" dirty="0"/>
              <a:t>CSRF takes advantage of an authentication “token” that a website sends to a user’s web browser</a:t>
            </a:r>
          </a:p>
          <a:p>
            <a:pPr lvl="1"/>
            <a:r>
              <a:rPr lang="en-US" altLang="zh-CN" dirty="0"/>
              <a:t>If a user is currently authenticated on a website and is then tricked into loading another webpage, the new page inherits the identity and privileges of the victim, who may the perform an undesired function on the attacker’s behalf</a:t>
            </a:r>
            <a:endParaRPr lang="zh-CN" altLang="en-US" dirty="0"/>
          </a:p>
        </p:txBody>
      </p:sp>
    </p:spTree>
    <p:extLst>
      <p:ext uri="{BB962C8B-B14F-4D97-AF65-F5344CB8AC3E}">
        <p14:creationId xmlns:p14="http://schemas.microsoft.com/office/powerpoint/2010/main" val="470381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 (2 of 4)</a:t>
            </a:r>
            <a:endParaRPr lang="zh-CN" altLang="en-US" dirty="0"/>
          </a:p>
        </p:txBody>
      </p:sp>
      <p:pic>
        <p:nvPicPr>
          <p:cNvPr id="5" name="Picture Placeholder 4" descr="An illustration outlining the steps in a cross-site request forgery. 1. Attacker forges a fund transfer request from Bank A and embeds it into an email request. 2. The attacker sends the email to a victim who is logged in to Bank A's website. 3. The victim unknowingly clicks the email hyperlink. 4. The request is sent to Bank A with the victim's verified credentials. 5. Bank A validates the request with the victim's credentials and sends funds to the attacke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749944" y="2118321"/>
            <a:ext cx="4861560" cy="2962656"/>
          </a:xfrm>
          <a:prstGeom prst="rect">
            <a:avLst/>
          </a:prstGeom>
          <a:noFill/>
          <a:ln>
            <a:noFill/>
          </a:ln>
        </p:spPr>
      </p:pic>
      <p:sp>
        <p:nvSpPr>
          <p:cNvPr id="4" name="Text Placeholder 3"/>
          <p:cNvSpPr>
            <a:spLocks noGrp="1"/>
          </p:cNvSpPr>
          <p:nvPr>
            <p:ph type="body" sz="quarter" idx="11"/>
          </p:nvPr>
        </p:nvSpPr>
        <p:spPr>
          <a:xfrm>
            <a:off x="7052945" y="4743311"/>
            <a:ext cx="3976406" cy="355869"/>
          </a:xfrm>
        </p:spPr>
        <p:txBody>
          <a:bodyPr/>
          <a:lstStyle/>
          <a:p>
            <a:r>
              <a:rPr lang="en-US" altLang="zh-CN" dirty="0"/>
              <a:t>Figure 3-11 Cross-site request forgery</a:t>
            </a:r>
            <a:endParaRPr lang="zh-CN" altLang="en-US" dirty="0"/>
          </a:p>
        </p:txBody>
      </p:sp>
    </p:spTree>
    <p:extLst>
      <p:ext uri="{BB962C8B-B14F-4D97-AF65-F5344CB8AC3E}">
        <p14:creationId xmlns:p14="http://schemas.microsoft.com/office/powerpoint/2010/main" val="378986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 (3 of 4)</a:t>
            </a:r>
            <a:endParaRPr lang="zh-CN" altLang="en-US" dirty="0"/>
          </a:p>
        </p:txBody>
      </p:sp>
      <p:sp>
        <p:nvSpPr>
          <p:cNvPr id="3" name="Text Placeholder 2"/>
          <p:cNvSpPr>
            <a:spLocks noGrp="1"/>
          </p:cNvSpPr>
          <p:nvPr>
            <p:ph type="body" sz="quarter" idx="17"/>
          </p:nvPr>
        </p:nvSpPr>
        <p:spPr/>
        <p:txBody>
          <a:bodyPr/>
          <a:lstStyle/>
          <a:p>
            <a:r>
              <a:rPr lang="en-US" altLang="zh-CN" dirty="0"/>
              <a:t>Server-Site Request Forgery (SSRF)</a:t>
            </a:r>
          </a:p>
          <a:p>
            <a:pPr lvl="1"/>
            <a:r>
              <a:rPr lang="en-US" altLang="zh-CN" dirty="0"/>
              <a:t>An SSRF takes advantage of a trusting relationship between web servers</a:t>
            </a:r>
          </a:p>
          <a:p>
            <a:pPr lvl="1"/>
            <a:r>
              <a:rPr lang="en-US" altLang="zh-CN" dirty="0"/>
              <a:t>SSRF attacks exploit how a web server processes external information received from another server</a:t>
            </a:r>
          </a:p>
          <a:p>
            <a:pPr lvl="1"/>
            <a:r>
              <a:rPr lang="en-US" altLang="zh-CN" dirty="0"/>
              <a:t>Some web applications are designed to read information from or write information to a specific URL</a:t>
            </a:r>
          </a:p>
          <a:p>
            <a:pPr lvl="1"/>
            <a:r>
              <a:rPr lang="en-US" altLang="zh-CN" dirty="0"/>
              <a:t>If an attacker can modify that target URL, they can potentially extract sensitive information from the application or inject untrusted input into it</a:t>
            </a:r>
            <a:endParaRPr lang="zh-CN" altLang="en-US" dirty="0"/>
          </a:p>
        </p:txBody>
      </p:sp>
    </p:spTree>
    <p:extLst>
      <p:ext uri="{BB962C8B-B14F-4D97-AF65-F5344CB8AC3E}">
        <p14:creationId xmlns:p14="http://schemas.microsoft.com/office/powerpoint/2010/main" val="2507751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Request Forgery (4 of 4)</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859102812"/>
              </p:ext>
            </p:extLst>
          </p:nvPr>
        </p:nvGraphicFramePr>
        <p:xfrm>
          <a:off x="1708438" y="2258291"/>
          <a:ext cx="8127999" cy="1198880"/>
        </p:xfrm>
        <a:graphic>
          <a:graphicData uri="http://schemas.openxmlformats.org/drawingml/2006/table">
            <a:tbl>
              <a:tblPr firstRow="1" bandRow="1">
                <a:tableStyleId>{5C22544A-7EE6-4342-B048-85BDC9FD1C3A}</a:tableStyleId>
              </a:tblPr>
              <a:tblGrid>
                <a:gridCol w="1751734">
                  <a:extLst>
                    <a:ext uri="{9D8B030D-6E8A-4147-A177-3AD203B41FA5}">
                      <a16:colId xmlns:a16="http://schemas.microsoft.com/office/drawing/2014/main" val="20000"/>
                    </a:ext>
                  </a:extLst>
                </a:gridCol>
                <a:gridCol w="1870364">
                  <a:extLst>
                    <a:ext uri="{9D8B030D-6E8A-4147-A177-3AD203B41FA5}">
                      <a16:colId xmlns:a16="http://schemas.microsoft.com/office/drawing/2014/main" val="20001"/>
                    </a:ext>
                  </a:extLst>
                </a:gridCol>
                <a:gridCol w="4505901">
                  <a:extLst>
                    <a:ext uri="{9D8B030D-6E8A-4147-A177-3AD203B41FA5}">
                      <a16:colId xmlns:a16="http://schemas.microsoft.com/office/drawing/2014/main" val="20002"/>
                    </a:ext>
                  </a:extLst>
                </a:gridCol>
              </a:tblGrid>
              <a:tr h="370840">
                <a:tc>
                  <a:txBody>
                    <a:bodyPr/>
                    <a:lstStyle/>
                    <a:p>
                      <a:r>
                        <a:rPr lang="en-US" altLang="zh-CN" sz="1400" dirty="0"/>
                        <a:t>Attack Name</a:t>
                      </a:r>
                      <a:endParaRPr lang="zh-CN" altLang="en-US" sz="1400" dirty="0"/>
                    </a:p>
                  </a:txBody>
                  <a:tcPr/>
                </a:tc>
                <a:tc>
                  <a:txBody>
                    <a:bodyPr/>
                    <a:lstStyle/>
                    <a:p>
                      <a:r>
                        <a:rPr lang="en-US" altLang="zh-CN" sz="1400" dirty="0"/>
                        <a:t>Attack Target</a:t>
                      </a:r>
                      <a:endParaRPr lang="zh-CN" altLang="en-US" sz="1400" dirty="0"/>
                    </a:p>
                  </a:txBody>
                  <a:tcPr/>
                </a:tc>
                <a:tc>
                  <a:txBody>
                    <a:bodyPr/>
                    <a:lstStyle/>
                    <a:p>
                      <a:r>
                        <a:rPr lang="en-US" altLang="zh-CN" sz="1400" dirty="0"/>
                        <a:t>Purpose</a:t>
                      </a:r>
                      <a:r>
                        <a:rPr lang="en-US" altLang="zh-CN" sz="1400" baseline="0" dirty="0"/>
                        <a:t> of Attack</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b="0" i="0" u="none" strike="noStrike" kern="1200" baseline="0" dirty="0">
                          <a:solidFill>
                            <a:schemeClr val="dk1"/>
                          </a:solidFill>
                          <a:latin typeface="+mn-lt"/>
                          <a:ea typeface="+mn-ea"/>
                          <a:cs typeface="+mn-cs"/>
                        </a:rPr>
                        <a:t>CSRF</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User</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Force target to take action for attacker while pretending to be</a:t>
                      </a:r>
                    </a:p>
                    <a:p>
                      <a:r>
                        <a:rPr lang="en-US" altLang="zh-CN" sz="1200" b="0" i="0" u="none" strike="noStrike" kern="1200" baseline="0" dirty="0">
                          <a:solidFill>
                            <a:schemeClr val="dk1"/>
                          </a:solidFill>
                          <a:latin typeface="+mn-lt"/>
                          <a:ea typeface="+mn-ea"/>
                          <a:cs typeface="+mn-cs"/>
                        </a:rPr>
                        <a:t>authorized user</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b="0" i="0" u="none" strike="noStrike" kern="1200" baseline="0" dirty="0">
                          <a:solidFill>
                            <a:schemeClr val="dk1"/>
                          </a:solidFill>
                          <a:latin typeface="+mn-lt"/>
                          <a:ea typeface="+mn-ea"/>
                          <a:cs typeface="+mn-cs"/>
                        </a:rPr>
                        <a:t>SSRF</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Web server</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Gain access to sensitive data or inject harmful data</a:t>
                      </a:r>
                      <a:endParaRPr lang="zh-CN" altLang="en-US" sz="1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91592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Replay</a:t>
            </a:r>
            <a:endParaRPr lang="zh-CN" altLang="en-US" dirty="0"/>
          </a:p>
        </p:txBody>
      </p:sp>
      <p:sp>
        <p:nvSpPr>
          <p:cNvPr id="3" name="Text Placeholder 2"/>
          <p:cNvSpPr>
            <a:spLocks noGrp="1"/>
          </p:cNvSpPr>
          <p:nvPr>
            <p:ph type="body" sz="quarter" idx="17"/>
          </p:nvPr>
        </p:nvSpPr>
        <p:spPr/>
        <p:txBody>
          <a:bodyPr/>
          <a:lstStyle/>
          <a:p>
            <a:r>
              <a:rPr lang="en-US" altLang="zh-CN" dirty="0"/>
              <a:t>Replay attacks are commonly used against digital identities</a:t>
            </a:r>
          </a:p>
          <a:p>
            <a:pPr lvl="1"/>
            <a:r>
              <a:rPr lang="en-US" altLang="zh-CN" dirty="0"/>
              <a:t>After intercepting and copying data, the threat actor retransmits selected and edited portions of the copied communications later to impersonate the legitimate user</a:t>
            </a:r>
          </a:p>
          <a:p>
            <a:r>
              <a:rPr lang="en-US" altLang="zh-CN" dirty="0"/>
              <a:t>Many digital identity replay attacks are between a user and an authentication server</a:t>
            </a:r>
            <a:endParaRPr lang="zh-CN" altLang="en-US" dirty="0"/>
          </a:p>
        </p:txBody>
      </p:sp>
    </p:spTree>
    <p:extLst>
      <p:ext uri="{BB962C8B-B14F-4D97-AF65-F5344CB8AC3E}">
        <p14:creationId xmlns:p14="http://schemas.microsoft.com/office/powerpoint/2010/main" val="426850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Software (1 of 3)</a:t>
            </a:r>
            <a:endParaRPr lang="zh-CN" altLang="en-US" dirty="0"/>
          </a:p>
        </p:txBody>
      </p:sp>
      <p:sp>
        <p:nvSpPr>
          <p:cNvPr id="3" name="Text Placeholder 2"/>
          <p:cNvSpPr>
            <a:spLocks noGrp="1"/>
          </p:cNvSpPr>
          <p:nvPr>
            <p:ph type="body" sz="quarter" idx="17"/>
          </p:nvPr>
        </p:nvSpPr>
        <p:spPr/>
        <p:txBody>
          <a:bodyPr/>
          <a:lstStyle/>
          <a:p>
            <a:r>
              <a:rPr lang="en-US" altLang="zh-CN" dirty="0"/>
              <a:t>Other attacks are directly focused on vulnerabilities in the software applications</a:t>
            </a:r>
          </a:p>
          <a:p>
            <a:r>
              <a:rPr lang="en-US" altLang="zh-CN" dirty="0"/>
              <a:t>These include:</a:t>
            </a:r>
          </a:p>
          <a:p>
            <a:pPr lvl="1"/>
            <a:r>
              <a:rPr lang="en-US" altLang="zh-CN" dirty="0"/>
              <a:t>Exploiting memory vulnerabilities</a:t>
            </a:r>
          </a:p>
          <a:p>
            <a:pPr lvl="1"/>
            <a:r>
              <a:rPr lang="en-US" altLang="zh-CN" dirty="0"/>
              <a:t>Improper exception and error handling</a:t>
            </a:r>
          </a:p>
          <a:p>
            <a:pPr lvl="1"/>
            <a:r>
              <a:rPr lang="en-US" altLang="zh-CN" dirty="0"/>
              <a:t>External software components</a:t>
            </a:r>
          </a:p>
          <a:p>
            <a:r>
              <a:rPr lang="en-US" altLang="zh-CN" dirty="0"/>
              <a:t>Memory Vulnerabilities</a:t>
            </a:r>
          </a:p>
          <a:p>
            <a:pPr lvl="1"/>
            <a:r>
              <a:rPr lang="en-US" altLang="zh-CN" dirty="0"/>
              <a:t>Some memory-related attacks are called </a:t>
            </a:r>
            <a:r>
              <a:rPr lang="en-US" altLang="zh-CN" b="1" dirty="0"/>
              <a:t>resource exhaustion </a:t>
            </a:r>
            <a:r>
              <a:rPr lang="en-US" altLang="zh-CN" dirty="0"/>
              <a:t>attacks because they “deplete” parts of memory and thus interfere with the normal operation of the program in RAM</a:t>
            </a:r>
          </a:p>
          <a:p>
            <a:pPr lvl="1"/>
            <a:r>
              <a:rPr lang="en-US" altLang="zh-CN" dirty="0"/>
              <a:t>Other memory-related attacks attempt to manipulate memory contents such as buffer overflow attacks and integer overflow attacks</a:t>
            </a:r>
            <a:endParaRPr lang="zh-CN" altLang="en-US" dirty="0"/>
          </a:p>
        </p:txBody>
      </p:sp>
    </p:spTree>
    <p:extLst>
      <p:ext uri="{BB962C8B-B14F-4D97-AF65-F5344CB8AC3E}">
        <p14:creationId xmlns:p14="http://schemas.microsoft.com/office/powerpoint/2010/main" val="2478845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Software (2 of 3)</a:t>
            </a:r>
            <a:endParaRPr lang="zh-CN" altLang="en-US" dirty="0"/>
          </a:p>
        </p:txBody>
      </p:sp>
      <p:sp>
        <p:nvSpPr>
          <p:cNvPr id="3" name="Text Placeholder 2"/>
          <p:cNvSpPr>
            <a:spLocks noGrp="1"/>
          </p:cNvSpPr>
          <p:nvPr>
            <p:ph type="body" sz="quarter" idx="17"/>
          </p:nvPr>
        </p:nvSpPr>
        <p:spPr/>
        <p:txBody>
          <a:bodyPr/>
          <a:lstStyle/>
          <a:p>
            <a:r>
              <a:rPr lang="en-US" altLang="zh-CN" dirty="0"/>
              <a:t>Memory Vulnerabilities (continued)</a:t>
            </a:r>
          </a:p>
          <a:p>
            <a:pPr lvl="1"/>
            <a:r>
              <a:rPr lang="en-US" altLang="zh-CN" dirty="0"/>
              <a:t>A </a:t>
            </a:r>
            <a:r>
              <a:rPr lang="en-US" altLang="zh-CN" b="1" dirty="0"/>
              <a:t>buffer overflow attack</a:t>
            </a:r>
            <a:r>
              <a:rPr lang="en-US" altLang="zh-CN" dirty="0"/>
              <a:t> occurs when a process attempts to store data in RAM beyond the boundaries of a fixed-length storage buffer</a:t>
            </a:r>
          </a:p>
          <a:p>
            <a:pPr lvl="2"/>
            <a:r>
              <a:rPr lang="en-US" altLang="zh-CN" dirty="0"/>
              <a:t>This extra data overflows into the adjacent memory locations</a:t>
            </a:r>
          </a:p>
          <a:p>
            <a:pPr lvl="1"/>
            <a:r>
              <a:rPr lang="en-US" altLang="zh-CN" dirty="0"/>
              <a:t>In an </a:t>
            </a:r>
            <a:r>
              <a:rPr lang="en-US" altLang="zh-CN" b="1" dirty="0"/>
              <a:t>integer overflow attack</a:t>
            </a:r>
            <a:r>
              <a:rPr lang="en-US" altLang="zh-CN" dirty="0"/>
              <a:t>, an attacker changes the value of a variable to something outside the range that the programmer had intended by using an integer overflow </a:t>
            </a:r>
          </a:p>
          <a:p>
            <a:r>
              <a:rPr lang="en-US" altLang="zh-CN" dirty="0"/>
              <a:t>Improper Exception Handling</a:t>
            </a:r>
          </a:p>
          <a:p>
            <a:pPr lvl="1"/>
            <a:r>
              <a:rPr lang="en-US" altLang="zh-CN" dirty="0"/>
              <a:t>Some attacks are the result of poor coding on the part of software developers</a:t>
            </a:r>
          </a:p>
          <a:p>
            <a:pPr lvl="1"/>
            <a:r>
              <a:rPr lang="en-US" altLang="zh-CN" dirty="0"/>
              <a:t>Software that allows the user to enter data but has </a:t>
            </a:r>
            <a:r>
              <a:rPr lang="en-US" altLang="zh-CN" b="1" dirty="0"/>
              <a:t>improper input handling </a:t>
            </a:r>
            <a:r>
              <a:rPr lang="en-US" altLang="zh-CN" dirty="0"/>
              <a:t>features does not filter or validate user input to prevent a malicious action</a:t>
            </a:r>
          </a:p>
          <a:p>
            <a:pPr lvl="1"/>
            <a:r>
              <a:rPr lang="en-US" altLang="zh-CN" dirty="0"/>
              <a:t>Another improper exception handling situation is a NULL </a:t>
            </a:r>
            <a:r>
              <a:rPr lang="en-US" altLang="zh-CN" b="1" dirty="0"/>
              <a:t>pointer/object dereference</a:t>
            </a:r>
          </a:p>
          <a:p>
            <a:pPr lvl="2"/>
            <a:r>
              <a:rPr lang="en-US" altLang="zh-CN" dirty="0"/>
              <a:t>When an application dereferences a pointer that has a value of NULL, it typically will cause a program to crash or exit</a:t>
            </a:r>
            <a:endParaRPr lang="zh-CN" altLang="en-US" dirty="0"/>
          </a:p>
        </p:txBody>
      </p:sp>
    </p:spTree>
    <p:extLst>
      <p:ext uri="{BB962C8B-B14F-4D97-AF65-F5344CB8AC3E}">
        <p14:creationId xmlns:p14="http://schemas.microsoft.com/office/powerpoint/2010/main" val="343298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Using Malware</a:t>
            </a:r>
            <a:endParaRPr lang="zh-CN" altLang="en-US" dirty="0"/>
          </a:p>
        </p:txBody>
      </p:sp>
      <p:sp>
        <p:nvSpPr>
          <p:cNvPr id="3" name="Text Placeholder 2"/>
          <p:cNvSpPr>
            <a:spLocks noGrp="1"/>
          </p:cNvSpPr>
          <p:nvPr>
            <p:ph type="body" sz="quarter" idx="17"/>
          </p:nvPr>
        </p:nvSpPr>
        <p:spPr/>
        <p:txBody>
          <a:bodyPr/>
          <a:lstStyle/>
          <a:p>
            <a:r>
              <a:rPr lang="en-US" altLang="zh-CN" b="1" dirty="0"/>
              <a:t>Malware</a:t>
            </a:r>
            <a:r>
              <a:rPr lang="en-US" altLang="zh-CN" dirty="0"/>
              <a:t> is software that enters a computer system without the user’s knowledge or consent and then performs an unwanted and harmful action</a:t>
            </a:r>
          </a:p>
          <a:p>
            <a:pPr lvl="1"/>
            <a:r>
              <a:rPr lang="en-US" altLang="zh-CN" dirty="0"/>
              <a:t>Malware is most often used as the general term that refers to a wide variety of damaging software programs</a:t>
            </a:r>
          </a:p>
          <a:p>
            <a:r>
              <a:rPr lang="en-US" altLang="zh-CN" dirty="0"/>
              <a:t>Malware is continually evolving to avoid detection by improved security measures</a:t>
            </a:r>
          </a:p>
          <a:p>
            <a:r>
              <a:rPr lang="en-US" altLang="zh-CN" dirty="0"/>
              <a:t>One attempt at classifying the diverse types of malware can be to examine the primary action that the malware performs:</a:t>
            </a:r>
          </a:p>
          <a:p>
            <a:pPr lvl="1"/>
            <a:r>
              <a:rPr lang="en-US" altLang="zh-CN" dirty="0"/>
              <a:t>Imprison</a:t>
            </a:r>
          </a:p>
          <a:p>
            <a:pPr lvl="1"/>
            <a:r>
              <a:rPr lang="en-US" altLang="zh-CN" dirty="0"/>
              <a:t>Launch</a:t>
            </a:r>
          </a:p>
          <a:p>
            <a:pPr lvl="1"/>
            <a:r>
              <a:rPr lang="en-US" altLang="zh-CN" dirty="0"/>
              <a:t>Snoop</a:t>
            </a:r>
          </a:p>
          <a:p>
            <a:pPr lvl="1"/>
            <a:r>
              <a:rPr lang="en-US" altLang="zh-CN" dirty="0"/>
              <a:t>Deceive</a:t>
            </a:r>
          </a:p>
          <a:p>
            <a:pPr lvl="1"/>
            <a:r>
              <a:rPr lang="en-US" altLang="zh-CN" dirty="0"/>
              <a:t>Evade</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Software (3 of 3)</a:t>
            </a:r>
            <a:endParaRPr lang="zh-CN" altLang="en-US" dirty="0"/>
          </a:p>
        </p:txBody>
      </p:sp>
      <p:sp>
        <p:nvSpPr>
          <p:cNvPr id="3" name="Text Placeholder 2"/>
          <p:cNvSpPr>
            <a:spLocks noGrp="1"/>
          </p:cNvSpPr>
          <p:nvPr>
            <p:ph type="body" sz="quarter" idx="17"/>
          </p:nvPr>
        </p:nvSpPr>
        <p:spPr/>
        <p:txBody>
          <a:bodyPr/>
          <a:lstStyle/>
          <a:p>
            <a:r>
              <a:rPr lang="en-US" altLang="zh-CN" dirty="0"/>
              <a:t>Attacks on External Software Components</a:t>
            </a:r>
          </a:p>
          <a:p>
            <a:pPr lvl="1"/>
            <a:r>
              <a:rPr lang="en-US" altLang="zh-CN" dirty="0"/>
              <a:t>In addition to attacking the software directly, threat actors also target external software components</a:t>
            </a:r>
          </a:p>
          <a:p>
            <a:pPr lvl="1"/>
            <a:r>
              <a:rPr lang="en-US" altLang="zh-CN" dirty="0"/>
              <a:t>These include the following:</a:t>
            </a:r>
          </a:p>
          <a:p>
            <a:pPr lvl="2"/>
            <a:r>
              <a:rPr lang="en-US" altLang="zh-CN" i="1" dirty="0"/>
              <a:t>Application program interface (API)</a:t>
            </a:r>
          </a:p>
          <a:p>
            <a:pPr lvl="2"/>
            <a:r>
              <a:rPr lang="en-US" altLang="zh-CN" i="1" dirty="0"/>
              <a:t>Device driver</a:t>
            </a:r>
          </a:p>
          <a:p>
            <a:pPr lvl="2"/>
            <a:r>
              <a:rPr lang="en-US" altLang="zh-CN" i="1" dirty="0"/>
              <a:t>Dynamic-link library (DLL)</a:t>
            </a:r>
            <a:endParaRPr lang="zh-CN" altLang="en-US" i="1" dirty="0"/>
          </a:p>
        </p:txBody>
      </p:sp>
    </p:spTree>
    <p:extLst>
      <p:ext uri="{BB962C8B-B14F-4D97-AF65-F5344CB8AC3E}">
        <p14:creationId xmlns:p14="http://schemas.microsoft.com/office/powerpoint/2010/main" val="2733516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application attack might use the following syntax?</a:t>
            </a:r>
          </a:p>
          <a:p>
            <a:pPr marL="0" indent="0">
              <a:buNone/>
            </a:pPr>
            <a:r>
              <a:rPr lang="en-US" dirty="0"/>
              <a:t>	‘</a:t>
            </a:r>
            <a:r>
              <a:rPr lang="en-US" i="1" dirty="0"/>
              <a:t>whatever</a:t>
            </a:r>
            <a:r>
              <a:rPr lang="en-US" dirty="0"/>
              <a:t>’ AND </a:t>
            </a:r>
            <a:r>
              <a:rPr lang="en-US" i="1" dirty="0"/>
              <a:t>email</a:t>
            </a:r>
            <a:r>
              <a:rPr lang="en-US" dirty="0"/>
              <a:t> IS NULL;</a:t>
            </a:r>
          </a:p>
          <a:p>
            <a:pPr marL="342900" lvl="1" indent="0">
              <a:buNone/>
            </a:pPr>
            <a:r>
              <a:rPr lang="en-US" dirty="0">
                <a:solidFill>
                  <a:srgbClr val="000000"/>
                </a:solidFill>
              </a:rPr>
              <a:t>a. Cross-site scripting</a:t>
            </a:r>
          </a:p>
          <a:p>
            <a:pPr marL="342900" lvl="1" indent="0">
              <a:buNone/>
            </a:pPr>
            <a:r>
              <a:rPr lang="en-US" dirty="0">
                <a:solidFill>
                  <a:srgbClr val="000000"/>
                </a:solidFill>
              </a:rPr>
              <a:t>b. Client-side request forgery</a:t>
            </a:r>
          </a:p>
          <a:p>
            <a:pPr marL="342900" lvl="1" indent="0">
              <a:buNone/>
            </a:pPr>
            <a:r>
              <a:rPr lang="en-US" dirty="0">
                <a:solidFill>
                  <a:srgbClr val="000000"/>
                </a:solidFill>
              </a:rPr>
              <a:t>c. SQL injection</a:t>
            </a:r>
          </a:p>
          <a:p>
            <a:pPr marL="342900" lvl="1" indent="0">
              <a:buNone/>
            </a:pPr>
            <a:r>
              <a:rPr lang="en-US" dirty="0">
                <a:solidFill>
                  <a:srgbClr val="000000"/>
                </a:solidFill>
              </a:rPr>
              <a:t>d. Buffer overflow</a:t>
            </a:r>
          </a:p>
          <a:p>
            <a:pPr marL="342900" lvl="1" indent="0">
              <a:buNone/>
            </a:pPr>
            <a:endParaRPr lang="en-US" dirty="0"/>
          </a:p>
        </p:txBody>
      </p:sp>
    </p:spTree>
    <p:extLst>
      <p:ext uri="{BB962C8B-B14F-4D97-AF65-F5344CB8AC3E}">
        <p14:creationId xmlns:p14="http://schemas.microsoft.com/office/powerpoint/2010/main" val="4128077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application attack might use the following syntax?</a:t>
            </a:r>
          </a:p>
          <a:p>
            <a:pPr marL="0" indent="0">
              <a:buNone/>
            </a:pPr>
            <a:r>
              <a:rPr lang="en-US" dirty="0"/>
              <a:t>	‘</a:t>
            </a:r>
            <a:r>
              <a:rPr lang="en-US" i="1" dirty="0"/>
              <a:t>whatever</a:t>
            </a:r>
            <a:r>
              <a:rPr lang="en-US" dirty="0"/>
              <a:t>’ AND </a:t>
            </a:r>
            <a:r>
              <a:rPr lang="en-US" i="1" dirty="0"/>
              <a:t>email</a:t>
            </a:r>
            <a:r>
              <a:rPr lang="en-US" dirty="0"/>
              <a:t> IS NULL;</a:t>
            </a:r>
          </a:p>
          <a:p>
            <a:pPr marL="457200" lvl="1" indent="0">
              <a:buNone/>
            </a:pPr>
            <a:r>
              <a:rPr lang="en-US" b="1" dirty="0">
                <a:solidFill>
                  <a:srgbClr val="000000"/>
                </a:solidFill>
              </a:rPr>
              <a:t>Answer: c. SQL injection </a:t>
            </a:r>
          </a:p>
          <a:p>
            <a:pPr marL="457200" lvl="1" indent="0">
              <a:buNone/>
            </a:pPr>
            <a:r>
              <a:rPr lang="en-US" b="1" dirty="0">
                <a:solidFill>
                  <a:srgbClr val="000000"/>
                </a:solidFill>
              </a:rPr>
              <a:t>An SQL injection attack inserts statements to manipulate a database server</a:t>
            </a:r>
            <a:r>
              <a:rPr lang="en-US" altLang="zh-CN" b="1" dirty="0">
                <a:solidFill>
                  <a:srgbClr val="000000"/>
                </a:solidFill>
              </a:rPr>
              <a:t>. The statement in the question can determine the names of different fields in the database.</a:t>
            </a:r>
          </a:p>
        </p:txBody>
      </p:sp>
    </p:spTree>
    <p:extLst>
      <p:ext uri="{BB962C8B-B14F-4D97-AF65-F5344CB8AC3E}">
        <p14:creationId xmlns:p14="http://schemas.microsoft.com/office/powerpoint/2010/main" val="3126469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Adversarial Artificial Intelligence Attacks</a:t>
            </a:r>
            <a:endParaRPr lang="zh-CN" altLang="en-US" dirty="0"/>
          </a:p>
        </p:txBody>
      </p:sp>
      <p:sp>
        <p:nvSpPr>
          <p:cNvPr id="3" name="Text Placeholder 2"/>
          <p:cNvSpPr>
            <a:spLocks noGrp="1"/>
          </p:cNvSpPr>
          <p:nvPr>
            <p:ph type="body" sz="quarter" idx="17"/>
          </p:nvPr>
        </p:nvSpPr>
        <p:spPr/>
        <p:txBody>
          <a:bodyPr/>
          <a:lstStyle/>
          <a:p>
            <a:r>
              <a:rPr lang="en-US" altLang="zh-CN" dirty="0"/>
              <a:t>Cybersecurity is using artificial intelligence to enhance the detection of malicious behavior and advanced threats</a:t>
            </a:r>
          </a:p>
          <a:p>
            <a:pPr lvl="1"/>
            <a:r>
              <a:rPr lang="en-US" altLang="zh-CN" dirty="0"/>
              <a:t>However, there are significant vulnerabilities and risks with using these new tools</a:t>
            </a:r>
          </a:p>
          <a:p>
            <a:r>
              <a:rPr lang="en-US" altLang="zh-CN" dirty="0"/>
              <a:t>Understanding them includes:</a:t>
            </a:r>
          </a:p>
          <a:p>
            <a:pPr lvl="1"/>
            <a:r>
              <a:rPr lang="en-US" altLang="zh-CN" dirty="0"/>
              <a:t>Knowing what the tools are and what they can do</a:t>
            </a:r>
          </a:p>
          <a:p>
            <a:pPr lvl="1"/>
            <a:r>
              <a:rPr lang="en-US" altLang="zh-CN" dirty="0"/>
              <a:t>How these tools are used in cybersecurity</a:t>
            </a:r>
          </a:p>
          <a:p>
            <a:pPr lvl="1"/>
            <a:r>
              <a:rPr lang="en-US" altLang="zh-CN" dirty="0"/>
              <a:t>Knowing their potential risks</a:t>
            </a:r>
            <a:endParaRPr lang="zh-CN" altLang="en-US" dirty="0"/>
          </a:p>
        </p:txBody>
      </p:sp>
    </p:spTree>
    <p:extLst>
      <p:ext uri="{BB962C8B-B14F-4D97-AF65-F5344CB8AC3E}">
        <p14:creationId xmlns:p14="http://schemas.microsoft.com/office/powerpoint/2010/main" val="631421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Are Artificial Intelligence (AI) and Machine Learning (ML)?</a:t>
            </a:r>
            <a:endParaRPr lang="zh-CN" altLang="en-US" dirty="0"/>
          </a:p>
        </p:txBody>
      </p:sp>
      <p:sp>
        <p:nvSpPr>
          <p:cNvPr id="3" name="Text Placeholder 2"/>
          <p:cNvSpPr>
            <a:spLocks noGrp="1"/>
          </p:cNvSpPr>
          <p:nvPr>
            <p:ph type="body" sz="quarter" idx="17"/>
          </p:nvPr>
        </p:nvSpPr>
        <p:spPr/>
        <p:txBody>
          <a:bodyPr/>
          <a:lstStyle/>
          <a:p>
            <a:r>
              <a:rPr lang="en-US" altLang="zh-CN" dirty="0"/>
              <a:t>The definitions of AI vary, but </a:t>
            </a:r>
            <a:r>
              <a:rPr lang="en-US" altLang="zh-CN" i="1" dirty="0"/>
              <a:t>AI</a:t>
            </a:r>
            <a:r>
              <a:rPr lang="en-US" altLang="zh-CN" dirty="0"/>
              <a:t> may be defined as technology that imitates human abilities </a:t>
            </a:r>
          </a:p>
          <a:p>
            <a:r>
              <a:rPr lang="en-US" altLang="zh-CN" dirty="0"/>
              <a:t>A recognized subset of AI is </a:t>
            </a:r>
            <a:r>
              <a:rPr lang="en-US" altLang="zh-CN" i="1" dirty="0"/>
              <a:t>machine learning </a:t>
            </a:r>
            <a:r>
              <a:rPr lang="en-US" altLang="zh-CN" dirty="0"/>
              <a:t>(</a:t>
            </a:r>
            <a:r>
              <a:rPr lang="en-US" altLang="zh-CN" i="1" dirty="0"/>
              <a:t>ML</a:t>
            </a:r>
            <a:r>
              <a:rPr lang="en-US" altLang="zh-CN" dirty="0"/>
              <a:t>)</a:t>
            </a:r>
          </a:p>
          <a:p>
            <a:pPr lvl="1"/>
            <a:r>
              <a:rPr lang="en-US" altLang="zh-CN" dirty="0"/>
              <a:t>ML is defined as “teaching” a technology device to “learn” by itself without the continual instructions of a computer programmer</a:t>
            </a:r>
          </a:p>
          <a:p>
            <a:r>
              <a:rPr lang="en-US" altLang="zh-CN" dirty="0"/>
              <a:t>ML also involves learning through repeated experience</a:t>
            </a:r>
          </a:p>
          <a:p>
            <a:pPr lvl="1"/>
            <a:r>
              <a:rPr lang="en-US" altLang="zh-CN" dirty="0"/>
              <a:t>If something attempted does not work, then it determines how it could be changed to make it work</a:t>
            </a:r>
            <a:endParaRPr lang="zh-CN" altLang="en-US" dirty="0"/>
          </a:p>
        </p:txBody>
      </p:sp>
    </p:spTree>
    <p:extLst>
      <p:ext uri="{BB962C8B-B14F-4D97-AF65-F5344CB8AC3E}">
        <p14:creationId xmlns:p14="http://schemas.microsoft.com/office/powerpoint/2010/main" val="3931137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Uses in Cybersecurity (1 of 2)</a:t>
            </a:r>
            <a:endParaRPr lang="zh-CN" altLang="en-US" dirty="0"/>
          </a:p>
        </p:txBody>
      </p:sp>
      <p:sp>
        <p:nvSpPr>
          <p:cNvPr id="3" name="Text Placeholder 2"/>
          <p:cNvSpPr>
            <a:spLocks noGrp="1"/>
          </p:cNvSpPr>
          <p:nvPr>
            <p:ph type="body" sz="quarter" idx="17"/>
          </p:nvPr>
        </p:nvSpPr>
        <p:spPr/>
        <p:txBody>
          <a:bodyPr/>
          <a:lstStyle/>
          <a:p>
            <a:r>
              <a:rPr lang="en-US" altLang="zh-CN" dirty="0"/>
              <a:t>Cybersecurity AI allows organizations to detect, predict, and respond to cyberthreats in real time using ML</a:t>
            </a:r>
          </a:p>
          <a:p>
            <a:r>
              <a:rPr lang="en-US" altLang="zh-CN" dirty="0"/>
              <a:t>Virtually all email systems use some type of AI to block phishing attacks</a:t>
            </a:r>
          </a:p>
          <a:p>
            <a:r>
              <a:rPr lang="en-US" altLang="zh-CN" dirty="0"/>
              <a:t>The prime advantages of using AI to combat threats are continual learning and greater speed in response</a:t>
            </a:r>
          </a:p>
          <a:p>
            <a:pPr lvl="1"/>
            <a:r>
              <a:rPr lang="en-US" altLang="zh-CN" dirty="0"/>
              <a:t>AI can predict and prevent future attacks</a:t>
            </a:r>
          </a:p>
          <a:p>
            <a:r>
              <a:rPr lang="en-US" altLang="zh-CN" dirty="0"/>
              <a:t>About one in five organizations used cybersecurity AI before 2019</a:t>
            </a:r>
          </a:p>
          <a:p>
            <a:pPr lvl="1"/>
            <a:r>
              <a:rPr lang="en-US" altLang="zh-CN" dirty="0"/>
              <a:t>Increasing to two out of three organizations planning to deploy it by the end of 2020</a:t>
            </a:r>
            <a:endParaRPr lang="zh-CN" altLang="en-US" dirty="0"/>
          </a:p>
        </p:txBody>
      </p:sp>
    </p:spTree>
    <p:extLst>
      <p:ext uri="{BB962C8B-B14F-4D97-AF65-F5344CB8AC3E}">
        <p14:creationId xmlns:p14="http://schemas.microsoft.com/office/powerpoint/2010/main" val="2643615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Uses in Cybersecurity (2 of 2)</a:t>
            </a:r>
            <a:endParaRPr lang="zh-CN" altLang="en-US" dirty="0"/>
          </a:p>
        </p:txBody>
      </p:sp>
      <p:pic>
        <p:nvPicPr>
          <p:cNvPr id="5" name="Picture Placeholder 4" descr="A graphic illustration showing what percentage of Artificial Intelligence is used in cybersecurity. Network security: 75 percent. Data security: 71 percent. Endpoint security: 8 percent. Identity and access security: 65 percent. Application security: 64 percent. Cloud security: 59 percent. Internet of Things security: 53 percen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221490" y="1887390"/>
            <a:ext cx="5619749" cy="3775655"/>
          </a:xfrm>
          <a:prstGeom prst="rect">
            <a:avLst/>
          </a:prstGeom>
          <a:noFill/>
          <a:ln>
            <a:noFill/>
          </a:ln>
        </p:spPr>
      </p:pic>
      <p:sp>
        <p:nvSpPr>
          <p:cNvPr id="4" name="Text Placeholder 3"/>
          <p:cNvSpPr>
            <a:spLocks noGrp="1"/>
          </p:cNvSpPr>
          <p:nvPr>
            <p:ph type="body" sz="quarter" idx="11"/>
          </p:nvPr>
        </p:nvSpPr>
        <p:spPr>
          <a:xfrm>
            <a:off x="7478972" y="5247409"/>
            <a:ext cx="3976406" cy="631411"/>
          </a:xfrm>
        </p:spPr>
        <p:txBody>
          <a:bodyPr/>
          <a:lstStyle/>
          <a:p>
            <a:r>
              <a:rPr lang="en-US" altLang="zh-CN" dirty="0"/>
              <a:t>Figure 3-13 How AI cybersecurity is used</a:t>
            </a:r>
            <a:endParaRPr lang="zh-CN" altLang="en-US" dirty="0"/>
          </a:p>
        </p:txBody>
      </p:sp>
    </p:spTree>
    <p:extLst>
      <p:ext uri="{BB962C8B-B14F-4D97-AF65-F5344CB8AC3E}">
        <p14:creationId xmlns:p14="http://schemas.microsoft.com/office/powerpoint/2010/main" val="623145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Risks in Using AI and ML in Cybersecurity</a:t>
            </a:r>
            <a:endParaRPr lang="zh-CN" altLang="en-US" dirty="0"/>
          </a:p>
        </p:txBody>
      </p:sp>
      <p:sp>
        <p:nvSpPr>
          <p:cNvPr id="3" name="Text Placeholder 2"/>
          <p:cNvSpPr>
            <a:spLocks noGrp="1"/>
          </p:cNvSpPr>
          <p:nvPr>
            <p:ph type="body" sz="quarter" idx="17"/>
          </p:nvPr>
        </p:nvSpPr>
        <p:spPr/>
        <p:txBody>
          <a:bodyPr/>
          <a:lstStyle/>
          <a:p>
            <a:r>
              <a:rPr lang="en-US" altLang="zh-CN" dirty="0"/>
              <a:t>Risks associated with using AI and ML are called </a:t>
            </a:r>
            <a:r>
              <a:rPr lang="en-US" altLang="zh-CN" b="1" dirty="0"/>
              <a:t>adversarial artificial intelligence</a:t>
            </a:r>
          </a:p>
          <a:p>
            <a:r>
              <a:rPr lang="en-US" altLang="zh-CN" dirty="0"/>
              <a:t>The first risk is the </a:t>
            </a:r>
            <a:r>
              <a:rPr lang="en-US" altLang="zh-CN" b="1" dirty="0"/>
              <a:t>security of ML algorithms </a:t>
            </a:r>
          </a:p>
          <a:p>
            <a:pPr lvl="1"/>
            <a:r>
              <a:rPr lang="en-US" altLang="zh-CN" dirty="0"/>
              <a:t>These could be attacked and compromised, allowing threat actors to alter algorithms to ignore attacks</a:t>
            </a:r>
          </a:p>
          <a:p>
            <a:r>
              <a:rPr lang="en-US" altLang="zh-CN" dirty="0"/>
              <a:t>Another risk is </a:t>
            </a:r>
            <a:r>
              <a:rPr lang="en-US" altLang="zh-CN" b="1" dirty="0"/>
              <a:t>tainted training data for machine learning</a:t>
            </a:r>
          </a:p>
          <a:p>
            <a:pPr lvl="1"/>
            <a:r>
              <a:rPr lang="en-US" altLang="zh-CN" dirty="0"/>
              <a:t>Attackers can attempt to alter the training data that is used by ML in order to produce false negatives to cloak themselves</a:t>
            </a:r>
            <a:endParaRPr lang="zh-CN" altLang="en-US" dirty="0"/>
          </a:p>
        </p:txBody>
      </p:sp>
    </p:spTree>
    <p:extLst>
      <p:ext uri="{BB962C8B-B14F-4D97-AF65-F5344CB8AC3E}">
        <p14:creationId xmlns:p14="http://schemas.microsoft.com/office/powerpoint/2010/main" val="2751551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concern of using AI and ML in cybersecurity?</a:t>
            </a:r>
          </a:p>
          <a:p>
            <a:pPr marL="342900" lvl="1" indent="0">
              <a:buNone/>
            </a:pPr>
            <a:r>
              <a:rPr lang="en-US" dirty="0">
                <a:solidFill>
                  <a:srgbClr val="000000"/>
                </a:solidFill>
              </a:rPr>
              <a:t>a. Buffer overflows</a:t>
            </a:r>
          </a:p>
          <a:p>
            <a:pPr marL="342900" lvl="1" indent="0">
              <a:buNone/>
            </a:pPr>
            <a:r>
              <a:rPr lang="en-US" dirty="0">
                <a:solidFill>
                  <a:srgbClr val="000000"/>
                </a:solidFill>
              </a:rPr>
              <a:t>b. Improper input handling</a:t>
            </a:r>
          </a:p>
          <a:p>
            <a:pPr marL="342900" lvl="1" indent="0">
              <a:buNone/>
            </a:pPr>
            <a:r>
              <a:rPr lang="en-US" dirty="0">
                <a:solidFill>
                  <a:srgbClr val="000000"/>
                </a:solidFill>
              </a:rPr>
              <a:t>c. Device driver manipulation</a:t>
            </a:r>
          </a:p>
          <a:p>
            <a:pPr marL="342900" lvl="1" indent="0">
              <a:buNone/>
            </a:pPr>
            <a:r>
              <a:rPr lang="en-US" dirty="0">
                <a:solidFill>
                  <a:srgbClr val="000000"/>
                </a:solidFill>
              </a:rPr>
              <a:t>d. Tainted training data</a:t>
            </a:r>
          </a:p>
          <a:p>
            <a:pPr marL="342900" lvl="1" indent="0">
              <a:buNone/>
            </a:pPr>
            <a:endParaRPr lang="en-US" dirty="0"/>
          </a:p>
        </p:txBody>
      </p:sp>
    </p:spTree>
    <p:extLst>
      <p:ext uri="{BB962C8B-B14F-4D97-AF65-F5344CB8AC3E}">
        <p14:creationId xmlns:p14="http://schemas.microsoft.com/office/powerpoint/2010/main" val="1743366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concern of using AI and ML in cybersecurity?</a:t>
            </a:r>
          </a:p>
          <a:p>
            <a:pPr marL="457200" lvl="1" indent="0">
              <a:buNone/>
            </a:pPr>
            <a:r>
              <a:rPr lang="en-US" b="1" dirty="0">
                <a:solidFill>
                  <a:srgbClr val="000000"/>
                </a:solidFill>
              </a:rPr>
              <a:t>Answer: d</a:t>
            </a:r>
            <a:r>
              <a:rPr lang="en-US" dirty="0">
                <a:solidFill>
                  <a:srgbClr val="000000"/>
                </a:solidFill>
              </a:rPr>
              <a:t>. </a:t>
            </a:r>
            <a:r>
              <a:rPr lang="en-US" b="1" dirty="0">
                <a:solidFill>
                  <a:srgbClr val="000000"/>
                </a:solidFill>
              </a:rPr>
              <a:t>Tainted training data</a:t>
            </a:r>
          </a:p>
          <a:p>
            <a:pPr marL="457200" lvl="1" indent="0">
              <a:buNone/>
            </a:pPr>
            <a:r>
              <a:rPr lang="en-US" b="1" dirty="0">
                <a:solidFill>
                  <a:srgbClr val="000000"/>
                </a:solidFill>
              </a:rPr>
              <a:t>Attackers can attempt to alter training data that is used by machine learning in order to produce false negatives and cloak themselves.</a:t>
            </a:r>
            <a:endParaRPr lang="en-US" altLang="zh-CN" b="1" dirty="0">
              <a:solidFill>
                <a:srgbClr val="000000"/>
              </a:solidFill>
            </a:endParaRPr>
          </a:p>
        </p:txBody>
      </p:sp>
    </p:spTree>
    <p:extLst>
      <p:ext uri="{BB962C8B-B14F-4D97-AF65-F5344CB8AC3E}">
        <p14:creationId xmlns:p14="http://schemas.microsoft.com/office/powerpoint/2010/main" val="173675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Imprison (1 of 4)</a:t>
            </a:r>
            <a:endParaRPr lang="zh-CN" altLang="en-US" dirty="0"/>
          </a:p>
        </p:txBody>
      </p:sp>
      <p:sp>
        <p:nvSpPr>
          <p:cNvPr id="3" name="Text Placeholder 2"/>
          <p:cNvSpPr>
            <a:spLocks noGrp="1"/>
          </p:cNvSpPr>
          <p:nvPr>
            <p:ph type="body" sz="quarter" idx="17"/>
          </p:nvPr>
        </p:nvSpPr>
        <p:spPr/>
        <p:txBody>
          <a:bodyPr/>
          <a:lstStyle/>
          <a:p>
            <a:r>
              <a:rPr lang="en-US" altLang="zh-CN" dirty="0"/>
              <a:t>Some types of malware attempt to take away the freedom of the user to do what they want</a:t>
            </a:r>
          </a:p>
          <a:p>
            <a:r>
              <a:rPr lang="en-US" altLang="zh-CN" dirty="0"/>
              <a:t>Types of malware that imprisons are ransomware and cryptomalware</a:t>
            </a:r>
          </a:p>
          <a:p>
            <a:r>
              <a:rPr lang="en-US" altLang="zh-CN" dirty="0"/>
              <a:t>Ransomware</a:t>
            </a:r>
          </a:p>
          <a:p>
            <a:pPr lvl="1"/>
            <a:r>
              <a:rPr lang="en-US" altLang="zh-CN" b="1" dirty="0"/>
              <a:t>Ransomware</a:t>
            </a:r>
            <a:r>
              <a:rPr lang="en-US" altLang="zh-CN" dirty="0"/>
              <a:t> prevents a user’s endpoint device from properly and fully functioning until a fee is paid</a:t>
            </a:r>
          </a:p>
          <a:p>
            <a:pPr lvl="1"/>
            <a:r>
              <a:rPr lang="en-US" altLang="zh-CN" dirty="0"/>
              <a:t>Some ransomware pretends to come from a law enforcement agency while others pretend to come from a software vendor and displays a fictitious warning that a license has expired</a:t>
            </a:r>
            <a:endParaRPr lang="zh-CN" altLang="en-US" dirty="0"/>
          </a:p>
        </p:txBody>
      </p:sp>
    </p:spTree>
    <p:extLst>
      <p:ext uri="{BB962C8B-B14F-4D97-AF65-F5344CB8AC3E}">
        <p14:creationId xmlns:p14="http://schemas.microsoft.com/office/powerpoint/2010/main" val="2215551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C8E7-6369-4F73-AD09-F99490DDDB2A}"/>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A4D3AF4F-353B-406B-B4FF-7A52C8D77A55}"/>
              </a:ext>
            </a:extLst>
          </p:cNvPr>
          <p:cNvSpPr>
            <a:spLocks noGrp="1"/>
          </p:cNvSpPr>
          <p:nvPr>
            <p:ph type="body" sz="quarter" idx="17"/>
          </p:nvPr>
        </p:nvSpPr>
        <p:spPr/>
        <p:txBody>
          <a:bodyPr/>
          <a:lstStyle/>
          <a:p>
            <a:pPr marL="457200" indent="-457200">
              <a:buClrTx/>
              <a:buFont typeface="+mj-lt"/>
              <a:buAutoNum type="arabicPeriod"/>
            </a:pPr>
            <a:r>
              <a:rPr lang="en-US" altLang="en-US" dirty="0"/>
              <a:t>Use the knowledge about malware you gained from this module to answer the following question: With the trend towards employees working from home, which type of malware do you think presents the most risk for organizations and their employees? Why? What are some things that can be done to mitigate the risks?</a:t>
            </a:r>
          </a:p>
          <a:p>
            <a:pPr marL="0" indent="0">
              <a:buNone/>
            </a:pPr>
            <a:endParaRPr lang="en-US" dirty="0"/>
          </a:p>
        </p:txBody>
      </p:sp>
    </p:spTree>
    <p:extLst>
      <p:ext uri="{BB962C8B-B14F-4D97-AF65-F5344CB8AC3E}">
        <p14:creationId xmlns:p14="http://schemas.microsoft.com/office/powerpoint/2010/main" val="1192454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The word “endpoint” is commonly used when referring to network-connected hardware devices</a:t>
            </a:r>
          </a:p>
          <a:p>
            <a:r>
              <a:rPr lang="en-US" dirty="0"/>
              <a:t>Malware is software that enters a computer system without the user’s knowledge or consent and then performs an unwanted and harmful action</a:t>
            </a:r>
          </a:p>
          <a:p>
            <a:r>
              <a:rPr lang="en-US" dirty="0"/>
              <a:t>Some types of malware attempt to take away the freedom of users</a:t>
            </a:r>
          </a:p>
          <a:p>
            <a:r>
              <a:rPr lang="en-US" dirty="0"/>
              <a:t>Another category of malware infects a computer to then launch attacks on other computers</a:t>
            </a:r>
          </a:p>
          <a:p>
            <a:r>
              <a:rPr lang="en-US" dirty="0"/>
              <a:t>Another category  of malware “snoops” or spies on its victims</a:t>
            </a:r>
          </a:p>
          <a:p>
            <a:r>
              <a:rPr lang="en-US" dirty="0"/>
              <a:t>Some malware attempts to deceive the user and hide its true intentions</a:t>
            </a:r>
          </a:p>
          <a:p>
            <a:r>
              <a:rPr lang="en-US" dirty="0"/>
              <a:t>Some malware attempts to evade detection</a:t>
            </a:r>
          </a:p>
          <a:p>
            <a:r>
              <a:rPr lang="en-US" dirty="0"/>
              <a:t>Another category of attacks specifically targets software applications that are already installed and running on the device</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dirty="0"/>
              <a:t>A cross-site request forgery (CSRF) takes advantage of an authentication “token” that a website sends to a user’s web browser</a:t>
            </a:r>
          </a:p>
          <a:p>
            <a:r>
              <a:rPr lang="en-US" dirty="0"/>
              <a:t>Several attacks are directed at vulnerabilities associated with how a program uses RAM</a:t>
            </a:r>
          </a:p>
          <a:p>
            <a:r>
              <a:rPr lang="en-US" dirty="0"/>
              <a:t>Software that allows the user to enter data but has improper input handling features does not filter or validate user input to prevent a malicious action</a:t>
            </a:r>
          </a:p>
          <a:p>
            <a:r>
              <a:rPr lang="en-US" dirty="0"/>
              <a:t>In an application program interface (API) attack, a threat actor looks for vulnerabilities in the API, a link provided by an OS, web browser, or other platform that allows a developer access to resources at a high level</a:t>
            </a:r>
          </a:p>
          <a:p>
            <a:r>
              <a:rPr lang="en-US" dirty="0"/>
              <a:t>Artificial intelligence (AI) is technology that imitates human abilities </a:t>
            </a:r>
          </a:p>
          <a:p>
            <a:endParaRPr lang="en-US" dirty="0"/>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Imprison (2 of 4)</a:t>
            </a:r>
            <a:endParaRPr lang="zh-CN" altLang="en-US" dirty="0"/>
          </a:p>
        </p:txBody>
      </p:sp>
      <p:pic>
        <p:nvPicPr>
          <p:cNvPr id="8" name="Content Placeholder 7" descr="Screenshot of a message displayed by a blocker ransomware. The  screen displays a message saying that the computer has been locked. The message mentions that federal laws of the United States of America have been violated that provide for deprivation of liberty for many years since the computer was used to watch websites hosting objectionable content. The user is instructed to pay a fine of 200 dollars to recover access to the computer within 72 hours or face arrest. The message bears the logo of the Department of Justice and the Federal Bureau of Investiga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546" y="1704254"/>
            <a:ext cx="3982069" cy="2930091"/>
          </a:xfrm>
        </p:spPr>
      </p:pic>
      <p:pic>
        <p:nvPicPr>
          <p:cNvPr id="10" name="Content Placeholder 9" descr="A ransomware computer infection. A software application window is shows which uses icons and a color scheme that makes it look legitimate. A message is displayed saying that the software license must be renewed in order to remove malware that has been detected on the system."/>
          <p:cNvPicPr>
            <a:picLocks noGrp="1" noChangeAspect="1"/>
          </p:cNvPicPr>
          <p:nvPr>
            <p:ph idx="20"/>
          </p:nvPr>
        </p:nvPicPr>
        <p:blipFill>
          <a:blip r:embed="rId3">
            <a:extLst>
              <a:ext uri="{28A0092B-C50C-407E-A947-70E740481C1C}">
                <a14:useLocalDpi xmlns:a14="http://schemas.microsoft.com/office/drawing/2010/main" val="0"/>
              </a:ext>
            </a:extLst>
          </a:blip>
          <a:stretch>
            <a:fillRect/>
          </a:stretch>
        </p:blipFill>
        <p:spPr>
          <a:xfrm>
            <a:off x="6219627" y="1704254"/>
            <a:ext cx="3997462" cy="2930091"/>
          </a:xfrm>
        </p:spPr>
      </p:pic>
    </p:spTree>
    <p:extLst>
      <p:ext uri="{BB962C8B-B14F-4D97-AF65-F5344CB8AC3E}">
        <p14:creationId xmlns:p14="http://schemas.microsoft.com/office/powerpoint/2010/main" val="16876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Imprison (3 of 4)</a:t>
            </a:r>
            <a:endParaRPr lang="zh-CN" altLang="en-US" dirty="0"/>
          </a:p>
        </p:txBody>
      </p:sp>
      <p:sp>
        <p:nvSpPr>
          <p:cNvPr id="3" name="Text Placeholder 2"/>
          <p:cNvSpPr>
            <a:spLocks noGrp="1"/>
          </p:cNvSpPr>
          <p:nvPr>
            <p:ph type="body" sz="quarter" idx="17"/>
          </p:nvPr>
        </p:nvSpPr>
        <p:spPr/>
        <p:txBody>
          <a:bodyPr/>
          <a:lstStyle/>
          <a:p>
            <a:r>
              <a:rPr lang="en-US" altLang="zh-CN" dirty="0"/>
              <a:t>Cryptomalware</a:t>
            </a:r>
          </a:p>
          <a:p>
            <a:pPr lvl="1"/>
            <a:r>
              <a:rPr lang="en-US" altLang="zh-CN" b="1" dirty="0"/>
              <a:t>Cryptomalware</a:t>
            </a:r>
            <a:r>
              <a:rPr lang="en-US" altLang="zh-CN" dirty="0"/>
              <a:t> is a type of malware that imprisons users and encrypts all files on the device so that none of them can be opened</a:t>
            </a:r>
          </a:p>
          <a:p>
            <a:pPr lvl="1"/>
            <a:r>
              <a:rPr lang="en-US" altLang="zh-CN" dirty="0"/>
              <a:t>The cost for the key to unlock the cryptomalware increases every few hours or days</a:t>
            </a:r>
          </a:p>
          <a:p>
            <a:pPr lvl="1"/>
            <a:r>
              <a:rPr lang="en-US" altLang="zh-CN" dirty="0"/>
              <a:t>New variants of cryptomalware encrypt all files on any network or attached device connected to that computer</a:t>
            </a:r>
            <a:endParaRPr lang="zh-CN" altLang="en-US" dirty="0"/>
          </a:p>
        </p:txBody>
      </p:sp>
    </p:spTree>
    <p:extLst>
      <p:ext uri="{BB962C8B-B14F-4D97-AF65-F5344CB8AC3E}">
        <p14:creationId xmlns:p14="http://schemas.microsoft.com/office/powerpoint/2010/main" val="45078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Imprison (4 of 4)</a:t>
            </a:r>
            <a:endParaRPr lang="zh-CN" altLang="en-US" dirty="0"/>
          </a:p>
        </p:txBody>
      </p:sp>
      <p:pic>
        <p:nvPicPr>
          <p:cNvPr id="5" name="Picture Placeholder 4" descr="A message window displaying a cyrptomalware message. The message informs the user that files on the computer have been encrypted using an unbreakable algorithm and demands payment in bitcoins to be paid at the listed address in order to recover the file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58871" y="1103348"/>
            <a:ext cx="5591523" cy="4684388"/>
          </a:xfrm>
          <a:prstGeom prst="rect">
            <a:avLst/>
          </a:prstGeom>
          <a:noFill/>
          <a:ln>
            <a:noFill/>
          </a:ln>
        </p:spPr>
      </p:pic>
      <p:sp>
        <p:nvSpPr>
          <p:cNvPr id="4" name="Text Placeholder 3"/>
          <p:cNvSpPr>
            <a:spLocks noGrp="1"/>
          </p:cNvSpPr>
          <p:nvPr>
            <p:ph type="body" sz="quarter" idx="11"/>
          </p:nvPr>
        </p:nvSpPr>
        <p:spPr>
          <a:xfrm>
            <a:off x="7084117" y="5465618"/>
            <a:ext cx="3976406" cy="413202"/>
          </a:xfrm>
        </p:spPr>
        <p:txBody>
          <a:bodyPr/>
          <a:lstStyle/>
          <a:p>
            <a:r>
              <a:rPr lang="en-US" altLang="zh-CN" dirty="0"/>
              <a:t>Figure 3-3 Cryptomalware message</a:t>
            </a:r>
            <a:endParaRPr lang="zh-CN" altLang="en-US" dirty="0"/>
          </a:p>
        </p:txBody>
      </p:sp>
    </p:spTree>
    <p:extLst>
      <p:ext uri="{BB962C8B-B14F-4D97-AF65-F5344CB8AC3E}">
        <p14:creationId xmlns:p14="http://schemas.microsoft.com/office/powerpoint/2010/main" val="152141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 (1 of 5)</a:t>
            </a:r>
            <a:endParaRPr lang="zh-CN" altLang="en-US" dirty="0"/>
          </a:p>
        </p:txBody>
      </p:sp>
      <p:sp>
        <p:nvSpPr>
          <p:cNvPr id="3" name="Text Placeholder 2"/>
          <p:cNvSpPr>
            <a:spLocks noGrp="1"/>
          </p:cNvSpPr>
          <p:nvPr>
            <p:ph type="body" sz="quarter" idx="17"/>
          </p:nvPr>
        </p:nvSpPr>
        <p:spPr/>
        <p:txBody>
          <a:bodyPr/>
          <a:lstStyle/>
          <a:p>
            <a:r>
              <a:rPr lang="en-US" altLang="zh-CN" dirty="0"/>
              <a:t>Malware that infects a computer to launch attacks on other computers includes a virus, worm, and bot</a:t>
            </a:r>
          </a:p>
          <a:p>
            <a:r>
              <a:rPr lang="en-US" altLang="zh-CN" dirty="0"/>
              <a:t>Virus</a:t>
            </a:r>
          </a:p>
          <a:p>
            <a:pPr lvl="1"/>
            <a:r>
              <a:rPr lang="en-US" altLang="zh-CN" dirty="0"/>
              <a:t>There are two types of viruses: a file-based virus and a fileless virus</a:t>
            </a:r>
          </a:p>
          <a:p>
            <a:pPr lvl="1"/>
            <a:r>
              <a:rPr lang="en-US" altLang="zh-CN" dirty="0"/>
              <a:t>A </a:t>
            </a:r>
            <a:r>
              <a:rPr lang="en-US" altLang="zh-CN" i="1" dirty="0"/>
              <a:t>file-based virus </a:t>
            </a:r>
            <a:r>
              <a:rPr lang="en-US" altLang="zh-CN" dirty="0"/>
              <a:t>is malicious code that is attached to a file that reproduces itself on the same computer without any human intervention</a:t>
            </a:r>
          </a:p>
          <a:p>
            <a:pPr lvl="1"/>
            <a:r>
              <a:rPr lang="en-US" altLang="zh-CN" dirty="0"/>
              <a:t>An </a:t>
            </a:r>
            <a:r>
              <a:rPr lang="en-US" altLang="zh-CN" i="1" dirty="0"/>
              <a:t>armored file-based virus </a:t>
            </a:r>
            <a:r>
              <a:rPr lang="en-US" altLang="zh-CN" dirty="0"/>
              <a:t>goes to great lengths to avoid detection</a:t>
            </a:r>
          </a:p>
          <a:p>
            <a:pPr lvl="2"/>
            <a:r>
              <a:rPr lang="en-US" altLang="zh-CN" dirty="0"/>
              <a:t>Techniques include </a:t>
            </a:r>
            <a:r>
              <a:rPr lang="en-US" altLang="zh-CN" i="1" dirty="0"/>
              <a:t>split infection </a:t>
            </a:r>
            <a:r>
              <a:rPr lang="en-US" altLang="zh-CN" dirty="0"/>
              <a:t>and </a:t>
            </a:r>
            <a:r>
              <a:rPr lang="en-US" altLang="zh-CN" i="1" dirty="0"/>
              <a:t>mutation</a:t>
            </a:r>
          </a:p>
          <a:p>
            <a:pPr lvl="1"/>
            <a:r>
              <a:rPr lang="en-US" altLang="zh-CN" dirty="0"/>
              <a:t>The virus first unloads a payload to perform a malicious action, then the virus replicates itself by inserting its code into another file (on the same computer)</a:t>
            </a:r>
            <a:endParaRPr lang="zh-CN" altLang="en-US" dirty="0"/>
          </a:p>
        </p:txBody>
      </p:sp>
    </p:spTree>
    <p:extLst>
      <p:ext uri="{BB962C8B-B14F-4D97-AF65-F5344CB8AC3E}">
        <p14:creationId xmlns:p14="http://schemas.microsoft.com/office/powerpoint/2010/main" val="173450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Launch (2 of 5)</a:t>
            </a:r>
            <a:endParaRPr lang="zh-CN" altLang="en-US" dirty="0"/>
          </a:p>
        </p:txBody>
      </p:sp>
      <p:pic>
        <p:nvPicPr>
          <p:cNvPr id="5" name="Picture Placeholder 4" descr="An illustration showing how an appender infection occurs. The virus code is initially appended to the end of the infected file. The virus then adds a jump instruction to the beginning of the code in the file that points to the beginning of the virus code."/>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790516" y="1193095"/>
            <a:ext cx="2872529" cy="4597438"/>
          </a:xfrm>
          <a:prstGeom prst="rect">
            <a:avLst/>
          </a:prstGeom>
          <a:noFill/>
          <a:ln>
            <a:noFill/>
          </a:ln>
        </p:spPr>
      </p:pic>
      <p:sp>
        <p:nvSpPr>
          <p:cNvPr id="4" name="Text Placeholder 3"/>
          <p:cNvSpPr>
            <a:spLocks noGrp="1"/>
          </p:cNvSpPr>
          <p:nvPr>
            <p:ph type="body" sz="quarter" idx="11"/>
          </p:nvPr>
        </p:nvSpPr>
        <p:spPr>
          <a:xfrm>
            <a:off x="7032163" y="5460458"/>
            <a:ext cx="3976406" cy="330075"/>
          </a:xfrm>
        </p:spPr>
        <p:txBody>
          <a:bodyPr/>
          <a:lstStyle/>
          <a:p>
            <a:r>
              <a:rPr lang="en-US" altLang="zh-CN" dirty="0"/>
              <a:t>Figure 3-4 Appender infection</a:t>
            </a:r>
            <a:endParaRPr lang="zh-CN" altLang="en-US" dirty="0"/>
          </a:p>
        </p:txBody>
      </p:sp>
    </p:spTree>
    <p:extLst>
      <p:ext uri="{BB962C8B-B14F-4D97-AF65-F5344CB8AC3E}">
        <p14:creationId xmlns:p14="http://schemas.microsoft.com/office/powerpoint/2010/main" val="453739934"/>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BA9BA192-EF86-48DF-982C-2C526A268392}">
  <ds:schemaRefs>
    <ds:schemaRef ds:uri="http://purl.org/dc/dcmitype/"/>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elements/1.1/"/>
    <ds:schemaRef ds:uri="48fa25a7-52b6-4e1f-81c8-80356bf0725f"/>
    <ds:schemaRef ds:uri="0f302c04-584d-4df5-8948-8b6dd1f3c1a5"/>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4706</TotalTime>
  <Words>2714</Words>
  <Application>Microsoft Office PowerPoint</Application>
  <PresentationFormat>Widescreen</PresentationFormat>
  <Paragraphs>248</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vt:lpstr>
      <vt:lpstr>Calibri</vt:lpstr>
      <vt:lpstr>Helvetica</vt:lpstr>
      <vt:lpstr>Open Sans</vt:lpstr>
      <vt:lpstr>Summer Font</vt:lpstr>
      <vt:lpstr>Office Theme</vt:lpstr>
      <vt:lpstr>Module 3: Threats and Attacks on Endpoints</vt:lpstr>
      <vt:lpstr>Module Objectives</vt:lpstr>
      <vt:lpstr>Attacks Using Malware</vt:lpstr>
      <vt:lpstr>Imprison (1 of 4)</vt:lpstr>
      <vt:lpstr>Imprison (2 of 4)</vt:lpstr>
      <vt:lpstr>Imprison (3 of 4)</vt:lpstr>
      <vt:lpstr>Imprison (4 of 4)</vt:lpstr>
      <vt:lpstr>Launch (1 of 5)</vt:lpstr>
      <vt:lpstr>Launch (2 of 5)</vt:lpstr>
      <vt:lpstr>Launch (3 of 5)</vt:lpstr>
      <vt:lpstr>Launch (4 of 5)</vt:lpstr>
      <vt:lpstr>Launch (5 of 5)</vt:lpstr>
      <vt:lpstr>Snoop (1 of 2)</vt:lpstr>
      <vt:lpstr>Snoop (2 of 2)</vt:lpstr>
      <vt:lpstr>Deceive (1 of 2)</vt:lpstr>
      <vt:lpstr>Deceive (2 of 2)</vt:lpstr>
      <vt:lpstr>Evade</vt:lpstr>
      <vt:lpstr>Knowledge Check Activity 1</vt:lpstr>
      <vt:lpstr>Knowledge Check Activity 1: Answer</vt:lpstr>
      <vt:lpstr>Application Attacks</vt:lpstr>
      <vt:lpstr>Scripting</vt:lpstr>
      <vt:lpstr>Injection</vt:lpstr>
      <vt:lpstr>Request Forgery (1 of 4)</vt:lpstr>
      <vt:lpstr>Request Forgery (2 of 4)</vt:lpstr>
      <vt:lpstr>Request Forgery (3 of 4)</vt:lpstr>
      <vt:lpstr>Request Forgery (4 of 4)</vt:lpstr>
      <vt:lpstr>Replay</vt:lpstr>
      <vt:lpstr>Attacks on Software (1 of 3)</vt:lpstr>
      <vt:lpstr>Attacks on Software (2 of 3)</vt:lpstr>
      <vt:lpstr>Attacks on Software (3 of 3)</vt:lpstr>
      <vt:lpstr>Knowledge Check Activity 2</vt:lpstr>
      <vt:lpstr>Knowledge Check Activity 2: Answer</vt:lpstr>
      <vt:lpstr>Adversarial Artificial Intelligence Attacks</vt:lpstr>
      <vt:lpstr>What Are Artificial Intelligence (AI) and Machine Learning (ML)?</vt:lpstr>
      <vt:lpstr>Uses in Cybersecurity (1 of 2)</vt:lpstr>
      <vt:lpstr>Uses in Cybersecurity (2 of 2)</vt:lpstr>
      <vt:lpstr>Risks in Using AI and ML in Cybersecurity</vt:lpstr>
      <vt:lpstr>Knowledge Check Activity 3</vt:lpstr>
      <vt:lpstr>Knowledge Check Activity 3: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Prof. Dr. A. Alzoubaidi</cp:lastModifiedBy>
  <cp:revision>132</cp:revision>
  <cp:lastPrinted>2016-10-03T15:29:39Z</cp:lastPrinted>
  <dcterms:created xsi:type="dcterms:W3CDTF">2019-11-14T21:20:16Z</dcterms:created>
  <dcterms:modified xsi:type="dcterms:W3CDTF">2023-02-25T13:56:22Z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