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6"/>
  </p:notesMasterIdLst>
  <p:handoutMasterIdLst>
    <p:handoutMasterId r:id="rId47"/>
  </p:handoutMasterIdLst>
  <p:sldIdLst>
    <p:sldId id="348" r:id="rId5"/>
    <p:sldId id="257" r:id="rId6"/>
    <p:sldId id="301" r:id="rId7"/>
    <p:sldId id="302" r:id="rId8"/>
    <p:sldId id="303" r:id="rId9"/>
    <p:sldId id="305" r:id="rId10"/>
    <p:sldId id="306" r:id="rId11"/>
    <p:sldId id="307" r:id="rId12"/>
    <p:sldId id="308" r:id="rId13"/>
    <p:sldId id="335" r:id="rId14"/>
    <p:sldId id="340" r:id="rId15"/>
    <p:sldId id="309" r:id="rId16"/>
    <p:sldId id="310" r:id="rId17"/>
    <p:sldId id="311" r:id="rId18"/>
    <p:sldId id="312" r:id="rId19"/>
    <p:sldId id="314" r:id="rId20"/>
    <p:sldId id="315" r:id="rId21"/>
    <p:sldId id="316" r:id="rId22"/>
    <p:sldId id="317" r:id="rId23"/>
    <p:sldId id="318" r:id="rId24"/>
    <p:sldId id="319" r:id="rId25"/>
    <p:sldId id="320" r:id="rId26"/>
    <p:sldId id="321" r:id="rId27"/>
    <p:sldId id="333" r:id="rId28"/>
    <p:sldId id="334" r:id="rId29"/>
    <p:sldId id="341" r:id="rId30"/>
    <p:sldId id="342" r:id="rId31"/>
    <p:sldId id="323" r:id="rId32"/>
    <p:sldId id="324" r:id="rId33"/>
    <p:sldId id="325" r:id="rId34"/>
    <p:sldId id="326" r:id="rId35"/>
    <p:sldId id="327" r:id="rId36"/>
    <p:sldId id="328" r:id="rId37"/>
    <p:sldId id="329" r:id="rId38"/>
    <p:sldId id="331" r:id="rId39"/>
    <p:sldId id="332" r:id="rId40"/>
    <p:sldId id="343" r:id="rId41"/>
    <p:sldId id="344" r:id="rId42"/>
    <p:sldId id="347" r:id="rId43"/>
    <p:sldId id="299" r:id="rId44"/>
    <p:sldId id="300" r:id="rId4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A78"/>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429"/>
  </p:normalViewPr>
  <p:slideViewPr>
    <p:cSldViewPr snapToGrid="0" snapToObjects="1">
      <p:cViewPr varScale="1">
        <p:scale>
          <a:sx n="63" d="100"/>
          <a:sy n="63" d="100"/>
        </p:scale>
        <p:origin x="804" y="3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2/25/2023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2/25/2023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39</a:t>
            </a:fld>
            <a:endParaRPr lang="en-US" dirty="0"/>
          </a:p>
        </p:txBody>
      </p:sp>
    </p:spTree>
    <p:extLst>
      <p:ext uri="{BB962C8B-B14F-4D97-AF65-F5344CB8AC3E}">
        <p14:creationId xmlns:p14="http://schemas.microsoft.com/office/powerpoint/2010/main" val="37992416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Mark Ciampa, </a:t>
            </a:r>
            <a:r>
              <a:rPr lang="en-US" altLang="zh-CN" dirty="0"/>
              <a:t>CompTIA Security+ Guide to Network Security Fundamentals</a:t>
            </a:r>
            <a:r>
              <a:rPr lang="en-US" dirty="0"/>
              <a:t>,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altLang="zh-CN" dirty="0"/>
              <a:t>Mark Ciampa, CompTIA Security+ Guide to Network Security Fundamentals, 7th Edition. © 2022 Cengage. All Rights Reserved. May not be scanned, copied or duplicated, or posted to a publicly accessible website, in whole or in part.</a:t>
            </a:r>
          </a:p>
          <a:p>
            <a:endParaRPr lang="en-US" dirty="0"/>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altLang="zh-CN"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altLang="zh-CN" dirty="0"/>
              <a:t>Mark Ciampa, CompTIA Security+ Guide to Network Security Fundamentals, 7th Edition. © 2022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3" r:id="rId10"/>
    <p:sldLayoutId id="2147483724" r:id="rId11"/>
    <p:sldLayoutId id="2147483713" r:id="rId12"/>
    <p:sldLayoutId id="2147483717" r:id="rId13"/>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3996910" y="1775534"/>
            <a:ext cx="6402684" cy="1955379"/>
          </a:xfrm>
        </p:spPr>
        <p:txBody>
          <a:bodyPr/>
          <a:lstStyle/>
          <a:p>
            <a:pPr algn="ctr"/>
            <a:r>
              <a:rPr lang="en-US" altLang="zh-CN" dirty="0"/>
              <a:t>CompTIA Security+ Guide </a:t>
            </a:r>
          </a:p>
          <a:p>
            <a:pPr algn="ctr"/>
            <a:r>
              <a:rPr lang="en-US" altLang="zh-CN" dirty="0"/>
              <a:t>to Network Security Fundamentals, </a:t>
            </a:r>
            <a:r>
              <a:rPr lang="en-US" dirty="0"/>
              <a:t>7</a:t>
            </a:r>
            <a:r>
              <a:rPr lang="en-US" baseline="30000" dirty="0"/>
              <a:t>th</a:t>
            </a:r>
            <a:r>
              <a:rPr lang="en-US" dirty="0"/>
              <a:t> Edition</a:t>
            </a:r>
          </a:p>
        </p:txBody>
      </p:sp>
      <p:sp>
        <p:nvSpPr>
          <p:cNvPr id="7" name="Title 6"/>
          <p:cNvSpPr>
            <a:spLocks noGrp="1"/>
          </p:cNvSpPr>
          <p:nvPr>
            <p:ph type="title"/>
          </p:nvPr>
        </p:nvSpPr>
        <p:spPr>
          <a:xfrm>
            <a:off x="3996910" y="4035474"/>
            <a:ext cx="6402684" cy="993726"/>
          </a:xfrm>
        </p:spPr>
        <p:txBody>
          <a:bodyPr/>
          <a:lstStyle/>
          <a:p>
            <a:pPr algn="ctr"/>
            <a:r>
              <a:rPr lang="en-US" b="0" dirty="0"/>
              <a:t>Module 4: Endpoint and Application Development Security</a:t>
            </a:r>
          </a:p>
        </p:txBody>
      </p:sp>
      <p:pic>
        <p:nvPicPr>
          <p:cNvPr id="4" name="Picture Placeholder 3" descr="Text&#10;&#10;Description automatically generated">
            <a:extLst>
              <a:ext uri="{FF2B5EF4-FFF2-40B4-BE49-F238E27FC236}">
                <a16:creationId xmlns:a16="http://schemas.microsoft.com/office/drawing/2014/main" id="{3809B481-F029-4BB4-9E0F-909F2A91CB4D}"/>
              </a:ext>
            </a:extLst>
          </p:cNvPr>
          <p:cNvPicPr>
            <a:picLocks noGrp="1" noChangeAspect="1"/>
          </p:cNvPicPr>
          <p:nvPr>
            <p:ph type="pic" sz="quarter" idx="12"/>
          </p:nvPr>
        </p:nvPicPr>
        <p:blipFill>
          <a:blip r:embed="rId2"/>
          <a:srcRect l="462" r="462"/>
          <a:stretch>
            <a:fillRect/>
          </a:stretch>
        </p:blipFill>
        <p:spPr>
          <a:xfrm>
            <a:off x="338138" y="933450"/>
            <a:ext cx="3343275" cy="4318000"/>
          </a:xfrm>
        </p:spPr>
      </p:pic>
      <p:sp>
        <p:nvSpPr>
          <p:cNvPr id="5" name="Footer Placeholder 4"/>
          <p:cNvSpPr>
            <a:spLocks noGrp="1"/>
          </p:cNvSpPr>
          <p:nvPr>
            <p:ph type="ftr" sz="quarter" idx="3"/>
          </p:nvPr>
        </p:nvSpPr>
        <p:spPr/>
        <p:txBody>
          <a:bodyPr/>
          <a:lstStyle/>
          <a:p>
            <a:r>
              <a:rPr lang="en-US" altLang="zh-CN"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15028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1</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What is the significance of a KRI exceeding its normal bounds?</a:t>
            </a:r>
          </a:p>
          <a:p>
            <a:pPr marL="342900" lvl="1" indent="0">
              <a:buNone/>
            </a:pPr>
            <a:r>
              <a:rPr lang="en-US" dirty="0">
                <a:solidFill>
                  <a:srgbClr val="000000"/>
                </a:solidFill>
              </a:rPr>
              <a:t>a. It must be referred to the DHS.</a:t>
            </a:r>
          </a:p>
          <a:p>
            <a:pPr marL="342900" lvl="1" indent="0">
              <a:buNone/>
            </a:pPr>
            <a:r>
              <a:rPr lang="en-US" dirty="0">
                <a:solidFill>
                  <a:srgbClr val="000000"/>
                </a:solidFill>
              </a:rPr>
              <a:t>b. It could be an IOC.</a:t>
            </a:r>
          </a:p>
          <a:p>
            <a:pPr marL="342900" lvl="1" indent="0">
              <a:buNone/>
            </a:pPr>
            <a:r>
              <a:rPr lang="en-US" dirty="0">
                <a:solidFill>
                  <a:srgbClr val="000000"/>
                </a:solidFill>
              </a:rPr>
              <a:t>c. It probably contains a TTP.</a:t>
            </a:r>
          </a:p>
          <a:p>
            <a:pPr marL="342900" lvl="1" indent="0">
              <a:buNone/>
            </a:pPr>
            <a:r>
              <a:rPr lang="en-US" dirty="0">
                <a:solidFill>
                  <a:srgbClr val="000000"/>
                </a:solidFill>
              </a:rPr>
              <a:t>d. An AIS should be generated.</a:t>
            </a:r>
          </a:p>
          <a:p>
            <a:pPr marL="342900" lvl="1" indent="0">
              <a:buNone/>
            </a:pPr>
            <a:endParaRPr lang="en-US" dirty="0"/>
          </a:p>
        </p:txBody>
      </p:sp>
    </p:spTree>
    <p:extLst>
      <p:ext uri="{BB962C8B-B14F-4D97-AF65-F5344CB8AC3E}">
        <p14:creationId xmlns:p14="http://schemas.microsoft.com/office/powerpoint/2010/main" val="512634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1: Answer</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What is the significance of a KRI exceeding its normal bounds?</a:t>
            </a:r>
          </a:p>
          <a:p>
            <a:pPr marL="342900" lvl="1" indent="0">
              <a:buNone/>
            </a:pPr>
            <a:r>
              <a:rPr lang="en-US" b="1" dirty="0">
                <a:solidFill>
                  <a:srgbClr val="000000"/>
                </a:solidFill>
              </a:rPr>
              <a:t>Answer: b. It could be an IOC</a:t>
            </a:r>
            <a:r>
              <a:rPr lang="en-US" altLang="en-US" b="1" i="1" dirty="0">
                <a:solidFill>
                  <a:srgbClr val="000000"/>
                </a:solidFill>
              </a:rPr>
              <a:t>.</a:t>
            </a:r>
          </a:p>
          <a:p>
            <a:pPr marL="342900" lvl="1" indent="0">
              <a:buNone/>
            </a:pPr>
            <a:r>
              <a:rPr lang="en-US" b="1" dirty="0">
                <a:solidFill>
                  <a:srgbClr val="000000"/>
                </a:solidFill>
              </a:rPr>
              <a:t>A key risk indicator (KRI) exceeding its normal bounds could be an indicator of compromise (IOC).</a:t>
            </a:r>
          </a:p>
        </p:txBody>
      </p:sp>
    </p:spTree>
    <p:extLst>
      <p:ext uri="{BB962C8B-B14F-4D97-AF65-F5344CB8AC3E}">
        <p14:creationId xmlns:p14="http://schemas.microsoft.com/office/powerpoint/2010/main" val="2921137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Securing Endpoint Computers</a:t>
            </a:r>
            <a:endParaRPr lang="zh-CN" altLang="en-US" dirty="0"/>
          </a:p>
        </p:txBody>
      </p:sp>
      <p:sp>
        <p:nvSpPr>
          <p:cNvPr id="3" name="Text Placeholder 2"/>
          <p:cNvSpPr>
            <a:spLocks noGrp="1"/>
          </p:cNvSpPr>
          <p:nvPr>
            <p:ph type="body" sz="quarter" idx="17"/>
          </p:nvPr>
        </p:nvSpPr>
        <p:spPr/>
        <p:txBody>
          <a:bodyPr/>
          <a:lstStyle/>
          <a:p>
            <a:r>
              <a:rPr lang="en-US" altLang="zh-CN" dirty="0"/>
              <a:t>Securing endpoint computers primarily involves three major tasks:</a:t>
            </a:r>
          </a:p>
          <a:p>
            <a:pPr lvl="1"/>
            <a:r>
              <a:rPr lang="en-US" altLang="zh-CN" i="1" dirty="0"/>
              <a:t>Confirming</a:t>
            </a:r>
            <a:r>
              <a:rPr lang="en-US" altLang="zh-CN" dirty="0"/>
              <a:t> that the computer has started securely</a:t>
            </a:r>
          </a:p>
          <a:p>
            <a:pPr lvl="1"/>
            <a:r>
              <a:rPr lang="en-US" altLang="zh-CN" i="1" dirty="0"/>
              <a:t>Protecting </a:t>
            </a:r>
            <a:r>
              <a:rPr lang="en-US" altLang="zh-CN" dirty="0"/>
              <a:t>the computer from attacks</a:t>
            </a:r>
          </a:p>
          <a:p>
            <a:pPr lvl="1"/>
            <a:r>
              <a:rPr lang="en-US" altLang="zh-CN" i="1" dirty="0"/>
              <a:t>Hardening</a:t>
            </a:r>
            <a:r>
              <a:rPr lang="en-US" altLang="zh-CN" dirty="0"/>
              <a:t> it for even greater protection</a:t>
            </a:r>
            <a:endParaRPr lang="zh-CN" altLang="en-US" dirty="0"/>
          </a:p>
        </p:txBody>
      </p:sp>
    </p:spTree>
    <p:extLst>
      <p:ext uri="{BB962C8B-B14F-4D97-AF65-F5344CB8AC3E}">
        <p14:creationId xmlns:p14="http://schemas.microsoft.com/office/powerpoint/2010/main" val="3165629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Confirm Boot Integrity (1 of 3)</a:t>
            </a:r>
            <a:endParaRPr lang="zh-CN" altLang="en-US" dirty="0"/>
          </a:p>
        </p:txBody>
      </p:sp>
      <p:sp>
        <p:nvSpPr>
          <p:cNvPr id="3" name="Text Placeholder 2"/>
          <p:cNvSpPr>
            <a:spLocks noGrp="1"/>
          </p:cNvSpPr>
          <p:nvPr>
            <p:ph type="body" sz="quarter" idx="17"/>
          </p:nvPr>
        </p:nvSpPr>
        <p:spPr/>
        <p:txBody>
          <a:bodyPr/>
          <a:lstStyle/>
          <a:p>
            <a:r>
              <a:rPr lang="en-US" altLang="zh-CN" dirty="0"/>
              <a:t>Ensuring secure startup involves the Unified Extensible Firmware Interface (UEFI) and its boot security features</a:t>
            </a:r>
          </a:p>
          <a:p>
            <a:r>
              <a:rPr lang="en-US" altLang="zh-CN" dirty="0"/>
              <a:t>Unified Extensible Firmware Interface (UEFI)</a:t>
            </a:r>
          </a:p>
          <a:p>
            <a:pPr lvl="1"/>
            <a:r>
              <a:rPr lang="en-US" altLang="zh-CN" dirty="0"/>
              <a:t>Early booting processes used firmware called the </a:t>
            </a:r>
            <a:r>
              <a:rPr lang="en-US" altLang="zh-CN" i="1" dirty="0"/>
              <a:t>BIOS</a:t>
            </a:r>
            <a:r>
              <a:rPr lang="en-US" altLang="zh-CN" dirty="0"/>
              <a:t> (</a:t>
            </a:r>
            <a:r>
              <a:rPr lang="en-US" altLang="zh-CN" i="1" dirty="0"/>
              <a:t>Basic Input/Output System</a:t>
            </a:r>
            <a:r>
              <a:rPr lang="en-US" altLang="zh-CN" dirty="0"/>
              <a:t>)</a:t>
            </a:r>
          </a:p>
          <a:p>
            <a:pPr lvl="1"/>
            <a:r>
              <a:rPr lang="en-US" altLang="zh-CN" dirty="0"/>
              <a:t>To add functionality, an improved firmware interface was developed to replace BIOS</a:t>
            </a:r>
          </a:p>
          <a:p>
            <a:pPr lvl="1"/>
            <a:r>
              <a:rPr lang="en-US" altLang="zh-CN" b="1" dirty="0"/>
              <a:t>UEFI</a:t>
            </a:r>
            <a:r>
              <a:rPr lang="en-US" altLang="zh-CN" dirty="0"/>
              <a:t> includes:</a:t>
            </a:r>
          </a:p>
          <a:p>
            <a:pPr lvl="2"/>
            <a:r>
              <a:rPr lang="en-US" altLang="zh-CN" dirty="0"/>
              <a:t>The ability to access hard drives that are larger than 2TB</a:t>
            </a:r>
          </a:p>
          <a:p>
            <a:pPr lvl="2"/>
            <a:r>
              <a:rPr lang="en-US" altLang="zh-CN" dirty="0"/>
              <a:t>Support for an unlimited number of primary hard drive partitions</a:t>
            </a:r>
          </a:p>
          <a:p>
            <a:pPr lvl="2"/>
            <a:r>
              <a:rPr lang="en-US" altLang="zh-CN" dirty="0"/>
              <a:t>Faster booting</a:t>
            </a:r>
          </a:p>
          <a:p>
            <a:pPr lvl="2"/>
            <a:r>
              <a:rPr lang="en-US" altLang="zh-CN" dirty="0"/>
              <a:t>Support for networking functionality in the UEFI firmware itself to aid in troubleshooting</a:t>
            </a:r>
            <a:endParaRPr lang="zh-CN" altLang="en-US" dirty="0"/>
          </a:p>
        </p:txBody>
      </p:sp>
    </p:spTree>
    <p:extLst>
      <p:ext uri="{BB962C8B-B14F-4D97-AF65-F5344CB8AC3E}">
        <p14:creationId xmlns:p14="http://schemas.microsoft.com/office/powerpoint/2010/main" val="3758052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Confirm Boot Integrity (2 of 3)</a:t>
            </a:r>
            <a:endParaRPr lang="zh-CN" altLang="en-US" dirty="0"/>
          </a:p>
        </p:txBody>
      </p:sp>
      <p:pic>
        <p:nvPicPr>
          <p:cNvPr id="5" name="Picture Placeholder 4" descr="An illustration shows how a sandbox can be used in an operating system. The computer is made of physical hardware on which drivers are installed. On top of the drivers lies the operating system that has files and settings. Applications usually interact with the operating system. A sandbox is a separate layer on the operating system that has files and settings over which an application is installed. A sandboxed application interacts with the operating system through the sandbox."/>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733118" y="1245964"/>
            <a:ext cx="6205728" cy="4828032"/>
          </a:xfrm>
          <a:prstGeom prst="rect">
            <a:avLst/>
          </a:prstGeom>
          <a:noFill/>
          <a:ln>
            <a:noFill/>
          </a:ln>
        </p:spPr>
      </p:pic>
      <p:sp>
        <p:nvSpPr>
          <p:cNvPr id="4" name="Text Placeholder 3"/>
          <p:cNvSpPr>
            <a:spLocks noGrp="1"/>
          </p:cNvSpPr>
          <p:nvPr>
            <p:ph type="body" sz="quarter" idx="11"/>
          </p:nvPr>
        </p:nvSpPr>
        <p:spPr>
          <a:xfrm>
            <a:off x="7478972" y="5507182"/>
            <a:ext cx="3976406" cy="371638"/>
          </a:xfrm>
        </p:spPr>
        <p:txBody>
          <a:bodyPr/>
          <a:lstStyle/>
          <a:p>
            <a:r>
              <a:rPr lang="en-US" altLang="zh-CN" dirty="0"/>
              <a:t>Figure 4-3  UEFI user interface</a:t>
            </a:r>
            <a:endParaRPr lang="zh-CN" altLang="en-US" dirty="0"/>
          </a:p>
        </p:txBody>
      </p:sp>
    </p:spTree>
    <p:extLst>
      <p:ext uri="{BB962C8B-B14F-4D97-AF65-F5344CB8AC3E}">
        <p14:creationId xmlns:p14="http://schemas.microsoft.com/office/powerpoint/2010/main" val="1389295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Confirm Boot Integrity (3 of 3)</a:t>
            </a:r>
            <a:endParaRPr lang="zh-CN" altLang="en-US" dirty="0"/>
          </a:p>
        </p:txBody>
      </p:sp>
      <p:sp>
        <p:nvSpPr>
          <p:cNvPr id="3" name="Text Placeholder 2"/>
          <p:cNvSpPr>
            <a:spLocks noGrp="1"/>
          </p:cNvSpPr>
          <p:nvPr>
            <p:ph type="body" sz="quarter" idx="17"/>
          </p:nvPr>
        </p:nvSpPr>
        <p:spPr/>
        <p:txBody>
          <a:bodyPr/>
          <a:lstStyle/>
          <a:p>
            <a:r>
              <a:rPr lang="en-US" altLang="zh-CN" dirty="0"/>
              <a:t>Boot Security</a:t>
            </a:r>
          </a:p>
          <a:p>
            <a:pPr lvl="1"/>
            <a:r>
              <a:rPr lang="en-US" altLang="zh-CN" dirty="0"/>
              <a:t>The ability to update the BIOS in firmware opened the door for a threat actor to create malware to infect the BIOS (called a </a:t>
            </a:r>
            <a:r>
              <a:rPr lang="en-US" altLang="zh-CN" i="1" dirty="0"/>
              <a:t>BIOS attack</a:t>
            </a:r>
            <a:r>
              <a:rPr lang="en-US" altLang="zh-CN" dirty="0"/>
              <a:t>)</a:t>
            </a:r>
          </a:p>
          <a:p>
            <a:pPr lvl="1"/>
            <a:r>
              <a:rPr lang="en-US" altLang="zh-CN" dirty="0"/>
              <a:t>Boot security involves validating that each element used in each step of the boot process has not been modified</a:t>
            </a:r>
          </a:p>
          <a:p>
            <a:pPr lvl="1"/>
            <a:r>
              <a:rPr lang="en-US" altLang="zh-CN" dirty="0"/>
              <a:t>This process begins with validation of the boot software, then it can validate the software drivers, and so on until control has been handed over to the OS</a:t>
            </a:r>
          </a:p>
          <a:p>
            <a:pPr lvl="2"/>
            <a:r>
              <a:rPr lang="en-US" altLang="zh-CN" dirty="0"/>
              <a:t>Called </a:t>
            </a:r>
            <a:r>
              <a:rPr lang="en-US" altLang="zh-CN" i="1" dirty="0"/>
              <a:t>chain of trust </a:t>
            </a:r>
            <a:r>
              <a:rPr lang="en-US" altLang="zh-CN" dirty="0"/>
              <a:t>because each element relies on the confirmation of the previous element to know that the entire process is secure</a:t>
            </a:r>
          </a:p>
          <a:p>
            <a:pPr lvl="2"/>
            <a:r>
              <a:rPr lang="en-US" altLang="zh-CN" dirty="0"/>
              <a:t>The strongest starting point is hardware, which cannot be modified like software (known as </a:t>
            </a:r>
            <a:r>
              <a:rPr lang="en-US" altLang="zh-CN" b="1" dirty="0"/>
              <a:t>hardware root of trust</a:t>
            </a:r>
            <a:r>
              <a:rPr lang="en-US" altLang="zh-CN" dirty="0"/>
              <a:t>)</a:t>
            </a:r>
            <a:endParaRPr lang="zh-CN" altLang="en-US" dirty="0"/>
          </a:p>
        </p:txBody>
      </p:sp>
    </p:spTree>
    <p:extLst>
      <p:ext uri="{BB962C8B-B14F-4D97-AF65-F5344CB8AC3E}">
        <p14:creationId xmlns:p14="http://schemas.microsoft.com/office/powerpoint/2010/main" val="2738736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D83AF-D485-4D5F-9DC8-CDAF3F2A0CAD}"/>
              </a:ext>
            </a:extLst>
          </p:cNvPr>
          <p:cNvSpPr>
            <a:spLocks noGrp="1"/>
          </p:cNvSpPr>
          <p:nvPr>
            <p:ph type="title"/>
          </p:nvPr>
        </p:nvSpPr>
        <p:spPr/>
        <p:txBody>
          <a:bodyPr/>
          <a:lstStyle/>
          <a:p>
            <a:r>
              <a:rPr lang="en-US" dirty="0"/>
              <a:t>Protect Endpoints (1 of 4)</a:t>
            </a:r>
          </a:p>
        </p:txBody>
      </p:sp>
      <p:sp>
        <p:nvSpPr>
          <p:cNvPr id="3" name="Text Placeholder 2">
            <a:extLst>
              <a:ext uri="{FF2B5EF4-FFF2-40B4-BE49-F238E27FC236}">
                <a16:creationId xmlns:a16="http://schemas.microsoft.com/office/drawing/2014/main" id="{8C918A4C-B5B9-403F-B2FB-4AFFD3565404}"/>
              </a:ext>
            </a:extLst>
          </p:cNvPr>
          <p:cNvSpPr>
            <a:spLocks noGrp="1"/>
          </p:cNvSpPr>
          <p:nvPr>
            <p:ph type="body" sz="quarter" idx="17"/>
          </p:nvPr>
        </p:nvSpPr>
        <p:spPr/>
        <p:txBody>
          <a:bodyPr/>
          <a:lstStyle/>
          <a:p>
            <a:r>
              <a:rPr lang="en-US" dirty="0"/>
              <a:t>Protection on computer endpoints can be accomplished through software installed on the endpoint, such as:</a:t>
            </a:r>
          </a:p>
          <a:p>
            <a:pPr lvl="1"/>
            <a:r>
              <a:rPr lang="en-US" dirty="0"/>
              <a:t>Antivirus software, antimalware, web browser protections, and monitoring and response systems</a:t>
            </a:r>
          </a:p>
          <a:p>
            <a:r>
              <a:rPr lang="en-US" dirty="0"/>
              <a:t>Antivirus</a:t>
            </a:r>
          </a:p>
          <a:p>
            <a:pPr lvl="1"/>
            <a:r>
              <a:rPr lang="en-US" b="1" dirty="0"/>
              <a:t>Antivirus</a:t>
            </a:r>
            <a:r>
              <a:rPr lang="en-US" dirty="0"/>
              <a:t> (</a:t>
            </a:r>
            <a:r>
              <a:rPr lang="en-US" b="1" dirty="0"/>
              <a:t>AV</a:t>
            </a:r>
            <a:r>
              <a:rPr lang="en-US" dirty="0"/>
              <a:t>) software can examine a computer for file-based virus infections and monitor computer activity (such as scanning new documents that might contain a virus)</a:t>
            </a:r>
          </a:p>
          <a:p>
            <a:pPr lvl="1"/>
            <a:r>
              <a:rPr lang="en-US" dirty="0"/>
              <a:t>Log files created by AV products can provide beneficial info regarding attacks</a:t>
            </a:r>
          </a:p>
          <a:p>
            <a:pPr lvl="1"/>
            <a:r>
              <a:rPr lang="en-US" dirty="0"/>
              <a:t>Many AV products use signature-based monitoring, called </a:t>
            </a:r>
            <a:r>
              <a:rPr lang="en-US" i="1" dirty="0"/>
              <a:t>static analysis</a:t>
            </a:r>
          </a:p>
          <a:p>
            <a:pPr lvl="1"/>
            <a:r>
              <a:rPr lang="en-US" dirty="0"/>
              <a:t>A newer approach to AV is heuristic monitoring, called </a:t>
            </a:r>
            <a:r>
              <a:rPr lang="en-US" i="1" dirty="0"/>
              <a:t>dynamic analysis </a:t>
            </a:r>
          </a:p>
        </p:txBody>
      </p:sp>
    </p:spTree>
    <p:extLst>
      <p:ext uri="{BB962C8B-B14F-4D97-AF65-F5344CB8AC3E}">
        <p14:creationId xmlns:p14="http://schemas.microsoft.com/office/powerpoint/2010/main" val="3640806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D83AF-D485-4D5F-9DC8-CDAF3F2A0CAD}"/>
              </a:ext>
            </a:extLst>
          </p:cNvPr>
          <p:cNvSpPr>
            <a:spLocks noGrp="1"/>
          </p:cNvSpPr>
          <p:nvPr>
            <p:ph type="title"/>
          </p:nvPr>
        </p:nvSpPr>
        <p:spPr/>
        <p:txBody>
          <a:bodyPr/>
          <a:lstStyle/>
          <a:p>
            <a:r>
              <a:rPr lang="en-US" dirty="0"/>
              <a:t>Protect Endpoints (2 of 4)</a:t>
            </a:r>
          </a:p>
        </p:txBody>
      </p:sp>
      <p:sp>
        <p:nvSpPr>
          <p:cNvPr id="3" name="Text Placeholder 2">
            <a:extLst>
              <a:ext uri="{FF2B5EF4-FFF2-40B4-BE49-F238E27FC236}">
                <a16:creationId xmlns:a16="http://schemas.microsoft.com/office/drawing/2014/main" id="{8C918A4C-B5B9-403F-B2FB-4AFFD3565404}"/>
              </a:ext>
            </a:extLst>
          </p:cNvPr>
          <p:cNvSpPr>
            <a:spLocks noGrp="1"/>
          </p:cNvSpPr>
          <p:nvPr>
            <p:ph type="body" sz="quarter" idx="17"/>
          </p:nvPr>
        </p:nvSpPr>
        <p:spPr/>
        <p:txBody>
          <a:bodyPr/>
          <a:lstStyle/>
          <a:p>
            <a:r>
              <a:rPr lang="en-US" dirty="0"/>
              <a:t>Antimalware</a:t>
            </a:r>
          </a:p>
          <a:p>
            <a:pPr lvl="1"/>
            <a:r>
              <a:rPr lang="en-US" b="1" dirty="0"/>
              <a:t>Antimalware</a:t>
            </a:r>
            <a:r>
              <a:rPr lang="en-US" dirty="0"/>
              <a:t> is a suite of software intended to provide protections against multiple types of malware</a:t>
            </a:r>
          </a:p>
          <a:p>
            <a:pPr lvl="1"/>
            <a:r>
              <a:rPr lang="en-US" dirty="0"/>
              <a:t>Antimalware spam protection is often performed using a technique called </a:t>
            </a:r>
            <a:r>
              <a:rPr lang="en-US" i="1" dirty="0"/>
              <a:t>Bayesian filtering</a:t>
            </a:r>
          </a:p>
          <a:p>
            <a:pPr lvl="2"/>
            <a:r>
              <a:rPr lang="en-US" dirty="0"/>
              <a:t>Filters by analyzing every word in each email and determines how frequently a word occurs in a spam pile versus a nonspam pile</a:t>
            </a:r>
          </a:p>
          <a:p>
            <a:pPr lvl="1"/>
            <a:r>
              <a:rPr lang="en-US" dirty="0"/>
              <a:t>Another component of an antimalware suite is </a:t>
            </a:r>
            <a:r>
              <a:rPr lang="en-US" i="1" dirty="0"/>
              <a:t>antispyware</a:t>
            </a:r>
            <a:r>
              <a:rPr lang="en-US" dirty="0"/>
              <a:t>, which helps prevent computers from becoming infected by spyware</a:t>
            </a:r>
          </a:p>
          <a:p>
            <a:pPr lvl="2"/>
            <a:r>
              <a:rPr lang="en-US" dirty="0"/>
              <a:t>Uses pop-up blockers, which allow the user to select the level of blocking, ranging from blocking all pop-ups to allowing specific pop-ups</a:t>
            </a:r>
          </a:p>
        </p:txBody>
      </p:sp>
    </p:spTree>
    <p:extLst>
      <p:ext uri="{BB962C8B-B14F-4D97-AF65-F5344CB8AC3E}">
        <p14:creationId xmlns:p14="http://schemas.microsoft.com/office/powerpoint/2010/main" val="56048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D83AF-D485-4D5F-9DC8-CDAF3F2A0CAD}"/>
              </a:ext>
            </a:extLst>
          </p:cNvPr>
          <p:cNvSpPr>
            <a:spLocks noGrp="1"/>
          </p:cNvSpPr>
          <p:nvPr>
            <p:ph type="title"/>
          </p:nvPr>
        </p:nvSpPr>
        <p:spPr/>
        <p:txBody>
          <a:bodyPr/>
          <a:lstStyle/>
          <a:p>
            <a:r>
              <a:rPr lang="en-US" dirty="0"/>
              <a:t>Protect Endpoints (3 of 4)</a:t>
            </a:r>
          </a:p>
        </p:txBody>
      </p:sp>
      <p:sp>
        <p:nvSpPr>
          <p:cNvPr id="3" name="Text Placeholder 2">
            <a:extLst>
              <a:ext uri="{FF2B5EF4-FFF2-40B4-BE49-F238E27FC236}">
                <a16:creationId xmlns:a16="http://schemas.microsoft.com/office/drawing/2014/main" id="{8C918A4C-B5B9-403F-B2FB-4AFFD3565404}"/>
              </a:ext>
            </a:extLst>
          </p:cNvPr>
          <p:cNvSpPr>
            <a:spLocks noGrp="1"/>
          </p:cNvSpPr>
          <p:nvPr>
            <p:ph type="body" sz="quarter" idx="17"/>
          </p:nvPr>
        </p:nvSpPr>
        <p:spPr/>
        <p:txBody>
          <a:bodyPr/>
          <a:lstStyle/>
          <a:p>
            <a:r>
              <a:rPr lang="en-US" dirty="0"/>
              <a:t>Web Browsers</a:t>
            </a:r>
          </a:p>
          <a:p>
            <a:pPr lvl="1"/>
            <a:r>
              <a:rPr lang="en-US" dirty="0"/>
              <a:t>Web browsers offer the following security on endpoint computers:</a:t>
            </a:r>
          </a:p>
          <a:p>
            <a:pPr lvl="2"/>
            <a:r>
              <a:rPr lang="en-US" dirty="0"/>
              <a:t>Secure cookies are sent to a web server with an encrypted request over the secure HTTPS protocol</a:t>
            </a:r>
          </a:p>
          <a:p>
            <a:pPr lvl="3"/>
            <a:r>
              <a:rPr lang="en-US" dirty="0"/>
              <a:t>This prevents an unauthorized person from intercepting a cookie that is being transmitted between the browser and the web server</a:t>
            </a:r>
          </a:p>
          <a:p>
            <a:pPr lvl="2"/>
            <a:r>
              <a:rPr lang="en-US" dirty="0"/>
              <a:t>HTTP Response Header are headers that tell the browser how to behave while communicating with the website</a:t>
            </a:r>
          </a:p>
        </p:txBody>
      </p:sp>
    </p:spTree>
    <p:extLst>
      <p:ext uri="{BB962C8B-B14F-4D97-AF65-F5344CB8AC3E}">
        <p14:creationId xmlns:p14="http://schemas.microsoft.com/office/powerpoint/2010/main" val="782837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D83AF-D485-4D5F-9DC8-CDAF3F2A0CAD}"/>
              </a:ext>
            </a:extLst>
          </p:cNvPr>
          <p:cNvSpPr>
            <a:spLocks noGrp="1"/>
          </p:cNvSpPr>
          <p:nvPr>
            <p:ph type="title"/>
          </p:nvPr>
        </p:nvSpPr>
        <p:spPr/>
        <p:txBody>
          <a:bodyPr/>
          <a:lstStyle/>
          <a:p>
            <a:r>
              <a:rPr lang="en-US" dirty="0"/>
              <a:t>Protect Endpoints (4 of 4)</a:t>
            </a:r>
          </a:p>
        </p:txBody>
      </p:sp>
      <p:sp>
        <p:nvSpPr>
          <p:cNvPr id="3" name="Text Placeholder 2">
            <a:extLst>
              <a:ext uri="{FF2B5EF4-FFF2-40B4-BE49-F238E27FC236}">
                <a16:creationId xmlns:a16="http://schemas.microsoft.com/office/drawing/2014/main" id="{8C918A4C-B5B9-403F-B2FB-4AFFD3565404}"/>
              </a:ext>
            </a:extLst>
          </p:cNvPr>
          <p:cNvSpPr>
            <a:spLocks noGrp="1"/>
          </p:cNvSpPr>
          <p:nvPr>
            <p:ph type="body" sz="quarter" idx="17"/>
          </p:nvPr>
        </p:nvSpPr>
        <p:spPr/>
        <p:txBody>
          <a:bodyPr/>
          <a:lstStyle/>
          <a:p>
            <a:r>
              <a:rPr lang="en-US" dirty="0"/>
              <a:t>Monitoring and Response Systems</a:t>
            </a:r>
          </a:p>
          <a:p>
            <a:pPr lvl="1"/>
            <a:r>
              <a:rPr lang="en-US" dirty="0"/>
              <a:t>There are three types of monitoring and response systems for endpoint computers:</a:t>
            </a:r>
          </a:p>
          <a:p>
            <a:pPr lvl="2"/>
            <a:r>
              <a:rPr lang="en-US" b="1" dirty="0"/>
              <a:t>Host Intrusion Detection Systems </a:t>
            </a:r>
            <a:r>
              <a:rPr lang="en-US" dirty="0"/>
              <a:t>(</a:t>
            </a:r>
            <a:r>
              <a:rPr lang="en-US" b="1" dirty="0"/>
              <a:t>HIDS</a:t>
            </a:r>
            <a:r>
              <a:rPr lang="en-US" dirty="0"/>
              <a:t>) is a software-based application that runs on an endpoint computer and can detect an attack has occurred</a:t>
            </a:r>
          </a:p>
          <a:p>
            <a:pPr lvl="2"/>
            <a:r>
              <a:rPr lang="en-US" b="1" dirty="0"/>
              <a:t>Host Intrusion Prevention Systems </a:t>
            </a:r>
            <a:r>
              <a:rPr lang="en-US" dirty="0"/>
              <a:t>(</a:t>
            </a:r>
            <a:r>
              <a:rPr lang="en-US" b="1" dirty="0"/>
              <a:t>HIPS</a:t>
            </a:r>
            <a:r>
              <a:rPr lang="en-US" dirty="0"/>
              <a:t>) monitor endpoint activity to immediately block a malicious attack by following specific rules</a:t>
            </a:r>
          </a:p>
          <a:p>
            <a:pPr lvl="2"/>
            <a:r>
              <a:rPr lang="en-US" b="1" dirty="0"/>
              <a:t>Endpoint Detection and Response </a:t>
            </a:r>
            <a:r>
              <a:rPr lang="en-US" dirty="0"/>
              <a:t>(</a:t>
            </a:r>
            <a:r>
              <a:rPr lang="en-US" b="1" dirty="0"/>
              <a:t>EDR</a:t>
            </a:r>
            <a:r>
              <a:rPr lang="en-US" dirty="0"/>
              <a:t>) tools are considered more robust than HIDS and HIPS</a:t>
            </a:r>
          </a:p>
          <a:p>
            <a:pPr lvl="3"/>
            <a:r>
              <a:rPr lang="en-US" dirty="0"/>
              <a:t>An EDR can aggregate data from multiple endpoint computers to a centralized database</a:t>
            </a:r>
          </a:p>
          <a:p>
            <a:pPr lvl="3"/>
            <a:r>
              <a:rPr lang="en-US" dirty="0"/>
              <a:t>EDR tools can perform more sophisticated analytics that identify patterns and detect anomalies</a:t>
            </a:r>
          </a:p>
          <a:p>
            <a:pPr lvl="2"/>
            <a:endParaRPr lang="en-US" dirty="0"/>
          </a:p>
        </p:txBody>
      </p:sp>
    </p:spTree>
    <p:extLst>
      <p:ext uri="{BB962C8B-B14F-4D97-AF65-F5344CB8AC3E}">
        <p14:creationId xmlns:p14="http://schemas.microsoft.com/office/powerpoint/2010/main" val="1585228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Module Objectives</a:t>
            </a:r>
          </a:p>
        </p:txBody>
      </p:sp>
      <p:sp>
        <p:nvSpPr>
          <p:cNvPr id="2" name="Text Placeholder 1"/>
          <p:cNvSpPr>
            <a:spLocks noGrp="1"/>
          </p:cNvSpPr>
          <p:nvPr>
            <p:ph type="body" sz="quarter" idx="15"/>
          </p:nvPr>
        </p:nvSpPr>
        <p:spPr/>
        <p:txBody>
          <a:bodyPr/>
          <a:lstStyle/>
          <a:p>
            <a:pPr>
              <a:lnSpc>
                <a:spcPct val="100000"/>
              </a:lnSpc>
              <a:spcBef>
                <a:spcPts val="0"/>
              </a:spcBef>
            </a:pPr>
            <a:r>
              <a:rPr lang="en-US" altLang="zh-CN" sz="2000" dirty="0"/>
              <a:t>By the end of this module, you should be able to: </a:t>
            </a:r>
          </a:p>
          <a:p>
            <a:pPr>
              <a:lnSpc>
                <a:spcPct val="100000"/>
              </a:lnSpc>
              <a:spcBef>
                <a:spcPts val="0"/>
              </a:spcBef>
            </a:pPr>
            <a:endParaRPr lang="en-US" altLang="zh-CN" sz="2000" dirty="0"/>
          </a:p>
          <a:p>
            <a:pPr>
              <a:lnSpc>
                <a:spcPct val="100000"/>
              </a:lnSpc>
              <a:spcBef>
                <a:spcPts val="0"/>
              </a:spcBef>
            </a:pPr>
            <a:r>
              <a:rPr lang="en-US" altLang="zh-CN" sz="2000" dirty="0">
                <a:latin typeface="Arial"/>
                <a:cs typeface="Arial"/>
              </a:rPr>
              <a:t>1. Describe different threat intelligence sources</a:t>
            </a:r>
          </a:p>
          <a:p>
            <a:pPr>
              <a:lnSpc>
                <a:spcPct val="100000"/>
              </a:lnSpc>
              <a:spcBef>
                <a:spcPts val="0"/>
              </a:spcBef>
            </a:pPr>
            <a:endParaRPr lang="en-US" altLang="zh-CN" sz="2000" dirty="0">
              <a:latin typeface="Arial"/>
              <a:cs typeface="Arial"/>
            </a:endParaRPr>
          </a:p>
          <a:p>
            <a:pPr>
              <a:lnSpc>
                <a:spcPct val="100000"/>
              </a:lnSpc>
              <a:spcBef>
                <a:spcPts val="0"/>
              </a:spcBef>
            </a:pPr>
            <a:r>
              <a:rPr lang="en-US" altLang="zh-CN" sz="2000" dirty="0">
                <a:latin typeface="Arial"/>
                <a:cs typeface="Arial"/>
              </a:rPr>
              <a:t>2. List the steps for securing an endpoint</a:t>
            </a:r>
          </a:p>
          <a:p>
            <a:pPr>
              <a:lnSpc>
                <a:spcPct val="100000"/>
              </a:lnSpc>
              <a:spcBef>
                <a:spcPts val="0"/>
              </a:spcBef>
            </a:pPr>
            <a:r>
              <a:rPr lang="en-US" altLang="zh-CN" sz="2000" dirty="0">
                <a:latin typeface="Arial"/>
                <a:cs typeface="Arial"/>
              </a:rPr>
              <a:t> </a:t>
            </a:r>
          </a:p>
          <a:p>
            <a:pPr>
              <a:lnSpc>
                <a:spcPct val="100000"/>
              </a:lnSpc>
              <a:spcBef>
                <a:spcPts val="0"/>
              </a:spcBef>
            </a:pPr>
            <a:r>
              <a:rPr lang="en-US" altLang="zh-CN" sz="2000" dirty="0">
                <a:latin typeface="Arial"/>
                <a:cs typeface="Arial"/>
              </a:rPr>
              <a:t>3. Explain how to create and deploy SecDevOps</a:t>
            </a:r>
          </a:p>
          <a:p>
            <a:pPr>
              <a:lnSpc>
                <a:spcPct val="100000"/>
              </a:lnSpc>
              <a:spcBef>
                <a:spcPts val="0"/>
              </a:spcBef>
            </a:pPr>
            <a:endParaRPr lang="en-US" altLang="zh-CN" sz="2000" dirty="0">
              <a:latin typeface="Arial"/>
              <a:cs typeface="Arial"/>
            </a:endParaRPr>
          </a:p>
          <a:p>
            <a:pPr>
              <a:lnSpc>
                <a:spcPct val="100000"/>
              </a:lnSpc>
              <a:spcBef>
                <a:spcPts val="0"/>
              </a:spcBef>
            </a:pPr>
            <a:endParaRPr lang="en-US" altLang="zh-CN" sz="2000" dirty="0">
              <a:latin typeface="Arial"/>
              <a:cs typeface="Arial"/>
            </a:endParaRPr>
          </a:p>
        </p:txBody>
      </p:sp>
    </p:spTree>
    <p:extLst>
      <p:ext uri="{BB962C8B-B14F-4D97-AF65-F5344CB8AC3E}">
        <p14:creationId xmlns:p14="http://schemas.microsoft.com/office/powerpoint/2010/main" val="130637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64D3-109E-4171-ABE6-F33D5D0B63E5}"/>
              </a:ext>
            </a:extLst>
          </p:cNvPr>
          <p:cNvSpPr>
            <a:spLocks noGrp="1"/>
          </p:cNvSpPr>
          <p:nvPr>
            <p:ph type="title"/>
          </p:nvPr>
        </p:nvSpPr>
        <p:spPr/>
        <p:txBody>
          <a:bodyPr/>
          <a:lstStyle/>
          <a:p>
            <a:r>
              <a:rPr lang="en-US" dirty="0"/>
              <a:t>Harden Endpoints (1 of 6)</a:t>
            </a:r>
          </a:p>
        </p:txBody>
      </p:sp>
      <p:sp>
        <p:nvSpPr>
          <p:cNvPr id="3" name="Text Placeholder 2">
            <a:extLst>
              <a:ext uri="{FF2B5EF4-FFF2-40B4-BE49-F238E27FC236}">
                <a16:creationId xmlns:a16="http://schemas.microsoft.com/office/drawing/2014/main" id="{67F14C8D-E219-4DF0-8395-094BCB67A927}"/>
              </a:ext>
            </a:extLst>
          </p:cNvPr>
          <p:cNvSpPr>
            <a:spLocks noGrp="1"/>
          </p:cNvSpPr>
          <p:nvPr>
            <p:ph type="body" sz="quarter" idx="17"/>
          </p:nvPr>
        </p:nvSpPr>
        <p:spPr/>
        <p:txBody>
          <a:bodyPr/>
          <a:lstStyle/>
          <a:p>
            <a:r>
              <a:rPr lang="en-US" dirty="0"/>
              <a:t>Hardening endpoints involves patch management and OS protections</a:t>
            </a:r>
          </a:p>
          <a:p>
            <a:r>
              <a:rPr lang="en-US" dirty="0"/>
              <a:t>Patch Management </a:t>
            </a:r>
          </a:p>
          <a:p>
            <a:pPr lvl="1"/>
            <a:r>
              <a:rPr lang="en-US" dirty="0"/>
              <a:t>Effective patch management involves two types of patch management tools to administer patches</a:t>
            </a:r>
          </a:p>
          <a:p>
            <a:pPr lvl="2"/>
            <a:r>
              <a:rPr lang="en-US" dirty="0"/>
              <a:t>Patch distribution using an </a:t>
            </a:r>
            <a:r>
              <a:rPr lang="en-US" i="1" dirty="0"/>
              <a:t>automated patch update service</a:t>
            </a:r>
          </a:p>
          <a:p>
            <a:pPr lvl="2"/>
            <a:r>
              <a:rPr lang="en-US" dirty="0"/>
              <a:t>Patch reception in Microsoft Windows 10 includes the following options:</a:t>
            </a:r>
          </a:p>
          <a:p>
            <a:pPr lvl="3"/>
            <a:r>
              <a:rPr lang="en-US" i="1" dirty="0"/>
              <a:t>Forced updates</a:t>
            </a:r>
          </a:p>
          <a:p>
            <a:pPr lvl="3"/>
            <a:r>
              <a:rPr lang="en-US" i="1" dirty="0"/>
              <a:t>No selective updates</a:t>
            </a:r>
          </a:p>
          <a:p>
            <a:pPr lvl="3"/>
            <a:r>
              <a:rPr lang="en-US" i="1" dirty="0"/>
              <a:t>More efficient distribution</a:t>
            </a:r>
          </a:p>
        </p:txBody>
      </p:sp>
    </p:spTree>
    <p:extLst>
      <p:ext uri="{BB962C8B-B14F-4D97-AF65-F5344CB8AC3E}">
        <p14:creationId xmlns:p14="http://schemas.microsoft.com/office/powerpoint/2010/main" val="1133666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64D3-109E-4171-ABE6-F33D5D0B63E5}"/>
              </a:ext>
            </a:extLst>
          </p:cNvPr>
          <p:cNvSpPr>
            <a:spLocks noGrp="1"/>
          </p:cNvSpPr>
          <p:nvPr>
            <p:ph type="title"/>
          </p:nvPr>
        </p:nvSpPr>
        <p:spPr/>
        <p:txBody>
          <a:bodyPr/>
          <a:lstStyle/>
          <a:p>
            <a:r>
              <a:rPr lang="en-US" dirty="0"/>
              <a:t>Harden Endpoints (2 of 6)</a:t>
            </a:r>
          </a:p>
        </p:txBody>
      </p:sp>
      <p:sp>
        <p:nvSpPr>
          <p:cNvPr id="3" name="Text Placeholder 2">
            <a:extLst>
              <a:ext uri="{FF2B5EF4-FFF2-40B4-BE49-F238E27FC236}">
                <a16:creationId xmlns:a16="http://schemas.microsoft.com/office/drawing/2014/main" id="{67F14C8D-E219-4DF0-8395-094BCB67A927}"/>
              </a:ext>
            </a:extLst>
          </p:cNvPr>
          <p:cNvSpPr>
            <a:spLocks noGrp="1"/>
          </p:cNvSpPr>
          <p:nvPr>
            <p:ph type="body" sz="quarter" idx="17"/>
          </p:nvPr>
        </p:nvSpPr>
        <p:spPr/>
        <p:txBody>
          <a:bodyPr/>
          <a:lstStyle/>
          <a:p>
            <a:r>
              <a:rPr lang="en-US" dirty="0"/>
              <a:t>Operating Systems</a:t>
            </a:r>
          </a:p>
          <a:p>
            <a:pPr lvl="1"/>
            <a:r>
              <a:rPr lang="en-US" dirty="0"/>
              <a:t>Securing an OS involves proper security configurations and using confinement tools</a:t>
            </a:r>
          </a:p>
          <a:p>
            <a:pPr lvl="1"/>
            <a:r>
              <a:rPr lang="en-US" dirty="0"/>
              <a:t>A typical OS security configuration should include the following:</a:t>
            </a:r>
          </a:p>
          <a:p>
            <a:pPr lvl="2"/>
            <a:r>
              <a:rPr lang="en-US" i="1" dirty="0"/>
              <a:t>Disabling unnecessary ports and services</a:t>
            </a:r>
          </a:p>
          <a:p>
            <a:pPr lvl="2"/>
            <a:r>
              <a:rPr lang="en-US" i="1" dirty="0"/>
              <a:t>Disabling default accounts/passwords</a:t>
            </a:r>
          </a:p>
          <a:p>
            <a:pPr lvl="2"/>
            <a:r>
              <a:rPr lang="en-US" i="1" dirty="0"/>
              <a:t>Employing least functionality</a:t>
            </a:r>
          </a:p>
          <a:p>
            <a:pPr lvl="1"/>
            <a:r>
              <a:rPr lang="en-US" dirty="0"/>
              <a:t>In Microsoft Windows, a </a:t>
            </a:r>
            <a:r>
              <a:rPr lang="en-US" i="1" dirty="0"/>
              <a:t>security template </a:t>
            </a:r>
            <a:r>
              <a:rPr lang="en-US" dirty="0"/>
              <a:t>is a collection of security configuration settings that can be used to deploy security settings to multiple computers</a:t>
            </a:r>
          </a:p>
          <a:p>
            <a:pPr lvl="1"/>
            <a:r>
              <a:rPr lang="en-US" dirty="0"/>
              <a:t>Windows 10 Tamper Protection security feature prevents Windows security settings from being changed or disabled by a threat actor who modifies the registry</a:t>
            </a:r>
          </a:p>
          <a:p>
            <a:pPr lvl="2"/>
            <a:r>
              <a:rPr lang="en-US" dirty="0"/>
              <a:t>A Group Policy setting can also </a:t>
            </a:r>
            <a:r>
              <a:rPr lang="en-US" i="1" dirty="0"/>
              <a:t>prevent access to registry editing tools </a:t>
            </a:r>
            <a:r>
              <a:rPr lang="en-US" dirty="0"/>
              <a:t>(see Figure 4-7)</a:t>
            </a:r>
          </a:p>
        </p:txBody>
      </p:sp>
    </p:spTree>
    <p:extLst>
      <p:ext uri="{BB962C8B-B14F-4D97-AF65-F5344CB8AC3E}">
        <p14:creationId xmlns:p14="http://schemas.microsoft.com/office/powerpoint/2010/main" val="181938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Harden Endpoints (3 of 6)</a:t>
            </a:r>
            <a:endParaRPr lang="zh-CN" altLang="en-US" dirty="0"/>
          </a:p>
        </p:txBody>
      </p:sp>
      <p:pic>
        <p:nvPicPr>
          <p:cNvPr id="5" name="Picture Placeholder 4" descr="Screenshot of the Local Group Policy Editor window which shows how access can be prevented to registry editing tools. In the Group Policy Editor, the setting Prevent access to registry editing tools is available under User Configuration, Administrative Templates, and System."/>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992891" y="1267494"/>
            <a:ext cx="6248400" cy="4480560"/>
          </a:xfrm>
          <a:prstGeom prst="rect">
            <a:avLst/>
          </a:prstGeom>
          <a:noFill/>
          <a:ln>
            <a:noFill/>
          </a:ln>
        </p:spPr>
      </p:pic>
      <p:sp>
        <p:nvSpPr>
          <p:cNvPr id="4" name="Text Placeholder 3"/>
          <p:cNvSpPr>
            <a:spLocks noGrp="1"/>
          </p:cNvSpPr>
          <p:nvPr>
            <p:ph type="body" sz="quarter" idx="11"/>
          </p:nvPr>
        </p:nvSpPr>
        <p:spPr>
          <a:xfrm>
            <a:off x="7478972" y="5199771"/>
            <a:ext cx="3976406" cy="610629"/>
          </a:xfrm>
        </p:spPr>
        <p:txBody>
          <a:bodyPr/>
          <a:lstStyle/>
          <a:p>
            <a:r>
              <a:rPr lang="en-US" altLang="zh-CN" dirty="0"/>
              <a:t>Figure 4-7 Prevent access to registry editing tools</a:t>
            </a:r>
            <a:endParaRPr lang="zh-CN" altLang="en-US" dirty="0"/>
          </a:p>
        </p:txBody>
      </p:sp>
    </p:spTree>
    <p:extLst>
      <p:ext uri="{BB962C8B-B14F-4D97-AF65-F5344CB8AC3E}">
        <p14:creationId xmlns:p14="http://schemas.microsoft.com/office/powerpoint/2010/main" val="304810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Harden Endpoints (4 of 6)</a:t>
            </a:r>
            <a:endParaRPr lang="zh-CN" altLang="en-US" dirty="0"/>
          </a:p>
        </p:txBody>
      </p:sp>
      <p:sp>
        <p:nvSpPr>
          <p:cNvPr id="3" name="Text Placeholder 2"/>
          <p:cNvSpPr>
            <a:spLocks noGrp="1"/>
          </p:cNvSpPr>
          <p:nvPr>
            <p:ph type="body" sz="quarter" idx="17"/>
          </p:nvPr>
        </p:nvSpPr>
        <p:spPr/>
        <p:txBody>
          <a:bodyPr/>
          <a:lstStyle/>
          <a:p>
            <a:r>
              <a:rPr lang="en-US" altLang="zh-CN" dirty="0"/>
              <a:t>Operating Systems (continued)</a:t>
            </a:r>
          </a:p>
          <a:p>
            <a:pPr lvl="1"/>
            <a:r>
              <a:rPr lang="en-US" altLang="zh-CN" dirty="0"/>
              <a:t>Confinement Tools – several tools can be used to restrict malware:</a:t>
            </a:r>
          </a:p>
          <a:p>
            <a:pPr lvl="2"/>
            <a:r>
              <a:rPr lang="en-US" altLang="zh-CN" i="1" dirty="0"/>
              <a:t>Application whitelisting/blacklisting</a:t>
            </a:r>
          </a:p>
          <a:p>
            <a:pPr lvl="2"/>
            <a:r>
              <a:rPr lang="en-US" altLang="zh-CN" i="1" dirty="0"/>
              <a:t>Sandbox</a:t>
            </a:r>
          </a:p>
          <a:p>
            <a:pPr lvl="2"/>
            <a:r>
              <a:rPr lang="en-US" altLang="zh-CN" i="1" dirty="0"/>
              <a:t>Quarantine</a:t>
            </a:r>
            <a:endParaRPr lang="zh-CN" altLang="en-US" i="1" dirty="0"/>
          </a:p>
        </p:txBody>
      </p:sp>
    </p:spTree>
    <p:extLst>
      <p:ext uri="{BB962C8B-B14F-4D97-AF65-F5344CB8AC3E}">
        <p14:creationId xmlns:p14="http://schemas.microsoft.com/office/powerpoint/2010/main" val="1810498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Harden Endpoints (5 of 6)</a:t>
            </a:r>
            <a:endParaRPr lang="zh-CN" altLang="en-US" dirty="0"/>
          </a:p>
        </p:txBody>
      </p:sp>
      <p:pic>
        <p:nvPicPr>
          <p:cNvPr id="5" name="Picture Placeholder 4" descr="An illustration that shows how applications interact with an operating system. A computer has hardware on which drivers are installed. The operating system lies on top of the drivers. Applications interact with the operating system which also has files and settings."/>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838200" y="2118321"/>
            <a:ext cx="6508846" cy="3669416"/>
          </a:xfrm>
          <a:prstGeom prst="rect">
            <a:avLst/>
          </a:prstGeom>
          <a:noFill/>
          <a:ln>
            <a:noFill/>
          </a:ln>
        </p:spPr>
      </p:pic>
      <p:sp>
        <p:nvSpPr>
          <p:cNvPr id="4" name="Text Placeholder 3"/>
          <p:cNvSpPr>
            <a:spLocks noGrp="1"/>
          </p:cNvSpPr>
          <p:nvPr>
            <p:ph type="body" sz="quarter" idx="11"/>
          </p:nvPr>
        </p:nvSpPr>
        <p:spPr>
          <a:xfrm>
            <a:off x="7478972" y="5187499"/>
            <a:ext cx="3976406" cy="600238"/>
          </a:xfrm>
        </p:spPr>
        <p:txBody>
          <a:bodyPr/>
          <a:lstStyle/>
          <a:p>
            <a:r>
              <a:rPr lang="en-US" altLang="zh-CN" dirty="0"/>
              <a:t>Figure 4-8 Applications interacting with an OS</a:t>
            </a:r>
            <a:endParaRPr lang="zh-CN" altLang="en-US" dirty="0"/>
          </a:p>
        </p:txBody>
      </p:sp>
    </p:spTree>
    <p:extLst>
      <p:ext uri="{BB962C8B-B14F-4D97-AF65-F5344CB8AC3E}">
        <p14:creationId xmlns:p14="http://schemas.microsoft.com/office/powerpoint/2010/main" val="3422105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Harden Endpoints (6 of 6)</a:t>
            </a:r>
            <a:endParaRPr lang="zh-CN" altLang="en-US" dirty="0"/>
          </a:p>
        </p:txBody>
      </p:sp>
      <p:sp>
        <p:nvSpPr>
          <p:cNvPr id="4" name="Text Placeholder 3"/>
          <p:cNvSpPr>
            <a:spLocks noGrp="1"/>
          </p:cNvSpPr>
          <p:nvPr>
            <p:ph type="body" sz="quarter" idx="11"/>
          </p:nvPr>
        </p:nvSpPr>
        <p:spPr>
          <a:xfrm>
            <a:off x="7478972" y="5434445"/>
            <a:ext cx="3976406" cy="353292"/>
          </a:xfrm>
        </p:spPr>
        <p:txBody>
          <a:bodyPr/>
          <a:lstStyle/>
          <a:p>
            <a:r>
              <a:rPr lang="en-US" altLang="zh-CN" dirty="0"/>
              <a:t>Figure 4-9 Using a sandbox</a:t>
            </a:r>
            <a:endParaRPr lang="zh-CN" altLang="en-US" dirty="0"/>
          </a:p>
        </p:txBody>
      </p:sp>
      <p:pic>
        <p:nvPicPr>
          <p:cNvPr id="6" name="Picture Placeholder 5" descr="An illustration shows how a sandbox can be used in an operating system. The computer is made of physical hardware on which drivers are installed. On top of the drivers lies the operating system that has files and settings. Applications usually interact with the operating system. A sandbox is a separate layer on the operating system that has files and settings over which an application is installed. A sandboxed application interacts with the operating system through the sandbox."/>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533025" y="1910503"/>
            <a:ext cx="6718730" cy="3762934"/>
          </a:xfrm>
          <a:prstGeom prst="rect">
            <a:avLst/>
          </a:prstGeom>
          <a:noFill/>
          <a:ln>
            <a:noFill/>
          </a:ln>
        </p:spPr>
      </p:pic>
    </p:spTree>
    <p:extLst>
      <p:ext uri="{BB962C8B-B14F-4D97-AF65-F5344CB8AC3E}">
        <p14:creationId xmlns:p14="http://schemas.microsoft.com/office/powerpoint/2010/main" val="1779359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2</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of the following is NOT a tool that can be used to confine or restrict malware?</a:t>
            </a:r>
          </a:p>
          <a:p>
            <a:pPr marL="342900" lvl="1" indent="0">
              <a:buNone/>
            </a:pPr>
            <a:r>
              <a:rPr lang="en-US" dirty="0">
                <a:solidFill>
                  <a:srgbClr val="000000"/>
                </a:solidFill>
              </a:rPr>
              <a:t>a. Whitelisting</a:t>
            </a:r>
          </a:p>
          <a:p>
            <a:pPr marL="342900" lvl="1" indent="0">
              <a:buNone/>
            </a:pPr>
            <a:r>
              <a:rPr lang="en-US" dirty="0">
                <a:solidFill>
                  <a:srgbClr val="000000"/>
                </a:solidFill>
              </a:rPr>
              <a:t>b. Quarantine</a:t>
            </a:r>
          </a:p>
          <a:p>
            <a:pPr marL="342900" lvl="1" indent="0">
              <a:buNone/>
            </a:pPr>
            <a:r>
              <a:rPr lang="en-US" dirty="0">
                <a:solidFill>
                  <a:srgbClr val="000000"/>
                </a:solidFill>
              </a:rPr>
              <a:t>c. Sandbox</a:t>
            </a:r>
          </a:p>
          <a:p>
            <a:pPr marL="342900" lvl="1" indent="0">
              <a:buNone/>
            </a:pPr>
            <a:r>
              <a:rPr lang="en-US" dirty="0">
                <a:solidFill>
                  <a:srgbClr val="000000"/>
                </a:solidFill>
              </a:rPr>
              <a:t>d. Legacy boot</a:t>
            </a:r>
          </a:p>
          <a:p>
            <a:pPr marL="342900" lvl="1" indent="0">
              <a:buNone/>
            </a:pPr>
            <a:endParaRPr lang="en-US" dirty="0"/>
          </a:p>
        </p:txBody>
      </p:sp>
    </p:spTree>
    <p:extLst>
      <p:ext uri="{BB962C8B-B14F-4D97-AF65-F5344CB8AC3E}">
        <p14:creationId xmlns:p14="http://schemas.microsoft.com/office/powerpoint/2010/main" val="479755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2: Answer</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of the following is NOT a tool that can be used to confine or restrict malware?</a:t>
            </a:r>
          </a:p>
          <a:p>
            <a:pPr marL="342900" lvl="1" indent="0">
              <a:buNone/>
            </a:pPr>
            <a:r>
              <a:rPr lang="en-US" b="1" dirty="0">
                <a:solidFill>
                  <a:srgbClr val="000000"/>
                </a:solidFill>
              </a:rPr>
              <a:t>Answer: Legacy boot</a:t>
            </a:r>
            <a:endParaRPr lang="en-US" altLang="en-US" b="1" i="1" dirty="0">
              <a:solidFill>
                <a:srgbClr val="000000"/>
              </a:solidFill>
            </a:endParaRPr>
          </a:p>
          <a:p>
            <a:pPr marL="342900" lvl="1" indent="0">
              <a:buNone/>
            </a:pPr>
            <a:r>
              <a:rPr lang="en-US" b="1" dirty="0">
                <a:solidFill>
                  <a:srgbClr val="000000"/>
                </a:solidFill>
              </a:rPr>
              <a:t>A computer configured for legacy boot uses the BIOS to boot the system, which has little or no security features.</a:t>
            </a:r>
          </a:p>
        </p:txBody>
      </p:sp>
    </p:spTree>
    <p:extLst>
      <p:ext uri="{BB962C8B-B14F-4D97-AF65-F5344CB8AC3E}">
        <p14:creationId xmlns:p14="http://schemas.microsoft.com/office/powerpoint/2010/main" val="2211565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Creating and Deploying SecDevOps (1 of 2)</a:t>
            </a:r>
            <a:endParaRPr lang="zh-CN" altLang="en-US" dirty="0"/>
          </a:p>
        </p:txBody>
      </p:sp>
      <p:sp>
        <p:nvSpPr>
          <p:cNvPr id="3" name="Text Placeholder 2"/>
          <p:cNvSpPr>
            <a:spLocks noGrp="1"/>
          </p:cNvSpPr>
          <p:nvPr>
            <p:ph type="body" sz="quarter" idx="17"/>
          </p:nvPr>
        </p:nvSpPr>
        <p:spPr/>
        <p:txBody>
          <a:bodyPr/>
          <a:lstStyle/>
          <a:p>
            <a:r>
              <a:rPr lang="en-US" altLang="zh-CN" dirty="0"/>
              <a:t>An unsecure application can open the door for attackers to exploit the application, the data that it uses, and even the underlying OS</a:t>
            </a:r>
          </a:p>
          <a:p>
            <a:r>
              <a:rPr lang="en-US" altLang="zh-CN" dirty="0"/>
              <a:t>A </a:t>
            </a:r>
            <a:r>
              <a:rPr lang="en-US" altLang="zh-CN" b="1" dirty="0"/>
              <a:t>directory traversal attack </a:t>
            </a:r>
            <a:r>
              <a:rPr lang="en-US" altLang="zh-CN" dirty="0"/>
              <a:t>takes advantage of vulnerability in the web application program or the web server software so that a user can move from the root directory to other restricted directories </a:t>
            </a:r>
          </a:p>
          <a:p>
            <a:r>
              <a:rPr lang="en-US" altLang="zh-CN" dirty="0"/>
              <a:t>The ability to move could allow an unauthorized users to view confidential files or enter commands to execute on a server known as </a:t>
            </a:r>
            <a:r>
              <a:rPr lang="en-US" altLang="zh-CN" i="1" dirty="0"/>
              <a:t>command injection</a:t>
            </a:r>
          </a:p>
          <a:p>
            <a:r>
              <a:rPr lang="en-US" altLang="zh-CN" dirty="0"/>
              <a:t>Other dangerous weaknesses in an application can create vulnerabilities in computer memory or buffer areas that can be easily exploited</a:t>
            </a:r>
          </a:p>
          <a:p>
            <a:pPr lvl="1"/>
            <a:r>
              <a:rPr lang="en-US" altLang="zh-CN" b="1" dirty="0"/>
              <a:t>Poor memory management vulnerabilities </a:t>
            </a:r>
            <a:r>
              <a:rPr lang="en-US" altLang="zh-CN" dirty="0"/>
              <a:t>result in attacks such as buffer overflow, integer overflow, pointer/object deference, and DLL injection attacks</a:t>
            </a:r>
            <a:endParaRPr lang="zh-CN" altLang="en-US" dirty="0"/>
          </a:p>
        </p:txBody>
      </p:sp>
    </p:spTree>
    <p:extLst>
      <p:ext uri="{BB962C8B-B14F-4D97-AF65-F5344CB8AC3E}">
        <p14:creationId xmlns:p14="http://schemas.microsoft.com/office/powerpoint/2010/main" val="1368531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Creating and Deploying SecDevOps (2 of 2)</a:t>
            </a:r>
            <a:endParaRPr lang="zh-CN" altLang="en-US" dirty="0"/>
          </a:p>
        </p:txBody>
      </p:sp>
      <p:pic>
        <p:nvPicPr>
          <p:cNvPr id="5" name="Picture Placeholder 4" descr="An illustration showing a directory traversal attack. The following directory tree is shown in the illustration. There is C drive with the folders, Windows and I net pub. The Windows folder has the sub folder, System 32. The I net pub folder has the sub folder, w w w root. The w w w root sub folder has the sub folder, news. An attacker who has access to the news folder may get access to other directories in the file system because of a vulnerability in a web application. The attacker is able to traverse from the w w w root folder to the i net pub folder and then to  C drive. Then, the attacker traverses to the Windows folder and ultimately to the System 32 folde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2364490" y="1593652"/>
            <a:ext cx="3568720" cy="4187346"/>
          </a:xfrm>
          <a:prstGeom prst="rect">
            <a:avLst/>
          </a:prstGeom>
          <a:noFill/>
          <a:ln>
            <a:noFill/>
          </a:ln>
        </p:spPr>
      </p:pic>
      <p:sp>
        <p:nvSpPr>
          <p:cNvPr id="4" name="Text Placeholder 3"/>
          <p:cNvSpPr>
            <a:spLocks noGrp="1"/>
          </p:cNvSpPr>
          <p:nvPr>
            <p:ph type="body" sz="quarter" idx="11"/>
          </p:nvPr>
        </p:nvSpPr>
        <p:spPr>
          <a:xfrm>
            <a:off x="6741217" y="5430142"/>
            <a:ext cx="3976406" cy="350856"/>
          </a:xfrm>
        </p:spPr>
        <p:txBody>
          <a:bodyPr/>
          <a:lstStyle/>
          <a:p>
            <a:r>
              <a:rPr lang="en-US" altLang="zh-CN" dirty="0"/>
              <a:t>Figure 4-10 Directory traversal attack</a:t>
            </a:r>
            <a:endParaRPr lang="zh-CN" altLang="en-US" dirty="0"/>
          </a:p>
        </p:txBody>
      </p:sp>
    </p:spTree>
    <p:extLst>
      <p:ext uri="{BB962C8B-B14F-4D97-AF65-F5344CB8AC3E}">
        <p14:creationId xmlns:p14="http://schemas.microsoft.com/office/powerpoint/2010/main" val="2518449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Threat Intelligence Sources</a:t>
            </a:r>
            <a:endParaRPr lang="zh-CN" altLang="en-US" dirty="0"/>
          </a:p>
        </p:txBody>
      </p:sp>
      <p:sp>
        <p:nvSpPr>
          <p:cNvPr id="3" name="Text Placeholder 2"/>
          <p:cNvSpPr>
            <a:spLocks noGrp="1"/>
          </p:cNvSpPr>
          <p:nvPr>
            <p:ph type="body" sz="quarter" idx="17"/>
          </p:nvPr>
        </p:nvSpPr>
        <p:spPr/>
        <p:txBody>
          <a:bodyPr/>
          <a:lstStyle/>
          <a:p>
            <a:r>
              <a:rPr lang="en-US" altLang="zh-CN" dirty="0"/>
              <a:t>Organizations are now pooling resources and knowledge about the latest attacks with the broader security community</a:t>
            </a:r>
          </a:p>
          <a:p>
            <a:r>
              <a:rPr lang="en-US" altLang="zh-CN" dirty="0"/>
              <a:t>One type of shared information is the evidence of an attack</a:t>
            </a:r>
          </a:p>
          <a:p>
            <a:r>
              <a:rPr lang="en-US" altLang="zh-CN" i="1" dirty="0"/>
              <a:t>Key risk indicators </a:t>
            </a:r>
            <a:r>
              <a:rPr lang="en-US" altLang="zh-CN" dirty="0"/>
              <a:t>(</a:t>
            </a:r>
            <a:r>
              <a:rPr lang="en-US" altLang="zh-CN" i="1" dirty="0"/>
              <a:t>KRI</a:t>
            </a:r>
            <a:r>
              <a:rPr lang="en-US" altLang="zh-CN" dirty="0"/>
              <a:t>s) are metrics of the upper and lower bounds of specific indicators of normal network activity </a:t>
            </a:r>
          </a:p>
          <a:p>
            <a:pPr lvl="1"/>
            <a:r>
              <a:rPr lang="en-US" altLang="zh-CN" dirty="0"/>
              <a:t>These indicators may include the total network logs per second, number of failed remote logins, network bandwidth, and outbound email traffic</a:t>
            </a:r>
          </a:p>
          <a:p>
            <a:r>
              <a:rPr lang="en-US" altLang="zh-CN" dirty="0"/>
              <a:t>A KRI exceeding its normal bounds could be an </a:t>
            </a:r>
            <a:r>
              <a:rPr lang="en-US" altLang="zh-CN" b="1" dirty="0"/>
              <a:t>indicator of compromise </a:t>
            </a:r>
            <a:r>
              <a:rPr lang="en-US" altLang="zh-CN" dirty="0"/>
              <a:t>(</a:t>
            </a:r>
            <a:r>
              <a:rPr lang="en-US" altLang="zh-CN" b="1" dirty="0"/>
              <a:t>IOC</a:t>
            </a:r>
            <a:r>
              <a:rPr lang="en-US" altLang="zh-CN" dirty="0"/>
              <a:t>)</a:t>
            </a:r>
          </a:p>
          <a:p>
            <a:pPr lvl="1"/>
            <a:r>
              <a:rPr lang="en-US" altLang="zh-CN" dirty="0"/>
              <a:t>An IOC shows that a malicious activity is occurring but is still in the early stages of an attack</a:t>
            </a:r>
          </a:p>
          <a:p>
            <a:pPr lvl="1"/>
            <a:r>
              <a:rPr lang="en-US" altLang="zh-CN" dirty="0"/>
              <a:t>IOC information aids others in their predictive analysis or discovering an attack before it occurs</a:t>
            </a:r>
            <a:endParaRPr lang="zh-CN" altLang="en-US" dirty="0"/>
          </a:p>
        </p:txBody>
      </p:sp>
    </p:spTree>
    <p:extLst>
      <p:ext uri="{BB962C8B-B14F-4D97-AF65-F5344CB8AC3E}">
        <p14:creationId xmlns:p14="http://schemas.microsoft.com/office/powerpoint/2010/main" val="2083810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Application Development Concepts (1 of 3)</a:t>
            </a:r>
            <a:endParaRPr lang="zh-CN" altLang="en-US" dirty="0"/>
          </a:p>
        </p:txBody>
      </p:sp>
      <p:sp>
        <p:nvSpPr>
          <p:cNvPr id="3" name="Text Placeholder 2"/>
          <p:cNvSpPr>
            <a:spLocks noGrp="1"/>
          </p:cNvSpPr>
          <p:nvPr>
            <p:ph type="body" sz="quarter" idx="17"/>
          </p:nvPr>
        </p:nvSpPr>
        <p:spPr/>
        <p:txBody>
          <a:bodyPr/>
          <a:lstStyle/>
          <a:p>
            <a:r>
              <a:rPr lang="en-US" altLang="zh-CN" dirty="0"/>
              <a:t>The two levels of application development concepts include general concepts that apply to all application development and those that apply to a rigorous security-based approach</a:t>
            </a:r>
          </a:p>
          <a:p>
            <a:r>
              <a:rPr lang="en-US" altLang="zh-CN" dirty="0"/>
              <a:t>General Concepts</a:t>
            </a:r>
          </a:p>
          <a:p>
            <a:pPr lvl="1"/>
            <a:r>
              <a:rPr lang="en-US" altLang="zh-CN" dirty="0"/>
              <a:t>Developing an application requires completing the following stages:</a:t>
            </a:r>
          </a:p>
          <a:p>
            <a:pPr lvl="2"/>
            <a:r>
              <a:rPr lang="en-US" altLang="zh-CN" i="1" dirty="0"/>
              <a:t>Development</a:t>
            </a:r>
          </a:p>
          <a:p>
            <a:pPr lvl="2"/>
            <a:r>
              <a:rPr lang="en-US" altLang="zh-CN" i="1" dirty="0"/>
              <a:t>Testing</a:t>
            </a:r>
          </a:p>
          <a:p>
            <a:pPr lvl="2"/>
            <a:r>
              <a:rPr lang="en-US" altLang="zh-CN" i="1" dirty="0"/>
              <a:t>Staging</a:t>
            </a:r>
          </a:p>
          <a:p>
            <a:pPr lvl="2"/>
            <a:r>
              <a:rPr lang="en-US" altLang="zh-CN" i="1" dirty="0"/>
              <a:t>Production</a:t>
            </a:r>
          </a:p>
          <a:p>
            <a:pPr lvl="1"/>
            <a:r>
              <a:rPr lang="en-US" altLang="zh-CN" b="1" dirty="0"/>
              <a:t>Software diversity </a:t>
            </a:r>
            <a:r>
              <a:rPr lang="en-US" altLang="zh-CN" dirty="0"/>
              <a:t>is a software development technique in which two or more functionally identical variants of a program are developed from the same specification but by different programmers or programming teams</a:t>
            </a:r>
          </a:p>
          <a:p>
            <a:pPr lvl="2"/>
            <a:r>
              <a:rPr lang="en-US" altLang="zh-CN" dirty="0"/>
              <a:t>The intent is to provide error detection, increased reliability, and additional documentation</a:t>
            </a:r>
          </a:p>
          <a:p>
            <a:endParaRPr lang="zh-CN" altLang="en-US" dirty="0"/>
          </a:p>
        </p:txBody>
      </p:sp>
    </p:spTree>
    <p:extLst>
      <p:ext uri="{BB962C8B-B14F-4D97-AF65-F5344CB8AC3E}">
        <p14:creationId xmlns:p14="http://schemas.microsoft.com/office/powerpoint/2010/main" val="28863414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Application Development Concepts (2 of 3)</a:t>
            </a:r>
            <a:endParaRPr lang="zh-CN" altLang="en-US" dirty="0"/>
          </a:p>
        </p:txBody>
      </p:sp>
      <p:sp>
        <p:nvSpPr>
          <p:cNvPr id="3" name="Text Placeholder 2"/>
          <p:cNvSpPr>
            <a:spLocks noGrp="1"/>
          </p:cNvSpPr>
          <p:nvPr>
            <p:ph type="body" sz="quarter" idx="17"/>
          </p:nvPr>
        </p:nvSpPr>
        <p:spPr/>
        <p:txBody>
          <a:bodyPr/>
          <a:lstStyle/>
          <a:p>
            <a:r>
              <a:rPr lang="en-US" altLang="zh-CN" dirty="0"/>
              <a:t>General Concepts (continued)</a:t>
            </a:r>
          </a:p>
          <a:p>
            <a:pPr lvl="1"/>
            <a:r>
              <a:rPr lang="en-US" altLang="zh-CN" b="1" dirty="0"/>
              <a:t>Provisioning</a:t>
            </a:r>
            <a:r>
              <a:rPr lang="en-US" altLang="zh-CN" dirty="0"/>
              <a:t> is the enterprise-wide configuration, deployment, and management of multiple types of IT system resources</a:t>
            </a:r>
          </a:p>
          <a:p>
            <a:pPr lvl="1"/>
            <a:r>
              <a:rPr lang="en-US" altLang="zh-CN" b="1" dirty="0"/>
              <a:t>Deprovisioning</a:t>
            </a:r>
            <a:r>
              <a:rPr lang="en-US" altLang="zh-CN" dirty="0"/>
              <a:t> in application development is removing a resource that is no longer needed</a:t>
            </a:r>
          </a:p>
          <a:p>
            <a:pPr lvl="1"/>
            <a:r>
              <a:rPr lang="en-US" altLang="zh-CN" b="1" dirty="0"/>
              <a:t>Integrity measurement </a:t>
            </a:r>
            <a:r>
              <a:rPr lang="en-US" altLang="zh-CN" dirty="0"/>
              <a:t>is an “attestation mechanism” designed to be able to convince a remote party that an application is running only a set of known and approved executables</a:t>
            </a:r>
          </a:p>
          <a:p>
            <a:r>
              <a:rPr lang="en-US" altLang="zh-CN" dirty="0"/>
              <a:t>SecDevOps</a:t>
            </a:r>
          </a:p>
          <a:p>
            <a:pPr lvl="1"/>
            <a:r>
              <a:rPr lang="en-US" altLang="zh-CN" dirty="0"/>
              <a:t>An </a:t>
            </a:r>
            <a:r>
              <a:rPr lang="en-US" altLang="zh-CN" i="1" dirty="0"/>
              <a:t>application development lifecycle model </a:t>
            </a:r>
            <a:r>
              <a:rPr lang="en-US" altLang="zh-CN" dirty="0"/>
              <a:t>is a conceptual model that describes the stages involved in creating an application and are usually one of the following two:</a:t>
            </a:r>
          </a:p>
          <a:p>
            <a:pPr lvl="2"/>
            <a:r>
              <a:rPr lang="en-US" altLang="zh-CN" i="1" dirty="0"/>
              <a:t>Waterfall model </a:t>
            </a:r>
            <a:r>
              <a:rPr lang="en-US" altLang="zh-CN" dirty="0"/>
              <a:t>– uses a sequential design process</a:t>
            </a:r>
          </a:p>
          <a:p>
            <a:pPr lvl="2"/>
            <a:r>
              <a:rPr lang="en-US" altLang="zh-CN" i="1" dirty="0"/>
              <a:t>Agile model</a:t>
            </a:r>
            <a:r>
              <a:rPr lang="en-US" altLang="zh-CN" dirty="0"/>
              <a:t> – takes an incremental approach </a:t>
            </a:r>
          </a:p>
          <a:p>
            <a:endParaRPr lang="zh-CN" altLang="en-US" dirty="0"/>
          </a:p>
        </p:txBody>
      </p:sp>
    </p:spTree>
    <p:extLst>
      <p:ext uri="{BB962C8B-B14F-4D97-AF65-F5344CB8AC3E}">
        <p14:creationId xmlns:p14="http://schemas.microsoft.com/office/powerpoint/2010/main" val="1693430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Application Development Concepts (3 of 3)</a:t>
            </a:r>
            <a:endParaRPr lang="zh-CN" altLang="en-US" dirty="0"/>
          </a:p>
        </p:txBody>
      </p:sp>
      <p:sp>
        <p:nvSpPr>
          <p:cNvPr id="3" name="Text Placeholder 2"/>
          <p:cNvSpPr>
            <a:spLocks noGrp="1"/>
          </p:cNvSpPr>
          <p:nvPr>
            <p:ph type="body" sz="quarter" idx="17"/>
          </p:nvPr>
        </p:nvSpPr>
        <p:spPr/>
        <p:txBody>
          <a:bodyPr/>
          <a:lstStyle/>
          <a:p>
            <a:r>
              <a:rPr lang="en-US" altLang="zh-CN" dirty="0"/>
              <a:t>SecDevOps (continued)</a:t>
            </a:r>
          </a:p>
          <a:p>
            <a:pPr lvl="1"/>
            <a:r>
              <a:rPr lang="en-US" altLang="zh-CN" i="1" dirty="0"/>
              <a:t>SecDevOps </a:t>
            </a:r>
            <a:r>
              <a:rPr lang="en-US" altLang="zh-CN" dirty="0"/>
              <a:t>is the process of integrating secure development best practices and methodologies into application software development and deployment processes using the agile model</a:t>
            </a:r>
          </a:p>
          <a:p>
            <a:pPr lvl="1"/>
            <a:r>
              <a:rPr lang="en-US" altLang="zh-CN" dirty="0"/>
              <a:t>SecDevOps applies </a:t>
            </a:r>
            <a:r>
              <a:rPr lang="en-US" altLang="zh-CN" b="1" dirty="0"/>
              <a:t>automated courses of action </a:t>
            </a:r>
            <a:r>
              <a:rPr lang="en-US" altLang="zh-CN" dirty="0"/>
              <a:t>to develop code as quickly and securely as possible</a:t>
            </a:r>
          </a:p>
          <a:p>
            <a:pPr lvl="1"/>
            <a:r>
              <a:rPr lang="en-US" altLang="zh-CN" dirty="0"/>
              <a:t>This automation enables:</a:t>
            </a:r>
          </a:p>
          <a:p>
            <a:pPr lvl="2"/>
            <a:r>
              <a:rPr lang="en-US" altLang="zh-CN" b="1" dirty="0"/>
              <a:t>Continuous monitoring</a:t>
            </a:r>
          </a:p>
          <a:p>
            <a:pPr lvl="2"/>
            <a:r>
              <a:rPr lang="en-US" altLang="zh-CN" b="1" dirty="0"/>
              <a:t>Continuous validation</a:t>
            </a:r>
          </a:p>
          <a:p>
            <a:pPr lvl="2"/>
            <a:r>
              <a:rPr lang="en-US" altLang="zh-CN" b="1" dirty="0"/>
              <a:t>Continuous integration</a:t>
            </a:r>
          </a:p>
          <a:p>
            <a:pPr lvl="2"/>
            <a:r>
              <a:rPr lang="en-US" altLang="zh-CN" b="1" dirty="0"/>
              <a:t>Continuous delivery</a:t>
            </a:r>
          </a:p>
          <a:p>
            <a:pPr lvl="2"/>
            <a:r>
              <a:rPr lang="en-US" altLang="zh-CN" b="1" dirty="0"/>
              <a:t>Continuous deployment</a:t>
            </a:r>
          </a:p>
        </p:txBody>
      </p:sp>
    </p:spTree>
    <p:extLst>
      <p:ext uri="{BB962C8B-B14F-4D97-AF65-F5344CB8AC3E}">
        <p14:creationId xmlns:p14="http://schemas.microsoft.com/office/powerpoint/2010/main" val="3426647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Secure Coding Techniques</a:t>
            </a:r>
            <a:endParaRPr lang="zh-CN" altLang="en-US" dirty="0"/>
          </a:p>
        </p:txBody>
      </p:sp>
      <p:sp>
        <p:nvSpPr>
          <p:cNvPr id="3" name="Text Placeholder 2"/>
          <p:cNvSpPr>
            <a:spLocks noGrp="1"/>
          </p:cNvSpPr>
          <p:nvPr>
            <p:ph type="body" sz="quarter" idx="17"/>
          </p:nvPr>
        </p:nvSpPr>
        <p:spPr/>
        <p:txBody>
          <a:bodyPr/>
          <a:lstStyle/>
          <a:p>
            <a:r>
              <a:rPr lang="en-US" altLang="zh-CN" dirty="0"/>
              <a:t>Several coding techniques should be used to create secure applications and limit data exposure or disclosing sensitive data to attackers</a:t>
            </a:r>
          </a:p>
          <a:p>
            <a:r>
              <a:rPr lang="en-US" altLang="zh-CN" dirty="0"/>
              <a:t>These techniques include:</a:t>
            </a:r>
          </a:p>
          <a:p>
            <a:pPr lvl="1"/>
            <a:r>
              <a:rPr lang="en-US" altLang="zh-CN" dirty="0"/>
              <a:t>Determining how encryption will be implemented</a:t>
            </a:r>
          </a:p>
          <a:p>
            <a:pPr lvl="1"/>
            <a:r>
              <a:rPr lang="en-US" altLang="zh-CN" dirty="0"/>
              <a:t>Ensuring that memory management is handled correctly so as not to introduce memory vulnerabilities </a:t>
            </a:r>
          </a:p>
        </p:txBody>
      </p:sp>
    </p:spTree>
    <p:extLst>
      <p:ext uri="{BB962C8B-B14F-4D97-AF65-F5344CB8AC3E}">
        <p14:creationId xmlns:p14="http://schemas.microsoft.com/office/powerpoint/2010/main" val="2969866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Code Testing (1 of 3)</a:t>
            </a:r>
            <a:endParaRPr lang="zh-CN" altLang="en-US" dirty="0"/>
          </a:p>
        </p:txBody>
      </p:sp>
      <p:sp>
        <p:nvSpPr>
          <p:cNvPr id="3" name="Text Placeholder 2"/>
          <p:cNvSpPr>
            <a:spLocks noGrp="1"/>
          </p:cNvSpPr>
          <p:nvPr>
            <p:ph type="body" sz="quarter" idx="17"/>
          </p:nvPr>
        </p:nvSpPr>
        <p:spPr/>
        <p:txBody>
          <a:bodyPr/>
          <a:lstStyle/>
          <a:p>
            <a:r>
              <a:rPr lang="en-US" altLang="zh-CN" dirty="0"/>
              <a:t>Testing is one of the most important steps in SecDevOps</a:t>
            </a:r>
          </a:p>
          <a:p>
            <a:r>
              <a:rPr lang="en-US" altLang="zh-CN" dirty="0"/>
              <a:t>Testing should be performed during the implementation and verification phases of a software development process</a:t>
            </a:r>
          </a:p>
          <a:p>
            <a:r>
              <a:rPr lang="en-US" altLang="zh-CN" dirty="0"/>
              <a:t>Testing involves static code analysis and dynamic code analysis</a:t>
            </a:r>
          </a:p>
          <a:p>
            <a:r>
              <a:rPr lang="en-US" altLang="zh-CN" dirty="0"/>
              <a:t>Static Code Analysis</a:t>
            </a:r>
          </a:p>
          <a:p>
            <a:pPr lvl="1"/>
            <a:r>
              <a:rPr lang="en-US" altLang="zh-CN" b="1" dirty="0"/>
              <a:t>Static code analysis </a:t>
            </a:r>
            <a:r>
              <a:rPr lang="en-US" altLang="zh-CN" dirty="0"/>
              <a:t>are tests ran before the source code is even compiled and may be accompanied by manual peer reviews</a:t>
            </a:r>
          </a:p>
          <a:p>
            <a:r>
              <a:rPr lang="en-US" altLang="zh-CN" dirty="0"/>
              <a:t>Dynamic Code Analysis</a:t>
            </a:r>
          </a:p>
          <a:p>
            <a:pPr lvl="1"/>
            <a:r>
              <a:rPr lang="en-US" altLang="zh-CN" dirty="0"/>
              <a:t>Security testing performed after the source code is compiled is called </a:t>
            </a:r>
            <a:r>
              <a:rPr lang="en-US" altLang="zh-CN" b="1" dirty="0"/>
              <a:t>dynamic code analysis</a:t>
            </a:r>
          </a:p>
          <a:p>
            <a:pPr lvl="1"/>
            <a:r>
              <a:rPr lang="en-US" altLang="zh-CN" b="1" dirty="0"/>
              <a:t>Fuzzing </a:t>
            </a:r>
            <a:r>
              <a:rPr lang="en-US" altLang="zh-CN" dirty="0"/>
              <a:t>is used by dynamic code analysis tools and provides random input to a program in an attempt to trigger exceptions</a:t>
            </a:r>
          </a:p>
          <a:p>
            <a:pPr lvl="1"/>
            <a:endParaRPr lang="zh-CN" altLang="en-US" dirty="0"/>
          </a:p>
        </p:txBody>
      </p:sp>
    </p:spTree>
    <p:extLst>
      <p:ext uri="{BB962C8B-B14F-4D97-AF65-F5344CB8AC3E}">
        <p14:creationId xmlns:p14="http://schemas.microsoft.com/office/powerpoint/2010/main" val="5431597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Code Testing (2 of 3)</a:t>
            </a:r>
            <a:endParaRPr lang="zh-CN" altLang="en-US" dirty="0"/>
          </a:p>
        </p:txBody>
      </p:sp>
      <p:pic>
        <p:nvPicPr>
          <p:cNvPr id="5" name="Picture Placeholder 4" descr="The result of running an automatic static code analysis tool on some code. The tool displays a division by zero error in the code."/>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396502" y="1267691"/>
            <a:ext cx="5015593" cy="4486502"/>
          </a:xfrm>
          <a:prstGeom prst="rect">
            <a:avLst/>
          </a:prstGeom>
          <a:noFill/>
          <a:ln>
            <a:noFill/>
          </a:ln>
        </p:spPr>
      </p:pic>
      <p:sp>
        <p:nvSpPr>
          <p:cNvPr id="4" name="Text Placeholder 3"/>
          <p:cNvSpPr>
            <a:spLocks noGrp="1"/>
          </p:cNvSpPr>
          <p:nvPr>
            <p:ph type="body" sz="quarter" idx="11"/>
          </p:nvPr>
        </p:nvSpPr>
        <p:spPr>
          <a:xfrm>
            <a:off x="7177636" y="5153955"/>
            <a:ext cx="3976406" cy="600238"/>
          </a:xfrm>
        </p:spPr>
        <p:txBody>
          <a:bodyPr/>
          <a:lstStyle/>
          <a:p>
            <a:r>
              <a:rPr lang="en-US" altLang="zh-CN" dirty="0"/>
              <a:t>Figure 4-11 Automated static code analysis tool</a:t>
            </a:r>
            <a:endParaRPr lang="zh-CN" altLang="en-US" dirty="0"/>
          </a:p>
        </p:txBody>
      </p:sp>
    </p:spTree>
    <p:extLst>
      <p:ext uri="{BB962C8B-B14F-4D97-AF65-F5344CB8AC3E}">
        <p14:creationId xmlns:p14="http://schemas.microsoft.com/office/powerpoint/2010/main" val="3348641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Code Testing (3 of 3)</a:t>
            </a:r>
            <a:endParaRPr lang="zh-CN" altLang="en-US" dirty="0"/>
          </a:p>
        </p:txBody>
      </p:sp>
      <p:pic>
        <p:nvPicPr>
          <p:cNvPr id="5" name="Picture Placeholder 4" descr="Screenshot of the Peach 3 Fuzz Bang utility which is a Fuzzer input generator. Fuzzing is used in dynamic code analysis where the fuzzing tool provides random input to a program in order to crash it."/>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699473" y="1372982"/>
            <a:ext cx="4700016" cy="4248912"/>
          </a:xfrm>
          <a:prstGeom prst="rect">
            <a:avLst/>
          </a:prstGeom>
          <a:noFill/>
          <a:ln>
            <a:noFill/>
          </a:ln>
        </p:spPr>
      </p:pic>
      <p:sp>
        <p:nvSpPr>
          <p:cNvPr id="4" name="Text Placeholder 3"/>
          <p:cNvSpPr>
            <a:spLocks noGrp="1"/>
          </p:cNvSpPr>
          <p:nvPr>
            <p:ph type="body" sz="quarter" idx="11"/>
          </p:nvPr>
        </p:nvSpPr>
        <p:spPr>
          <a:xfrm>
            <a:off x="6949036" y="5281429"/>
            <a:ext cx="3976406" cy="340465"/>
          </a:xfrm>
        </p:spPr>
        <p:txBody>
          <a:bodyPr/>
          <a:lstStyle/>
          <a:p>
            <a:r>
              <a:rPr lang="en-US" altLang="zh-CN" dirty="0"/>
              <a:t>Figure 4-12 Fuzzer input generator</a:t>
            </a:r>
            <a:endParaRPr lang="zh-CN" altLang="en-US" dirty="0"/>
          </a:p>
        </p:txBody>
      </p:sp>
    </p:spTree>
    <p:extLst>
      <p:ext uri="{BB962C8B-B14F-4D97-AF65-F5344CB8AC3E}">
        <p14:creationId xmlns:p14="http://schemas.microsoft.com/office/powerpoint/2010/main" val="17016241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3</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of the following best describes static code analysis?</a:t>
            </a:r>
          </a:p>
          <a:p>
            <a:pPr marL="342900" lvl="1" indent="0">
              <a:buNone/>
            </a:pPr>
            <a:r>
              <a:rPr lang="en-US" dirty="0">
                <a:solidFill>
                  <a:srgbClr val="000000"/>
                </a:solidFill>
              </a:rPr>
              <a:t>a. Testing uses a suite of pre-built attacks</a:t>
            </a:r>
            <a:r>
              <a:rPr lang="en-US" altLang="en-US" i="1" dirty="0">
                <a:solidFill>
                  <a:srgbClr val="000000"/>
                </a:solidFill>
              </a:rPr>
              <a:t>.</a:t>
            </a:r>
            <a:endParaRPr lang="en-US" dirty="0">
              <a:solidFill>
                <a:srgbClr val="000000"/>
              </a:solidFill>
            </a:endParaRPr>
          </a:p>
          <a:p>
            <a:pPr marL="342900" lvl="1" indent="0">
              <a:buNone/>
            </a:pPr>
            <a:r>
              <a:rPr lang="en-US" dirty="0">
                <a:solidFill>
                  <a:srgbClr val="000000"/>
                </a:solidFill>
              </a:rPr>
              <a:t>b. Tests are run before the source code is compiled.</a:t>
            </a:r>
          </a:p>
          <a:p>
            <a:pPr marL="342900" lvl="1" indent="0">
              <a:buNone/>
            </a:pPr>
            <a:r>
              <a:rPr lang="en-US" dirty="0">
                <a:solidFill>
                  <a:srgbClr val="000000"/>
                </a:solidFill>
              </a:rPr>
              <a:t>c. Random input is used to trigger exceptions.</a:t>
            </a:r>
          </a:p>
          <a:p>
            <a:pPr marL="342900" lvl="1" indent="0">
              <a:buNone/>
            </a:pPr>
            <a:r>
              <a:rPr lang="en-US" dirty="0">
                <a:solidFill>
                  <a:srgbClr val="000000"/>
                </a:solidFill>
              </a:rPr>
              <a:t>d. Used after all components are integrated.</a:t>
            </a:r>
          </a:p>
          <a:p>
            <a:pPr marL="342900" lvl="1" indent="0">
              <a:buNone/>
            </a:pPr>
            <a:endParaRPr lang="en-US" dirty="0"/>
          </a:p>
        </p:txBody>
      </p:sp>
    </p:spTree>
    <p:extLst>
      <p:ext uri="{BB962C8B-B14F-4D97-AF65-F5344CB8AC3E}">
        <p14:creationId xmlns:p14="http://schemas.microsoft.com/office/powerpoint/2010/main" val="23284231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3: Answer</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of the following best describes static code analysis?</a:t>
            </a:r>
          </a:p>
          <a:p>
            <a:pPr marL="342900" lvl="1" indent="0">
              <a:buNone/>
            </a:pPr>
            <a:r>
              <a:rPr lang="en-US" b="1" dirty="0">
                <a:solidFill>
                  <a:srgbClr val="000000"/>
                </a:solidFill>
              </a:rPr>
              <a:t>Answer: b. Tests are run before the source code is compiled</a:t>
            </a:r>
            <a:r>
              <a:rPr lang="en-US" altLang="en-US" b="1" i="1" dirty="0">
                <a:solidFill>
                  <a:srgbClr val="000000"/>
                </a:solidFill>
              </a:rPr>
              <a:t>.</a:t>
            </a:r>
          </a:p>
          <a:p>
            <a:pPr marL="342900" lvl="1" indent="0">
              <a:buNone/>
            </a:pPr>
            <a:r>
              <a:rPr lang="en-US" b="1" dirty="0">
                <a:solidFill>
                  <a:srgbClr val="000000"/>
                </a:solidFill>
              </a:rPr>
              <a:t>Static code analysis is performed before the source code is compiled and may be accompanied by manual peer reviews. Dynamic code analysis is performed on a running system.</a:t>
            </a:r>
          </a:p>
        </p:txBody>
      </p:sp>
    </p:spTree>
    <p:extLst>
      <p:ext uri="{BB962C8B-B14F-4D97-AF65-F5344CB8AC3E}">
        <p14:creationId xmlns:p14="http://schemas.microsoft.com/office/powerpoint/2010/main" val="15945423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C8E7-6369-4F73-AD09-F99490DDDB2A}"/>
              </a:ext>
            </a:extLst>
          </p:cNvPr>
          <p:cNvSpPr>
            <a:spLocks noGrp="1"/>
          </p:cNvSpPr>
          <p:nvPr>
            <p:ph type="title"/>
          </p:nvPr>
        </p:nvSpPr>
        <p:spPr/>
        <p:txBody>
          <a:bodyPr/>
          <a:lstStyle/>
          <a:p>
            <a:r>
              <a:rPr lang="en-US" dirty="0"/>
              <a:t>Self-Assessment</a:t>
            </a:r>
          </a:p>
        </p:txBody>
      </p:sp>
      <p:sp>
        <p:nvSpPr>
          <p:cNvPr id="3" name="Text Placeholder 2">
            <a:extLst>
              <a:ext uri="{FF2B5EF4-FFF2-40B4-BE49-F238E27FC236}">
                <a16:creationId xmlns:a16="http://schemas.microsoft.com/office/drawing/2014/main" id="{A4D3AF4F-353B-406B-B4FF-7A52C8D77A55}"/>
              </a:ext>
            </a:extLst>
          </p:cNvPr>
          <p:cNvSpPr>
            <a:spLocks noGrp="1"/>
          </p:cNvSpPr>
          <p:nvPr>
            <p:ph type="body" sz="quarter" idx="17"/>
          </p:nvPr>
        </p:nvSpPr>
        <p:spPr/>
        <p:txBody>
          <a:bodyPr/>
          <a:lstStyle/>
          <a:p>
            <a:pPr marL="457200" indent="-457200">
              <a:buClrTx/>
              <a:buFont typeface="+mj-lt"/>
              <a:buAutoNum type="arabicPeriod"/>
            </a:pPr>
            <a:r>
              <a:rPr lang="en-US" altLang="en-US" dirty="0"/>
              <a:t>Consider the importance of the system boot process in the security of endpoint computers. What are some of the dangers of using legacy boot procedures? Why are computers that use legacy boot firmware more susceptible to attacks?</a:t>
            </a:r>
          </a:p>
          <a:p>
            <a:pPr marL="0" indent="0">
              <a:buNone/>
            </a:pPr>
            <a:endParaRPr lang="en-US" dirty="0"/>
          </a:p>
        </p:txBody>
      </p:sp>
    </p:spTree>
    <p:extLst>
      <p:ext uri="{BB962C8B-B14F-4D97-AF65-F5344CB8AC3E}">
        <p14:creationId xmlns:p14="http://schemas.microsoft.com/office/powerpoint/2010/main" val="1192454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Categories of Sources (1 of 3)</a:t>
            </a:r>
            <a:endParaRPr lang="zh-CN" altLang="en-US" dirty="0"/>
          </a:p>
        </p:txBody>
      </p:sp>
      <p:sp>
        <p:nvSpPr>
          <p:cNvPr id="3" name="Text Placeholder 2"/>
          <p:cNvSpPr>
            <a:spLocks noGrp="1"/>
          </p:cNvSpPr>
          <p:nvPr>
            <p:ph type="body" sz="quarter" idx="17"/>
          </p:nvPr>
        </p:nvSpPr>
        <p:spPr/>
        <p:txBody>
          <a:bodyPr/>
          <a:lstStyle/>
          <a:p>
            <a:r>
              <a:rPr lang="en-US" altLang="zh-CN" dirty="0"/>
              <a:t>Two categories of threat intelligence sources are open source and closed source</a:t>
            </a:r>
          </a:p>
          <a:p>
            <a:r>
              <a:rPr lang="en-US" altLang="zh-CN" dirty="0"/>
              <a:t>Open Source Information</a:t>
            </a:r>
          </a:p>
          <a:p>
            <a:pPr lvl="1"/>
            <a:r>
              <a:rPr lang="en-US" altLang="zh-CN" dirty="0"/>
              <a:t>“open source” refers to anything that could be freely used without restrictions</a:t>
            </a:r>
          </a:p>
          <a:p>
            <a:pPr lvl="1"/>
            <a:r>
              <a:rPr lang="en-US" altLang="zh-CN" dirty="0"/>
              <a:t>Open source threat intelligence information is often called open source intelligence (OSINT)</a:t>
            </a:r>
          </a:p>
          <a:p>
            <a:pPr lvl="1"/>
            <a:r>
              <a:rPr lang="en-US" altLang="zh-CN" dirty="0"/>
              <a:t>Cyber Information Sharing and Collaboration Program (CISCP) enables actionable, relevant, and timely unclassified information exchange through partnerships </a:t>
            </a:r>
          </a:p>
          <a:p>
            <a:pPr lvl="1"/>
            <a:r>
              <a:rPr lang="en-US" altLang="zh-CN" dirty="0"/>
              <a:t>CISP services include:</a:t>
            </a:r>
          </a:p>
          <a:p>
            <a:pPr lvl="2"/>
            <a:r>
              <a:rPr lang="en-US" altLang="zh-CN" i="1" dirty="0"/>
              <a:t>Analyst-to-analyst technical exchanges</a:t>
            </a:r>
          </a:p>
          <a:p>
            <a:pPr lvl="2"/>
            <a:r>
              <a:rPr lang="en-US" altLang="zh-CN" i="1" dirty="0"/>
              <a:t>CISCP analytical products</a:t>
            </a:r>
          </a:p>
          <a:p>
            <a:pPr lvl="2"/>
            <a:r>
              <a:rPr lang="en-US" altLang="zh-CN" i="1" dirty="0"/>
              <a:t>Cross industry orchestration</a:t>
            </a:r>
          </a:p>
          <a:p>
            <a:pPr lvl="2"/>
            <a:r>
              <a:rPr lang="en-US" altLang="zh-CN" i="1" dirty="0"/>
              <a:t>Digital malware analysis</a:t>
            </a:r>
            <a:endParaRPr lang="zh-CN" altLang="en-US" i="1" dirty="0"/>
          </a:p>
        </p:txBody>
      </p:sp>
    </p:spTree>
    <p:extLst>
      <p:ext uri="{BB962C8B-B14F-4D97-AF65-F5344CB8AC3E}">
        <p14:creationId xmlns:p14="http://schemas.microsoft.com/office/powerpoint/2010/main" val="26176465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 (1 of 2)</a:t>
            </a:r>
          </a:p>
        </p:txBody>
      </p:sp>
      <p:sp>
        <p:nvSpPr>
          <p:cNvPr id="2" name="Text Placeholder 1"/>
          <p:cNvSpPr>
            <a:spLocks noGrp="1"/>
          </p:cNvSpPr>
          <p:nvPr>
            <p:ph type="body" sz="quarter" idx="17"/>
          </p:nvPr>
        </p:nvSpPr>
        <p:spPr/>
        <p:txBody>
          <a:bodyPr/>
          <a:lstStyle/>
          <a:p>
            <a:r>
              <a:rPr lang="en-US" dirty="0"/>
              <a:t>Organizations are pooling their experiences and knowledge gained about the latest attacks with the broader security community because sharing this type of information has become an important aid to help other organizations shore up their defenses</a:t>
            </a:r>
          </a:p>
          <a:p>
            <a:r>
              <a:rPr lang="en-US" dirty="0"/>
              <a:t>Several sources of threat intelligence are useful: a vulnerability database, a cybersecurity threat map, and file and code repositories are examples</a:t>
            </a:r>
          </a:p>
          <a:p>
            <a:r>
              <a:rPr lang="en-US" dirty="0"/>
              <a:t>One of the steps that is often overlooked in securing endpoint computers is to confirm that the computer has started without any malicious activity taking place</a:t>
            </a:r>
          </a:p>
          <a:p>
            <a:r>
              <a:rPr lang="en-US" dirty="0"/>
              <a:t>Antivirus (AV) software can examine a computer for any file-based virus infections and monitor computer activity and scan new documents that might contain a virus</a:t>
            </a:r>
          </a:p>
          <a:p>
            <a:r>
              <a:rPr lang="en-US" dirty="0"/>
              <a:t>Web browsers have a degree of security that can protect endpoint computers</a:t>
            </a:r>
          </a:p>
          <a:p>
            <a:r>
              <a:rPr lang="en-US" dirty="0"/>
              <a:t>A host intrusion detection system (HIDS) is a software-based application that runs on an endpoint computer and can detect that an attack has occurred</a:t>
            </a:r>
          </a:p>
          <a:p>
            <a:endParaRPr lang="en-US" dirty="0"/>
          </a:p>
        </p:txBody>
      </p:sp>
    </p:spTree>
    <p:extLst>
      <p:ext uri="{BB962C8B-B14F-4D97-AF65-F5344CB8AC3E}">
        <p14:creationId xmlns:p14="http://schemas.microsoft.com/office/powerpoint/2010/main" val="2059900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Summary (2 of 2)</a:t>
            </a:r>
            <a:endParaRPr lang="en-US" dirty="0"/>
          </a:p>
        </p:txBody>
      </p:sp>
      <p:sp>
        <p:nvSpPr>
          <p:cNvPr id="2" name="Text Placeholder 1"/>
          <p:cNvSpPr>
            <a:spLocks noGrp="1"/>
          </p:cNvSpPr>
          <p:nvPr>
            <p:ph type="body" sz="quarter" idx="17"/>
          </p:nvPr>
        </p:nvSpPr>
        <p:spPr/>
        <p:txBody>
          <a:bodyPr/>
          <a:lstStyle/>
          <a:p>
            <a:r>
              <a:rPr lang="en-US" dirty="0"/>
              <a:t>One of the most important steps in securing an endpoint computer is to promptly install patches</a:t>
            </a:r>
          </a:p>
          <a:p>
            <a:r>
              <a:rPr lang="en-US" dirty="0"/>
              <a:t>An unsecure application can open the door for attackers to exploit the application, the data that it uses, and even the underlying OS</a:t>
            </a:r>
          </a:p>
          <a:p>
            <a:r>
              <a:rPr lang="en-US" dirty="0"/>
              <a:t>Testing is one of the most important steps in SecDevOps</a:t>
            </a:r>
          </a:p>
        </p:txBody>
      </p:sp>
    </p:spTree>
    <p:extLst>
      <p:ext uri="{BB962C8B-B14F-4D97-AF65-F5344CB8AC3E}">
        <p14:creationId xmlns:p14="http://schemas.microsoft.com/office/powerpoint/2010/main" val="2951526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Categories of Sources (2 of 3)</a:t>
            </a:r>
            <a:endParaRPr lang="zh-CN" altLang="en-US" dirty="0"/>
          </a:p>
        </p:txBody>
      </p:sp>
      <p:sp>
        <p:nvSpPr>
          <p:cNvPr id="3" name="Text Placeholder 2"/>
          <p:cNvSpPr>
            <a:spLocks noGrp="1"/>
          </p:cNvSpPr>
          <p:nvPr>
            <p:ph type="body" sz="quarter" idx="17"/>
          </p:nvPr>
        </p:nvSpPr>
        <p:spPr/>
        <p:txBody>
          <a:bodyPr/>
          <a:lstStyle/>
          <a:p>
            <a:r>
              <a:rPr lang="en-US" altLang="zh-CN" dirty="0"/>
              <a:t>Two concerns around public information sharing centers are:</a:t>
            </a:r>
          </a:p>
          <a:p>
            <a:pPr lvl="1"/>
            <a:r>
              <a:rPr lang="en-US" altLang="zh-CN" dirty="0"/>
              <a:t>Privacy – an organization that is the victim of an attack must be careful not to share proprietary or sensitive information when providing IOCs and attack details</a:t>
            </a:r>
          </a:p>
          <a:p>
            <a:pPr lvl="1"/>
            <a:r>
              <a:rPr lang="en-US" altLang="zh-CN" dirty="0"/>
              <a:t>Speed – </a:t>
            </a:r>
            <a:r>
              <a:rPr lang="en-US" altLang="zh-CN" b="1" dirty="0"/>
              <a:t>Automated Indicator Sharing </a:t>
            </a:r>
            <a:r>
              <a:rPr lang="en-US" altLang="zh-CN" dirty="0"/>
              <a:t>(</a:t>
            </a:r>
            <a:r>
              <a:rPr lang="en-US" altLang="zh-CN" b="1" dirty="0"/>
              <a:t>AIS</a:t>
            </a:r>
            <a:r>
              <a:rPr lang="en-US" altLang="zh-CN" dirty="0"/>
              <a:t>) enables the exchange of cyberthreat indicators between parties through computer-to-computer communication</a:t>
            </a:r>
          </a:p>
          <a:p>
            <a:pPr lvl="2"/>
            <a:r>
              <a:rPr lang="en-US" altLang="zh-CN" dirty="0"/>
              <a:t>Two tools facilitate AIS:</a:t>
            </a:r>
          </a:p>
          <a:p>
            <a:pPr lvl="3"/>
            <a:r>
              <a:rPr lang="en-US" altLang="zh-CN" b="1" dirty="0"/>
              <a:t>Structured Threat Information Expression</a:t>
            </a:r>
            <a:r>
              <a:rPr lang="en-US" altLang="zh-CN" dirty="0"/>
              <a:t> (</a:t>
            </a:r>
            <a:r>
              <a:rPr lang="en-US" altLang="zh-CN" b="1" dirty="0"/>
              <a:t>STIX</a:t>
            </a:r>
            <a:r>
              <a:rPr lang="en-US" altLang="zh-CN" dirty="0"/>
              <a:t>) is a language and format used to exchange cyberthreat intelligence</a:t>
            </a:r>
          </a:p>
          <a:p>
            <a:pPr lvl="3"/>
            <a:r>
              <a:rPr lang="en-US" altLang="zh-CN" b="1" dirty="0"/>
              <a:t>Trusted Automated Exchange of Intelligence Information </a:t>
            </a:r>
            <a:r>
              <a:rPr lang="en-US" altLang="zh-CN" dirty="0"/>
              <a:t>(</a:t>
            </a:r>
            <a:r>
              <a:rPr lang="en-US" altLang="zh-CN" b="1" dirty="0"/>
              <a:t>TAXII</a:t>
            </a:r>
            <a:r>
              <a:rPr lang="en-US" altLang="zh-CN" dirty="0"/>
              <a:t>) is an application protocol for exchanging cyberthreat intelligence over HTTPS</a:t>
            </a:r>
            <a:endParaRPr lang="zh-CN" altLang="en-US" dirty="0"/>
          </a:p>
        </p:txBody>
      </p:sp>
    </p:spTree>
    <p:extLst>
      <p:ext uri="{BB962C8B-B14F-4D97-AF65-F5344CB8AC3E}">
        <p14:creationId xmlns:p14="http://schemas.microsoft.com/office/powerpoint/2010/main" val="2291343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Categories of Sources (3 of 3)</a:t>
            </a:r>
            <a:endParaRPr lang="zh-CN" altLang="en-US" dirty="0"/>
          </a:p>
        </p:txBody>
      </p:sp>
      <p:sp>
        <p:nvSpPr>
          <p:cNvPr id="3" name="Text Placeholder 2"/>
          <p:cNvSpPr>
            <a:spLocks noGrp="1"/>
          </p:cNvSpPr>
          <p:nvPr>
            <p:ph type="body" sz="quarter" idx="17"/>
          </p:nvPr>
        </p:nvSpPr>
        <p:spPr/>
        <p:txBody>
          <a:bodyPr/>
          <a:lstStyle/>
          <a:p>
            <a:r>
              <a:rPr lang="en-US" altLang="zh-CN" dirty="0"/>
              <a:t>Closed Source Information</a:t>
            </a:r>
          </a:p>
          <a:p>
            <a:pPr lvl="1"/>
            <a:r>
              <a:rPr lang="en-US" altLang="zh-CN" b="1" dirty="0"/>
              <a:t>Closed source </a:t>
            </a:r>
            <a:r>
              <a:rPr lang="en-US" altLang="zh-CN" dirty="0"/>
              <a:t>is proprietary</a:t>
            </a:r>
          </a:p>
          <a:p>
            <a:pPr lvl="1"/>
            <a:r>
              <a:rPr lang="en-US" altLang="zh-CN" dirty="0"/>
              <a:t>Organizations that are participants in closed source information are part of private information sharing centers that restrict both access to data and participation</a:t>
            </a:r>
          </a:p>
          <a:p>
            <a:pPr lvl="1"/>
            <a:r>
              <a:rPr lang="en-US" altLang="zh-CN" dirty="0"/>
              <a:t>All candidates must go through a vetting process and meet certain criteria</a:t>
            </a:r>
            <a:endParaRPr lang="zh-CN" altLang="en-US" dirty="0"/>
          </a:p>
        </p:txBody>
      </p:sp>
    </p:spTree>
    <p:extLst>
      <p:ext uri="{BB962C8B-B14F-4D97-AF65-F5344CB8AC3E}">
        <p14:creationId xmlns:p14="http://schemas.microsoft.com/office/powerpoint/2010/main" val="1186940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Sources of Threat Intelligence (1 of 3)</a:t>
            </a:r>
            <a:endParaRPr lang="zh-CN" altLang="en-US" dirty="0"/>
          </a:p>
        </p:txBody>
      </p:sp>
      <p:sp>
        <p:nvSpPr>
          <p:cNvPr id="3" name="Text Placeholder 2"/>
          <p:cNvSpPr>
            <a:spLocks noGrp="1"/>
          </p:cNvSpPr>
          <p:nvPr>
            <p:ph type="body" sz="quarter" idx="17"/>
          </p:nvPr>
        </p:nvSpPr>
        <p:spPr/>
        <p:txBody>
          <a:bodyPr/>
          <a:lstStyle/>
          <a:p>
            <a:r>
              <a:rPr lang="en-US" altLang="zh-CN" dirty="0"/>
              <a:t>Sources of threat intelligence that are useful:</a:t>
            </a:r>
          </a:p>
          <a:p>
            <a:pPr lvl="1"/>
            <a:r>
              <a:rPr lang="en-US" altLang="zh-CN" i="1" dirty="0"/>
              <a:t>Vulnerability database </a:t>
            </a:r>
            <a:r>
              <a:rPr lang="en-US" altLang="zh-CN" dirty="0"/>
              <a:t>is a repository of known vulnerabilities and information as to how they have been exploited</a:t>
            </a:r>
          </a:p>
          <a:p>
            <a:pPr lvl="1"/>
            <a:r>
              <a:rPr lang="en-US" altLang="zh-CN" i="1" dirty="0"/>
              <a:t>Threat maps </a:t>
            </a:r>
            <a:r>
              <a:rPr lang="en-US" altLang="zh-CN" dirty="0"/>
              <a:t>illustrate cyberthreats overlaid on a diagrammatic representation of a geographical area</a:t>
            </a:r>
          </a:p>
          <a:p>
            <a:pPr lvl="1"/>
            <a:r>
              <a:rPr lang="en-US" altLang="zh-CN" i="1" dirty="0"/>
              <a:t>File and code repositories </a:t>
            </a:r>
            <a:r>
              <a:rPr lang="en-US" altLang="zh-CN" dirty="0"/>
              <a:t>are where victims of an attack can upload malicious files and software code that can be examined by others to learn more about the attacks and craft their defenses</a:t>
            </a:r>
          </a:p>
          <a:p>
            <a:pPr lvl="1"/>
            <a:r>
              <a:rPr lang="en-US" altLang="zh-CN" i="1" dirty="0"/>
              <a:t>Dark web </a:t>
            </a:r>
            <a:r>
              <a:rPr lang="en-US" altLang="zh-CN" dirty="0"/>
              <a:t>– security professionals and organizations use the dark web on a limited basis to look for signs that information critical to that enterprise is being sought out or sold on the dark web</a:t>
            </a:r>
            <a:endParaRPr lang="zh-CN" altLang="en-US" dirty="0"/>
          </a:p>
        </p:txBody>
      </p:sp>
    </p:spTree>
    <p:extLst>
      <p:ext uri="{BB962C8B-B14F-4D97-AF65-F5344CB8AC3E}">
        <p14:creationId xmlns:p14="http://schemas.microsoft.com/office/powerpoint/2010/main" val="3003037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Sources of Threat Intelligence (2 of 3)</a:t>
            </a:r>
            <a:endParaRPr lang="zh-CN" altLang="en-US" dirty="0"/>
          </a:p>
        </p:txBody>
      </p:sp>
      <p:pic>
        <p:nvPicPr>
          <p:cNvPr id="5" name="Picture Placeholder 4" descr="A live cyber threat map display from the cybersecurity firm Check Point. A world map is shown with lines indicating the source and destinations of cybersecurity attacks on a particular day. Data on top vulnerabilities being used in the attacks, top targeted countries and industries, top malware types are displayed on the page."/>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913140" y="2118321"/>
            <a:ext cx="6227064" cy="3197352"/>
          </a:xfrm>
          <a:prstGeom prst="rect">
            <a:avLst/>
          </a:prstGeom>
          <a:noFill/>
          <a:ln>
            <a:noFill/>
          </a:ln>
        </p:spPr>
      </p:pic>
      <p:sp>
        <p:nvSpPr>
          <p:cNvPr id="4" name="Text Placeholder 3"/>
          <p:cNvSpPr>
            <a:spLocks noGrp="1"/>
          </p:cNvSpPr>
          <p:nvPr>
            <p:ph type="body" sz="quarter" idx="11"/>
          </p:nvPr>
        </p:nvSpPr>
        <p:spPr>
          <a:xfrm>
            <a:off x="7478972" y="4944855"/>
            <a:ext cx="3976406" cy="309293"/>
          </a:xfrm>
        </p:spPr>
        <p:txBody>
          <a:bodyPr/>
          <a:lstStyle/>
          <a:p>
            <a:r>
              <a:rPr lang="en-US" altLang="zh-CN" dirty="0"/>
              <a:t>Figure 4-1 Threat map</a:t>
            </a:r>
            <a:endParaRPr lang="zh-CN" altLang="en-US" dirty="0"/>
          </a:p>
        </p:txBody>
      </p:sp>
    </p:spTree>
    <p:extLst>
      <p:ext uri="{BB962C8B-B14F-4D97-AF65-F5344CB8AC3E}">
        <p14:creationId xmlns:p14="http://schemas.microsoft.com/office/powerpoint/2010/main" val="618470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Sources of Threat Intelligence (3 of 3)</a:t>
            </a:r>
            <a:endParaRPr lang="zh-CN" altLang="en-US" dirty="0"/>
          </a:p>
        </p:txBody>
      </p:sp>
      <p:pic>
        <p:nvPicPr>
          <p:cNvPr id="5" name="Picture Placeholder 4" descr="An illustration of an iceberg in the sea is used to categorize the clear web, deep web, and dark web. The part of the iceberg above the water represents the clear web which includes websites such as Wikipedia and websites discoverable with search engines such as Google, Bing, and Yahoo. The part of the iceberg under the water represents the deep web. The deep web includes records such as academic, medical, legal, scientific, and government records, subscription-only information, databases, and organization-specific information. The dark web is represented by the lowest part of the iceberg under the water which where illegal activities happen."/>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2915209" y="1691919"/>
            <a:ext cx="3184254" cy="3955753"/>
          </a:xfrm>
          <a:prstGeom prst="rect">
            <a:avLst/>
          </a:prstGeom>
          <a:noFill/>
          <a:ln>
            <a:noFill/>
          </a:ln>
        </p:spPr>
      </p:pic>
      <p:sp>
        <p:nvSpPr>
          <p:cNvPr id="4" name="Text Placeholder 3"/>
          <p:cNvSpPr>
            <a:spLocks noGrp="1"/>
          </p:cNvSpPr>
          <p:nvPr>
            <p:ph type="body" sz="quarter" idx="11"/>
          </p:nvPr>
        </p:nvSpPr>
        <p:spPr>
          <a:xfrm>
            <a:off x="6824345" y="5359161"/>
            <a:ext cx="3976406" cy="309293"/>
          </a:xfrm>
        </p:spPr>
        <p:txBody>
          <a:bodyPr/>
          <a:lstStyle/>
          <a:p>
            <a:r>
              <a:rPr lang="en-US" altLang="zh-CN" dirty="0"/>
              <a:t>Figure 4-2 Dark web</a:t>
            </a:r>
            <a:endParaRPr lang="zh-CN" altLang="en-US" dirty="0"/>
          </a:p>
        </p:txBody>
      </p:sp>
    </p:spTree>
    <p:extLst>
      <p:ext uri="{BB962C8B-B14F-4D97-AF65-F5344CB8AC3E}">
        <p14:creationId xmlns:p14="http://schemas.microsoft.com/office/powerpoint/2010/main" val="497108193"/>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48fa25a7-52b6-4e1f-81c8-80356bf0725f">
      <UserInfo>
        <DisplayName/>
        <AccountId xsi:nil="true"/>
        <AccountType/>
      </UserInfo>
    </SharedWithUsers>
    <Status xmlns="0f302c04-584d-4df5-8948-8b6dd1f3c1a5">1. In development</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689A9510EA35640BFF9AA65172B1243" ma:contentTypeVersion="10" ma:contentTypeDescription="Create a new document." ma:contentTypeScope="" ma:versionID="320cf9d96ba60ad326f31ca465b90014">
  <xsd:schema xmlns:xsd="http://www.w3.org/2001/XMLSchema" xmlns:xs="http://www.w3.org/2001/XMLSchema" xmlns:p="http://schemas.microsoft.com/office/2006/metadata/properties" xmlns:ns2="0f302c04-584d-4df5-8948-8b6dd1f3c1a5" xmlns:ns3="48fa25a7-52b6-4e1f-81c8-80356bf0725f" targetNamespace="http://schemas.microsoft.com/office/2006/metadata/properties" ma:root="true" ma:fieldsID="b2b56c629f8f824a699d99d0a50051e2" ns2:_="" ns3:_="">
    <xsd:import namespace="0f302c04-584d-4df5-8948-8b6dd1f3c1a5"/>
    <xsd:import namespace="48fa25a7-52b6-4e1f-81c8-80356bf0725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KeyPoints" minOccurs="0"/>
                <xsd:element ref="ns2:MediaServiceKeyPoints"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302c04-584d-4df5-8948-8b6dd1f3c1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Status" ma:index="15" nillable="true" ma:displayName="Status" ma:default="1. In development" ma:format="Dropdown" ma:internalName="Status">
      <xsd:simpleType>
        <xsd:restriction base="dms:Choice">
          <xsd:enumeration value="1. In development"/>
          <xsd:enumeration value="2. COH complete"/>
          <xsd:enumeration value="3. Under LCoE Review"/>
          <xsd:enumeration value="4. Ingested into Atlas"/>
        </xsd:restriction>
      </xsd:simpleType>
    </xsd:element>
  </xsd:schema>
  <xsd:schema xmlns:xsd="http://www.w3.org/2001/XMLSchema" xmlns:xs="http://www.w3.org/2001/XMLSchema" xmlns:dms="http://schemas.microsoft.com/office/2006/documentManagement/types" xmlns:pc="http://schemas.microsoft.com/office/infopath/2007/PartnerControls" targetNamespace="48fa25a7-52b6-4e1f-81c8-80356bf072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9BA192-EF86-48DF-982C-2C526A268392}">
  <ds:schemaRefs>
    <ds:schemaRef ds:uri="http://schemas.microsoft.com/office/2006/metadata/properties"/>
    <ds:schemaRef ds:uri="http://schemas.microsoft.com/office/2006/documentManagement/types"/>
    <ds:schemaRef ds:uri="http://purl.org/dc/elements/1.1/"/>
    <ds:schemaRef ds:uri="http://www.w3.org/XML/1998/namespace"/>
    <ds:schemaRef ds:uri="48fa25a7-52b6-4e1f-81c8-80356bf0725f"/>
    <ds:schemaRef ds:uri="http://schemas.openxmlformats.org/package/2006/metadata/core-properties"/>
    <ds:schemaRef ds:uri="http://purl.org/dc/dcmitype/"/>
    <ds:schemaRef ds:uri="http://purl.org/dc/terms/"/>
    <ds:schemaRef ds:uri="http://schemas.microsoft.com/office/infopath/2007/PartnerControls"/>
    <ds:schemaRef ds:uri="0f302c04-584d-4df5-8948-8b6dd1f3c1a5"/>
  </ds:schemaRefs>
</ds:datastoreItem>
</file>

<file path=customXml/itemProps2.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3.xml><?xml version="1.0" encoding="utf-8"?>
<ds:datastoreItem xmlns:ds="http://schemas.openxmlformats.org/officeDocument/2006/customXml" ds:itemID="{385D83D5-733A-4FD2-B124-BEA55F840D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302c04-584d-4df5-8948-8b6dd1f3c1a5"/>
    <ds:schemaRef ds:uri="48fa25a7-52b6-4e1f-81c8-80356bf072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4893</TotalTime>
  <Words>2659</Words>
  <Application>Microsoft Office PowerPoint</Application>
  <PresentationFormat>Widescreen</PresentationFormat>
  <Paragraphs>236</Paragraphs>
  <Slides>41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Arial</vt:lpstr>
      <vt:lpstr>Calibri</vt:lpstr>
      <vt:lpstr>Helvetica</vt:lpstr>
      <vt:lpstr>Open Sans</vt:lpstr>
      <vt:lpstr>Summer Font</vt:lpstr>
      <vt:lpstr>Office Theme</vt:lpstr>
      <vt:lpstr>Module 4: Endpoint and Application Development Security</vt:lpstr>
      <vt:lpstr>Module Objectives</vt:lpstr>
      <vt:lpstr>Threat Intelligence Sources</vt:lpstr>
      <vt:lpstr>Categories of Sources (1 of 3)</vt:lpstr>
      <vt:lpstr>Categories of Sources (2 of 3)</vt:lpstr>
      <vt:lpstr>Categories of Sources (3 of 3)</vt:lpstr>
      <vt:lpstr>Sources of Threat Intelligence (1 of 3)</vt:lpstr>
      <vt:lpstr>Sources of Threat Intelligence (2 of 3)</vt:lpstr>
      <vt:lpstr>Sources of Threat Intelligence (3 of 3)</vt:lpstr>
      <vt:lpstr>Knowledge Check Activity 1</vt:lpstr>
      <vt:lpstr>Knowledge Check Activity 1: Answer</vt:lpstr>
      <vt:lpstr>Securing Endpoint Computers</vt:lpstr>
      <vt:lpstr>Confirm Boot Integrity (1 of 3)</vt:lpstr>
      <vt:lpstr>Confirm Boot Integrity (2 of 3)</vt:lpstr>
      <vt:lpstr>Confirm Boot Integrity (3 of 3)</vt:lpstr>
      <vt:lpstr>Protect Endpoints (1 of 4)</vt:lpstr>
      <vt:lpstr>Protect Endpoints (2 of 4)</vt:lpstr>
      <vt:lpstr>Protect Endpoints (3 of 4)</vt:lpstr>
      <vt:lpstr>Protect Endpoints (4 of 4)</vt:lpstr>
      <vt:lpstr>Harden Endpoints (1 of 6)</vt:lpstr>
      <vt:lpstr>Harden Endpoints (2 of 6)</vt:lpstr>
      <vt:lpstr>Harden Endpoints (3 of 6)</vt:lpstr>
      <vt:lpstr>Harden Endpoints (4 of 6)</vt:lpstr>
      <vt:lpstr>Harden Endpoints (5 of 6)</vt:lpstr>
      <vt:lpstr>Harden Endpoints (6 of 6)</vt:lpstr>
      <vt:lpstr>Knowledge Check Activity 2</vt:lpstr>
      <vt:lpstr>Knowledge Check Activity 2: Answer</vt:lpstr>
      <vt:lpstr>Creating and Deploying SecDevOps (1 of 2)</vt:lpstr>
      <vt:lpstr>Creating and Deploying SecDevOps (2 of 2)</vt:lpstr>
      <vt:lpstr>Application Development Concepts (1 of 3)</vt:lpstr>
      <vt:lpstr>Application Development Concepts (2 of 3)</vt:lpstr>
      <vt:lpstr>Application Development Concepts (3 of 3)</vt:lpstr>
      <vt:lpstr>Secure Coding Techniques</vt:lpstr>
      <vt:lpstr>Code Testing (1 of 3)</vt:lpstr>
      <vt:lpstr>Code Testing (2 of 3)</vt:lpstr>
      <vt:lpstr>Code Testing (3 of 3)</vt:lpstr>
      <vt:lpstr>Knowledge Check Activity 3</vt:lpstr>
      <vt:lpstr>Knowledge Check Activity 3: Answer</vt:lpstr>
      <vt:lpstr>Self-Assessment</vt:lpstr>
      <vt:lpstr>Summary (1 of 2)</vt:lpstr>
      <vt:lpstr>Summary (2 of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Kimberley Grove</dc:creator>
  <cp:lastModifiedBy>Prof. Dr. A. Alzoubaidi</cp:lastModifiedBy>
  <cp:revision>163</cp:revision>
  <cp:lastPrinted>2016-10-03T15:29:39Z</cp:lastPrinted>
  <dcterms:created xsi:type="dcterms:W3CDTF">2019-11-14T21:20:16Z</dcterms:created>
  <dcterms:modified xsi:type="dcterms:W3CDTF">2023-02-25T14:01:56Z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0x0101003689A9510EA35640BFF9AA65172B1243</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ies>
</file>