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7"/>
  </p:notesMasterIdLst>
  <p:handoutMasterIdLst>
    <p:handoutMasterId r:id="rId48"/>
  </p:handoutMasterIdLst>
  <p:sldIdLst>
    <p:sldId id="343" r:id="rId5"/>
    <p:sldId id="257" r:id="rId6"/>
    <p:sldId id="301" r:id="rId7"/>
    <p:sldId id="302" r:id="rId8"/>
    <p:sldId id="303" r:id="rId9"/>
    <p:sldId id="304" r:id="rId10"/>
    <p:sldId id="305" r:id="rId11"/>
    <p:sldId id="306" r:id="rId12"/>
    <p:sldId id="307" r:id="rId13"/>
    <p:sldId id="309" r:id="rId14"/>
    <p:sldId id="310" r:id="rId15"/>
    <p:sldId id="311" r:id="rId16"/>
    <p:sldId id="312" r:id="rId17"/>
    <p:sldId id="313" r:id="rId18"/>
    <p:sldId id="314" r:id="rId19"/>
    <p:sldId id="315" r:id="rId20"/>
    <p:sldId id="316" r:id="rId21"/>
    <p:sldId id="344" r:id="rId22"/>
    <p:sldId id="340" r:id="rId23"/>
    <p:sldId id="317" r:id="rId24"/>
    <p:sldId id="319" r:id="rId25"/>
    <p:sldId id="320" r:id="rId26"/>
    <p:sldId id="321" r:id="rId27"/>
    <p:sldId id="322" r:id="rId28"/>
    <p:sldId id="323" r:id="rId29"/>
    <p:sldId id="345" r:id="rId30"/>
    <p:sldId id="346" r:id="rId31"/>
    <p:sldId id="324" r:id="rId32"/>
    <p:sldId id="325" r:id="rId33"/>
    <p:sldId id="326" r:id="rId34"/>
    <p:sldId id="329" r:id="rId35"/>
    <p:sldId id="330" r:id="rId36"/>
    <p:sldId id="331" r:id="rId37"/>
    <p:sldId id="332" r:id="rId38"/>
    <p:sldId id="333" r:id="rId39"/>
    <p:sldId id="334" r:id="rId40"/>
    <p:sldId id="335" r:id="rId41"/>
    <p:sldId id="347" r:id="rId42"/>
    <p:sldId id="348" r:id="rId43"/>
    <p:sldId id="351" r:id="rId44"/>
    <p:sldId id="299" r:id="rId45"/>
    <p:sldId id="300"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69631-1C95-4C4E-A313-C112E3393641}" v="14" dt="2020-12-21T21:00:46.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29"/>
  </p:normalViewPr>
  <p:slideViewPr>
    <p:cSldViewPr snapToGrid="0" snapToObjects="1">
      <p:cViewPr varScale="1">
        <p:scale>
          <a:sx n="63" d="100"/>
          <a:sy n="63" d="100"/>
        </p:scale>
        <p:origin x="804" y="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2/25/2023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8: Networking Threats, Assessments, and Defenses</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5028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2 Attacks (2 of 2)</a:t>
            </a:r>
            <a:endParaRPr lang="zh-CN" altLang="en-US" dirty="0"/>
          </a:p>
        </p:txBody>
      </p:sp>
      <p:sp>
        <p:nvSpPr>
          <p:cNvPr id="3" name="Text Placeholder 2"/>
          <p:cNvSpPr>
            <a:spLocks noGrp="1"/>
          </p:cNvSpPr>
          <p:nvPr>
            <p:ph type="body" sz="quarter" idx="17"/>
          </p:nvPr>
        </p:nvSpPr>
        <p:spPr/>
        <p:txBody>
          <a:bodyPr/>
          <a:lstStyle/>
          <a:p>
            <a:r>
              <a:rPr lang="en-US" altLang="zh-CN" dirty="0"/>
              <a:t>Media Access Control Attacks</a:t>
            </a:r>
          </a:p>
          <a:p>
            <a:pPr lvl="1"/>
            <a:r>
              <a:rPr lang="en-US" altLang="zh-CN" dirty="0"/>
              <a:t>Other attacks manipulate MAC addresses through spoofing</a:t>
            </a:r>
          </a:p>
          <a:p>
            <a:pPr lvl="1"/>
            <a:r>
              <a:rPr lang="en-US" altLang="zh-CN" dirty="0"/>
              <a:t>Two common attacks involving spoofing MAC addresses are MAC cloning and MAC flooding</a:t>
            </a:r>
          </a:p>
          <a:p>
            <a:pPr lvl="1"/>
            <a:r>
              <a:rPr lang="en-US" altLang="zh-CN" dirty="0"/>
              <a:t>In a </a:t>
            </a:r>
            <a:r>
              <a:rPr lang="en-US" altLang="zh-CN" b="1" dirty="0"/>
              <a:t>MAC cloning attack</a:t>
            </a:r>
            <a:r>
              <a:rPr lang="en-US" altLang="zh-CN" dirty="0"/>
              <a:t>, threat actors discover a valid MAC address of a device connected to a switch</a:t>
            </a:r>
          </a:p>
          <a:p>
            <a:pPr lvl="2"/>
            <a:r>
              <a:rPr lang="en-US" altLang="zh-CN" dirty="0"/>
              <a:t>They spoof the MAC address on and the switch changes its MAC address table to reflect the MAC address with the port to which the attacker’s device is connected</a:t>
            </a:r>
          </a:p>
          <a:p>
            <a:pPr lvl="1"/>
            <a:r>
              <a:rPr lang="en-US" altLang="zh-CN" dirty="0"/>
              <a:t>A </a:t>
            </a:r>
            <a:r>
              <a:rPr lang="en-US" altLang="zh-CN" b="1" dirty="0"/>
              <a:t>MAC flooding attack </a:t>
            </a:r>
            <a:r>
              <a:rPr lang="en-US" altLang="zh-CN" dirty="0"/>
              <a:t>is another attack based on spoofing, MAC cloning, and the MAC address table of a switch</a:t>
            </a:r>
          </a:p>
          <a:p>
            <a:pPr lvl="2"/>
            <a:r>
              <a:rPr lang="en-US" altLang="zh-CN" dirty="0"/>
              <a:t>A threat actor overflows the switch with Ethernet packets that have been spoofed so that every packet contains a different source MAC address</a:t>
            </a:r>
            <a:endParaRPr lang="zh-CN" altLang="en-US" dirty="0"/>
          </a:p>
        </p:txBody>
      </p:sp>
    </p:spTree>
    <p:extLst>
      <p:ext uri="{BB962C8B-B14F-4D97-AF65-F5344CB8AC3E}">
        <p14:creationId xmlns:p14="http://schemas.microsoft.com/office/powerpoint/2010/main" val="1386857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 Attacks (1 of 3)</a:t>
            </a:r>
            <a:endParaRPr lang="zh-CN" altLang="en-US" dirty="0"/>
          </a:p>
        </p:txBody>
      </p:sp>
      <p:sp>
        <p:nvSpPr>
          <p:cNvPr id="3" name="Text Placeholder 2"/>
          <p:cNvSpPr>
            <a:spLocks noGrp="1"/>
          </p:cNvSpPr>
          <p:nvPr>
            <p:ph type="body" sz="quarter" idx="17"/>
          </p:nvPr>
        </p:nvSpPr>
        <p:spPr/>
        <p:txBody>
          <a:bodyPr>
            <a:normAutofit/>
          </a:bodyPr>
          <a:lstStyle/>
          <a:p>
            <a:r>
              <a:rPr lang="en-US" altLang="zh-CN" i="1" dirty="0"/>
              <a:t>Domain Name System (DNS) </a:t>
            </a:r>
            <a:r>
              <a:rPr lang="en-US" altLang="zh-CN" dirty="0"/>
              <a:t>is a hierarchical name system for matching computer names and IP addresses </a:t>
            </a:r>
          </a:p>
          <a:p>
            <a:pPr lvl="1"/>
            <a:r>
              <a:rPr lang="en-US" altLang="zh-CN" dirty="0"/>
              <a:t>A DNS-based attack substitutes a DNS address so that the computer is silently redirected to a different device</a:t>
            </a:r>
          </a:p>
          <a:p>
            <a:pPr lvl="1"/>
            <a:r>
              <a:rPr lang="en-US" altLang="zh-CN" dirty="0"/>
              <a:t>A successful DNS attack has two consequences:</a:t>
            </a:r>
          </a:p>
          <a:p>
            <a:pPr lvl="2"/>
            <a:r>
              <a:rPr lang="en-US" altLang="zh-CN" i="1" dirty="0"/>
              <a:t>URL redirection</a:t>
            </a:r>
          </a:p>
          <a:p>
            <a:pPr lvl="2"/>
            <a:r>
              <a:rPr lang="en-US" altLang="zh-CN" i="1" dirty="0"/>
              <a:t>Domain reputation</a:t>
            </a:r>
          </a:p>
          <a:p>
            <a:pPr lvl="1"/>
            <a:r>
              <a:rPr lang="en-US" altLang="zh-CN" dirty="0"/>
              <a:t>Attacks using DNS include DNS poisoning and DNS hijacking </a:t>
            </a:r>
          </a:p>
          <a:p>
            <a:r>
              <a:rPr lang="en-US" altLang="zh-CN" dirty="0"/>
              <a:t>DNS Poisoning</a:t>
            </a:r>
          </a:p>
          <a:p>
            <a:pPr lvl="1"/>
            <a:r>
              <a:rPr lang="en-US" altLang="en-US" b="1" dirty="0"/>
              <a:t>DNS poisoning </a:t>
            </a:r>
            <a:r>
              <a:rPr lang="en-US" altLang="en-US" dirty="0"/>
              <a:t>modifies a local lookup table on a device to point to a different domain</a:t>
            </a:r>
          </a:p>
          <a:p>
            <a:pPr lvl="1"/>
            <a:r>
              <a:rPr lang="en-US" altLang="en-US" dirty="0"/>
              <a:t>Two locations for DNS poisoning</a:t>
            </a:r>
          </a:p>
          <a:p>
            <a:pPr lvl="2"/>
            <a:r>
              <a:rPr lang="en-US" altLang="en-US" dirty="0"/>
              <a:t>Local host table</a:t>
            </a:r>
          </a:p>
          <a:p>
            <a:pPr lvl="2"/>
            <a:r>
              <a:rPr lang="en-US" altLang="en-US" dirty="0"/>
              <a:t>External DNS server</a:t>
            </a:r>
          </a:p>
          <a:p>
            <a:endParaRPr lang="zh-CN" altLang="en-US" dirty="0"/>
          </a:p>
        </p:txBody>
      </p:sp>
    </p:spTree>
    <p:extLst>
      <p:ext uri="{BB962C8B-B14F-4D97-AF65-F5344CB8AC3E}">
        <p14:creationId xmlns:p14="http://schemas.microsoft.com/office/powerpoint/2010/main" val="343838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 Attacks (2 of 3)</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DNS Hijacking</a:t>
            </a:r>
          </a:p>
          <a:p>
            <a:pPr lvl="1"/>
            <a:r>
              <a:rPr lang="en-US" altLang="en-US" b="1" dirty="0"/>
              <a:t>DNS hijacking </a:t>
            </a:r>
            <a:r>
              <a:rPr lang="en-US" altLang="en-US" dirty="0"/>
              <a:t>is intended to infect an external DNS server with IP addresses that point to malicious sites</a:t>
            </a:r>
          </a:p>
          <a:p>
            <a:pPr lvl="1"/>
            <a:r>
              <a:rPr lang="en-US" altLang="en-US" dirty="0"/>
              <a:t>DNS hijacking has the advantage of redirecting all users accessing the server</a:t>
            </a:r>
          </a:p>
          <a:p>
            <a:pPr lvl="1"/>
            <a:r>
              <a:rPr lang="en-US" altLang="en-US" dirty="0"/>
              <a:t>Attackers attempt to exploit a protocol flaw and convince the authentic DNS server to accept fraudulent DNS entries sent from the attackers’ DNS server</a:t>
            </a:r>
          </a:p>
          <a:p>
            <a:pPr lvl="1"/>
            <a:r>
              <a:rPr lang="en-US" altLang="en-US" dirty="0"/>
              <a:t>If the DNS server does not correctly validate DNS responses to ensure they have come from an authoritative source, it stores the fraudulent entries locally and serves them to users</a:t>
            </a:r>
          </a:p>
          <a:p>
            <a:pPr lvl="2"/>
            <a:r>
              <a:rPr lang="en-US" altLang="en-US" dirty="0"/>
              <a:t>Spreading them to other DNS servers</a:t>
            </a:r>
          </a:p>
          <a:p>
            <a:endParaRPr lang="zh-CN" altLang="en-US" dirty="0"/>
          </a:p>
        </p:txBody>
      </p:sp>
    </p:spTree>
    <p:extLst>
      <p:ext uri="{BB962C8B-B14F-4D97-AF65-F5344CB8AC3E}">
        <p14:creationId xmlns:p14="http://schemas.microsoft.com/office/powerpoint/2010/main" val="172825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DNS Attacks (3 of 3)</a:t>
            </a:r>
            <a:endParaRPr lang="zh-CN" altLang="en-US" dirty="0"/>
          </a:p>
        </p:txBody>
      </p:sp>
      <p:pic>
        <p:nvPicPr>
          <p:cNvPr id="5" name="Picture Placeholder 4" descr="An illustration explaining how D N S poisoning works. Step 1: The attacker's computer sends the following query to a valid D N S server. What is the address of w w w dot evil dot net? Step 2: The D N S server forwards the request to the Attacker's D N S server, n s dot evil dot net. The query sent is the following. Please send I P address of w w w dot evil dot net. Step 3: The attacker's D N S server sends all the evil addresses it has. w w w good dot net: 192 dot 168 dot 1 dot 1. w w w dot better dot net: 192 dot 168 dot 1 dot 1. w w w dot best dot net: 192 dot 168 dot 1 dot 1. Step 4: A good user sends the following request to the valid D N S server. What is the address of w w w dot good dot net? The valid D N S server responds by sending the I P address, 192 dot 168 dot 1 dot 1 which is the attacker's I P addres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73197" y="1649370"/>
            <a:ext cx="5622773" cy="3848460"/>
          </a:xfrm>
        </p:spPr>
      </p:pic>
      <p:sp>
        <p:nvSpPr>
          <p:cNvPr id="4" name="Text Placeholder 3"/>
          <p:cNvSpPr>
            <a:spLocks noGrp="1"/>
          </p:cNvSpPr>
          <p:nvPr>
            <p:ph type="body" sz="quarter" idx="11"/>
          </p:nvPr>
        </p:nvSpPr>
        <p:spPr>
          <a:xfrm>
            <a:off x="7181792" y="5116840"/>
            <a:ext cx="3976406" cy="380990"/>
          </a:xfrm>
        </p:spPr>
        <p:txBody>
          <a:bodyPr/>
          <a:lstStyle/>
          <a:p>
            <a:r>
              <a:rPr lang="en-US" altLang="zh-CN" dirty="0"/>
              <a:t>Figure 8-5 DNS server poisoning </a:t>
            </a:r>
            <a:endParaRPr lang="zh-CN" altLang="en-US" dirty="0"/>
          </a:p>
        </p:txBody>
      </p:sp>
    </p:spTree>
    <p:extLst>
      <p:ext uri="{BB962C8B-B14F-4D97-AF65-F5344CB8AC3E}">
        <p14:creationId xmlns:p14="http://schemas.microsoft.com/office/powerpoint/2010/main" val="9364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Denial of Service Attack</a:t>
            </a:r>
            <a:endParaRPr lang="zh-CN" altLang="en-US" dirty="0"/>
          </a:p>
        </p:txBody>
      </p:sp>
      <p:sp>
        <p:nvSpPr>
          <p:cNvPr id="3" name="Text Placeholder 2"/>
          <p:cNvSpPr>
            <a:spLocks noGrp="1"/>
          </p:cNvSpPr>
          <p:nvPr>
            <p:ph type="body" sz="quarter" idx="17"/>
          </p:nvPr>
        </p:nvSpPr>
        <p:spPr/>
        <p:txBody>
          <a:bodyPr/>
          <a:lstStyle/>
          <a:p>
            <a:r>
              <a:rPr lang="en-US" altLang="en-US" dirty="0"/>
              <a:t>A </a:t>
            </a:r>
            <a:r>
              <a:rPr lang="en-US" altLang="en-US" i="1" dirty="0"/>
              <a:t>denial of service </a:t>
            </a:r>
            <a:r>
              <a:rPr lang="en-US" altLang="en-US" dirty="0"/>
              <a:t>(</a:t>
            </a:r>
            <a:r>
              <a:rPr lang="en-US" altLang="en-US" i="1" dirty="0"/>
              <a:t>DoS</a:t>
            </a:r>
            <a:r>
              <a:rPr lang="en-US" altLang="en-US" dirty="0"/>
              <a:t>) attack is a deliberate attempt to prevent authorized users from accessing a system by overwhelming it with requests</a:t>
            </a:r>
          </a:p>
          <a:p>
            <a:r>
              <a:rPr lang="en-US" altLang="en-US" dirty="0"/>
              <a:t>Most DoS attacks today are </a:t>
            </a:r>
            <a:r>
              <a:rPr lang="en-US" altLang="en-US" b="1" dirty="0"/>
              <a:t>distributed denial of service (DDoS)</a:t>
            </a:r>
          </a:p>
          <a:p>
            <a:pPr lvl="1"/>
            <a:r>
              <a:rPr lang="en-US" altLang="en-US" dirty="0"/>
              <a:t>Using hundreds or thousands of devices flooding the server with requests</a:t>
            </a:r>
          </a:p>
          <a:p>
            <a:r>
              <a:rPr lang="en-US" altLang="zh-CN" dirty="0"/>
              <a:t>The devices participating in a DDoS attack are infected and controlled by threat actors so that users are completely unaware that their endpoints are part of a DDoS attack</a:t>
            </a:r>
            <a:endParaRPr lang="zh-CN" altLang="en-US" dirty="0"/>
          </a:p>
        </p:txBody>
      </p:sp>
    </p:spTree>
    <p:extLst>
      <p:ext uri="{BB962C8B-B14F-4D97-AF65-F5344CB8AC3E}">
        <p14:creationId xmlns:p14="http://schemas.microsoft.com/office/powerpoint/2010/main" val="276762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Malicious Coding and Scripting Attacks (1 of 3)</a:t>
            </a:r>
            <a:endParaRPr lang="zh-CN" altLang="en-US" dirty="0"/>
          </a:p>
        </p:txBody>
      </p:sp>
      <p:sp>
        <p:nvSpPr>
          <p:cNvPr id="3" name="Text Placeholder 2"/>
          <p:cNvSpPr>
            <a:spLocks noGrp="1"/>
          </p:cNvSpPr>
          <p:nvPr>
            <p:ph type="body" sz="quarter" idx="17"/>
          </p:nvPr>
        </p:nvSpPr>
        <p:spPr/>
        <p:txBody>
          <a:bodyPr/>
          <a:lstStyle/>
          <a:p>
            <a:r>
              <a:rPr lang="en-US" altLang="zh-CN" dirty="0"/>
              <a:t>Some network attacks come from malicious software code and scripts</a:t>
            </a:r>
          </a:p>
          <a:p>
            <a:r>
              <a:rPr lang="en-US" altLang="zh-CN" dirty="0"/>
              <a:t>These attacks use PowerShell, Visual Basic for Applications, the coding language Python, and the Linux/UNIX Bash</a:t>
            </a:r>
          </a:p>
          <a:p>
            <a:r>
              <a:rPr lang="en-US" altLang="zh-CN" b="1" dirty="0"/>
              <a:t>PowerShell</a:t>
            </a:r>
            <a:r>
              <a:rPr lang="en-US" altLang="zh-CN" dirty="0"/>
              <a:t> is a task automation and configuration management framework from Microsoft</a:t>
            </a:r>
          </a:p>
          <a:p>
            <a:pPr lvl="1"/>
            <a:r>
              <a:rPr lang="en-US" altLang="zh-CN" dirty="0"/>
              <a:t>Administrative tasks are performed by cmdlets, which are specialized .NET classes that implement a specific operation</a:t>
            </a:r>
          </a:p>
          <a:p>
            <a:pPr lvl="1"/>
            <a:r>
              <a:rPr lang="en-US" altLang="zh-CN" dirty="0"/>
              <a:t>PowerShell allows attackers to inject code from the PowerShell environment into other processes without first storing any malicious code on the hard disk</a:t>
            </a:r>
          </a:p>
          <a:p>
            <a:pPr lvl="2"/>
            <a:r>
              <a:rPr lang="en-US" altLang="zh-CN" dirty="0"/>
              <a:t>Commands can then be executed while bypassing security protections and leave no evidence behind</a:t>
            </a:r>
            <a:endParaRPr lang="zh-CN" altLang="en-US" dirty="0"/>
          </a:p>
        </p:txBody>
      </p:sp>
    </p:spTree>
    <p:extLst>
      <p:ext uri="{BB962C8B-B14F-4D97-AF65-F5344CB8AC3E}">
        <p14:creationId xmlns:p14="http://schemas.microsoft.com/office/powerpoint/2010/main" val="306704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Malicious Coding and Scripting Attacks (2 of 3)</a:t>
            </a:r>
            <a:endParaRPr lang="zh-CN" altLang="en-US" dirty="0"/>
          </a:p>
        </p:txBody>
      </p:sp>
      <p:sp>
        <p:nvSpPr>
          <p:cNvPr id="3" name="Text Placeholder 2"/>
          <p:cNvSpPr>
            <a:spLocks noGrp="1"/>
          </p:cNvSpPr>
          <p:nvPr>
            <p:ph type="body" sz="quarter" idx="17"/>
          </p:nvPr>
        </p:nvSpPr>
        <p:spPr/>
        <p:txBody>
          <a:bodyPr/>
          <a:lstStyle/>
          <a:p>
            <a:r>
              <a:rPr lang="en-US" altLang="zh-CN" b="1" dirty="0"/>
              <a:t>Visual Basic for Applications (VBA)</a:t>
            </a:r>
          </a:p>
          <a:p>
            <a:pPr lvl="1"/>
            <a:r>
              <a:rPr lang="en-US" altLang="zh-CN" dirty="0"/>
              <a:t>VBA is an event-driven Microsoft programming language</a:t>
            </a:r>
          </a:p>
          <a:p>
            <a:pPr lvl="1"/>
            <a:r>
              <a:rPr lang="en-US" altLang="zh-CN" dirty="0"/>
              <a:t>VBA is most often used to create macros, which are used to automate a complex task or a repeated series of tasks</a:t>
            </a:r>
          </a:p>
          <a:p>
            <a:pPr lvl="1"/>
            <a:r>
              <a:rPr lang="en-US" altLang="zh-CN" dirty="0"/>
              <a:t>Macros date back to late 1990s but continue to be a key attack vector</a:t>
            </a:r>
          </a:p>
          <a:p>
            <a:pPr lvl="1"/>
            <a:r>
              <a:rPr lang="en-US" altLang="zh-CN" dirty="0"/>
              <a:t>Due to the impact of macro malware, Microsoft has implemented several protections:</a:t>
            </a:r>
          </a:p>
          <a:p>
            <a:pPr lvl="2"/>
            <a:r>
              <a:rPr lang="en-US" altLang="zh-CN" i="1" dirty="0"/>
              <a:t>Protected View</a:t>
            </a:r>
          </a:p>
          <a:p>
            <a:pPr lvl="2"/>
            <a:r>
              <a:rPr lang="en-US" altLang="zh-CN" i="1" dirty="0"/>
              <a:t>Trusted Documents</a:t>
            </a:r>
          </a:p>
          <a:p>
            <a:pPr lvl="2"/>
            <a:r>
              <a:rPr lang="en-US" altLang="zh-CN" i="1" dirty="0"/>
              <a:t>Trusted Location </a:t>
            </a:r>
            <a:endParaRPr lang="zh-CN" altLang="en-US" i="1" dirty="0"/>
          </a:p>
        </p:txBody>
      </p:sp>
    </p:spTree>
    <p:extLst>
      <p:ext uri="{BB962C8B-B14F-4D97-AF65-F5344CB8AC3E}">
        <p14:creationId xmlns:p14="http://schemas.microsoft.com/office/powerpoint/2010/main" val="320669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Malicious Coding and Scripting Attacks (3 of 3)</a:t>
            </a:r>
            <a:endParaRPr lang="zh-CN" altLang="en-US" dirty="0"/>
          </a:p>
        </p:txBody>
      </p:sp>
      <p:sp>
        <p:nvSpPr>
          <p:cNvPr id="3" name="Text Placeholder 2"/>
          <p:cNvSpPr>
            <a:spLocks noGrp="1"/>
          </p:cNvSpPr>
          <p:nvPr>
            <p:ph type="body" sz="quarter" idx="17"/>
          </p:nvPr>
        </p:nvSpPr>
        <p:spPr/>
        <p:txBody>
          <a:bodyPr/>
          <a:lstStyle/>
          <a:p>
            <a:r>
              <a:rPr lang="en-US" altLang="zh-CN" dirty="0"/>
              <a:t>Python</a:t>
            </a:r>
          </a:p>
          <a:p>
            <a:pPr lvl="1"/>
            <a:r>
              <a:rPr lang="en-US" altLang="zh-CN" b="1" dirty="0"/>
              <a:t>Python</a:t>
            </a:r>
            <a:r>
              <a:rPr lang="en-US" altLang="zh-CN" dirty="0"/>
              <a:t> is a popular programming language that can run on several OS platforms</a:t>
            </a:r>
          </a:p>
          <a:p>
            <a:pPr lvl="1"/>
            <a:r>
              <a:rPr lang="en-US" altLang="zh-CN" dirty="0"/>
              <a:t>There are several best practices to follow when using Python so that the code does not contain vulnerabilities:</a:t>
            </a:r>
          </a:p>
          <a:p>
            <a:pPr lvl="2"/>
            <a:r>
              <a:rPr lang="en-US" altLang="zh-CN" dirty="0"/>
              <a:t>Use the latest version of Python</a:t>
            </a:r>
          </a:p>
          <a:p>
            <a:pPr lvl="2"/>
            <a:r>
              <a:rPr lang="en-US" altLang="zh-CN" dirty="0"/>
              <a:t>Stay current on vulnerabilities within Python</a:t>
            </a:r>
          </a:p>
          <a:p>
            <a:pPr lvl="2"/>
            <a:r>
              <a:rPr lang="en-US" altLang="zh-CN" dirty="0"/>
              <a:t>Be care when formatting strings in Python</a:t>
            </a:r>
          </a:p>
          <a:p>
            <a:pPr lvl="2"/>
            <a:r>
              <a:rPr lang="en-US" altLang="zh-CN" dirty="0"/>
              <a:t>Download only vetted Python libraries</a:t>
            </a:r>
          </a:p>
          <a:p>
            <a:r>
              <a:rPr lang="en-US" altLang="zh-CN" dirty="0"/>
              <a:t>Bash</a:t>
            </a:r>
          </a:p>
          <a:p>
            <a:pPr lvl="1"/>
            <a:r>
              <a:rPr lang="en-US" altLang="zh-CN" b="1" dirty="0"/>
              <a:t>Bash</a:t>
            </a:r>
            <a:r>
              <a:rPr lang="en-US" altLang="zh-CN" dirty="0"/>
              <a:t> is the command language interpreter for the Linux/UNIX OS</a:t>
            </a:r>
          </a:p>
          <a:p>
            <a:pPr lvl="1"/>
            <a:r>
              <a:rPr lang="en-US" altLang="zh-CN" i="1" dirty="0"/>
              <a:t>Bash scripting </a:t>
            </a:r>
            <a:r>
              <a:rPr lang="en-US" altLang="zh-CN" dirty="0"/>
              <a:t>is using Bash to create a script</a:t>
            </a:r>
          </a:p>
          <a:p>
            <a:pPr lvl="1"/>
            <a:r>
              <a:rPr lang="en-US" altLang="zh-CN" dirty="0"/>
              <a:t>Exploits have taken advantage of vulnerabilities in Bash</a:t>
            </a:r>
            <a:endParaRPr lang="zh-CN" altLang="en-US" dirty="0"/>
          </a:p>
        </p:txBody>
      </p:sp>
    </p:spTree>
    <p:extLst>
      <p:ext uri="{BB962C8B-B14F-4D97-AF65-F5344CB8AC3E}">
        <p14:creationId xmlns:p14="http://schemas.microsoft.com/office/powerpoint/2010/main" val="80753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In which type of attack is the threat actor positioned between two parties and alters the transmission to eavesdrop or impersonate one of the parties?</a:t>
            </a:r>
          </a:p>
          <a:p>
            <a:pPr marL="342900" lvl="1" indent="0">
              <a:buNone/>
            </a:pPr>
            <a:r>
              <a:rPr lang="en-US" dirty="0">
                <a:solidFill>
                  <a:srgbClr val="000000"/>
                </a:solidFill>
              </a:rPr>
              <a:t>a. MITB</a:t>
            </a:r>
          </a:p>
          <a:p>
            <a:pPr marL="342900" lvl="1" indent="0">
              <a:buNone/>
            </a:pPr>
            <a:r>
              <a:rPr lang="en-US" dirty="0">
                <a:solidFill>
                  <a:srgbClr val="000000"/>
                </a:solidFill>
              </a:rPr>
              <a:t>b. MAC cloning</a:t>
            </a:r>
          </a:p>
          <a:p>
            <a:pPr marL="342900" lvl="1" indent="0">
              <a:buNone/>
            </a:pPr>
            <a:r>
              <a:rPr lang="en-US" dirty="0">
                <a:solidFill>
                  <a:srgbClr val="000000"/>
                </a:solidFill>
              </a:rPr>
              <a:t>c. MITM </a:t>
            </a:r>
          </a:p>
          <a:p>
            <a:pPr marL="342900" lvl="1" indent="0">
              <a:buNone/>
            </a:pPr>
            <a:r>
              <a:rPr lang="en-US" dirty="0">
                <a:solidFill>
                  <a:srgbClr val="000000"/>
                </a:solidFill>
              </a:rPr>
              <a:t>d. Session replay</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In which type of attack is the threat actor positioned between two parties and alters the transmission to eavesdrop or impersonate one of the parties?</a:t>
            </a:r>
          </a:p>
          <a:p>
            <a:pPr marL="342900" lvl="1" indent="0">
              <a:buNone/>
            </a:pPr>
            <a:r>
              <a:rPr lang="en-US" b="1" dirty="0">
                <a:solidFill>
                  <a:srgbClr val="000000"/>
                </a:solidFill>
              </a:rPr>
              <a:t>Answer: c. MITM</a:t>
            </a:r>
            <a:endParaRPr lang="en-US" altLang="en-US" b="1" i="1" dirty="0">
              <a:solidFill>
                <a:srgbClr val="000000"/>
              </a:solidFill>
            </a:endParaRPr>
          </a:p>
          <a:p>
            <a:pPr marL="342900" lvl="1" indent="0">
              <a:buNone/>
            </a:pPr>
            <a:r>
              <a:rPr lang="en-US" b="1" dirty="0">
                <a:solidFill>
                  <a:srgbClr val="000000"/>
                </a:solidFill>
              </a:rPr>
              <a:t>In a man-in-the-middle (MITM) attack, a threat actor is positioned between two parties with the goal of eavesdropping or impersonating a party. In an MITM attack, the transmission is altered whereas in a session replay attack, a copy is made of a legitimate transmission for the purpose of replaying it later.</a:t>
            </a:r>
          </a:p>
        </p:txBody>
      </p:sp>
    </p:spTree>
    <p:extLst>
      <p:ext uri="{BB962C8B-B14F-4D97-AF65-F5344CB8AC3E}">
        <p14:creationId xmlns:p14="http://schemas.microsoft.com/office/powerpoint/2010/main" val="2921137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Describe the different types of networking-based attacks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List the different network assessment tools</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Explain how physical security defenses can be used</a:t>
            </a:r>
          </a:p>
          <a:p>
            <a:pPr>
              <a:lnSpc>
                <a:spcPct val="100000"/>
              </a:lnSpc>
              <a:spcBef>
                <a:spcPts val="0"/>
              </a:spcBef>
            </a:pPr>
            <a:endParaRPr lang="en-US" altLang="zh-CN" sz="2000" dirty="0">
              <a:latin typeface="Arial"/>
              <a:cs typeface="Arial"/>
            </a:endParaRP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Tools for Assessment and Defense</a:t>
            </a:r>
            <a:endParaRPr lang="zh-CN" altLang="en-US" dirty="0"/>
          </a:p>
        </p:txBody>
      </p:sp>
      <p:sp>
        <p:nvSpPr>
          <p:cNvPr id="3" name="Text Placeholder 2"/>
          <p:cNvSpPr>
            <a:spLocks noGrp="1"/>
          </p:cNvSpPr>
          <p:nvPr>
            <p:ph type="body" sz="quarter" idx="17"/>
          </p:nvPr>
        </p:nvSpPr>
        <p:spPr/>
        <p:txBody>
          <a:bodyPr/>
          <a:lstStyle/>
          <a:p>
            <a:r>
              <a:rPr lang="en-US" altLang="zh-CN" dirty="0"/>
              <a:t>Several assessment tools determine the strength of a network</a:t>
            </a:r>
          </a:p>
          <a:p>
            <a:r>
              <a:rPr lang="en-US" altLang="zh-CN" dirty="0"/>
              <a:t>Other tools can be used to create a stronger network defense</a:t>
            </a:r>
          </a:p>
          <a:p>
            <a:r>
              <a:rPr lang="en-US" altLang="zh-CN" dirty="0"/>
              <a:t>Both types of tools can be categorized into network reconnaissance and discovery tools, Linux file manipulation tools, and packet capture and replay tools</a:t>
            </a:r>
            <a:endParaRPr lang="zh-CN" altLang="en-US" dirty="0"/>
          </a:p>
        </p:txBody>
      </p:sp>
    </p:spTree>
    <p:extLst>
      <p:ext uri="{BB962C8B-B14F-4D97-AF65-F5344CB8AC3E}">
        <p14:creationId xmlns:p14="http://schemas.microsoft.com/office/powerpoint/2010/main" val="257549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Network Reconnaissance and Discovery Tools</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187558603"/>
              </p:ext>
            </p:extLst>
          </p:nvPr>
        </p:nvGraphicFramePr>
        <p:xfrm>
          <a:off x="1895475" y="2019300"/>
          <a:ext cx="8127999" cy="3235960"/>
        </p:xfrm>
        <a:graphic>
          <a:graphicData uri="http://schemas.openxmlformats.org/drawingml/2006/table">
            <a:tbl>
              <a:tblPr firstRow="1" bandRow="1">
                <a:tableStyleId>{5C22544A-7EE6-4342-B048-85BDC9FD1C3A}</a:tableStyleId>
              </a:tblPr>
              <a:tblGrid>
                <a:gridCol w="1533525">
                  <a:extLst>
                    <a:ext uri="{9D8B030D-6E8A-4147-A177-3AD203B41FA5}">
                      <a16:colId xmlns:a16="http://schemas.microsoft.com/office/drawing/2014/main" val="20000"/>
                    </a:ext>
                  </a:extLst>
                </a:gridCol>
                <a:gridCol w="1508760">
                  <a:extLst>
                    <a:ext uri="{9D8B030D-6E8A-4147-A177-3AD203B41FA5}">
                      <a16:colId xmlns:a16="http://schemas.microsoft.com/office/drawing/2014/main" val="20001"/>
                    </a:ext>
                  </a:extLst>
                </a:gridCol>
                <a:gridCol w="5085714">
                  <a:extLst>
                    <a:ext uri="{9D8B030D-6E8A-4147-A177-3AD203B41FA5}">
                      <a16:colId xmlns:a16="http://schemas.microsoft.com/office/drawing/2014/main" val="20002"/>
                    </a:ext>
                  </a:extLst>
                </a:gridCol>
              </a:tblGrid>
              <a:tr h="370840">
                <a:tc>
                  <a:txBody>
                    <a:bodyPr/>
                    <a:lstStyle/>
                    <a:p>
                      <a:r>
                        <a:rPr lang="en-US" altLang="zh-CN" sz="1400" dirty="0"/>
                        <a:t>Name</a:t>
                      </a:r>
                      <a:endParaRPr lang="zh-CN" altLang="en-US" sz="1400" dirty="0"/>
                    </a:p>
                  </a:txBody>
                  <a:tcPr/>
                </a:tc>
                <a:tc>
                  <a:txBody>
                    <a:bodyPr/>
                    <a:lstStyle/>
                    <a:p>
                      <a:r>
                        <a:rPr lang="en-US" altLang="zh-CN" sz="1400" dirty="0"/>
                        <a:t>Source</a:t>
                      </a:r>
                      <a:endParaRPr lang="zh-CN" altLang="en-US" sz="1400" dirty="0"/>
                    </a:p>
                  </a:txBody>
                  <a:tcPr/>
                </a:tc>
                <a:tc>
                  <a:txBody>
                    <a:bodyPr/>
                    <a:lstStyle/>
                    <a:p>
                      <a:r>
                        <a:rPr lang="en-US" altLang="zh-CN" sz="1400" dirty="0"/>
                        <a:t>Description</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200" dirty="0"/>
                        <a:t>theHarvester</a:t>
                      </a:r>
                      <a:endParaRPr lang="zh-CN" altLang="en-US" sz="1200" dirty="0"/>
                    </a:p>
                  </a:txBody>
                  <a:tcPr/>
                </a:tc>
                <a:tc>
                  <a:txBody>
                    <a:bodyPr/>
                    <a:lstStyle/>
                    <a:p>
                      <a:r>
                        <a:rPr lang="en-US" altLang="zh-CN" sz="1200" dirty="0"/>
                        <a:t>Kali Linux</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Provides information about email accounts, user names,</a:t>
                      </a:r>
                    </a:p>
                    <a:p>
                      <a:r>
                        <a:rPr lang="en-US" altLang="zh-CN" sz="1200" b="0" i="0" u="none" strike="noStrike" kern="1200" baseline="0" dirty="0">
                          <a:solidFill>
                            <a:schemeClr val="dk1"/>
                          </a:solidFill>
                          <a:latin typeface="+mn-lt"/>
                          <a:ea typeface="+mn-ea"/>
                          <a:cs typeface="+mn-cs"/>
                        </a:rPr>
                        <a:t>and hostnames/subdomains from different public</a:t>
                      </a:r>
                    </a:p>
                    <a:p>
                      <a:r>
                        <a:rPr lang="en-US" altLang="zh-CN" sz="1200" b="0" i="0" u="none" strike="noStrike" kern="1200" baseline="0" dirty="0">
                          <a:solidFill>
                            <a:schemeClr val="dk1"/>
                          </a:solidFill>
                          <a:latin typeface="+mn-lt"/>
                          <a:ea typeface="+mn-ea"/>
                          <a:cs typeface="+mn-cs"/>
                        </a:rPr>
                        <a:t>sources</a:t>
                      </a:r>
                      <a:endParaRPr lang="zh-CN" altLang="en-US" sz="1200" dirty="0"/>
                    </a:p>
                  </a:txBody>
                  <a:tcPr/>
                </a:tc>
                <a:extLst>
                  <a:ext uri="{0D108BD9-81ED-4DB2-BD59-A6C34878D82A}">
                    <a16:rowId xmlns:a16="http://schemas.microsoft.com/office/drawing/2014/main" val="10001"/>
                  </a:ext>
                </a:extLst>
              </a:tr>
              <a:tr h="370840">
                <a:tc>
                  <a:txBody>
                    <a:bodyPr/>
                    <a:lstStyle/>
                    <a:p>
                      <a:r>
                        <a:rPr lang="en-US" altLang="zh-CN" sz="1200" dirty="0"/>
                        <a:t>dnsenum</a:t>
                      </a:r>
                      <a:endParaRPr lang="zh-CN" altLang="en-US" sz="1200" dirty="0"/>
                    </a:p>
                  </a:txBody>
                  <a:tcPr/>
                </a:tc>
                <a:tc>
                  <a:txBody>
                    <a:bodyPr/>
                    <a:lstStyle/>
                    <a:p>
                      <a:r>
                        <a:rPr lang="en-US" altLang="zh-CN" sz="1200" dirty="0"/>
                        <a:t>Kali Linux</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List DNS information of a domain</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sn1per</a:t>
                      </a:r>
                      <a:endParaRPr lang="zh-CN" altLang="en-US" sz="1200" dirty="0"/>
                    </a:p>
                  </a:txBody>
                  <a:tcPr/>
                </a:tc>
                <a:tc>
                  <a:txBody>
                    <a:bodyPr/>
                    <a:lstStyle/>
                    <a:p>
                      <a:r>
                        <a:rPr lang="en-US" altLang="zh-CN" sz="1200" dirty="0"/>
                        <a:t>XeroSecurity</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Penetration testing tool</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a:t>Cuckoo</a:t>
                      </a:r>
                      <a:endParaRPr lang="zh-CN" altLang="en-US" sz="1200" dirty="0"/>
                    </a:p>
                  </a:txBody>
                  <a:tcPr/>
                </a:tc>
                <a:tc>
                  <a:txBody>
                    <a:bodyPr/>
                    <a:lstStyle/>
                    <a:p>
                      <a:r>
                        <a:rPr lang="en-US" altLang="zh-CN" sz="1200" dirty="0"/>
                        <a:t>Cuckoo</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Automated malware analysis system</a:t>
                      </a:r>
                      <a:endParaRPr lang="zh-CN" altLang="en-US" sz="1200" dirty="0"/>
                    </a:p>
                  </a:txBody>
                  <a:tcPr/>
                </a:tc>
                <a:extLst>
                  <a:ext uri="{0D108BD9-81ED-4DB2-BD59-A6C34878D82A}">
                    <a16:rowId xmlns:a16="http://schemas.microsoft.com/office/drawing/2014/main" val="10004"/>
                  </a:ext>
                </a:extLst>
              </a:tr>
              <a:tr h="370840">
                <a:tc>
                  <a:txBody>
                    <a:bodyPr/>
                    <a:lstStyle/>
                    <a:p>
                      <a:r>
                        <a:rPr lang="en-US" altLang="zh-CN" sz="1200" dirty="0"/>
                        <a:t>Nessus</a:t>
                      </a:r>
                      <a:endParaRPr lang="zh-CN" altLang="en-US" sz="1200" dirty="0"/>
                    </a:p>
                  </a:txBody>
                  <a:tcPr/>
                </a:tc>
                <a:tc>
                  <a:txBody>
                    <a:bodyPr/>
                    <a:lstStyle/>
                    <a:p>
                      <a:r>
                        <a:rPr lang="en-US" altLang="zh-CN" sz="1200" dirty="0"/>
                        <a:t>Tenable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Vulnerability assessment tool</a:t>
                      </a:r>
                      <a:endParaRPr lang="zh-CN" altLang="en-US" sz="1200" dirty="0"/>
                    </a:p>
                  </a:txBody>
                  <a:tcPr/>
                </a:tc>
                <a:extLst>
                  <a:ext uri="{0D108BD9-81ED-4DB2-BD59-A6C34878D82A}">
                    <a16:rowId xmlns:a16="http://schemas.microsoft.com/office/drawing/2014/main" val="10005"/>
                  </a:ext>
                </a:extLst>
              </a:tr>
              <a:tr h="370840">
                <a:tc>
                  <a:txBody>
                    <a:bodyPr/>
                    <a:lstStyle/>
                    <a:p>
                      <a:r>
                        <a:rPr lang="en-US" altLang="zh-CN" sz="1200" dirty="0"/>
                        <a:t>scanless</a:t>
                      </a:r>
                      <a:endParaRPr lang="zh-CN" altLang="en-US" sz="1200" dirty="0"/>
                    </a:p>
                  </a:txBody>
                  <a:tcPr/>
                </a:tc>
                <a:tc>
                  <a:txBody>
                    <a:bodyPr/>
                    <a:lstStyle/>
                    <a:p>
                      <a:r>
                        <a:rPr lang="en-US" altLang="zh-CN" sz="1200" dirty="0"/>
                        <a:t>Vesche</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Tool for using websites to perform port scan</a:t>
                      </a:r>
                      <a:endParaRPr lang="zh-CN" altLang="en-US" sz="1200" dirty="0"/>
                    </a:p>
                  </a:txBody>
                  <a:tcPr/>
                </a:tc>
                <a:extLst>
                  <a:ext uri="{0D108BD9-81ED-4DB2-BD59-A6C34878D82A}">
                    <a16:rowId xmlns:a16="http://schemas.microsoft.com/office/drawing/2014/main" val="10006"/>
                  </a:ext>
                </a:extLst>
              </a:tr>
              <a:tr h="370840">
                <a:tc>
                  <a:txBody>
                    <a:bodyPr/>
                    <a:lstStyle/>
                    <a:p>
                      <a:r>
                        <a:rPr lang="en-US" altLang="zh-CN" sz="1200" dirty="0"/>
                        <a:t>nmap</a:t>
                      </a:r>
                      <a:endParaRPr lang="zh-CN" altLang="en-US" sz="1200" dirty="0"/>
                    </a:p>
                  </a:txBody>
                  <a:tcPr/>
                </a:tc>
                <a:tc>
                  <a:txBody>
                    <a:bodyPr/>
                    <a:lstStyle/>
                    <a:p>
                      <a:r>
                        <a:rPr lang="en-US" altLang="zh-CN" sz="1200" dirty="0"/>
                        <a:t>Nmap</a:t>
                      </a:r>
                      <a:endParaRPr lang="zh-CN" altLang="en-US" sz="1200" dirty="0"/>
                    </a:p>
                  </a:txBody>
                  <a:tcPr/>
                </a:tc>
                <a:tc>
                  <a:txBody>
                    <a:bodyPr/>
                    <a:lstStyle/>
                    <a:p>
                      <a:r>
                        <a:rPr lang="en-US" altLang="zh-CN" sz="1200" b="0" i="0" u="none" strike="noStrike" kern="1200" baseline="0" dirty="0">
                          <a:solidFill>
                            <a:schemeClr val="dk1"/>
                          </a:solidFill>
                          <a:latin typeface="+mn-lt"/>
                          <a:ea typeface="+mn-ea"/>
                          <a:cs typeface="+mn-cs"/>
                        </a:rPr>
                        <a:t>Network discovery and security auditing</a:t>
                      </a:r>
                      <a:endParaRPr lang="zh-CN" altLang="en-US" sz="1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830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Linux File Manipulation Tools</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842851444"/>
              </p:ext>
            </p:extLst>
          </p:nvPr>
        </p:nvGraphicFramePr>
        <p:xfrm>
          <a:off x="1895475" y="2019300"/>
          <a:ext cx="8127999" cy="2595880"/>
        </p:xfrm>
        <a:graphic>
          <a:graphicData uri="http://schemas.openxmlformats.org/drawingml/2006/table">
            <a:tbl>
              <a:tblPr firstRow="1" bandRow="1">
                <a:tableStyleId>{5C22544A-7EE6-4342-B048-85BDC9FD1C3A}</a:tableStyleId>
              </a:tblPr>
              <a:tblGrid>
                <a:gridCol w="1727835">
                  <a:extLst>
                    <a:ext uri="{9D8B030D-6E8A-4147-A177-3AD203B41FA5}">
                      <a16:colId xmlns:a16="http://schemas.microsoft.com/office/drawing/2014/main" val="20000"/>
                    </a:ext>
                  </a:extLst>
                </a:gridCol>
                <a:gridCol w="3690831">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altLang="zh-CN" dirty="0"/>
                        <a:t>Tool name</a:t>
                      </a:r>
                      <a:endParaRPr lang="zh-CN" altLang="en-US" dirty="0"/>
                    </a:p>
                  </a:txBody>
                  <a:tcPr/>
                </a:tc>
                <a:tc>
                  <a:txBody>
                    <a:bodyPr/>
                    <a:lstStyle/>
                    <a:p>
                      <a:r>
                        <a:rPr lang="en-US" altLang="zh-CN" dirty="0"/>
                        <a:t>Description</a:t>
                      </a:r>
                      <a:endParaRPr lang="zh-CN" altLang="en-US" dirty="0"/>
                    </a:p>
                  </a:txBody>
                  <a:tcPr/>
                </a:tc>
                <a:tc>
                  <a:txBody>
                    <a:bodyPr/>
                    <a:lstStyle/>
                    <a:p>
                      <a:r>
                        <a:rPr lang="en-US" altLang="zh-CN" dirty="0"/>
                        <a:t>Example</a:t>
                      </a:r>
                    </a:p>
                  </a:txBody>
                  <a:tcPr/>
                </a:tc>
                <a:extLst>
                  <a:ext uri="{0D108BD9-81ED-4DB2-BD59-A6C34878D82A}">
                    <a16:rowId xmlns:a16="http://schemas.microsoft.com/office/drawing/2014/main" val="10000"/>
                  </a:ext>
                </a:extLst>
              </a:tr>
              <a:tr h="370840">
                <a:tc>
                  <a:txBody>
                    <a:bodyPr/>
                    <a:lstStyle/>
                    <a:p>
                      <a:r>
                        <a:rPr lang="en-US" altLang="zh-CN" dirty="0"/>
                        <a:t>head</a:t>
                      </a:r>
                      <a:endParaRPr lang="zh-CN" altLang="en-US" dirty="0"/>
                    </a:p>
                  </a:txBody>
                  <a:tcPr/>
                </a:tc>
                <a:tc>
                  <a:txBody>
                    <a:bodyPr/>
                    <a:lstStyle/>
                    <a:p>
                      <a:r>
                        <a:rPr lang="en-US" altLang="zh-CN" dirty="0"/>
                        <a:t>Display</a:t>
                      </a:r>
                      <a:r>
                        <a:rPr lang="en-US" altLang="zh-CN" baseline="0" dirty="0"/>
                        <a:t> the first 10 lines of a file</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head etc/snort/</a:t>
                      </a:r>
                      <a:r>
                        <a:rPr lang="en-US" altLang="zh-CN" sz="1800" b="0" i="1" u="none" strike="noStrike" kern="1200" baseline="0" dirty="0" err="1">
                          <a:solidFill>
                            <a:schemeClr val="dk1"/>
                          </a:solidFill>
                          <a:latin typeface="+mn-lt"/>
                          <a:ea typeface="+mn-ea"/>
                          <a:cs typeface="+mn-cs"/>
                        </a:rPr>
                        <a:t>snort.conf</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tail</a:t>
                      </a:r>
                      <a:endParaRPr lang="zh-CN" altLang="en-US" dirty="0"/>
                    </a:p>
                  </a:txBody>
                  <a:tcPr/>
                </a:tc>
                <a:tc>
                  <a:txBody>
                    <a:bodyPr/>
                    <a:lstStyle/>
                    <a:p>
                      <a:r>
                        <a:rPr lang="en-US" altLang="zh-CN" dirty="0"/>
                        <a:t>Display the last 10 lines</a:t>
                      </a:r>
                      <a:r>
                        <a:rPr lang="en-US" altLang="zh-CN" baseline="0" dirty="0"/>
                        <a:t> of a file</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tail etc/snort/snort.conf</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cat</a:t>
                      </a:r>
                      <a:endParaRPr lang="zh-CN" altLang="en-US" dirty="0"/>
                    </a:p>
                  </a:txBody>
                  <a:tcPr/>
                </a:tc>
                <a:tc>
                  <a:txBody>
                    <a:bodyPr/>
                    <a:lstStyle/>
                    <a:p>
                      <a:r>
                        <a:rPr lang="en-US" altLang="zh-CN" dirty="0"/>
                        <a:t>Display an entire</a:t>
                      </a:r>
                      <a:r>
                        <a:rPr lang="en-US" altLang="zh-CN" baseline="0" dirty="0"/>
                        <a:t> file</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cat etc/snort/snort.conf</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grep</a:t>
                      </a:r>
                      <a:endParaRPr lang="zh-CN" altLang="en-US" dirty="0"/>
                    </a:p>
                  </a:txBody>
                  <a:tcPr/>
                </a:tc>
                <a:tc>
                  <a:txBody>
                    <a:bodyPr/>
                    <a:lstStyle/>
                    <a:p>
                      <a:r>
                        <a:rPr lang="en-US" altLang="zh-CN" dirty="0"/>
                        <a:t>Search for keyword</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grep apache1</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chmod</a:t>
                      </a:r>
                      <a:endParaRPr lang="zh-CN" altLang="en-US" dirty="0"/>
                    </a:p>
                  </a:txBody>
                  <a:tcPr/>
                </a:tc>
                <a:tc>
                  <a:txBody>
                    <a:bodyPr/>
                    <a:lstStyle/>
                    <a:p>
                      <a:r>
                        <a:rPr lang="en-US" altLang="zh-CN" dirty="0"/>
                        <a:t>Change file permissions</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chmod 774 rules</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logger</a:t>
                      </a:r>
                      <a:endParaRPr lang="zh-CN" altLang="en-US" dirty="0"/>
                    </a:p>
                  </a:txBody>
                  <a:tcPr/>
                </a:tc>
                <a:tc>
                  <a:txBody>
                    <a:bodyPr/>
                    <a:lstStyle/>
                    <a:p>
                      <a:r>
                        <a:rPr lang="en-US" altLang="zh-CN" dirty="0"/>
                        <a:t>Add content to syslog file</a:t>
                      </a:r>
                      <a:endParaRPr lang="zh-CN" altLang="en-US" dirty="0"/>
                    </a:p>
                  </a:txBody>
                  <a:tcPr/>
                </a:tc>
                <a:tc>
                  <a:txBody>
                    <a:bodyPr/>
                    <a:lstStyle/>
                    <a:p>
                      <a:r>
                        <a:rPr lang="en-US" altLang="zh-CN" sz="1800" b="0" i="1" u="none" strike="noStrike" kern="1200" baseline="0" dirty="0">
                          <a:solidFill>
                            <a:schemeClr val="dk1"/>
                          </a:solidFill>
                          <a:latin typeface="+mn-lt"/>
                          <a:ea typeface="+mn-ea"/>
                          <a:cs typeface="+mn-cs"/>
                        </a:rPr>
                        <a:t>logger comment</a:t>
                      </a:r>
                      <a:endParaRPr lang="zh-CN" alt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084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Scripting Tools</a:t>
            </a:r>
            <a:endParaRPr lang="zh-CN" altLang="en-US" dirty="0"/>
          </a:p>
        </p:txBody>
      </p:sp>
      <p:sp>
        <p:nvSpPr>
          <p:cNvPr id="3" name="Text Placeholder 2"/>
          <p:cNvSpPr>
            <a:spLocks noGrp="1"/>
          </p:cNvSpPr>
          <p:nvPr>
            <p:ph type="body" sz="quarter" idx="17"/>
          </p:nvPr>
        </p:nvSpPr>
        <p:spPr/>
        <p:txBody>
          <a:bodyPr/>
          <a:lstStyle/>
          <a:p>
            <a:r>
              <a:rPr lang="en-US" altLang="zh-CN" dirty="0"/>
              <a:t>Scripting tools are used to create scripts that facilitate tasks</a:t>
            </a:r>
          </a:p>
          <a:p>
            <a:r>
              <a:rPr lang="en-US" altLang="zh-CN" dirty="0"/>
              <a:t>PowerShell is one of the most powerful scripting tools</a:t>
            </a:r>
          </a:p>
          <a:p>
            <a:r>
              <a:rPr lang="en-US" altLang="zh-CN" dirty="0"/>
              <a:t>Scripts can also be created when using Secure Shell (SSH)</a:t>
            </a:r>
          </a:p>
          <a:p>
            <a:r>
              <a:rPr lang="en-US" altLang="zh-CN" b="1" dirty="0"/>
              <a:t>OpenSSL</a:t>
            </a:r>
            <a:r>
              <a:rPr lang="en-US" altLang="zh-CN" dirty="0"/>
              <a:t> is another tool that supports scripting </a:t>
            </a:r>
          </a:p>
          <a:p>
            <a:pPr lvl="1"/>
            <a:r>
              <a:rPr lang="en-US" altLang="zh-CN" dirty="0"/>
              <a:t>It is a cryptography library that offers open source applications of the TLS protocol</a:t>
            </a:r>
            <a:endParaRPr lang="zh-CN" altLang="en-US" dirty="0"/>
          </a:p>
        </p:txBody>
      </p:sp>
    </p:spTree>
    <p:extLst>
      <p:ext uri="{BB962C8B-B14F-4D97-AF65-F5344CB8AC3E}">
        <p14:creationId xmlns:p14="http://schemas.microsoft.com/office/powerpoint/2010/main" val="365250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Packet Capture and Replay Tools (1 of 2)</a:t>
            </a:r>
            <a:endParaRPr lang="zh-CN" altLang="en-US" dirty="0"/>
          </a:p>
        </p:txBody>
      </p:sp>
      <p:sp>
        <p:nvSpPr>
          <p:cNvPr id="3" name="Text Placeholder 2"/>
          <p:cNvSpPr>
            <a:spLocks noGrp="1"/>
          </p:cNvSpPr>
          <p:nvPr>
            <p:ph type="body" sz="quarter" idx="17"/>
          </p:nvPr>
        </p:nvSpPr>
        <p:spPr/>
        <p:txBody>
          <a:bodyPr/>
          <a:lstStyle/>
          <a:p>
            <a:r>
              <a:rPr lang="en-US" altLang="zh-CN" dirty="0"/>
              <a:t>Collecting and analyzing data packets that cross a network can provide valuable information</a:t>
            </a:r>
          </a:p>
          <a:p>
            <a:r>
              <a:rPr lang="en-US" altLang="zh-CN" dirty="0"/>
              <a:t>Packet analysis typically examines the entire contents of the packet, which can be used extensively for security</a:t>
            </a:r>
          </a:p>
          <a:p>
            <a:pPr lvl="1"/>
            <a:r>
              <a:rPr lang="en-US" altLang="zh-CN" dirty="0"/>
              <a:t>It can detect unusual behavior that could indicate the presence of malware, search for unusual domains or IP address endpoints, and discover regular connections to a threat actor’s command and control (C&amp;C) server</a:t>
            </a:r>
          </a:p>
          <a:p>
            <a:r>
              <a:rPr lang="en-US" altLang="zh-CN" b="1" dirty="0"/>
              <a:t>Wireshark </a:t>
            </a:r>
            <a:r>
              <a:rPr lang="en-US" altLang="zh-CN" dirty="0"/>
              <a:t>is a popular GUI packet capture and analysis tool</a:t>
            </a:r>
          </a:p>
          <a:p>
            <a:r>
              <a:rPr lang="en-US" altLang="zh-CN" b="1" dirty="0"/>
              <a:t>Tcpdump</a:t>
            </a:r>
            <a:r>
              <a:rPr lang="en-US" altLang="zh-CN" dirty="0"/>
              <a:t> is a command-line packet analyzer</a:t>
            </a:r>
          </a:p>
          <a:p>
            <a:r>
              <a:rPr lang="en-US" altLang="zh-CN" b="1" dirty="0"/>
              <a:t>Tcpreplay</a:t>
            </a:r>
            <a:r>
              <a:rPr lang="en-US" altLang="zh-CN" dirty="0"/>
              <a:t> is a tool for editing packets and then “replaying” the packets back onto the network to observe their behavior</a:t>
            </a:r>
            <a:endParaRPr lang="zh-CN" altLang="en-US" dirty="0"/>
          </a:p>
        </p:txBody>
      </p:sp>
    </p:spTree>
    <p:extLst>
      <p:ext uri="{BB962C8B-B14F-4D97-AF65-F5344CB8AC3E}">
        <p14:creationId xmlns:p14="http://schemas.microsoft.com/office/powerpoint/2010/main" val="2407765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Packet Capture and Replay Tools (2 of 2)</a:t>
            </a:r>
            <a:endParaRPr lang="zh-CN" altLang="en-US" dirty="0"/>
          </a:p>
        </p:txBody>
      </p:sp>
      <p:pic>
        <p:nvPicPr>
          <p:cNvPr id="5" name="Picture Placeholder 4" descr="The user interface of the Wireshark packet capture and analysis too. The screenshot shows some data packets being captured on the network and their details are displayed and analyzed."/>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056836" y="2008177"/>
            <a:ext cx="6422136" cy="3404616"/>
          </a:xfrm>
          <a:prstGeom prst="rect">
            <a:avLst/>
          </a:prstGeom>
          <a:noFill/>
          <a:ln>
            <a:noFill/>
          </a:ln>
        </p:spPr>
      </p:pic>
      <p:sp>
        <p:nvSpPr>
          <p:cNvPr id="4" name="Text Placeholder 3"/>
          <p:cNvSpPr>
            <a:spLocks noGrp="1"/>
          </p:cNvSpPr>
          <p:nvPr>
            <p:ph type="body" sz="quarter" idx="11"/>
          </p:nvPr>
        </p:nvSpPr>
        <p:spPr>
          <a:xfrm>
            <a:off x="7818120" y="4549140"/>
            <a:ext cx="3180058" cy="646483"/>
          </a:xfrm>
        </p:spPr>
        <p:txBody>
          <a:bodyPr/>
          <a:lstStyle/>
          <a:p>
            <a:r>
              <a:rPr lang="en-US" altLang="zh-CN" dirty="0"/>
              <a:t>Figure 8-7 Wireshark packet capture and analysis tool</a:t>
            </a:r>
            <a:endParaRPr lang="zh-CN" altLang="en-US" dirty="0"/>
          </a:p>
        </p:txBody>
      </p:sp>
    </p:spTree>
    <p:extLst>
      <p:ext uri="{BB962C8B-B14F-4D97-AF65-F5344CB8AC3E}">
        <p14:creationId xmlns:p14="http://schemas.microsoft.com/office/powerpoint/2010/main" val="216742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 GUI tool that it used to capture and analyze packets?</a:t>
            </a:r>
          </a:p>
          <a:p>
            <a:pPr marL="342900" lvl="1" indent="0">
              <a:buNone/>
            </a:pPr>
            <a:r>
              <a:rPr lang="en-US" dirty="0">
                <a:solidFill>
                  <a:srgbClr val="000000"/>
                </a:solidFill>
              </a:rPr>
              <a:t>a. Tcpdump</a:t>
            </a:r>
          </a:p>
          <a:p>
            <a:pPr marL="342900" lvl="1" indent="0">
              <a:buNone/>
            </a:pPr>
            <a:r>
              <a:rPr lang="en-US" dirty="0">
                <a:solidFill>
                  <a:srgbClr val="000000"/>
                </a:solidFill>
              </a:rPr>
              <a:t>b. PowerShell</a:t>
            </a:r>
          </a:p>
          <a:p>
            <a:pPr marL="342900" lvl="1" indent="0">
              <a:buNone/>
            </a:pPr>
            <a:r>
              <a:rPr lang="en-US" dirty="0">
                <a:solidFill>
                  <a:srgbClr val="000000"/>
                </a:solidFill>
              </a:rPr>
              <a:t>c. Tcpreplay</a:t>
            </a:r>
          </a:p>
          <a:p>
            <a:pPr marL="342900" lvl="1" indent="0">
              <a:buNone/>
            </a:pPr>
            <a:r>
              <a:rPr lang="en-US" dirty="0">
                <a:solidFill>
                  <a:srgbClr val="000000"/>
                </a:solidFill>
              </a:rPr>
              <a:t>d. Wireshark</a:t>
            </a:r>
          </a:p>
          <a:p>
            <a:pPr marL="342900" lvl="1" indent="0">
              <a:buNone/>
            </a:pPr>
            <a:endParaRPr lang="en-US" dirty="0"/>
          </a:p>
        </p:txBody>
      </p:sp>
    </p:spTree>
    <p:extLst>
      <p:ext uri="{BB962C8B-B14F-4D97-AF65-F5344CB8AC3E}">
        <p14:creationId xmlns:p14="http://schemas.microsoft.com/office/powerpoint/2010/main" val="343251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of the following is a GUI tool that it used to capture and analyze packets?</a:t>
            </a:r>
          </a:p>
          <a:p>
            <a:pPr marL="342900" lvl="1" indent="0">
              <a:buNone/>
            </a:pPr>
            <a:r>
              <a:rPr lang="en-US" b="1" dirty="0">
                <a:solidFill>
                  <a:srgbClr val="000000"/>
                </a:solidFill>
              </a:rPr>
              <a:t>Answer: d. Wireshark</a:t>
            </a:r>
            <a:endParaRPr lang="en-US" altLang="en-US" b="1" i="1" dirty="0">
              <a:solidFill>
                <a:srgbClr val="000000"/>
              </a:solidFill>
            </a:endParaRPr>
          </a:p>
          <a:p>
            <a:pPr marL="342900" lvl="1" indent="0">
              <a:buNone/>
            </a:pPr>
            <a:r>
              <a:rPr lang="en-US" b="1" dirty="0">
                <a:solidFill>
                  <a:srgbClr val="000000"/>
                </a:solidFill>
              </a:rPr>
              <a:t>Wireshark is a GUI packet capture and analysis tool. Tcpdump is a command-line packet analyzer, Tcprelay is used to edit and replay packets, and PowerShell is a scripting tool.</a:t>
            </a:r>
          </a:p>
        </p:txBody>
      </p:sp>
    </p:spTree>
    <p:extLst>
      <p:ext uri="{BB962C8B-B14F-4D97-AF65-F5344CB8AC3E}">
        <p14:creationId xmlns:p14="http://schemas.microsoft.com/office/powerpoint/2010/main" val="311652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Physical Security Controls</a:t>
            </a:r>
            <a:endParaRPr lang="zh-CN" altLang="en-US" dirty="0"/>
          </a:p>
        </p:txBody>
      </p:sp>
      <p:sp>
        <p:nvSpPr>
          <p:cNvPr id="3" name="Text Placeholder 2"/>
          <p:cNvSpPr>
            <a:spLocks noGrp="1"/>
          </p:cNvSpPr>
          <p:nvPr>
            <p:ph type="body" sz="quarter" idx="17"/>
          </p:nvPr>
        </p:nvSpPr>
        <p:spPr/>
        <p:txBody>
          <a:bodyPr/>
          <a:lstStyle/>
          <a:p>
            <a:r>
              <a:rPr lang="en-US" altLang="zh-CN" dirty="0"/>
              <a:t>Physical security involves preventing a threat actor from physically accessing the network</a:t>
            </a:r>
          </a:p>
          <a:p>
            <a:r>
              <a:rPr lang="en-US" altLang="zh-CN" dirty="0"/>
              <a:t>Physical security controls include:</a:t>
            </a:r>
          </a:p>
          <a:p>
            <a:pPr lvl="1"/>
            <a:r>
              <a:rPr lang="en-US" altLang="zh-CN" dirty="0"/>
              <a:t>External perimeter defenses</a:t>
            </a:r>
          </a:p>
          <a:p>
            <a:pPr lvl="1"/>
            <a:r>
              <a:rPr lang="en-US" altLang="zh-CN" dirty="0"/>
              <a:t>Internal physical security controls</a:t>
            </a:r>
          </a:p>
          <a:p>
            <a:pPr lvl="1"/>
            <a:r>
              <a:rPr lang="en-US" altLang="zh-CN" dirty="0"/>
              <a:t>Computer hardware security</a:t>
            </a:r>
            <a:endParaRPr lang="zh-CN" altLang="en-US" dirty="0"/>
          </a:p>
        </p:txBody>
      </p:sp>
    </p:spTree>
    <p:extLst>
      <p:ext uri="{BB962C8B-B14F-4D97-AF65-F5344CB8AC3E}">
        <p14:creationId xmlns:p14="http://schemas.microsoft.com/office/powerpoint/2010/main" val="717833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External Perimeter Defenses (1 of 2)</a:t>
            </a:r>
            <a:endParaRPr lang="zh-CN" altLang="en-US" dirty="0"/>
          </a:p>
        </p:txBody>
      </p:sp>
      <p:sp>
        <p:nvSpPr>
          <p:cNvPr id="3" name="Text Placeholder 2"/>
          <p:cNvSpPr>
            <a:spLocks noGrp="1"/>
          </p:cNvSpPr>
          <p:nvPr>
            <p:ph type="body" sz="quarter" idx="17"/>
          </p:nvPr>
        </p:nvSpPr>
        <p:spPr/>
        <p:txBody>
          <a:bodyPr/>
          <a:lstStyle/>
          <a:p>
            <a:r>
              <a:rPr lang="en-US" altLang="zh-CN" dirty="0"/>
              <a:t>Industrial camouflage is an attempt to make the physical presence of a building as nondescript as possible</a:t>
            </a:r>
          </a:p>
          <a:p>
            <a:r>
              <a:rPr lang="en-US" altLang="zh-CN" dirty="0"/>
              <a:t>When camouflage is not possible, external perimeter defenses must be used</a:t>
            </a:r>
          </a:p>
          <a:p>
            <a:r>
              <a:rPr lang="en-US" altLang="zh-CN" dirty="0"/>
              <a:t>Barriers</a:t>
            </a:r>
          </a:p>
          <a:p>
            <a:pPr lvl="1"/>
            <a:r>
              <a:rPr lang="en-US" altLang="zh-CN" dirty="0"/>
              <a:t>Barriers acts as passive security devices</a:t>
            </a:r>
          </a:p>
          <a:p>
            <a:pPr lvl="1"/>
            <a:r>
              <a:rPr lang="en-US" altLang="zh-CN" b="1" dirty="0"/>
              <a:t>Fencing</a:t>
            </a:r>
            <a:r>
              <a:rPr lang="en-US" altLang="zh-CN" dirty="0"/>
              <a:t> is usually a permanent structure to keep unauthorized personnel out</a:t>
            </a:r>
          </a:p>
          <a:p>
            <a:pPr lvl="2"/>
            <a:r>
              <a:rPr lang="en-US" altLang="zh-CN" dirty="0"/>
              <a:t>It is usually accompanied by signage that explains the area is restricted</a:t>
            </a:r>
          </a:p>
          <a:p>
            <a:pPr lvl="1"/>
            <a:r>
              <a:rPr lang="en-US" altLang="zh-CN" dirty="0"/>
              <a:t>A </a:t>
            </a:r>
            <a:r>
              <a:rPr lang="en-US" altLang="zh-CN" b="1" dirty="0"/>
              <a:t>barricade</a:t>
            </a:r>
            <a:r>
              <a:rPr lang="en-US" altLang="zh-CN" dirty="0"/>
              <a:t> is generally designed to block the passage of traffic but not designed to keep out individuals</a:t>
            </a:r>
          </a:p>
          <a:p>
            <a:pPr lvl="1"/>
            <a:r>
              <a:rPr lang="en-US" altLang="zh-CN" dirty="0"/>
              <a:t>A </a:t>
            </a:r>
            <a:r>
              <a:rPr lang="en-US" altLang="zh-CN" b="1" dirty="0"/>
              <a:t>bollard</a:t>
            </a:r>
            <a:r>
              <a:rPr lang="en-US" altLang="zh-CN" dirty="0"/>
              <a:t> is a short but sturdy vertical post that is used as a vehicular traffic barricade to prevent a car from ramming into a secured area</a:t>
            </a:r>
            <a:endParaRPr lang="zh-CN" altLang="en-US" dirty="0"/>
          </a:p>
        </p:txBody>
      </p:sp>
    </p:spTree>
    <p:extLst>
      <p:ext uri="{BB962C8B-B14F-4D97-AF65-F5344CB8AC3E}">
        <p14:creationId xmlns:p14="http://schemas.microsoft.com/office/powerpoint/2010/main" val="311446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Attacks on Networks</a:t>
            </a:r>
            <a:endParaRPr lang="zh-CN" altLang="en-US" dirty="0"/>
          </a:p>
        </p:txBody>
      </p:sp>
      <p:sp>
        <p:nvSpPr>
          <p:cNvPr id="3" name="Text Placeholder 2"/>
          <p:cNvSpPr>
            <a:spLocks noGrp="1"/>
          </p:cNvSpPr>
          <p:nvPr>
            <p:ph type="body" sz="quarter" idx="17"/>
          </p:nvPr>
        </p:nvSpPr>
        <p:spPr/>
        <p:txBody>
          <a:bodyPr/>
          <a:lstStyle/>
          <a:p>
            <a:r>
              <a:rPr lang="en-US" altLang="zh-CN" dirty="0"/>
              <a:t>Threat actors place a high priority on targeting networks in their attacks</a:t>
            </a:r>
          </a:p>
          <a:p>
            <a:r>
              <a:rPr lang="en-US" altLang="zh-CN" dirty="0"/>
              <a:t>Exploiting a single network vulnerability can expose hundreds or thousands of devices</a:t>
            </a:r>
          </a:p>
          <a:p>
            <a:r>
              <a:rPr lang="en-US" altLang="zh-CN" dirty="0"/>
              <a:t>Attacks that target a network or a process that relies on a network include:</a:t>
            </a:r>
          </a:p>
          <a:p>
            <a:pPr lvl="1"/>
            <a:r>
              <a:rPr lang="en-US" altLang="zh-CN" dirty="0"/>
              <a:t>Interception attacks</a:t>
            </a:r>
          </a:p>
          <a:p>
            <a:pPr lvl="1"/>
            <a:r>
              <a:rPr lang="en-US" altLang="zh-CN" dirty="0"/>
              <a:t>Layer 2 attacks</a:t>
            </a:r>
          </a:p>
          <a:p>
            <a:pPr lvl="1"/>
            <a:r>
              <a:rPr lang="en-US" altLang="zh-CN" dirty="0"/>
              <a:t>DNS attacks</a:t>
            </a:r>
          </a:p>
          <a:p>
            <a:pPr lvl="1"/>
            <a:r>
              <a:rPr lang="en-US" altLang="zh-CN" dirty="0"/>
              <a:t>Distributed denial of service attacks</a:t>
            </a:r>
          </a:p>
          <a:p>
            <a:pPr lvl="1"/>
            <a:r>
              <a:rPr lang="en-US" altLang="zh-CN" dirty="0"/>
              <a:t>Malicious codding and scripting attacks</a:t>
            </a:r>
            <a:endParaRPr lang="zh-CN" altLang="en-US" dirty="0"/>
          </a:p>
        </p:txBody>
      </p:sp>
    </p:spTree>
    <p:extLst>
      <p:ext uri="{BB962C8B-B14F-4D97-AF65-F5344CB8AC3E}">
        <p14:creationId xmlns:p14="http://schemas.microsoft.com/office/powerpoint/2010/main" val="2083810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External Perimeter Defenses (2 of 2)</a:t>
            </a:r>
            <a:endParaRPr lang="zh-CN" altLang="en-US" dirty="0"/>
          </a:p>
        </p:txBody>
      </p:sp>
      <p:sp>
        <p:nvSpPr>
          <p:cNvPr id="3" name="Text Placeholder 2"/>
          <p:cNvSpPr>
            <a:spLocks noGrp="1"/>
          </p:cNvSpPr>
          <p:nvPr>
            <p:ph type="body" sz="quarter" idx="17"/>
          </p:nvPr>
        </p:nvSpPr>
        <p:spPr/>
        <p:txBody>
          <a:bodyPr/>
          <a:lstStyle/>
          <a:p>
            <a:r>
              <a:rPr lang="en-US" altLang="zh-CN" dirty="0"/>
              <a:t>Personnel </a:t>
            </a:r>
          </a:p>
          <a:p>
            <a:pPr lvl="1"/>
            <a:r>
              <a:rPr lang="en-US" altLang="zh-CN" dirty="0"/>
              <a:t>Human security guards who patrol and monitor restricted areas are most often used as an active security defense </a:t>
            </a:r>
          </a:p>
          <a:p>
            <a:pPr lvl="1"/>
            <a:r>
              <a:rPr lang="en-US" altLang="zh-CN" dirty="0"/>
              <a:t>In settings that require a higher level of protection, two security guards may be required</a:t>
            </a:r>
          </a:p>
          <a:p>
            <a:pPr lvl="1"/>
            <a:r>
              <a:rPr lang="en-US" altLang="zh-CN" dirty="0"/>
              <a:t>Some guards are responsible for monitoring activity captured by video surveillance cameras that transmit a signal to a specific and limited set of receivers called closed circuit television (CCTV)</a:t>
            </a:r>
          </a:p>
          <a:p>
            <a:pPr lvl="1"/>
            <a:r>
              <a:rPr lang="en-US" altLang="zh-CN" dirty="0"/>
              <a:t>Drones, also called unmanned aerial vehicles (UAVs), include cameras for monitoring activity</a:t>
            </a:r>
          </a:p>
          <a:p>
            <a:pPr lvl="1"/>
            <a:r>
              <a:rPr lang="en-US" altLang="zh-CN" dirty="0"/>
              <a:t>Robot sentries that patrol and use CCTV with object detection are increasingly being used in public areas</a:t>
            </a:r>
          </a:p>
          <a:p>
            <a:r>
              <a:rPr lang="en-US" altLang="zh-CN" dirty="0"/>
              <a:t>Sensors</a:t>
            </a:r>
          </a:p>
          <a:p>
            <a:pPr lvl="1"/>
            <a:r>
              <a:rPr lang="en-US" altLang="zh-CN" dirty="0"/>
              <a:t>To supplement the work of security guards, sensors can be placed in strategic locations to alert guards by generating an audible alarm of an unexpected or unusual action</a:t>
            </a:r>
          </a:p>
        </p:txBody>
      </p:sp>
    </p:spTree>
    <p:extLst>
      <p:ext uri="{BB962C8B-B14F-4D97-AF65-F5344CB8AC3E}">
        <p14:creationId xmlns:p14="http://schemas.microsoft.com/office/powerpoint/2010/main" val="4240178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Controls (1 of 5)</a:t>
            </a:r>
            <a:endParaRPr lang="zh-CN" altLang="en-US" dirty="0"/>
          </a:p>
        </p:txBody>
      </p:sp>
      <p:sp>
        <p:nvSpPr>
          <p:cNvPr id="3" name="Text Placeholder 2"/>
          <p:cNvSpPr>
            <a:spLocks noGrp="1"/>
          </p:cNvSpPr>
          <p:nvPr>
            <p:ph type="body" sz="quarter" idx="17"/>
          </p:nvPr>
        </p:nvSpPr>
        <p:spPr/>
        <p:txBody>
          <a:bodyPr/>
          <a:lstStyle/>
          <a:p>
            <a:r>
              <a:rPr lang="en-US" altLang="zh-CN" dirty="0"/>
              <a:t>Internal physical access security controls include:</a:t>
            </a:r>
          </a:p>
          <a:p>
            <a:pPr lvl="1"/>
            <a:r>
              <a:rPr lang="en-US" altLang="zh-CN" dirty="0"/>
              <a:t>Locks </a:t>
            </a:r>
          </a:p>
          <a:p>
            <a:pPr lvl="1"/>
            <a:r>
              <a:rPr lang="en-US" altLang="zh-CN" dirty="0"/>
              <a:t>Secure areas</a:t>
            </a:r>
          </a:p>
          <a:p>
            <a:pPr lvl="1"/>
            <a:r>
              <a:rPr lang="en-US" altLang="zh-CN" dirty="0"/>
              <a:t>Protected cable distribution</a:t>
            </a:r>
          </a:p>
          <a:p>
            <a:pPr lvl="1"/>
            <a:r>
              <a:rPr lang="en-US" altLang="zh-CN" dirty="0"/>
              <a:t>Fire suppression</a:t>
            </a:r>
          </a:p>
          <a:p>
            <a:r>
              <a:rPr lang="en-US" altLang="zh-CN" dirty="0"/>
              <a:t>Locks</a:t>
            </a:r>
          </a:p>
          <a:p>
            <a:pPr lvl="1"/>
            <a:r>
              <a:rPr lang="en-US" altLang="zh-CN" dirty="0"/>
              <a:t>Physical locks require a key or other device to open doors or cabinets </a:t>
            </a:r>
          </a:p>
          <a:p>
            <a:pPr lvl="1"/>
            <a:r>
              <a:rPr lang="en-US" altLang="zh-CN" b="1" dirty="0"/>
              <a:t>Electronic locks </a:t>
            </a:r>
            <a:r>
              <a:rPr lang="en-US" altLang="zh-CN" dirty="0"/>
              <a:t>use buttons that must be pushed in the proper sequence to open the door</a:t>
            </a:r>
          </a:p>
          <a:p>
            <a:pPr lvl="1"/>
            <a:r>
              <a:rPr lang="en-US" altLang="zh-CN" i="1" dirty="0"/>
              <a:t>Smart locks </a:t>
            </a:r>
            <a:r>
              <a:rPr lang="en-US" altLang="zh-CN" dirty="0"/>
              <a:t>use a smartphone to send a code via wireless Bluetooth to open a door</a:t>
            </a:r>
          </a:p>
          <a:p>
            <a:pPr lvl="1"/>
            <a:r>
              <a:rPr lang="en-US" altLang="zh-CN" i="1" dirty="0"/>
              <a:t>Fingerprint locks </a:t>
            </a:r>
            <a:r>
              <a:rPr lang="en-US" altLang="zh-CN" dirty="0"/>
              <a:t>have a pad that scans a user’s fingerprint</a:t>
            </a:r>
          </a:p>
        </p:txBody>
      </p:sp>
    </p:spTree>
    <p:extLst>
      <p:ext uri="{BB962C8B-B14F-4D97-AF65-F5344CB8AC3E}">
        <p14:creationId xmlns:p14="http://schemas.microsoft.com/office/powerpoint/2010/main" val="2740149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Controls (2 of 5)</a:t>
            </a:r>
            <a:endParaRPr lang="zh-CN" altLang="en-US" dirty="0"/>
          </a:p>
        </p:txBody>
      </p:sp>
      <p:sp>
        <p:nvSpPr>
          <p:cNvPr id="3" name="Text Placeholder 2"/>
          <p:cNvSpPr>
            <a:spLocks noGrp="1"/>
          </p:cNvSpPr>
          <p:nvPr>
            <p:ph type="body" sz="quarter" idx="17"/>
          </p:nvPr>
        </p:nvSpPr>
        <p:spPr/>
        <p:txBody>
          <a:bodyPr/>
          <a:lstStyle/>
          <a:p>
            <a:r>
              <a:rPr lang="en-US" altLang="zh-CN" dirty="0"/>
              <a:t>Secure Areas</a:t>
            </a:r>
          </a:p>
          <a:p>
            <a:pPr lvl="1"/>
            <a:r>
              <a:rPr lang="en-US" altLang="zh-CN" dirty="0"/>
              <a:t>A </a:t>
            </a:r>
            <a:r>
              <a:rPr lang="en-US" altLang="zh-CN" b="1" dirty="0"/>
              <a:t>demilitarized zone (DMZ) </a:t>
            </a:r>
            <a:r>
              <a:rPr lang="en-US" altLang="zh-CN" dirty="0"/>
              <a:t>in cybersecurity is an area that separates threat actors from defenders</a:t>
            </a:r>
          </a:p>
          <a:p>
            <a:pPr lvl="1"/>
            <a:r>
              <a:rPr lang="en-US" altLang="zh-CN" dirty="0"/>
              <a:t>A </a:t>
            </a:r>
            <a:r>
              <a:rPr lang="en-US" altLang="zh-CN" i="1" dirty="0"/>
              <a:t>mantrap</a:t>
            </a:r>
            <a:r>
              <a:rPr lang="en-US" altLang="zh-CN" dirty="0"/>
              <a:t> is designed as an air gap to separate a nonsecure area from a secured area (see Figure 8-11 on the following slide)</a:t>
            </a:r>
          </a:p>
          <a:p>
            <a:pPr lvl="2"/>
            <a:r>
              <a:rPr lang="en-US" altLang="zh-CN" dirty="0"/>
              <a:t>A mantrap device monitors and controls two interlocking doors to a vestibule</a:t>
            </a:r>
          </a:p>
          <a:p>
            <a:pPr lvl="1"/>
            <a:r>
              <a:rPr lang="en-US" altLang="zh-CN" dirty="0"/>
              <a:t>Another area that must be secured is the data center that houses the on-premises network, server, and storage equipment</a:t>
            </a:r>
          </a:p>
        </p:txBody>
      </p:sp>
    </p:spTree>
    <p:extLst>
      <p:ext uri="{BB962C8B-B14F-4D97-AF65-F5344CB8AC3E}">
        <p14:creationId xmlns:p14="http://schemas.microsoft.com/office/powerpoint/2010/main" val="1116860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Controls (3 of 5)</a:t>
            </a:r>
            <a:endParaRPr lang="zh-CN" altLang="en-US" dirty="0"/>
          </a:p>
        </p:txBody>
      </p:sp>
      <p:pic>
        <p:nvPicPr>
          <p:cNvPr id="5" name="Picture Placeholder 4" descr="An illustration of a mantrap. A mantrap separates a nonsecure area from a secure one with the help of two interlocking doors that are monitored by a mantrap device. Only one door can be open at anytime when the device is in operation. The first door opens to a vestibule with proper credentials and gets locked once the person has entered. In case, the credentials to the second door is fraudulent, the unauthorized person is effectively trapped in between both interlocking door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657168" y="1387289"/>
            <a:ext cx="3343582" cy="4263067"/>
          </a:xfrm>
          <a:prstGeom prst="rect">
            <a:avLst/>
          </a:prstGeom>
          <a:noFill/>
          <a:ln>
            <a:noFill/>
          </a:ln>
        </p:spPr>
      </p:pic>
      <p:sp>
        <p:nvSpPr>
          <p:cNvPr id="4" name="Text Placeholder 3"/>
          <p:cNvSpPr>
            <a:spLocks noGrp="1"/>
          </p:cNvSpPr>
          <p:nvPr>
            <p:ph type="body" sz="quarter" idx="11"/>
          </p:nvPr>
        </p:nvSpPr>
        <p:spPr>
          <a:xfrm>
            <a:off x="6965914" y="5231140"/>
            <a:ext cx="3976406" cy="335270"/>
          </a:xfrm>
        </p:spPr>
        <p:txBody>
          <a:bodyPr/>
          <a:lstStyle/>
          <a:p>
            <a:r>
              <a:rPr lang="en-US" altLang="zh-CN" dirty="0"/>
              <a:t>Figure 8-11 Mantrap</a:t>
            </a:r>
            <a:endParaRPr lang="zh-CN" altLang="en-US" dirty="0"/>
          </a:p>
        </p:txBody>
      </p:sp>
    </p:spTree>
    <p:extLst>
      <p:ext uri="{BB962C8B-B14F-4D97-AF65-F5344CB8AC3E}">
        <p14:creationId xmlns:p14="http://schemas.microsoft.com/office/powerpoint/2010/main" val="2190509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Controls (4 of 5)</a:t>
            </a:r>
            <a:endParaRPr lang="zh-CN" altLang="en-US" dirty="0"/>
          </a:p>
        </p:txBody>
      </p:sp>
      <p:sp>
        <p:nvSpPr>
          <p:cNvPr id="3" name="Text Placeholder 2"/>
          <p:cNvSpPr>
            <a:spLocks noGrp="1"/>
          </p:cNvSpPr>
          <p:nvPr>
            <p:ph type="body" sz="quarter" idx="17"/>
          </p:nvPr>
        </p:nvSpPr>
        <p:spPr/>
        <p:txBody>
          <a:bodyPr/>
          <a:lstStyle/>
          <a:p>
            <a:r>
              <a:rPr lang="en-US" altLang="zh-CN" dirty="0"/>
              <a:t>Protected Cable Distribution</a:t>
            </a:r>
          </a:p>
          <a:p>
            <a:pPr lvl="1"/>
            <a:r>
              <a:rPr lang="en-US" altLang="zh-CN" dirty="0"/>
              <a:t>A </a:t>
            </a:r>
            <a:r>
              <a:rPr lang="en-US" altLang="zh-CN" b="1" dirty="0"/>
              <a:t>protected cable distribution (PDS) </a:t>
            </a:r>
            <a:r>
              <a:rPr lang="en-US" altLang="zh-CN" dirty="0"/>
              <a:t>is a system of cable conduits used to protect classified information that is being transmitted between two secure areas</a:t>
            </a:r>
          </a:p>
          <a:p>
            <a:pPr lvl="1"/>
            <a:r>
              <a:rPr lang="en-US" altLang="zh-CN" dirty="0"/>
              <a:t>Two types of PDS are commonly used:</a:t>
            </a:r>
          </a:p>
          <a:p>
            <a:pPr lvl="2"/>
            <a:r>
              <a:rPr lang="en-US" altLang="zh-CN" dirty="0"/>
              <a:t>In a </a:t>
            </a:r>
            <a:r>
              <a:rPr lang="en-US" altLang="zh-CN" i="1" dirty="0"/>
              <a:t>hardened carrier PDS</a:t>
            </a:r>
            <a:r>
              <a:rPr lang="en-US" altLang="zh-CN" dirty="0"/>
              <a:t>, the data cables are installed in a conduit constructed of special electrical metallic tubing and all connections between segments are permanently sealed with welds or special sealants</a:t>
            </a:r>
          </a:p>
          <a:p>
            <a:pPr lvl="2"/>
            <a:r>
              <a:rPr lang="en-US" altLang="zh-CN" dirty="0"/>
              <a:t>In an </a:t>
            </a:r>
            <a:r>
              <a:rPr lang="en-US" altLang="zh-CN" i="1" dirty="0"/>
              <a:t>alarmed carrier PDS</a:t>
            </a:r>
            <a:r>
              <a:rPr lang="en-US" altLang="zh-CN" dirty="0"/>
              <a:t>, the carrier system is deployed with specialized optical fibers in the conduit that can sense acoustic vibrations that occur when an intruder attempts to gain access to cables</a:t>
            </a:r>
            <a:endParaRPr lang="zh-CN" altLang="en-US" dirty="0"/>
          </a:p>
        </p:txBody>
      </p:sp>
    </p:spTree>
    <p:extLst>
      <p:ext uri="{BB962C8B-B14F-4D97-AF65-F5344CB8AC3E}">
        <p14:creationId xmlns:p14="http://schemas.microsoft.com/office/powerpoint/2010/main" val="3990642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Internal Physical Security Controls (5 of 5)</a:t>
            </a:r>
            <a:endParaRPr lang="zh-CN" altLang="en-US" dirty="0"/>
          </a:p>
        </p:txBody>
      </p:sp>
      <p:sp>
        <p:nvSpPr>
          <p:cNvPr id="3" name="Text Placeholder 2"/>
          <p:cNvSpPr>
            <a:spLocks noGrp="1"/>
          </p:cNvSpPr>
          <p:nvPr>
            <p:ph type="body" sz="quarter" idx="17"/>
          </p:nvPr>
        </p:nvSpPr>
        <p:spPr/>
        <p:txBody>
          <a:bodyPr/>
          <a:lstStyle/>
          <a:p>
            <a:r>
              <a:rPr lang="en-US" altLang="zh-CN" dirty="0"/>
              <a:t>Fire Suppression</a:t>
            </a:r>
          </a:p>
          <a:p>
            <a:pPr lvl="1"/>
            <a:r>
              <a:rPr lang="en-US" altLang="zh-CN" dirty="0"/>
              <a:t>In a data center containing electronic equipment, using water or a handheld fire extinguisher is not recommended because it can contaminate equipment</a:t>
            </a:r>
          </a:p>
          <a:p>
            <a:pPr lvl="1"/>
            <a:r>
              <a:rPr lang="en-US" altLang="zh-CN" dirty="0"/>
              <a:t>Stationary fire suppression systems are integrated into the building’s infrastructure and release fire suppressant</a:t>
            </a:r>
          </a:p>
          <a:p>
            <a:pPr lvl="2"/>
            <a:r>
              <a:rPr lang="en-US" altLang="zh-CN" dirty="0"/>
              <a:t>Systems can be classified as:</a:t>
            </a:r>
          </a:p>
          <a:p>
            <a:pPr lvl="3"/>
            <a:r>
              <a:rPr lang="en-US" altLang="zh-CN" dirty="0"/>
              <a:t>Dry chemical systems that disperse a fine, dry powder over the fire</a:t>
            </a:r>
          </a:p>
          <a:p>
            <a:pPr lvl="3"/>
            <a:r>
              <a:rPr lang="en-US" altLang="zh-CN" dirty="0"/>
              <a:t>Clean agent systems that extinguish a fire by reducing heat, removing or isolating oxygen, or inhibiting the chemical reaction</a:t>
            </a:r>
            <a:endParaRPr lang="zh-CN" altLang="en-US" dirty="0"/>
          </a:p>
        </p:txBody>
      </p:sp>
    </p:spTree>
    <p:extLst>
      <p:ext uri="{BB962C8B-B14F-4D97-AF65-F5344CB8AC3E}">
        <p14:creationId xmlns:p14="http://schemas.microsoft.com/office/powerpoint/2010/main" val="12495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Computer Hardware Security (1 of 2)</a:t>
            </a:r>
            <a:endParaRPr lang="zh-CN" altLang="en-US" dirty="0"/>
          </a:p>
        </p:txBody>
      </p:sp>
      <p:sp>
        <p:nvSpPr>
          <p:cNvPr id="3" name="Text Placeholder 2"/>
          <p:cNvSpPr>
            <a:spLocks noGrp="1"/>
          </p:cNvSpPr>
          <p:nvPr>
            <p:ph type="body" sz="quarter" idx="17"/>
          </p:nvPr>
        </p:nvSpPr>
        <p:spPr/>
        <p:txBody>
          <a:bodyPr/>
          <a:lstStyle/>
          <a:p>
            <a:r>
              <a:rPr lang="en-US" altLang="zh-CN" dirty="0"/>
              <a:t>Computer hardware security is the physical security that involves protecting endpoint hardware</a:t>
            </a:r>
          </a:p>
          <a:p>
            <a:r>
              <a:rPr lang="en-US" altLang="zh-CN" dirty="0"/>
              <a:t>A </a:t>
            </a:r>
            <a:r>
              <a:rPr lang="en-US" altLang="zh-CN" b="1" dirty="0"/>
              <a:t>cable lock </a:t>
            </a:r>
            <a:r>
              <a:rPr lang="en-US" altLang="zh-CN" dirty="0"/>
              <a:t>can be inserted into the security slot of a portable device to secure the device</a:t>
            </a:r>
          </a:p>
          <a:p>
            <a:r>
              <a:rPr lang="en-US" altLang="zh-CN" dirty="0"/>
              <a:t>For storage, a laptop can be placed in a safe or a </a:t>
            </a:r>
            <a:r>
              <a:rPr lang="en-US" altLang="zh-CN" b="1" dirty="0"/>
              <a:t>vault</a:t>
            </a:r>
          </a:p>
          <a:p>
            <a:pPr lvl="1"/>
            <a:r>
              <a:rPr lang="en-US" altLang="zh-CN" dirty="0"/>
              <a:t>These can be prewired for electrical power as well as wired network connections</a:t>
            </a:r>
          </a:p>
          <a:p>
            <a:r>
              <a:rPr lang="en-US" altLang="zh-CN" dirty="0"/>
              <a:t>Computer systems, printers, and similar electronic devices emit electromagnetic fields, which can result in interference (called </a:t>
            </a:r>
            <a:r>
              <a:rPr lang="en-US" altLang="zh-CN" i="1" dirty="0"/>
              <a:t>electromagnetic interference </a:t>
            </a:r>
            <a:r>
              <a:rPr lang="en-US" altLang="zh-CN" dirty="0"/>
              <a:t>or </a:t>
            </a:r>
            <a:r>
              <a:rPr lang="en-US" altLang="zh-CN" i="1" dirty="0"/>
              <a:t>EMI</a:t>
            </a:r>
            <a:r>
              <a:rPr lang="en-US" altLang="zh-CN" dirty="0"/>
              <a:t>)</a:t>
            </a:r>
          </a:p>
          <a:p>
            <a:pPr lvl="1"/>
            <a:r>
              <a:rPr lang="en-US" altLang="zh-CN" dirty="0"/>
              <a:t>Electromagnetic spying can be defined as picking up electromagnetic fields and reading data that is producing them</a:t>
            </a:r>
          </a:p>
          <a:p>
            <a:pPr lvl="1"/>
            <a:r>
              <a:rPr lang="en-US" altLang="zh-CN" dirty="0"/>
              <a:t>A Faraday cage is a metallic enclosure that prevents entry or escape of an electromagnetic field. A Faraday cage can prevent electromagnetic spying and remote wiping of electronic devices.</a:t>
            </a:r>
            <a:endParaRPr lang="zh-CN" altLang="en-US" dirty="0"/>
          </a:p>
        </p:txBody>
      </p:sp>
    </p:spTree>
    <p:extLst>
      <p:ext uri="{BB962C8B-B14F-4D97-AF65-F5344CB8AC3E}">
        <p14:creationId xmlns:p14="http://schemas.microsoft.com/office/powerpoint/2010/main" val="3714104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Computer Hardware Security (2 of 2)</a:t>
            </a:r>
            <a:endParaRPr lang="zh-CN" altLang="en-US" dirty="0"/>
          </a:p>
        </p:txBody>
      </p:sp>
      <p:pic>
        <p:nvPicPr>
          <p:cNvPr id="5" name="Picture Placeholder 4" descr="A photograph of a laptop that has been secured with a cable lock."/>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554017" y="1951026"/>
            <a:ext cx="5535454" cy="3398213"/>
          </a:xfrm>
          <a:prstGeom prst="rect">
            <a:avLst/>
          </a:prstGeom>
          <a:noFill/>
          <a:ln>
            <a:noFill/>
          </a:ln>
        </p:spPr>
      </p:pic>
      <p:sp>
        <p:nvSpPr>
          <p:cNvPr id="4" name="Text Placeholder 3"/>
          <p:cNvSpPr>
            <a:spLocks noGrp="1"/>
          </p:cNvSpPr>
          <p:nvPr>
            <p:ph type="body" sz="quarter" idx="11"/>
          </p:nvPr>
        </p:nvSpPr>
        <p:spPr>
          <a:xfrm>
            <a:off x="7478972" y="5019346"/>
            <a:ext cx="3976406" cy="329893"/>
          </a:xfrm>
        </p:spPr>
        <p:txBody>
          <a:bodyPr/>
          <a:lstStyle/>
          <a:p>
            <a:r>
              <a:rPr lang="en-US" altLang="zh-CN" dirty="0"/>
              <a:t>Figure 8-13 Cable lock</a:t>
            </a:r>
            <a:endParaRPr lang="zh-CN" altLang="en-US" dirty="0"/>
          </a:p>
        </p:txBody>
      </p:sp>
    </p:spTree>
    <p:extLst>
      <p:ext uri="{BB962C8B-B14F-4D97-AF65-F5344CB8AC3E}">
        <p14:creationId xmlns:p14="http://schemas.microsoft.com/office/powerpoint/2010/main" val="3000026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can be used to secure electronic devices from electromagnetic spying and shield them from EMI?</a:t>
            </a:r>
          </a:p>
          <a:p>
            <a:pPr marL="342900" lvl="1" indent="0">
              <a:buNone/>
            </a:pPr>
            <a:r>
              <a:rPr lang="en-US" dirty="0">
                <a:solidFill>
                  <a:srgbClr val="000000"/>
                </a:solidFill>
              </a:rPr>
              <a:t>a. Demilitarized zone</a:t>
            </a:r>
          </a:p>
          <a:p>
            <a:pPr marL="342900" lvl="1" indent="0">
              <a:buNone/>
            </a:pPr>
            <a:r>
              <a:rPr lang="en-US" dirty="0">
                <a:solidFill>
                  <a:srgbClr val="000000"/>
                </a:solidFill>
              </a:rPr>
              <a:t>b. PDS</a:t>
            </a:r>
          </a:p>
          <a:p>
            <a:pPr marL="342900" lvl="1" indent="0">
              <a:buNone/>
            </a:pPr>
            <a:r>
              <a:rPr lang="en-US" dirty="0">
                <a:solidFill>
                  <a:srgbClr val="000000"/>
                </a:solidFill>
              </a:rPr>
              <a:t>c. Faraday cage</a:t>
            </a:r>
          </a:p>
          <a:p>
            <a:pPr marL="342900" lvl="1" indent="0">
              <a:buNone/>
            </a:pPr>
            <a:r>
              <a:rPr lang="en-US" dirty="0">
                <a:solidFill>
                  <a:srgbClr val="000000"/>
                </a:solidFill>
              </a:rPr>
              <a:t>d. Mantrap</a:t>
            </a:r>
          </a:p>
          <a:p>
            <a:pPr marL="342900" lvl="1" indent="0">
              <a:buNone/>
            </a:pPr>
            <a:endParaRPr lang="en-US" dirty="0"/>
          </a:p>
        </p:txBody>
      </p:sp>
    </p:spTree>
    <p:extLst>
      <p:ext uri="{BB962C8B-B14F-4D97-AF65-F5344CB8AC3E}">
        <p14:creationId xmlns:p14="http://schemas.microsoft.com/office/powerpoint/2010/main" val="736937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What can be used to secure electronic devices from electromagnetic spying and shield them from EMI?</a:t>
            </a:r>
          </a:p>
          <a:p>
            <a:pPr marL="342900" lvl="1" indent="0">
              <a:buNone/>
            </a:pPr>
            <a:r>
              <a:rPr lang="en-US" b="1" dirty="0">
                <a:solidFill>
                  <a:srgbClr val="000000"/>
                </a:solidFill>
              </a:rPr>
              <a:t>Answer: c. Faraday cage</a:t>
            </a:r>
            <a:endParaRPr lang="en-US" altLang="en-US" b="1" i="1" dirty="0">
              <a:solidFill>
                <a:srgbClr val="000000"/>
              </a:solidFill>
            </a:endParaRPr>
          </a:p>
          <a:p>
            <a:pPr marL="342900" lvl="1" indent="0">
              <a:buNone/>
            </a:pPr>
            <a:r>
              <a:rPr lang="en-US" b="1" dirty="0">
                <a:solidFill>
                  <a:srgbClr val="000000"/>
                </a:solidFill>
              </a:rPr>
              <a:t>A Faraday cage is a metallic enclosure that prevents the entry or escape of an electromagnetic field.</a:t>
            </a:r>
          </a:p>
        </p:txBody>
      </p:sp>
    </p:spTree>
    <p:extLst>
      <p:ext uri="{BB962C8B-B14F-4D97-AF65-F5344CB8AC3E}">
        <p14:creationId xmlns:p14="http://schemas.microsoft.com/office/powerpoint/2010/main" val="92912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Attacks (1 of 5)</a:t>
            </a:r>
            <a:endParaRPr lang="zh-CN" altLang="en-US" dirty="0"/>
          </a:p>
        </p:txBody>
      </p:sp>
      <p:sp>
        <p:nvSpPr>
          <p:cNvPr id="3" name="Text Placeholder 2"/>
          <p:cNvSpPr>
            <a:spLocks noGrp="1"/>
          </p:cNvSpPr>
          <p:nvPr>
            <p:ph type="body" sz="quarter" idx="17"/>
          </p:nvPr>
        </p:nvSpPr>
        <p:spPr/>
        <p:txBody>
          <a:bodyPr/>
          <a:lstStyle/>
          <a:p>
            <a:r>
              <a:rPr lang="en-US" altLang="en-US" b="1" dirty="0"/>
              <a:t>Man-in-the-Middle (MITM)</a:t>
            </a:r>
          </a:p>
          <a:p>
            <a:pPr lvl="1"/>
            <a:r>
              <a:rPr lang="en-US" altLang="en-US" dirty="0"/>
              <a:t>In an MITM, a threat actor is positioned in a communication between two parties</a:t>
            </a:r>
          </a:p>
          <a:p>
            <a:pPr lvl="1"/>
            <a:r>
              <a:rPr lang="en-US" altLang="en-US" dirty="0"/>
              <a:t>The goal of an MITM attack is to eavesdrop on the conversation or impersonate one of the parties</a:t>
            </a:r>
          </a:p>
          <a:p>
            <a:r>
              <a:rPr lang="en-US" altLang="zh-CN" dirty="0"/>
              <a:t>A typical MITM attack has two phases:</a:t>
            </a:r>
          </a:p>
          <a:p>
            <a:pPr lvl="1"/>
            <a:r>
              <a:rPr lang="en-US" altLang="zh-CN" dirty="0"/>
              <a:t>The first phase is intercepting the traffic</a:t>
            </a:r>
          </a:p>
          <a:p>
            <a:pPr lvl="1"/>
            <a:r>
              <a:rPr lang="en-US" altLang="zh-CN" dirty="0"/>
              <a:t>The second phase is to decrypt the transmissions</a:t>
            </a:r>
          </a:p>
          <a:p>
            <a:endParaRPr lang="zh-CN" altLang="en-US" dirty="0"/>
          </a:p>
        </p:txBody>
      </p:sp>
    </p:spTree>
    <p:extLst>
      <p:ext uri="{BB962C8B-B14F-4D97-AF65-F5344CB8AC3E}">
        <p14:creationId xmlns:p14="http://schemas.microsoft.com/office/powerpoint/2010/main" val="2940429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normAutofit/>
          </a:bodyPr>
          <a:lstStyle/>
          <a:p>
            <a:pPr marL="0" indent="0">
              <a:buNone/>
            </a:pPr>
            <a:r>
              <a:rPr lang="en-US" sz="2400" dirty="0"/>
              <a:t>Consider the three learning objectives of this module:</a:t>
            </a:r>
          </a:p>
          <a:p>
            <a:pPr marL="0" indent="0">
              <a:buNone/>
            </a:pPr>
            <a:endParaRPr lang="en-US" sz="2400" dirty="0"/>
          </a:p>
          <a:p>
            <a:pPr marL="0" indent="0">
              <a:lnSpc>
                <a:spcPct val="100000"/>
              </a:lnSpc>
              <a:spcBef>
                <a:spcPts val="0"/>
              </a:spcBef>
              <a:buNone/>
            </a:pPr>
            <a:r>
              <a:rPr lang="en-US" altLang="zh-CN" sz="2400" dirty="0">
                <a:latin typeface="Arial"/>
                <a:cs typeface="Arial"/>
              </a:rPr>
              <a:t>1. Describe the different types of networking-based attacks</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2. List the different network assessment tools</a:t>
            </a:r>
          </a:p>
          <a:p>
            <a:pPr marL="0" indent="0">
              <a:lnSpc>
                <a:spcPct val="100000"/>
              </a:lnSpc>
              <a:spcBef>
                <a:spcPts val="0"/>
              </a:spcBef>
              <a:buNone/>
            </a:pPr>
            <a:r>
              <a:rPr lang="en-US" altLang="zh-CN" sz="2400" dirty="0">
                <a:latin typeface="Arial"/>
                <a:cs typeface="Arial"/>
              </a:rPr>
              <a:t> </a:t>
            </a:r>
          </a:p>
          <a:p>
            <a:pPr marL="0" indent="0">
              <a:lnSpc>
                <a:spcPct val="100000"/>
              </a:lnSpc>
              <a:spcBef>
                <a:spcPts val="0"/>
              </a:spcBef>
              <a:buNone/>
            </a:pPr>
            <a:r>
              <a:rPr lang="en-US" altLang="zh-CN" sz="2400" dirty="0">
                <a:latin typeface="Arial"/>
                <a:cs typeface="Arial"/>
              </a:rPr>
              <a:t>3. Explain how physical security defenses can be used</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For each objective, write two or three sentences explaining what you learned about each of these objectives from reading the module and performing the exercises.</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3796427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altLang="en-US" dirty="0"/>
              <a:t>Some attacks are designed to intercept network communications</a:t>
            </a:r>
          </a:p>
          <a:p>
            <a:pPr lvl="1"/>
            <a:r>
              <a:rPr lang="en-US" altLang="en-US" dirty="0"/>
              <a:t>Man-in-the-middle and replay attacks are examples</a:t>
            </a:r>
          </a:p>
          <a:p>
            <a:r>
              <a:rPr lang="en-US" altLang="en-US" dirty="0"/>
              <a:t>Some types of attacks inject “poison” into a normal network process to facilitate an attack</a:t>
            </a:r>
          </a:p>
          <a:p>
            <a:r>
              <a:rPr lang="en-US" altLang="en-US" dirty="0"/>
              <a:t>DNS poisoning modifies a local lookup table on a device to point to a different domain, which is usually a malicious DNS server controlled by a threat actor that will redirect traffic to a website designed to steal user information or infect the device with malware</a:t>
            </a:r>
          </a:p>
          <a:p>
            <a:r>
              <a:rPr lang="en-US" altLang="en-US" dirty="0"/>
              <a:t>Several successful network attacks come from malicious software code and scripts</a:t>
            </a:r>
          </a:p>
          <a:p>
            <a:r>
              <a:rPr lang="en-US" altLang="en-US" dirty="0"/>
              <a:t>There are several different assessment tools for determining the strength of a network</a:t>
            </a:r>
          </a:p>
          <a:p>
            <a:r>
              <a:rPr lang="en-US" altLang="en-US" dirty="0"/>
              <a:t>Collecting and analyzing data packets that cross a network can provide a wealth of valuable information</a:t>
            </a:r>
          </a:p>
        </p:txBody>
      </p:sp>
    </p:spTree>
    <p:extLst>
      <p:ext uri="{BB962C8B-B14F-4D97-AF65-F5344CB8AC3E}">
        <p14:creationId xmlns:p14="http://schemas.microsoft.com/office/powerpoint/2010/main" val="205990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altLang="en-US" dirty="0"/>
              <a:t>An often-overlooked consideration when defending a network is physical security: preventing a threat actor from physically accessing the network is as important as preventing the attacker from accessing it remotely</a:t>
            </a:r>
          </a:p>
          <a:p>
            <a:r>
              <a:rPr lang="en-US" altLang="en-US" dirty="0"/>
              <a:t>While barriers act as passive devices to restrict access, personnel are considered active security elements</a:t>
            </a:r>
          </a:p>
          <a:p>
            <a:r>
              <a:rPr lang="en-US" altLang="en-US" dirty="0"/>
              <a:t>In the event that unauthorized personnel defeat external perimeter defenses, they should then face internal physical access security</a:t>
            </a:r>
          </a:p>
          <a:p>
            <a:r>
              <a:rPr lang="en-US" altLang="en-US" dirty="0"/>
              <a:t>A demilitarized zone (DMZ) is an area that separates threat actors from defenders (also called a physical air gap)</a:t>
            </a:r>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Attacks (2 of 5)</a:t>
            </a:r>
            <a:endParaRPr lang="zh-CN" altLang="en-US" dirty="0"/>
          </a:p>
        </p:txBody>
      </p:sp>
      <p:pic>
        <p:nvPicPr>
          <p:cNvPr id="5" name="Picture Placeholder 4" descr="An illustration explaining a man-in-the-middle attack. The illustration shows the original connection where the users Bob and Alice are connected on a network. In reality, both parties are being eavesdropped upon by a threat actor who is positioned in between them. Bob and Alice are not aware of the presence of the man-in-the-middle or that their conversations are being eavesdropped up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55335" y="1778806"/>
            <a:ext cx="4889270" cy="3821894"/>
          </a:xfrm>
          <a:prstGeom prst="rect">
            <a:avLst/>
          </a:prstGeom>
          <a:noFill/>
          <a:ln>
            <a:noFill/>
          </a:ln>
        </p:spPr>
      </p:pic>
      <p:sp>
        <p:nvSpPr>
          <p:cNvPr id="4" name="Text Placeholder 3"/>
          <p:cNvSpPr>
            <a:spLocks noGrp="1"/>
          </p:cNvSpPr>
          <p:nvPr>
            <p:ph type="body" sz="quarter" idx="11"/>
          </p:nvPr>
        </p:nvSpPr>
        <p:spPr>
          <a:xfrm>
            <a:off x="6876299" y="5322580"/>
            <a:ext cx="3976406" cy="278120"/>
          </a:xfrm>
        </p:spPr>
        <p:txBody>
          <a:bodyPr/>
          <a:lstStyle/>
          <a:p>
            <a:r>
              <a:rPr lang="en-US" altLang="zh-CN" dirty="0"/>
              <a:t>Figure 8-1 MITM attack</a:t>
            </a:r>
            <a:endParaRPr lang="zh-CN" altLang="en-US" dirty="0"/>
          </a:p>
        </p:txBody>
      </p:sp>
    </p:spTree>
    <p:extLst>
      <p:ext uri="{BB962C8B-B14F-4D97-AF65-F5344CB8AC3E}">
        <p14:creationId xmlns:p14="http://schemas.microsoft.com/office/powerpoint/2010/main" val="230602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Attacks (3 of 5)</a:t>
            </a:r>
            <a:endParaRPr lang="zh-CN" altLang="en-US" dirty="0"/>
          </a:p>
        </p:txBody>
      </p:sp>
      <p:sp>
        <p:nvSpPr>
          <p:cNvPr id="3" name="Text Placeholder 2"/>
          <p:cNvSpPr>
            <a:spLocks noGrp="1"/>
          </p:cNvSpPr>
          <p:nvPr>
            <p:ph type="body" sz="quarter" idx="17"/>
          </p:nvPr>
        </p:nvSpPr>
        <p:spPr/>
        <p:txBody>
          <a:bodyPr/>
          <a:lstStyle/>
          <a:p>
            <a:r>
              <a:rPr lang="en-US" altLang="zh-CN" dirty="0"/>
              <a:t>Session Replay</a:t>
            </a:r>
          </a:p>
          <a:p>
            <a:pPr lvl="1"/>
            <a:r>
              <a:rPr lang="en-US" altLang="en-US" dirty="0"/>
              <a:t>A </a:t>
            </a:r>
            <a:r>
              <a:rPr lang="en-US" altLang="en-US" i="1" dirty="0"/>
              <a:t>replay</a:t>
            </a:r>
            <a:r>
              <a:rPr lang="en-US" altLang="en-US" dirty="0"/>
              <a:t> attack makes a copy of a legitimate transmission before sending it to the recipient </a:t>
            </a:r>
          </a:p>
          <a:p>
            <a:pPr lvl="1"/>
            <a:r>
              <a:rPr lang="en-US" altLang="en-US" dirty="0"/>
              <a:t>Attacker uses the copy at a later time</a:t>
            </a:r>
          </a:p>
          <a:p>
            <a:pPr lvl="1"/>
            <a:r>
              <a:rPr lang="en-US" altLang="en-US" dirty="0"/>
              <a:t>Example: capturing logon credentials</a:t>
            </a:r>
          </a:p>
          <a:p>
            <a:r>
              <a:rPr lang="en-US" altLang="zh-CN" dirty="0"/>
              <a:t>Threat actors use several techniques for stealing an active session ID:</a:t>
            </a:r>
          </a:p>
          <a:p>
            <a:pPr lvl="1"/>
            <a:r>
              <a:rPr lang="en-US" altLang="zh-CN" dirty="0"/>
              <a:t>Network attacks (hijacks and altered communication between two users)</a:t>
            </a:r>
          </a:p>
          <a:p>
            <a:pPr lvl="1"/>
            <a:r>
              <a:rPr lang="en-US" altLang="zh-CN" dirty="0"/>
              <a:t>Endpoint attacks (cross-site scripting, Trojans, and malicious JavaScript coding)</a:t>
            </a:r>
          </a:p>
          <a:p>
            <a:endParaRPr lang="zh-CN" altLang="en-US" dirty="0"/>
          </a:p>
        </p:txBody>
      </p:sp>
    </p:spTree>
    <p:extLst>
      <p:ext uri="{BB962C8B-B14F-4D97-AF65-F5344CB8AC3E}">
        <p14:creationId xmlns:p14="http://schemas.microsoft.com/office/powerpoint/2010/main" val="203775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Attacks (4 of 5)</a:t>
            </a:r>
            <a:endParaRPr lang="zh-CN" altLang="en-US" dirty="0"/>
          </a:p>
        </p:txBody>
      </p:sp>
      <p:sp>
        <p:nvSpPr>
          <p:cNvPr id="3" name="Text Placeholder 2"/>
          <p:cNvSpPr>
            <a:spLocks noGrp="1"/>
          </p:cNvSpPr>
          <p:nvPr>
            <p:ph type="body" sz="quarter" idx="17"/>
          </p:nvPr>
        </p:nvSpPr>
        <p:spPr/>
        <p:txBody>
          <a:bodyPr/>
          <a:lstStyle/>
          <a:p>
            <a:r>
              <a:rPr lang="en-US" altLang="zh-CN" dirty="0"/>
              <a:t>Man-in-the-Browser (MITB)</a:t>
            </a:r>
          </a:p>
          <a:p>
            <a:pPr lvl="1"/>
            <a:r>
              <a:rPr lang="en-US" altLang="zh-CN" dirty="0"/>
              <a:t>A </a:t>
            </a:r>
            <a:r>
              <a:rPr lang="en-US" altLang="zh-CN" b="1" dirty="0"/>
              <a:t>man-in-the-browser (MITB) </a:t>
            </a:r>
            <a:r>
              <a:rPr lang="en-US" altLang="zh-CN" dirty="0"/>
              <a:t>attack intercepts communication between parties to steal or manipulate the data</a:t>
            </a:r>
          </a:p>
          <a:p>
            <a:pPr lvl="2"/>
            <a:r>
              <a:rPr lang="en-US" altLang="zh-CN" dirty="0"/>
              <a:t>It occurs between a browser and the underlying computer</a:t>
            </a:r>
          </a:p>
          <a:p>
            <a:r>
              <a:rPr lang="en-US" altLang="zh-CN" dirty="0"/>
              <a:t>A MITB attack usually begins with a Trojan infecting the computer and installing an “extension” into the browser configuration</a:t>
            </a:r>
          </a:p>
          <a:p>
            <a:pPr lvl="1"/>
            <a:r>
              <a:rPr lang="en-US" altLang="zh-CN" dirty="0"/>
              <a:t>When the browser is launched the extension is activated</a:t>
            </a:r>
          </a:p>
          <a:p>
            <a:pPr lvl="1"/>
            <a:r>
              <a:rPr lang="en-US" altLang="zh-CN" dirty="0"/>
              <a:t>Extension waits for a specific webpage in which a user enters information such as account number and password for a financial institution </a:t>
            </a:r>
          </a:p>
          <a:p>
            <a:pPr lvl="1"/>
            <a:r>
              <a:rPr lang="en-US" altLang="zh-CN" dirty="0"/>
              <a:t>When users click “Submit” the extension captures all the data from the fields on the form</a:t>
            </a:r>
          </a:p>
          <a:p>
            <a:pPr lvl="2"/>
            <a:r>
              <a:rPr lang="en-US" altLang="zh-CN" dirty="0"/>
              <a:t>May even modify some of the data</a:t>
            </a:r>
          </a:p>
          <a:p>
            <a:endParaRPr lang="zh-CN" altLang="en-US" dirty="0"/>
          </a:p>
        </p:txBody>
      </p:sp>
    </p:spTree>
    <p:extLst>
      <p:ext uri="{BB962C8B-B14F-4D97-AF65-F5344CB8AC3E}">
        <p14:creationId xmlns:p14="http://schemas.microsoft.com/office/powerpoint/2010/main" val="95537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Interception Attacks (5 of 5)</a:t>
            </a:r>
            <a:endParaRPr lang="zh-CN" altLang="en-US" dirty="0"/>
          </a:p>
        </p:txBody>
      </p:sp>
      <p:sp>
        <p:nvSpPr>
          <p:cNvPr id="3" name="Text Placeholder 2"/>
          <p:cNvSpPr>
            <a:spLocks noGrp="1"/>
          </p:cNvSpPr>
          <p:nvPr>
            <p:ph type="body" sz="quarter" idx="17"/>
          </p:nvPr>
        </p:nvSpPr>
        <p:spPr/>
        <p:txBody>
          <a:bodyPr/>
          <a:lstStyle/>
          <a:p>
            <a:r>
              <a:rPr lang="en-US" altLang="zh-CN" dirty="0"/>
              <a:t>Man-in-the-Browser (MITB) (continued)</a:t>
            </a:r>
          </a:p>
          <a:p>
            <a:pPr lvl="1"/>
            <a:r>
              <a:rPr lang="en-US" altLang="zh-CN" dirty="0"/>
              <a:t>Advantages to a MITB attack:</a:t>
            </a:r>
          </a:p>
          <a:p>
            <a:pPr lvl="2"/>
            <a:r>
              <a:rPr lang="en-US" altLang="zh-CN" dirty="0"/>
              <a:t>Most MITB attacks are distributed through a Trojan browser extension making it difficult to recognize that malicious code has been installed</a:t>
            </a:r>
          </a:p>
          <a:p>
            <a:pPr lvl="2"/>
            <a:r>
              <a:rPr lang="en-US" altLang="zh-CN" dirty="0"/>
              <a:t>An infected MITB browser might remain dormant for months until triggered by the user visiting a targeted website</a:t>
            </a:r>
          </a:p>
          <a:p>
            <a:pPr lvl="2"/>
            <a:r>
              <a:rPr lang="en-US" altLang="zh-CN" dirty="0"/>
              <a:t>MITB software resides exclusively within the web browser, making it difficult for standard anti-malware software to detect it</a:t>
            </a:r>
          </a:p>
        </p:txBody>
      </p:sp>
    </p:spTree>
    <p:extLst>
      <p:ext uri="{BB962C8B-B14F-4D97-AF65-F5344CB8AC3E}">
        <p14:creationId xmlns:p14="http://schemas.microsoft.com/office/powerpoint/2010/main" val="15753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2 Attacks (1 of 2)</a:t>
            </a:r>
            <a:endParaRPr lang="zh-CN" altLang="en-US" dirty="0"/>
          </a:p>
        </p:txBody>
      </p:sp>
      <p:sp>
        <p:nvSpPr>
          <p:cNvPr id="3" name="Text Placeholder 2"/>
          <p:cNvSpPr>
            <a:spLocks noGrp="1"/>
          </p:cNvSpPr>
          <p:nvPr>
            <p:ph type="body" sz="quarter" idx="17"/>
          </p:nvPr>
        </p:nvSpPr>
        <p:spPr/>
        <p:txBody>
          <a:bodyPr>
            <a:normAutofit/>
          </a:bodyPr>
          <a:lstStyle/>
          <a:p>
            <a:r>
              <a:rPr lang="en-US" altLang="zh-CN" dirty="0"/>
              <a:t>The OSI reference model separates networking steps into a series of seven </a:t>
            </a:r>
            <a:r>
              <a:rPr lang="en-US" altLang="zh-CN" i="1" dirty="0"/>
              <a:t>layers</a:t>
            </a:r>
          </a:p>
          <a:p>
            <a:pPr lvl="1"/>
            <a:r>
              <a:rPr lang="en-US" altLang="zh-CN" dirty="0"/>
              <a:t>Within each layer, different networking tasks are performed that cooperate with the tasks in the layers immediately above and below it</a:t>
            </a:r>
          </a:p>
          <a:p>
            <a:r>
              <a:rPr lang="en-US" altLang="zh-CN" dirty="0"/>
              <a:t>Layer 2, the Data Link Layer, is responsible for dividing the data into packets </a:t>
            </a:r>
          </a:p>
          <a:p>
            <a:pPr lvl="1"/>
            <a:r>
              <a:rPr lang="en-US" altLang="zh-CN" dirty="0"/>
              <a:t>A compromise at Layer 2 can affect the entire communication</a:t>
            </a:r>
          </a:p>
          <a:p>
            <a:r>
              <a:rPr lang="en-US" altLang="zh-CN" dirty="0"/>
              <a:t>Address Resolution Protocol Poisoning </a:t>
            </a:r>
          </a:p>
          <a:p>
            <a:pPr lvl="1"/>
            <a:r>
              <a:rPr lang="en-US" altLang="zh-CN" dirty="0"/>
              <a:t>If the IP address for a device is known but the MAC address is not, the sending computer sends an </a:t>
            </a:r>
            <a:r>
              <a:rPr lang="en-US" altLang="zh-CN" b="1" dirty="0"/>
              <a:t>Address Resolution Protocol (ARP) </a:t>
            </a:r>
            <a:r>
              <a:rPr lang="en-US" altLang="zh-CN" dirty="0"/>
              <a:t>packet to determine the MAC address</a:t>
            </a:r>
          </a:p>
          <a:p>
            <a:pPr lvl="1"/>
            <a:r>
              <a:rPr lang="en-US" altLang="zh-CN" dirty="0"/>
              <a:t>MAC addresses are stored in an ARP cache for future reference</a:t>
            </a:r>
          </a:p>
          <a:p>
            <a:pPr lvl="1"/>
            <a:r>
              <a:rPr lang="en-US" altLang="zh-CN" dirty="0"/>
              <a:t>ARP poisoning</a:t>
            </a:r>
          </a:p>
          <a:p>
            <a:pPr lvl="2"/>
            <a:r>
              <a:rPr lang="en-US" altLang="zh-CN" dirty="0"/>
              <a:t>Relies upon MAC spoofing, which is imitating another computer by means of changing the MAC address</a:t>
            </a:r>
          </a:p>
          <a:p>
            <a:endParaRPr lang="zh-CN" altLang="en-US" dirty="0"/>
          </a:p>
        </p:txBody>
      </p:sp>
    </p:spTree>
    <p:extLst>
      <p:ext uri="{BB962C8B-B14F-4D97-AF65-F5344CB8AC3E}">
        <p14:creationId xmlns:p14="http://schemas.microsoft.com/office/powerpoint/2010/main" val="291563028"/>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purl.org/dc/dcmitype/"/>
    <ds:schemaRef ds:uri="http://schemas.openxmlformats.org/package/2006/metadata/core-properties"/>
    <ds:schemaRef ds:uri="48fa25a7-52b6-4e1f-81c8-80356bf0725f"/>
    <ds:schemaRef ds:uri="0f302c04-584d-4df5-8948-8b6dd1f3c1a5"/>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8151</TotalTime>
  <Words>3140</Words>
  <Application>Microsoft Office PowerPoint</Application>
  <PresentationFormat>Widescreen</PresentationFormat>
  <Paragraphs>316</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vt:lpstr>
      <vt:lpstr>Calibri</vt:lpstr>
      <vt:lpstr>Helvetica</vt:lpstr>
      <vt:lpstr>Open Sans</vt:lpstr>
      <vt:lpstr>Summer Font</vt:lpstr>
      <vt:lpstr>Office Theme</vt:lpstr>
      <vt:lpstr>Module 8: Networking Threats, Assessments, and Defenses</vt:lpstr>
      <vt:lpstr>Module Objectives</vt:lpstr>
      <vt:lpstr>Attacks on Networks</vt:lpstr>
      <vt:lpstr>Interception Attacks (1 of 5)</vt:lpstr>
      <vt:lpstr>Interception Attacks (2 of 5)</vt:lpstr>
      <vt:lpstr>Interception Attacks (3 of 5)</vt:lpstr>
      <vt:lpstr>Interception Attacks (4 of 5)</vt:lpstr>
      <vt:lpstr>Interception Attacks (5 of 5)</vt:lpstr>
      <vt:lpstr>Layer 2 Attacks (1 of 2)</vt:lpstr>
      <vt:lpstr>Layer 2 Attacks (2 of 2)</vt:lpstr>
      <vt:lpstr>DNS Attacks (1 of 3)</vt:lpstr>
      <vt:lpstr>DNS Attacks (2 of 3)</vt:lpstr>
      <vt:lpstr>DNS Attacks (3 of 3)</vt:lpstr>
      <vt:lpstr>Distributed Denial of Service Attack</vt:lpstr>
      <vt:lpstr>Malicious Coding and Scripting Attacks (1 of 3)</vt:lpstr>
      <vt:lpstr>Malicious Coding and Scripting Attacks (2 of 3)</vt:lpstr>
      <vt:lpstr>Malicious Coding and Scripting Attacks (3 of 3)</vt:lpstr>
      <vt:lpstr>Knowledge Check Activity 1</vt:lpstr>
      <vt:lpstr>Knowledge Check Activity 1: Answer</vt:lpstr>
      <vt:lpstr>Tools for Assessment and Defense</vt:lpstr>
      <vt:lpstr>Network Reconnaissance and Discovery Tools</vt:lpstr>
      <vt:lpstr>Linux File Manipulation Tools</vt:lpstr>
      <vt:lpstr>Scripting Tools</vt:lpstr>
      <vt:lpstr>Packet Capture and Replay Tools (1 of 2)</vt:lpstr>
      <vt:lpstr>Packet Capture and Replay Tools (2 of 2)</vt:lpstr>
      <vt:lpstr>Knowledge Check Activity 2</vt:lpstr>
      <vt:lpstr>Knowledge Check Activity 2: Answer</vt:lpstr>
      <vt:lpstr>Physical Security Controls</vt:lpstr>
      <vt:lpstr>External Perimeter Defenses (1 of 2)</vt:lpstr>
      <vt:lpstr>External Perimeter Defenses (2 of 2)</vt:lpstr>
      <vt:lpstr>Internal Physical Security Controls (1 of 5)</vt:lpstr>
      <vt:lpstr>Internal Physical Security Controls (2 of 5)</vt:lpstr>
      <vt:lpstr>Internal Physical Security Controls (3 of 5)</vt:lpstr>
      <vt:lpstr>Internal Physical Security Controls (4 of 5)</vt:lpstr>
      <vt:lpstr>Internal Physical Security Controls (5 of 5)</vt:lpstr>
      <vt:lpstr>Computer Hardware Security (1 of 2)</vt:lpstr>
      <vt:lpstr>Computer Hardware Security (2 of 2)</vt:lpstr>
      <vt:lpstr>Knowledge Check Activity 3</vt:lpstr>
      <vt:lpstr>Knowledge Check Activity 3: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Prof. Dr. A. Alzoubaidi</cp:lastModifiedBy>
  <cp:revision>321</cp:revision>
  <cp:lastPrinted>2016-10-03T15:29:39Z</cp:lastPrinted>
  <dcterms:created xsi:type="dcterms:W3CDTF">2019-11-14T21:20:16Z</dcterms:created>
  <dcterms:modified xsi:type="dcterms:W3CDTF">2023-02-25T14:15:18Z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