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0"/>
  </p:notesMasterIdLst>
  <p:sldIdLst>
    <p:sldId id="451" r:id="rId2"/>
    <p:sldId id="257" r:id="rId3"/>
    <p:sldId id="530" r:id="rId4"/>
    <p:sldId id="258" r:id="rId5"/>
    <p:sldId id="331" r:id="rId6"/>
    <p:sldId id="495" r:id="rId7"/>
    <p:sldId id="496" r:id="rId8"/>
    <p:sldId id="497" r:id="rId9"/>
    <p:sldId id="498" r:id="rId10"/>
    <p:sldId id="499" r:id="rId11"/>
    <p:sldId id="500" r:id="rId12"/>
    <p:sldId id="332" r:id="rId13"/>
    <p:sldId id="333" r:id="rId14"/>
    <p:sldId id="501" r:id="rId15"/>
    <p:sldId id="259" r:id="rId16"/>
    <p:sldId id="465" r:id="rId17"/>
    <p:sldId id="466" r:id="rId18"/>
    <p:sldId id="467" r:id="rId19"/>
    <p:sldId id="260" r:id="rId20"/>
    <p:sldId id="261" r:id="rId21"/>
    <p:sldId id="531" r:id="rId22"/>
    <p:sldId id="532" r:id="rId23"/>
    <p:sldId id="533" r:id="rId24"/>
    <p:sldId id="334" r:id="rId25"/>
    <p:sldId id="336" r:id="rId26"/>
    <p:sldId id="263" r:id="rId27"/>
    <p:sldId id="337" r:id="rId28"/>
    <p:sldId id="335" r:id="rId29"/>
    <p:sldId id="284" r:id="rId30"/>
    <p:sldId id="330" r:id="rId31"/>
    <p:sldId id="290" r:id="rId32"/>
    <p:sldId id="329" r:id="rId33"/>
    <p:sldId id="363" r:id="rId34"/>
    <p:sldId id="364" r:id="rId35"/>
    <p:sldId id="365" r:id="rId36"/>
    <p:sldId id="285" r:id="rId37"/>
    <p:sldId id="289" r:id="rId38"/>
    <p:sldId id="366" r:id="rId39"/>
    <p:sldId id="368" r:id="rId40"/>
    <p:sldId id="502" r:id="rId41"/>
    <p:sldId id="503" r:id="rId42"/>
    <p:sldId id="504" r:id="rId43"/>
    <p:sldId id="505" r:id="rId44"/>
    <p:sldId id="286" r:id="rId45"/>
    <p:sldId id="288" r:id="rId46"/>
    <p:sldId id="468" r:id="rId47"/>
    <p:sldId id="298" r:id="rId48"/>
    <p:sldId id="369"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809" autoAdjust="0"/>
    <p:restoredTop sz="96287" autoAdjust="0"/>
  </p:normalViewPr>
  <p:slideViewPr>
    <p:cSldViewPr>
      <p:cViewPr varScale="1">
        <p:scale>
          <a:sx n="72" d="100"/>
          <a:sy n="72" d="100"/>
        </p:scale>
        <p:origin x="-1008"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6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87D38B-C241-4DD5-A126-1951D7634841}" type="datetimeFigureOut">
              <a:rPr lang="en-US" smtClean="0"/>
              <a:t>11/29/2022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B172DF-F9B3-4D23-B340-2353189666A2}" type="slidenum">
              <a:rPr lang="en-US" smtClean="0"/>
              <a:t>‹#›</a:t>
            </a:fld>
            <a:endParaRPr lang="en-US"/>
          </a:p>
        </p:txBody>
      </p:sp>
    </p:spTree>
    <p:extLst>
      <p:ext uri="{BB962C8B-B14F-4D97-AF65-F5344CB8AC3E}">
        <p14:creationId xmlns:p14="http://schemas.microsoft.com/office/powerpoint/2010/main" val="2945471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dirty="0" smtClean="0"/>
              <a:t>Security –</a:t>
            </a:r>
            <a:r>
              <a:rPr lang="en-US" sz="1200" dirty="0" smtClean="0"/>
              <a:t/>
            </a:r>
            <a:br>
              <a:rPr lang="en-US" sz="1200" dirty="0" smtClean="0"/>
            </a:br>
            <a:r>
              <a:rPr lang="en-US" sz="1200" dirty="0" smtClean="0"/>
              <a:t>The operating system uses password protection to protect user data and similar other techniques. it also prevents unauthorized access to programs and user data.</a:t>
            </a:r>
            <a:br>
              <a:rPr lang="en-US" sz="1200" dirty="0" smtClean="0"/>
            </a:br>
            <a:endParaRPr lang="en-US" sz="1200" dirty="0" smtClean="0"/>
          </a:p>
          <a:p>
            <a:pPr fontAlgn="base"/>
            <a:r>
              <a:rPr lang="en-US" sz="1200" b="1" dirty="0" smtClean="0"/>
              <a:t>Control over system performance –</a:t>
            </a:r>
            <a:r>
              <a:rPr lang="en-US" sz="1200" dirty="0" smtClean="0"/>
              <a:t/>
            </a:r>
            <a:br>
              <a:rPr lang="en-US" sz="1200" dirty="0" smtClean="0"/>
            </a:br>
            <a:r>
              <a:rPr lang="en-US" sz="1200" dirty="0" smtClean="0"/>
              <a:t>Monitors overall system health to help improve performance. records the response time between service requests and system response to have a complete view of the system health. This can help improve performance by providing important information needed to troubleshoot problems.</a:t>
            </a:r>
          </a:p>
          <a:p>
            <a:pPr fontAlgn="base"/>
            <a:r>
              <a:rPr lang="en-US" sz="1200" dirty="0" smtClean="0"/>
              <a:t/>
            </a:r>
            <a:br>
              <a:rPr lang="en-US" sz="1200" dirty="0" smtClean="0"/>
            </a:br>
            <a:endParaRPr lang="en-US" sz="1200" dirty="0" smtClean="0"/>
          </a:p>
          <a:p>
            <a:pPr fontAlgn="base"/>
            <a:r>
              <a:rPr lang="en-US" sz="1200" b="1" dirty="0" smtClean="0"/>
              <a:t>Job accounting –</a:t>
            </a:r>
            <a:r>
              <a:rPr lang="en-US" sz="1200" dirty="0" smtClean="0"/>
              <a:t/>
            </a:r>
            <a:br>
              <a:rPr lang="en-US" sz="1200" dirty="0" smtClean="0"/>
            </a:br>
            <a:r>
              <a:rPr lang="en-US" sz="1200" dirty="0" smtClean="0"/>
              <a:t>Operating system Keeps track of time and resources used by various tasks and users, this information can be used to track resource usage for a particular user or group of user.</a:t>
            </a:r>
          </a:p>
          <a:p>
            <a:pPr fontAlgn="base"/>
            <a:r>
              <a:rPr lang="en-US" sz="1200" dirty="0" smtClean="0"/>
              <a:t/>
            </a:r>
            <a:br>
              <a:rPr lang="en-US" sz="1200" dirty="0" smtClean="0"/>
            </a:br>
            <a:endParaRPr lang="en-US" sz="1200" dirty="0" smtClean="0"/>
          </a:p>
          <a:p>
            <a:pPr fontAlgn="base"/>
            <a:r>
              <a:rPr lang="en-US" sz="1200" b="1" dirty="0" smtClean="0"/>
              <a:t>Error detecting aids –</a:t>
            </a:r>
            <a:r>
              <a:rPr lang="en-US" sz="1200" dirty="0" smtClean="0"/>
              <a:t/>
            </a:r>
            <a:br>
              <a:rPr lang="en-US" sz="1200" dirty="0" smtClean="0"/>
            </a:br>
            <a:r>
              <a:rPr lang="en-US" sz="1200" dirty="0" smtClean="0"/>
              <a:t>Operating system constantly monitors the system to detect errors and avoid the malfunctioning of computer system.</a:t>
            </a:r>
          </a:p>
          <a:p>
            <a:pPr fontAlgn="base"/>
            <a:r>
              <a:rPr lang="en-US" sz="1200" dirty="0" smtClean="0"/>
              <a:t/>
            </a:r>
            <a:br>
              <a:rPr lang="en-US" sz="1200" dirty="0" smtClean="0"/>
            </a:br>
            <a:endParaRPr lang="en-US" sz="1200" dirty="0" smtClean="0"/>
          </a:p>
          <a:p>
            <a:pPr fontAlgn="base"/>
            <a:r>
              <a:rPr lang="en-US" sz="1200" b="1" dirty="0" smtClean="0"/>
              <a:t>Coordination between other software and users –</a:t>
            </a:r>
            <a:r>
              <a:rPr lang="en-US" sz="1200" dirty="0" smtClean="0"/>
              <a:t/>
            </a:r>
            <a:br>
              <a:rPr lang="en-US" sz="1200" dirty="0" smtClean="0"/>
            </a:br>
            <a:r>
              <a:rPr lang="en-US" sz="1200" dirty="0" smtClean="0"/>
              <a:t>Operating systems also coordinate and assign interpreters, compilers, assemblers and other software to the various users of the computer systems.</a:t>
            </a:r>
          </a:p>
          <a:p>
            <a:pPr fontAlgn="base"/>
            <a:r>
              <a:rPr lang="en-US" sz="1200" dirty="0" smtClean="0"/>
              <a:t/>
            </a:r>
            <a:br>
              <a:rPr lang="en-US" sz="1200" dirty="0" smtClean="0"/>
            </a:br>
            <a:endParaRPr lang="en-US" sz="1200" dirty="0" smtClean="0"/>
          </a:p>
          <a:p>
            <a:pPr fontAlgn="base"/>
            <a:r>
              <a:rPr lang="en-US" sz="1200" b="1" dirty="0" smtClean="0"/>
              <a:t>Memory Management –</a:t>
            </a:r>
            <a:r>
              <a:rPr lang="en-US" sz="1200" dirty="0" smtClean="0"/>
              <a:t/>
            </a:r>
            <a:br>
              <a:rPr lang="en-US" sz="1200" dirty="0" smtClean="0"/>
            </a:br>
            <a:r>
              <a:rPr lang="en-US" sz="1200" dirty="0" smtClean="0"/>
              <a:t>The operating system manages the Primary Memory or Main Memory. Main memory is made up of a large array of bytes or words where each byte or word is assigned a certain address. Main memory is a fast storage and it can be accessed directly by the CPU. For a program to be executed, it should be first loaded in the main memory. An Operating System performs the following activities for memory </a:t>
            </a:r>
            <a:r>
              <a:rPr lang="en-US" sz="1200" dirty="0" err="1" smtClean="0"/>
              <a:t>management:It</a:t>
            </a:r>
            <a:r>
              <a:rPr lang="en-US" sz="1200" dirty="0" smtClean="0"/>
              <a:t> keeps tracks of primary memory, i.e., which bytes of memory are used by which user program. The memory addresses that have already been allocated and the memory addresses of the memory that has not yet been used. In multi programming, the OS decides the order in which process are granted access to memory, and for how long. It Allocates the memory to a process when the process requests it and </a:t>
            </a:r>
            <a:r>
              <a:rPr lang="en-US" sz="1200" dirty="0" err="1" smtClean="0"/>
              <a:t>deallocates</a:t>
            </a:r>
            <a:r>
              <a:rPr lang="en-US" sz="1200" dirty="0" smtClean="0"/>
              <a:t> the memory when the process has terminated or is performing an I/O operation.</a:t>
            </a:r>
          </a:p>
          <a:p>
            <a:pPr fontAlgn="base"/>
            <a:r>
              <a:rPr lang="en-US" sz="1200" dirty="0" smtClean="0"/>
              <a:t/>
            </a:r>
            <a:br>
              <a:rPr lang="en-US" sz="1200" dirty="0" smtClean="0"/>
            </a:br>
            <a:endParaRPr lang="en-US" sz="1200" dirty="0" smtClean="0"/>
          </a:p>
          <a:p>
            <a:pPr fontAlgn="base"/>
            <a:r>
              <a:rPr lang="en-US" sz="1200" b="1" dirty="0" smtClean="0"/>
              <a:t>Processor Management –</a:t>
            </a:r>
            <a:r>
              <a:rPr lang="en-US" sz="1200" dirty="0" smtClean="0"/>
              <a:t/>
            </a:r>
            <a:br>
              <a:rPr lang="en-US" sz="1200" dirty="0" smtClean="0"/>
            </a:br>
            <a:r>
              <a:rPr lang="en-US" sz="1200" dirty="0" smtClean="0"/>
              <a:t>In a multi programming environment, the OS decides the order in which processes have access to the processor, and how much processing time each process has. This function of OS is called process scheduling. An Operating System performs the following activities for processor </a:t>
            </a:r>
            <a:r>
              <a:rPr lang="en-US" sz="1200" dirty="0" err="1" smtClean="0"/>
              <a:t>management.Keeps</a:t>
            </a:r>
            <a:r>
              <a:rPr lang="en-US" sz="1200" dirty="0" smtClean="0"/>
              <a:t> tracks of the status of processes. The program which perform this task is known as traffic controller. Allocates the CPU that is processor to a process. De-allocates processor when a process is no more required.</a:t>
            </a:r>
          </a:p>
          <a:p>
            <a:pPr fontAlgn="base"/>
            <a:r>
              <a:rPr lang="en-US" sz="1200" dirty="0" smtClean="0"/>
              <a:t/>
            </a:r>
            <a:br>
              <a:rPr lang="en-US" sz="1200" dirty="0" smtClean="0"/>
            </a:br>
            <a:endParaRPr lang="en-US" sz="1200" dirty="0" smtClean="0"/>
          </a:p>
          <a:p>
            <a:pPr fontAlgn="base"/>
            <a:r>
              <a:rPr lang="en-US" sz="1200" b="1" dirty="0" smtClean="0"/>
              <a:t>Device Management –</a:t>
            </a:r>
            <a:r>
              <a:rPr lang="en-US" sz="1200" dirty="0" smtClean="0"/>
              <a:t/>
            </a:r>
            <a:br>
              <a:rPr lang="en-US" sz="1200" dirty="0" smtClean="0"/>
            </a:br>
            <a:r>
              <a:rPr lang="en-US" sz="1200" dirty="0" smtClean="0"/>
              <a:t>An OS manages device communication via their respective drivers. It performs the following activities for device management. Keeps tracks of all devices connected to system. designates a program responsible for every device known as the </a:t>
            </a:r>
            <a:r>
              <a:rPr lang="en-US" sz="1200" dirty="0" err="1" smtClean="0"/>
              <a:t>Input/Output</a:t>
            </a:r>
            <a:r>
              <a:rPr lang="en-US" sz="1200" dirty="0" smtClean="0"/>
              <a:t> controller. Decides which process gets access to a certain device and for how long. Allocates devices in an effective and efficient way. </a:t>
            </a:r>
            <a:r>
              <a:rPr lang="en-US" sz="1200" dirty="0" err="1" smtClean="0"/>
              <a:t>Deallocates</a:t>
            </a:r>
            <a:r>
              <a:rPr lang="en-US" sz="1200" dirty="0" smtClean="0"/>
              <a:t> devices when they are no longer required.</a:t>
            </a:r>
          </a:p>
          <a:p>
            <a:pPr fontAlgn="base"/>
            <a:r>
              <a:rPr lang="en-US" sz="1200" dirty="0" smtClean="0"/>
              <a:t/>
            </a:r>
            <a:br>
              <a:rPr lang="en-US" sz="1200" dirty="0" smtClean="0"/>
            </a:br>
            <a:endParaRPr lang="en-US" sz="1200" dirty="0" smtClean="0"/>
          </a:p>
          <a:p>
            <a:pPr fontAlgn="base"/>
            <a:r>
              <a:rPr lang="en-US" sz="1200" b="1" dirty="0" smtClean="0"/>
              <a:t>File Management –</a:t>
            </a:r>
            <a:r>
              <a:rPr lang="en-US" sz="1200" dirty="0" smtClean="0"/>
              <a:t/>
            </a:r>
            <a:br>
              <a:rPr lang="en-US" sz="1200" dirty="0" smtClean="0"/>
            </a:br>
            <a:r>
              <a:rPr lang="en-US" sz="1200" dirty="0" smtClean="0"/>
              <a:t>A file system is organized into directories for efficient or easy navigation and usage. These directories may contain other directories and other files. An Operating System carries out the following file management activities. It keeps track of where information is stored, user access settings and status of every file and more… These facilities are collectively known as the file system.</a:t>
            </a:r>
          </a:p>
          <a:p>
            <a:endParaRPr lang="en-US" sz="1200" dirty="0" smtClean="0"/>
          </a:p>
          <a:p>
            <a:endParaRPr lang="en-US" dirty="0"/>
          </a:p>
        </p:txBody>
      </p:sp>
      <p:sp>
        <p:nvSpPr>
          <p:cNvPr id="4" name="Slide Number Placeholder 3"/>
          <p:cNvSpPr>
            <a:spLocks noGrp="1"/>
          </p:cNvSpPr>
          <p:nvPr>
            <p:ph type="sldNum" sz="quarter" idx="10"/>
          </p:nvPr>
        </p:nvSpPr>
        <p:spPr/>
        <p:txBody>
          <a:bodyPr/>
          <a:lstStyle/>
          <a:p>
            <a:fld id="{91B172DF-F9B3-4D23-B340-2353189666A2}" type="slidenum">
              <a:rPr lang="en-US" smtClean="0"/>
              <a:t>4</a:t>
            </a:fld>
            <a:endParaRPr lang="en-US"/>
          </a:p>
        </p:txBody>
      </p:sp>
    </p:spTree>
    <p:extLst>
      <p:ext uri="{BB962C8B-B14F-4D97-AF65-F5344CB8AC3E}">
        <p14:creationId xmlns:p14="http://schemas.microsoft.com/office/powerpoint/2010/main" val="3133119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A52D89-16B3-4885-8453-92C714C32CEC}" type="datetime1">
              <a:rPr lang="en-US" smtClean="0"/>
              <a:t>11/29/2022</a:t>
            </a:fld>
            <a:endParaRPr lang="en-US"/>
          </a:p>
        </p:txBody>
      </p:sp>
      <p:sp>
        <p:nvSpPr>
          <p:cNvPr id="5" name="Footer Placeholder 4"/>
          <p:cNvSpPr>
            <a:spLocks noGrp="1"/>
          </p:cNvSpPr>
          <p:nvPr>
            <p:ph type="ftr" sz="quarter" idx="11"/>
          </p:nvPr>
        </p:nvSpPr>
        <p:spPr/>
        <p:txBody>
          <a:bodyPr/>
          <a:lstStyle/>
          <a:p>
            <a:r>
              <a:rPr lang="en-US" smtClean="0"/>
              <a:t>Eng Ali Mohammad. Bani Bakkar              Email : alli_m_alqadri@hotmail.com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361DD0-9C66-4E7C-90C0-A3820F3EBE84}" type="datetime1">
              <a:rPr lang="en-US" smtClean="0"/>
              <a:t>11/29/2022</a:t>
            </a:fld>
            <a:endParaRPr lang="en-US"/>
          </a:p>
        </p:txBody>
      </p:sp>
      <p:sp>
        <p:nvSpPr>
          <p:cNvPr id="5" name="Footer Placeholder 4"/>
          <p:cNvSpPr>
            <a:spLocks noGrp="1"/>
          </p:cNvSpPr>
          <p:nvPr>
            <p:ph type="ftr" sz="quarter" idx="11"/>
          </p:nvPr>
        </p:nvSpPr>
        <p:spPr/>
        <p:txBody>
          <a:bodyPr/>
          <a:lstStyle/>
          <a:p>
            <a:r>
              <a:rPr lang="en-US" smtClean="0"/>
              <a:t>Eng Ali Mohammad. Bani Bakkar              Email : alli_m_alqadri@hotmail.com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AFAD52-9289-4581-9E85-D65569619317}" type="datetime1">
              <a:rPr lang="en-US" smtClean="0"/>
              <a:t>11/29/2022</a:t>
            </a:fld>
            <a:endParaRPr lang="en-US"/>
          </a:p>
        </p:txBody>
      </p:sp>
      <p:sp>
        <p:nvSpPr>
          <p:cNvPr id="5" name="Footer Placeholder 4"/>
          <p:cNvSpPr>
            <a:spLocks noGrp="1"/>
          </p:cNvSpPr>
          <p:nvPr>
            <p:ph type="ftr" sz="quarter" idx="11"/>
          </p:nvPr>
        </p:nvSpPr>
        <p:spPr/>
        <p:txBody>
          <a:bodyPr/>
          <a:lstStyle/>
          <a:p>
            <a:r>
              <a:rPr lang="en-US" smtClean="0"/>
              <a:t>Eng Ali Mohammad. Bani Bakkar              Email : alli_m_alqadri@hotmail.com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36F016-F407-4A38-94B1-B32B62082618}" type="datetime1">
              <a:rPr lang="en-US" smtClean="0"/>
              <a:t>11/29/2022</a:t>
            </a:fld>
            <a:endParaRPr lang="en-US"/>
          </a:p>
        </p:txBody>
      </p:sp>
      <p:sp>
        <p:nvSpPr>
          <p:cNvPr id="5" name="Footer Placeholder 4"/>
          <p:cNvSpPr>
            <a:spLocks noGrp="1"/>
          </p:cNvSpPr>
          <p:nvPr>
            <p:ph type="ftr" sz="quarter" idx="11"/>
          </p:nvPr>
        </p:nvSpPr>
        <p:spPr/>
        <p:txBody>
          <a:bodyPr/>
          <a:lstStyle/>
          <a:p>
            <a:r>
              <a:rPr lang="en-US" smtClean="0"/>
              <a:t>Eng Ali Mohammad. Bani Bakkar              Email : alli_m_alqadri@hotmail.com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44473E-B900-4790-B8D2-88CD2FE6834B}" type="datetime1">
              <a:rPr lang="en-US" smtClean="0"/>
              <a:t>11/29/2022</a:t>
            </a:fld>
            <a:endParaRPr lang="en-US"/>
          </a:p>
        </p:txBody>
      </p:sp>
      <p:sp>
        <p:nvSpPr>
          <p:cNvPr id="5" name="Footer Placeholder 4"/>
          <p:cNvSpPr>
            <a:spLocks noGrp="1"/>
          </p:cNvSpPr>
          <p:nvPr>
            <p:ph type="ftr" sz="quarter" idx="11"/>
          </p:nvPr>
        </p:nvSpPr>
        <p:spPr/>
        <p:txBody>
          <a:bodyPr/>
          <a:lstStyle/>
          <a:p>
            <a:r>
              <a:rPr lang="en-US" smtClean="0"/>
              <a:t>Eng Ali Mohammad. Bani Bakkar              Email : alli_m_alqadri@hotmail.com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94B86F-0D6A-4566-91CD-EDA57EF7BFBC}" type="datetime1">
              <a:rPr lang="en-US" smtClean="0"/>
              <a:t>11/29/2022</a:t>
            </a:fld>
            <a:endParaRPr lang="en-US"/>
          </a:p>
        </p:txBody>
      </p:sp>
      <p:sp>
        <p:nvSpPr>
          <p:cNvPr id="6" name="Footer Placeholder 5"/>
          <p:cNvSpPr>
            <a:spLocks noGrp="1"/>
          </p:cNvSpPr>
          <p:nvPr>
            <p:ph type="ftr" sz="quarter" idx="11"/>
          </p:nvPr>
        </p:nvSpPr>
        <p:spPr/>
        <p:txBody>
          <a:bodyPr/>
          <a:lstStyle/>
          <a:p>
            <a:r>
              <a:rPr lang="en-US" smtClean="0"/>
              <a:t>Eng Ali Mohammad. Bani Bakkar              Email : alli_m_alqadri@hotmail.com</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A15C46-196F-4AFD-B663-3A3536B3F69A}" type="datetime1">
              <a:rPr lang="en-US" smtClean="0"/>
              <a:t>11/29/2022</a:t>
            </a:fld>
            <a:endParaRPr lang="en-US"/>
          </a:p>
        </p:txBody>
      </p:sp>
      <p:sp>
        <p:nvSpPr>
          <p:cNvPr id="8" name="Footer Placeholder 7"/>
          <p:cNvSpPr>
            <a:spLocks noGrp="1"/>
          </p:cNvSpPr>
          <p:nvPr>
            <p:ph type="ftr" sz="quarter" idx="11"/>
          </p:nvPr>
        </p:nvSpPr>
        <p:spPr/>
        <p:txBody>
          <a:bodyPr/>
          <a:lstStyle/>
          <a:p>
            <a:r>
              <a:rPr lang="en-US" smtClean="0"/>
              <a:t>Eng Ali Mohammad. Bani Bakkar              Email : alli_m_alqadri@hotmail.com</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882F38-7DC1-4D4C-9CE0-DEECE644A3FF}" type="datetime1">
              <a:rPr lang="en-US" smtClean="0"/>
              <a:t>11/29/2022</a:t>
            </a:fld>
            <a:endParaRPr lang="en-US"/>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198BF0-1CB1-491C-9026-F5AC545976B4}" type="datetime1">
              <a:rPr lang="en-US" smtClean="0"/>
              <a:t>11/29/2022</a:t>
            </a:fld>
            <a:endParaRPr lang="en-US"/>
          </a:p>
        </p:txBody>
      </p:sp>
      <p:sp>
        <p:nvSpPr>
          <p:cNvPr id="3" name="Footer Placeholder 2"/>
          <p:cNvSpPr>
            <a:spLocks noGrp="1"/>
          </p:cNvSpPr>
          <p:nvPr>
            <p:ph type="ftr" sz="quarter" idx="11"/>
          </p:nvPr>
        </p:nvSpPr>
        <p:spPr/>
        <p:txBody>
          <a:bodyPr/>
          <a:lstStyle/>
          <a:p>
            <a:r>
              <a:rPr lang="en-US" smtClean="0"/>
              <a:t>Eng Ali Mohammad. Bani Bakkar              Email : alli_m_alqadri@hotmail.com</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73BF43-2146-49E4-B9B2-0CDD5E7C3677}" type="datetime1">
              <a:rPr lang="en-US" smtClean="0"/>
              <a:t>11/29/2022</a:t>
            </a:fld>
            <a:endParaRPr lang="en-US"/>
          </a:p>
        </p:txBody>
      </p:sp>
      <p:sp>
        <p:nvSpPr>
          <p:cNvPr id="6" name="Footer Placeholder 5"/>
          <p:cNvSpPr>
            <a:spLocks noGrp="1"/>
          </p:cNvSpPr>
          <p:nvPr>
            <p:ph type="ftr" sz="quarter" idx="11"/>
          </p:nvPr>
        </p:nvSpPr>
        <p:spPr/>
        <p:txBody>
          <a:bodyPr/>
          <a:lstStyle/>
          <a:p>
            <a:r>
              <a:rPr lang="en-US" smtClean="0"/>
              <a:t>Eng Ali Mohammad. Bani Bakkar              Email : alli_m_alqadri@hotmail.com</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B7DA68-AB4B-4F29-B6EA-82FF9225155D}" type="datetime1">
              <a:rPr lang="en-US" smtClean="0"/>
              <a:t>11/29/2022</a:t>
            </a:fld>
            <a:endParaRPr lang="en-US"/>
          </a:p>
        </p:txBody>
      </p:sp>
      <p:sp>
        <p:nvSpPr>
          <p:cNvPr id="6" name="Footer Placeholder 5"/>
          <p:cNvSpPr>
            <a:spLocks noGrp="1"/>
          </p:cNvSpPr>
          <p:nvPr>
            <p:ph type="ftr" sz="quarter" idx="11"/>
          </p:nvPr>
        </p:nvSpPr>
        <p:spPr/>
        <p:txBody>
          <a:bodyPr/>
          <a:lstStyle/>
          <a:p>
            <a:r>
              <a:rPr lang="en-US" smtClean="0"/>
              <a:t>Eng Ali Mohammad. Bani Bakkar              Email : alli_m_alqadri@hotmail.com</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423E07-D28E-4522-842B-7247865F86AA}" type="datetime1">
              <a:rPr lang="en-US" smtClean="0"/>
              <a:t>11/29/2022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Eng Ali Mohammad. Bani Bakkar              Email : alli_m_alqadri@hotmail.com</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KornShell" TargetMode="External"/><Relationship Id="rId2" Type="http://schemas.openxmlformats.org/officeDocument/2006/relationships/hyperlink" Target="https://en.wikipedia.org/wiki/Bourne_shell" TargetMode="External"/><Relationship Id="rId1" Type="http://schemas.openxmlformats.org/officeDocument/2006/relationships/slideLayout" Target="../slideLayouts/slideLayout2.xml"/><Relationship Id="rId6" Type="http://schemas.openxmlformats.org/officeDocument/2006/relationships/hyperlink" Target="https://en.wikipedia.org/wiki/Z_shell" TargetMode="External"/><Relationship Id="rId5" Type="http://schemas.openxmlformats.org/officeDocument/2006/relationships/hyperlink" Target="https://en.wikipedia.org/wiki/Tcsh" TargetMode="External"/><Relationship Id="rId4" Type="http://schemas.openxmlformats.org/officeDocument/2006/relationships/hyperlink" Target="https://en.wikipedia.org/wiki/C_shell"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Fedora_(operating_system)" TargetMode="External"/><Relationship Id="rId2" Type="http://schemas.openxmlformats.org/officeDocument/2006/relationships/hyperlink" Target="https://en.wikipedia.org/wiki/Debian" TargetMode="External"/><Relationship Id="rId1" Type="http://schemas.openxmlformats.org/officeDocument/2006/relationships/slideLayout" Target="../slideLayouts/slideLayout2.xml"/><Relationship Id="rId4" Type="http://schemas.openxmlformats.org/officeDocument/2006/relationships/hyperlink" Target="https://en.wikipedia.org/wiki/Ubuntu_(operating_system)"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s://software.opensuse.org/" TargetMode="External"/><Relationship Id="rId3" Type="http://schemas.openxmlformats.org/officeDocument/2006/relationships/hyperlink" Target="https://www.ubuntu.com/download/desktop" TargetMode="External"/><Relationship Id="rId7" Type="http://schemas.openxmlformats.org/officeDocument/2006/relationships/hyperlink" Target="https://www.centos.org/download/" TargetMode="External"/><Relationship Id="rId2" Type="http://schemas.openxmlformats.org/officeDocument/2006/relationships/hyperlink" Target="https://www.debian.org/distrib/" TargetMode="External"/><Relationship Id="rId1" Type="http://schemas.openxmlformats.org/officeDocument/2006/relationships/slideLayout" Target="../slideLayouts/slideLayout2.xml"/><Relationship Id="rId6" Type="http://schemas.openxmlformats.org/officeDocument/2006/relationships/hyperlink" Target="https://www.kali.org/downloads/" TargetMode="External"/><Relationship Id="rId5" Type="http://schemas.openxmlformats.org/officeDocument/2006/relationships/hyperlink" Target="https://getfedora.org/" TargetMode="External"/><Relationship Id="rId4" Type="http://schemas.openxmlformats.org/officeDocument/2006/relationships/hyperlink" Target="https://linuxmint.com/download.php"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en.wikipedia.org/wiki/SquashFS" TargetMode="External"/><Relationship Id="rId2" Type="http://schemas.openxmlformats.org/officeDocument/2006/relationships/hyperlink" Target="https://en.wikipedia.org/wiki/Btrf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en.wikipedia.org/wiki/Btrfs"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485" y="838200"/>
            <a:ext cx="7772400" cy="5029200"/>
          </a:xfrm>
        </p:spPr>
        <p:txBody>
          <a:bodyPr>
            <a:normAutofit fontScale="90000"/>
          </a:bodyPr>
          <a:lstStyle/>
          <a:p>
            <a:r>
              <a:rPr lang="en-US" sz="7300" b="1" dirty="0" smtClean="0"/>
              <a:t/>
            </a:r>
            <a:br>
              <a:rPr lang="en-US" sz="7300" b="1" dirty="0" smtClean="0"/>
            </a:br>
            <a:r>
              <a:rPr lang="en-US" sz="7300" b="1" dirty="0" smtClean="0"/>
              <a:t>Linux </a:t>
            </a:r>
            <a:br>
              <a:rPr lang="en-US" sz="7300" b="1" dirty="0" smtClean="0"/>
            </a:br>
            <a:r>
              <a:rPr lang="en-US" sz="7300" b="1" dirty="0" smtClean="0"/>
              <a:t>Fundamentals</a:t>
            </a:r>
            <a:br>
              <a:rPr lang="en-US" sz="7300" b="1" dirty="0" smtClean="0"/>
            </a:br>
            <a:r>
              <a:rPr lang="en-US" sz="2200" b="1" dirty="0" smtClean="0"/>
              <a:t>VERSION 3</a:t>
            </a:r>
            <a:br>
              <a:rPr lang="en-US" sz="2200" b="1" dirty="0" smtClean="0"/>
            </a:br>
            <a:r>
              <a:rPr lang="en-US" sz="2200" b="1" dirty="0" smtClean="0"/>
              <a:t>November-2022</a:t>
            </a:r>
            <a:r>
              <a:rPr lang="en-US" sz="7300" b="1" dirty="0" smtClean="0"/>
              <a:t/>
            </a:r>
            <a:br>
              <a:rPr lang="en-US" sz="7300" b="1" dirty="0" smtClean="0"/>
            </a:br>
            <a:r>
              <a:rPr lang="en-US" sz="7300" b="1" dirty="0" smtClean="0"/>
              <a:t> </a:t>
            </a:r>
            <a:r>
              <a:rPr lang="en-US" dirty="0" smtClean="0"/>
              <a:t/>
            </a:r>
            <a:br>
              <a:rPr lang="en-US" dirty="0" smtClean="0"/>
            </a:br>
            <a:r>
              <a:rPr lang="en-US" dirty="0"/>
              <a:t/>
            </a:r>
            <a:br>
              <a:rPr lang="en-US" dirty="0"/>
            </a:br>
            <a:r>
              <a:rPr lang="en-US" dirty="0" smtClean="0"/>
              <a:t/>
            </a:r>
            <a:br>
              <a:rPr lang="en-US" dirty="0" smtClean="0"/>
            </a:br>
            <a:r>
              <a:rPr lang="en-US" dirty="0" smtClean="0"/>
              <a:t>Part 1</a:t>
            </a:r>
            <a:br>
              <a:rPr lang="en-US" dirty="0" smtClean="0"/>
            </a:br>
            <a:r>
              <a:rPr lang="en-US" dirty="0" smtClean="0"/>
              <a:t/>
            </a:r>
            <a:br>
              <a:rPr lang="en-US" dirty="0" smtClean="0"/>
            </a:br>
            <a:r>
              <a:rPr lang="en-US" sz="1600" dirty="0" err="1" smtClean="0"/>
              <a:t>Eng</a:t>
            </a:r>
            <a:r>
              <a:rPr lang="en-US" sz="1600" dirty="0" smtClean="0"/>
              <a:t> Ali Mohammad. </a:t>
            </a:r>
            <a:r>
              <a:rPr lang="en-US" sz="1600" dirty="0" err="1" smtClean="0"/>
              <a:t>Bani</a:t>
            </a:r>
            <a:r>
              <a:rPr lang="en-US" sz="1600" dirty="0" smtClean="0"/>
              <a:t> </a:t>
            </a:r>
            <a:r>
              <a:rPr lang="en-US" sz="1600" dirty="0" err="1" smtClean="0"/>
              <a:t>Bakkar</a:t>
            </a:r>
            <a:r>
              <a:rPr lang="en-US" sz="1600" dirty="0" smtClean="0"/>
              <a:t/>
            </a:r>
            <a:br>
              <a:rPr lang="en-US" sz="1600" dirty="0" smtClean="0"/>
            </a:br>
            <a:r>
              <a:rPr lang="en-US" dirty="0" smtClean="0"/>
              <a:t/>
            </a:r>
            <a:br>
              <a:rPr lang="en-US" dirty="0" smtClean="0"/>
            </a:b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3914" y="2895600"/>
            <a:ext cx="1549543" cy="1825878"/>
          </a:xfrm>
          <a:prstGeom prst="rect">
            <a:avLst/>
          </a:prstGeom>
        </p:spPr>
      </p:pic>
    </p:spTree>
    <p:extLst>
      <p:ext uri="{BB962C8B-B14F-4D97-AF65-F5344CB8AC3E}">
        <p14:creationId xmlns:p14="http://schemas.microsoft.com/office/powerpoint/2010/main" val="31082447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multiuser</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2" y="1600200"/>
            <a:ext cx="8046156" cy="4525963"/>
          </a:xfrm>
        </p:spPr>
      </p:pic>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9831494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228600"/>
            <a:ext cx="8021108" cy="6015831"/>
          </a:xfrm>
        </p:spPr>
      </p:pic>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503522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Manages and Interacts with Computer Hardware </a:t>
            </a:r>
          </a:p>
        </p:txBody>
      </p:sp>
      <p:sp>
        <p:nvSpPr>
          <p:cNvPr id="3" name="Content Placeholder 2"/>
          <p:cNvSpPr>
            <a:spLocks noGrp="1"/>
          </p:cNvSpPr>
          <p:nvPr>
            <p:ph idx="1"/>
          </p:nvPr>
        </p:nvSpPr>
        <p:spPr/>
        <p:txBody>
          <a:bodyPr>
            <a:normAutofit fontScale="70000" lnSpcReduction="20000"/>
          </a:bodyPr>
          <a:lstStyle/>
          <a:p>
            <a:r>
              <a:rPr lang="en-US" dirty="0"/>
              <a:t>Provides the interface for </a:t>
            </a:r>
            <a:r>
              <a:rPr lang="en-US" b="1" dirty="0"/>
              <a:t>storage devices</a:t>
            </a:r>
            <a:r>
              <a:rPr lang="en-US" dirty="0"/>
              <a:t> and manages how data is stored on those devices</a:t>
            </a:r>
          </a:p>
          <a:p>
            <a:pPr>
              <a:buFont typeface="Arial" charset="0"/>
              <a:buNone/>
            </a:pPr>
            <a:r>
              <a:rPr lang="en-US" dirty="0"/>
              <a:t>	- in charge of </a:t>
            </a:r>
            <a:r>
              <a:rPr lang="en-US" u="sng" dirty="0"/>
              <a:t>formatting disks</a:t>
            </a:r>
          </a:p>
          <a:p>
            <a:pPr>
              <a:buFont typeface="Arial" charset="0"/>
              <a:buNone/>
            </a:pPr>
            <a:r>
              <a:rPr lang="en-US" dirty="0"/>
              <a:t>	- creates </a:t>
            </a:r>
            <a:r>
              <a:rPr lang="en-US" u="sng" dirty="0"/>
              <a:t>sectors and clusters</a:t>
            </a:r>
          </a:p>
          <a:p>
            <a:pPr>
              <a:buFont typeface="Arial" charset="0"/>
              <a:buNone/>
            </a:pPr>
            <a:r>
              <a:rPr lang="en-US" dirty="0"/>
              <a:t>	- creates </a:t>
            </a:r>
            <a:r>
              <a:rPr lang="en-US" u="sng" dirty="0"/>
              <a:t>F.A.T</a:t>
            </a:r>
            <a:r>
              <a:rPr lang="en-US" dirty="0"/>
              <a:t>. </a:t>
            </a:r>
            <a:r>
              <a:rPr lang="en-US" dirty="0" smtClean="0"/>
              <a:t>\</a:t>
            </a:r>
            <a:endParaRPr lang="en-US" dirty="0"/>
          </a:p>
          <a:p>
            <a:pPr>
              <a:buFont typeface="Arial" charset="0"/>
              <a:buNone/>
            </a:pPr>
            <a:r>
              <a:rPr lang="en-US" dirty="0"/>
              <a:t>	- sends message when disk is</a:t>
            </a:r>
          </a:p>
          <a:p>
            <a:pPr>
              <a:buFont typeface="Arial" charset="0"/>
              <a:buNone/>
            </a:pPr>
            <a:r>
              <a:rPr lang="en-US" dirty="0"/>
              <a:t>	  full or there is some other </a:t>
            </a:r>
          </a:p>
          <a:p>
            <a:pPr>
              <a:buFont typeface="Arial" charset="0"/>
              <a:buNone/>
            </a:pPr>
            <a:r>
              <a:rPr lang="en-US" dirty="0"/>
              <a:t>	  problem with writing data to</a:t>
            </a:r>
          </a:p>
          <a:p>
            <a:pPr>
              <a:buFont typeface="Arial" charset="0"/>
              <a:buNone/>
            </a:pPr>
            <a:r>
              <a:rPr lang="en-US" dirty="0"/>
              <a:t>	  the disk</a:t>
            </a:r>
          </a:p>
          <a:p>
            <a:pPr>
              <a:buFont typeface="Arial" charset="0"/>
              <a:buNone/>
            </a:pPr>
            <a:r>
              <a:rPr lang="en-US" dirty="0"/>
              <a:t>   - virtual memory</a:t>
            </a:r>
          </a:p>
          <a:p>
            <a:pPr>
              <a:buFont typeface="Arial" charset="0"/>
              <a:buNone/>
            </a:pPr>
            <a:r>
              <a:rPr lang="en-US" dirty="0"/>
              <a:t>   - CD-ROM, DVD-ROM</a:t>
            </a:r>
          </a:p>
          <a:p>
            <a:pPr>
              <a:buFont typeface="Arial" charset="0"/>
              <a:buNone/>
            </a:pPr>
            <a:r>
              <a:rPr lang="en-US" dirty="0"/>
              <a:t>   - Flash </a:t>
            </a:r>
            <a:r>
              <a:rPr lang="en-US" dirty="0" smtClean="0"/>
              <a:t>drive</a:t>
            </a:r>
          </a:p>
          <a:p>
            <a:pPr>
              <a:buNone/>
            </a:pPr>
            <a:r>
              <a:rPr lang="en-US" dirty="0"/>
              <a:t>Provides the Interface for </a:t>
            </a:r>
            <a:r>
              <a:rPr lang="en-US" b="1" dirty="0"/>
              <a:t>Input and Output Devices</a:t>
            </a:r>
          </a:p>
          <a:p>
            <a:pPr>
              <a:buFont typeface="Arial" charset="0"/>
              <a:buNone/>
            </a:pPr>
            <a:endParaRPr lang="en-US" dirty="0"/>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870257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Provides the </a:t>
            </a:r>
            <a:r>
              <a:rPr lang="en-US" dirty="0"/>
              <a:t>System Interface</a:t>
            </a:r>
          </a:p>
        </p:txBody>
      </p:sp>
      <p:sp>
        <p:nvSpPr>
          <p:cNvPr id="3" name="Content Placeholder 2"/>
          <p:cNvSpPr>
            <a:spLocks noGrp="1"/>
          </p:cNvSpPr>
          <p:nvPr>
            <p:ph idx="1"/>
          </p:nvPr>
        </p:nvSpPr>
        <p:spPr/>
        <p:txBody>
          <a:bodyPr>
            <a:normAutofit/>
          </a:bodyPr>
          <a:lstStyle/>
          <a:p>
            <a:r>
              <a:rPr lang="en-US" b="1" dirty="0"/>
              <a:t>System Interface </a:t>
            </a:r>
            <a:r>
              <a:rPr lang="en-US" dirty="0"/>
              <a:t>or</a:t>
            </a:r>
            <a:r>
              <a:rPr lang="en-US" b="1" dirty="0"/>
              <a:t> shell</a:t>
            </a:r>
            <a:r>
              <a:rPr lang="en-US" dirty="0"/>
              <a:t> = the interface between the </a:t>
            </a:r>
            <a:r>
              <a:rPr lang="en-US" dirty="0" smtClean="0"/>
              <a:t> computer</a:t>
            </a:r>
            <a:endParaRPr lang="en-US" dirty="0"/>
          </a:p>
          <a:p>
            <a:r>
              <a:rPr lang="en-US" u="sng" dirty="0"/>
              <a:t>Command Line Interface (CLI</a:t>
            </a:r>
            <a:r>
              <a:rPr lang="en-US" u="sng" dirty="0" smtClean="0"/>
              <a:t>)(</a:t>
            </a:r>
            <a:r>
              <a:rPr lang="en-US" dirty="0" err="1">
                <a:hlinkClick r:id="rId2" tooltip="Bourne shell"/>
              </a:rPr>
              <a:t>sh</a:t>
            </a:r>
            <a:r>
              <a:rPr lang="en-US" dirty="0"/>
              <a:t>, </a:t>
            </a:r>
            <a:r>
              <a:rPr lang="en-US" dirty="0" err="1">
                <a:hlinkClick r:id="rId3" tooltip="KornShell"/>
              </a:rPr>
              <a:t>ksh</a:t>
            </a:r>
            <a:r>
              <a:rPr lang="en-US" dirty="0"/>
              <a:t>, </a:t>
            </a:r>
            <a:r>
              <a:rPr lang="en-US" dirty="0" err="1">
                <a:hlinkClick r:id="rId4" tooltip="C shell"/>
              </a:rPr>
              <a:t>csh</a:t>
            </a:r>
            <a:r>
              <a:rPr lang="en-US" dirty="0"/>
              <a:t>, </a:t>
            </a:r>
            <a:r>
              <a:rPr lang="en-US" dirty="0" err="1">
                <a:hlinkClick r:id="rId5" tooltip="Tcsh"/>
              </a:rPr>
              <a:t>tcsh</a:t>
            </a:r>
            <a:r>
              <a:rPr lang="en-US" dirty="0"/>
              <a:t>, </a:t>
            </a:r>
            <a:r>
              <a:rPr lang="en-US" dirty="0" err="1">
                <a:hlinkClick r:id="rId6" tooltip="Z shell"/>
              </a:rPr>
              <a:t>zsh</a:t>
            </a:r>
            <a:r>
              <a:rPr lang="en-US" dirty="0"/>
              <a:t>, Bash, etc.</a:t>
            </a:r>
            <a:r>
              <a:rPr lang="en-US" u="sng" dirty="0" smtClean="0"/>
              <a:t>)</a:t>
            </a:r>
            <a:endParaRPr lang="en-US" dirty="0"/>
          </a:p>
          <a:p>
            <a:r>
              <a:rPr lang="en-US" u="sng" dirty="0"/>
              <a:t>Graphical User Interface (GUI</a:t>
            </a:r>
            <a:r>
              <a:rPr lang="en-US" u="sng" dirty="0" smtClean="0"/>
              <a:t>)(</a:t>
            </a:r>
            <a:r>
              <a:rPr lang="en-US" dirty="0"/>
              <a:t>KDE, GNOME, XFCE, LXDE and MATE.</a:t>
            </a:r>
            <a:r>
              <a:rPr lang="en-US" u="sng" dirty="0" smtClean="0"/>
              <a:t>)</a:t>
            </a:r>
            <a:endParaRPr lang="en-US" u="sng"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065734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00" y="0"/>
            <a:ext cx="9194557" cy="6261100"/>
          </a:xfrm>
        </p:spPr>
      </p:pic>
    </p:spTree>
    <p:extLst>
      <p:ext uri="{BB962C8B-B14F-4D97-AF65-F5344CB8AC3E}">
        <p14:creationId xmlns:p14="http://schemas.microsoft.com/office/powerpoint/2010/main" val="34946108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Computer System</a:t>
            </a:r>
            <a:br>
              <a:rPr lang="en-US" dirty="0" smtClean="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219200"/>
            <a:ext cx="8763000" cy="4402168"/>
          </a:xfrm>
        </p:spPr>
      </p:pic>
      <p:sp>
        <p:nvSpPr>
          <p:cNvPr id="3" name="Footer Placeholder 2"/>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3782049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KERNAL?</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419901"/>
            <a:ext cx="5735116" cy="4525963"/>
          </a:xfrm>
        </p:spPr>
      </p:pic>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505154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KERNAL?</a:t>
            </a:r>
          </a:p>
        </p:txBody>
      </p:sp>
      <p:sp>
        <p:nvSpPr>
          <p:cNvPr id="3" name="Content Placeholder 2"/>
          <p:cNvSpPr>
            <a:spLocks noGrp="1"/>
          </p:cNvSpPr>
          <p:nvPr>
            <p:ph idx="1"/>
          </p:nvPr>
        </p:nvSpPr>
        <p:spPr/>
        <p:txBody>
          <a:bodyPr>
            <a:normAutofit fontScale="92500" lnSpcReduction="20000"/>
          </a:bodyPr>
          <a:lstStyle/>
          <a:p>
            <a:r>
              <a:rPr lang="en-US" dirty="0"/>
              <a:t>A kernel is the core component of an operating system. Using </a:t>
            </a:r>
            <a:r>
              <a:rPr lang="en-US" dirty="0" err="1"/>
              <a:t>interprocess</a:t>
            </a:r>
            <a:r>
              <a:rPr lang="en-US" dirty="0"/>
              <a:t> communication and system calls, it acts as a bridge between applications and the data processing performed at the hardware level.</a:t>
            </a:r>
            <a:br>
              <a:rPr lang="en-US" dirty="0"/>
            </a:br>
            <a:r>
              <a:rPr lang="en-US" dirty="0"/>
              <a:t/>
            </a:r>
            <a:br>
              <a:rPr lang="en-US" dirty="0"/>
            </a:br>
            <a:r>
              <a:rPr lang="en-US" dirty="0"/>
              <a:t>When an operating system is loaded into memory, the kernel loads first and remains in memory until the operating system is shut down again. The kernel is responsible for low-level tasks such as disk management, task management and memory management.</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736264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pic>
        <p:nvPicPr>
          <p:cNvPr id="6" name="Picture 5"/>
          <p:cNvPicPr>
            <a:picLocks noChangeAspect="1"/>
          </p:cNvPicPr>
          <p:nvPr/>
        </p:nvPicPr>
        <p:blipFill>
          <a:blip r:embed="rId2"/>
          <a:stretch>
            <a:fillRect/>
          </a:stretch>
        </p:blipFill>
        <p:spPr>
          <a:xfrm>
            <a:off x="33874" y="762000"/>
            <a:ext cx="9076252" cy="5029200"/>
          </a:xfrm>
          <a:prstGeom prst="rect">
            <a:avLst/>
          </a:prstGeom>
        </p:spPr>
      </p:pic>
    </p:spTree>
    <p:extLst>
      <p:ext uri="{BB962C8B-B14F-4D97-AF65-F5344CB8AC3E}">
        <p14:creationId xmlns:p14="http://schemas.microsoft.com/office/powerpoint/2010/main" val="3724095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Linux</a:t>
            </a:r>
            <a:br>
              <a:rPr lang="en-US" dirty="0" smtClean="0"/>
            </a:b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3000" y="1178059"/>
            <a:ext cx="6858000" cy="5370244"/>
          </a:xfrm>
        </p:spPr>
      </p:pic>
      <p:sp>
        <p:nvSpPr>
          <p:cNvPr id="3" name="Footer Placeholder 2"/>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6510697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System </a:t>
            </a:r>
            <a:endParaRPr lang="en-US" dirty="0"/>
          </a:p>
        </p:txBody>
      </p:sp>
      <p:sp>
        <p:nvSpPr>
          <p:cNvPr id="3" name="Content Placeholder 2"/>
          <p:cNvSpPr>
            <a:spLocks noGrp="1"/>
          </p:cNvSpPr>
          <p:nvPr>
            <p:ph idx="1"/>
          </p:nvPr>
        </p:nvSpPr>
        <p:spPr/>
        <p:txBody>
          <a:bodyPr>
            <a:normAutofit fontScale="85000" lnSpcReduction="10000"/>
          </a:bodyPr>
          <a:lstStyle/>
          <a:p>
            <a:pPr fontAlgn="base"/>
            <a:r>
              <a:rPr lang="en-US" dirty="0"/>
              <a:t>An operating system is a program on which application programs are executed and acts as an communication bridge (interface) between the user and the computer hardware.</a:t>
            </a:r>
          </a:p>
          <a:p>
            <a:pPr fontAlgn="base"/>
            <a:r>
              <a:rPr lang="en-US" dirty="0"/>
              <a:t>The main task an operating system carries out is the allocation of resources and services, such as allocation of: memory, devices, processors and information. The operating system also includes programs to manage these resources, such as a traffic controller, a scheduler, memory management module, I/O programs, and a file system.</a:t>
            </a:r>
          </a:p>
          <a:p>
            <a:pPr marL="0" indent="0">
              <a:buNone/>
            </a:pPr>
            <a:endParaRPr lang="en-US" dirty="0"/>
          </a:p>
        </p:txBody>
      </p:sp>
      <p:sp>
        <p:nvSpPr>
          <p:cNvPr id="4" name="Footer Placeholder 3"/>
          <p:cNvSpPr>
            <a:spLocks noGrp="1"/>
          </p:cNvSpPr>
          <p:nvPr>
            <p:ph type="ftr" sz="quarter" idx="11"/>
          </p:nvPr>
        </p:nvSpPr>
        <p:spPr/>
        <p:txBody>
          <a:bodyPr/>
          <a:lstStyle/>
          <a:p>
            <a:r>
              <a:rPr lang="en-US" dirty="0" err="1" smtClean="0"/>
              <a:t>Eng</a:t>
            </a:r>
            <a:r>
              <a:rPr lang="en-US" dirty="0" smtClean="0"/>
              <a:t> Ali Mohammad. </a:t>
            </a:r>
            <a:r>
              <a:rPr lang="en-US" dirty="0" err="1" smtClean="0"/>
              <a:t>Bani</a:t>
            </a:r>
            <a:r>
              <a:rPr lang="en-US" dirty="0" smtClean="0"/>
              <a:t> </a:t>
            </a:r>
            <a:r>
              <a:rPr lang="en-US" dirty="0" err="1" smtClean="0"/>
              <a:t>Bakkar</a:t>
            </a:r>
            <a:r>
              <a:rPr lang="en-US" dirty="0" smtClean="0"/>
              <a:t>              Email : alli_m_alqadri@hotmail.com</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40195100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a:t>
            </a:r>
            <a:endParaRPr lang="en-US" dirty="0"/>
          </a:p>
        </p:txBody>
      </p:sp>
      <p:sp>
        <p:nvSpPr>
          <p:cNvPr id="3" name="Content Placeholder 2"/>
          <p:cNvSpPr>
            <a:spLocks noGrp="1"/>
          </p:cNvSpPr>
          <p:nvPr>
            <p:ph idx="1"/>
          </p:nvPr>
        </p:nvSpPr>
        <p:spPr>
          <a:xfrm>
            <a:off x="457200" y="1600200"/>
            <a:ext cx="5029200" cy="4525963"/>
          </a:xfrm>
        </p:spPr>
        <p:txBody>
          <a:bodyPr>
            <a:normAutofit fontScale="62500" lnSpcReduction="20000"/>
          </a:bodyPr>
          <a:lstStyle/>
          <a:p>
            <a:r>
              <a:rPr lang="en-US" dirty="0"/>
              <a:t>Initially created as a hobby by a young student, </a:t>
            </a:r>
            <a:r>
              <a:rPr lang="en-US" u="sng" dirty="0"/>
              <a:t>Linus Torvalds</a:t>
            </a:r>
            <a:r>
              <a:rPr lang="en-US" dirty="0"/>
              <a:t>, at the University of Helsinki in Finland. </a:t>
            </a:r>
          </a:p>
          <a:p>
            <a:r>
              <a:rPr lang="en-US" dirty="0"/>
              <a:t>Linus had an interest in </a:t>
            </a:r>
            <a:r>
              <a:rPr lang="en-US" dirty="0" err="1"/>
              <a:t>Minix</a:t>
            </a:r>
            <a:r>
              <a:rPr lang="en-US" dirty="0"/>
              <a:t>, a small UNIX system, and decided to develop a system that exceeded the </a:t>
            </a:r>
            <a:r>
              <a:rPr lang="en-US" dirty="0" err="1"/>
              <a:t>Minix</a:t>
            </a:r>
            <a:r>
              <a:rPr lang="en-US" dirty="0"/>
              <a:t> standards. </a:t>
            </a:r>
          </a:p>
          <a:p>
            <a:r>
              <a:rPr lang="en-US" dirty="0"/>
              <a:t>He began his work in 1991 when he released version 0.02 and worked steadily until </a:t>
            </a:r>
            <a:r>
              <a:rPr lang="en-US" u="sng" dirty="0"/>
              <a:t>1994</a:t>
            </a:r>
            <a:r>
              <a:rPr lang="en-US" dirty="0"/>
              <a:t> when version 1.0 of the Linux Kernel was released. </a:t>
            </a:r>
          </a:p>
          <a:p>
            <a:r>
              <a:rPr lang="en-US" dirty="0"/>
              <a:t>The </a:t>
            </a:r>
            <a:r>
              <a:rPr lang="en-US" u="sng" dirty="0"/>
              <a:t>kernel</a:t>
            </a:r>
            <a:r>
              <a:rPr lang="en-US" dirty="0"/>
              <a:t>, at the </a:t>
            </a:r>
            <a:r>
              <a:rPr lang="en-US" u="sng" dirty="0"/>
              <a:t>heart of all Linux systems</a:t>
            </a:r>
            <a:r>
              <a:rPr lang="en-US" dirty="0"/>
              <a:t>, is developed and released under the </a:t>
            </a:r>
            <a:r>
              <a:rPr lang="en-US" u="sng" dirty="0"/>
              <a:t>GNU</a:t>
            </a:r>
            <a:r>
              <a:rPr lang="en-US" dirty="0"/>
              <a:t> General Public License (GNU's Not Unix</a:t>
            </a:r>
            <a:r>
              <a:rPr lang="en-US" dirty="0" smtClean="0"/>
              <a:t>!‘), </a:t>
            </a:r>
          </a:p>
          <a:p>
            <a:r>
              <a:rPr lang="en-US" dirty="0"/>
              <a:t>Linus Torvalds re-implemented a UNIX API (Application Programming Interface ) under the GPL license.</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3956" y="1828800"/>
            <a:ext cx="2925206" cy="4486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2177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 </a:t>
            </a:r>
            <a:r>
              <a:rPr lang="en-US" dirty="0" smtClean="0"/>
              <a:t>                                        </a:t>
            </a:r>
            <a:r>
              <a:rPr lang="en-US" b="1" dirty="0" smtClean="0"/>
              <a:t>Discussion 1</a:t>
            </a:r>
            <a:endParaRPr lang="en-US"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381000"/>
            <a:ext cx="5442574" cy="5893671"/>
          </a:xfrm>
        </p:spPr>
      </p:pic>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514600"/>
            <a:ext cx="2816486" cy="326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7540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Discussion </a:t>
            </a:r>
            <a:r>
              <a:rPr lang="en-US" b="1" dirty="0" smtClean="0"/>
              <a:t>2</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066800"/>
            <a:ext cx="8491537" cy="4568031"/>
          </a:xfrm>
        </p:spPr>
      </p:pic>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871914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Discussion </a:t>
            </a:r>
            <a:r>
              <a:rPr lang="en-US" dirty="0" smtClean="0"/>
              <a:t>3</a:t>
            </a: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143000"/>
            <a:ext cx="7712983" cy="4983163"/>
          </a:xfrm>
        </p:spPr>
      </p:pic>
    </p:spTree>
    <p:extLst>
      <p:ext uri="{BB962C8B-B14F-4D97-AF65-F5344CB8AC3E}">
        <p14:creationId xmlns:p14="http://schemas.microsoft.com/office/powerpoint/2010/main" val="2249673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cont.</a:t>
            </a:r>
            <a:endParaRPr lang="en-US" dirty="0"/>
          </a:p>
        </p:txBody>
      </p:sp>
      <p:sp>
        <p:nvSpPr>
          <p:cNvPr id="3" name="Content Placeholder 2"/>
          <p:cNvSpPr>
            <a:spLocks noGrp="1"/>
          </p:cNvSpPr>
          <p:nvPr>
            <p:ph idx="1"/>
          </p:nvPr>
        </p:nvSpPr>
        <p:spPr/>
        <p:txBody>
          <a:bodyPr>
            <a:normAutofit fontScale="77500" lnSpcReduction="20000"/>
          </a:bodyPr>
          <a:lstStyle/>
          <a:p>
            <a:pPr algn="just">
              <a:lnSpc>
                <a:spcPct val="120000"/>
              </a:lnSpc>
              <a:spcBef>
                <a:spcPts val="1200"/>
              </a:spcBef>
            </a:pPr>
            <a:r>
              <a:rPr lang="en-US" dirty="0" smtClean="0"/>
              <a:t>Popular Linux distributions </a:t>
            </a:r>
            <a:r>
              <a:rPr lang="en-US" dirty="0"/>
              <a:t> include </a:t>
            </a:r>
            <a:r>
              <a:rPr lang="en-US" dirty="0" err="1">
                <a:hlinkClick r:id="rId2" tooltip="Debian"/>
              </a:rPr>
              <a:t>Debian</a:t>
            </a:r>
            <a:r>
              <a:rPr lang="en-US" dirty="0"/>
              <a:t>, </a:t>
            </a:r>
            <a:r>
              <a:rPr lang="en-US" dirty="0">
                <a:hlinkClick r:id="rId3" tooltip="Fedora (operating system)"/>
              </a:rPr>
              <a:t>Fedora</a:t>
            </a:r>
            <a:r>
              <a:rPr lang="en-US" dirty="0"/>
              <a:t>, and </a:t>
            </a:r>
            <a:r>
              <a:rPr lang="en-US" dirty="0">
                <a:hlinkClick r:id="rId4" tooltip="Ubuntu (operating system)"/>
              </a:rPr>
              <a:t>Ubuntu</a:t>
            </a:r>
            <a:r>
              <a:rPr lang="en-US" dirty="0"/>
              <a:t>. Commercial distributions include Red Hat </a:t>
            </a:r>
            <a:endParaRPr lang="en-US" dirty="0" smtClean="0"/>
          </a:p>
          <a:p>
            <a:pPr algn="just">
              <a:lnSpc>
                <a:spcPct val="120000"/>
              </a:lnSpc>
              <a:spcBef>
                <a:spcPts val="1200"/>
              </a:spcBef>
            </a:pPr>
            <a:r>
              <a:rPr lang="en-US" dirty="0" smtClean="0"/>
              <a:t>Enterprise </a:t>
            </a:r>
            <a:r>
              <a:rPr lang="en-US" dirty="0"/>
              <a:t>Linux and SUSE Linux Enterprise Server. </a:t>
            </a:r>
            <a:endParaRPr lang="en-US" dirty="0" smtClean="0"/>
          </a:p>
          <a:p>
            <a:pPr algn="just">
              <a:lnSpc>
                <a:spcPct val="120000"/>
              </a:lnSpc>
              <a:spcBef>
                <a:spcPts val="1200"/>
              </a:spcBef>
            </a:pPr>
            <a:r>
              <a:rPr lang="en-US" dirty="0" smtClean="0"/>
              <a:t>Desktop </a:t>
            </a:r>
            <a:r>
              <a:rPr lang="en-US" dirty="0"/>
              <a:t>Linux distributions include a windowing system such as X11 or Wayland, and a desktop environment such as GNOME or KDE Plasma 5. </a:t>
            </a:r>
            <a:endParaRPr lang="en-US" dirty="0" smtClean="0"/>
          </a:p>
          <a:p>
            <a:pPr algn="just">
              <a:lnSpc>
                <a:spcPct val="120000"/>
              </a:lnSpc>
              <a:spcBef>
                <a:spcPts val="1200"/>
              </a:spcBef>
            </a:pPr>
            <a:r>
              <a:rPr lang="en-US" dirty="0" smtClean="0"/>
              <a:t>Distributions </a:t>
            </a:r>
            <a:r>
              <a:rPr lang="en-US" dirty="0"/>
              <a:t>intended for </a:t>
            </a:r>
            <a:r>
              <a:rPr lang="en-US" u="sng" dirty="0"/>
              <a:t>servers</a:t>
            </a:r>
            <a:r>
              <a:rPr lang="en-US" dirty="0"/>
              <a:t> may omit graphics altogether. Because Linux is freely redistributable, anyone may create a distribution for any purpose.</a:t>
            </a:r>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287840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8925"/>
            <a:ext cx="8229600" cy="1143000"/>
          </a:xfrm>
        </p:spPr>
        <p:txBody>
          <a:bodyPr/>
          <a:lstStyle/>
          <a:p>
            <a:r>
              <a:rPr lang="en-US" b="1" dirty="0"/>
              <a:t>Common Linux Distributions</a:t>
            </a:r>
          </a:p>
        </p:txBody>
      </p:sp>
      <p:sp>
        <p:nvSpPr>
          <p:cNvPr id="3" name="Content Placeholder 2"/>
          <p:cNvSpPr>
            <a:spLocks noGrp="1"/>
          </p:cNvSpPr>
          <p:nvPr>
            <p:ph idx="1"/>
          </p:nvPr>
        </p:nvSpPr>
        <p:spPr>
          <a:xfrm>
            <a:off x="457200" y="762000"/>
            <a:ext cx="8229600" cy="5791200"/>
          </a:xfrm>
        </p:spPr>
        <p:txBody>
          <a:bodyPr>
            <a:noAutofit/>
          </a:bodyPr>
          <a:lstStyle/>
          <a:p>
            <a:r>
              <a:rPr lang="en-US" sz="1600" b="1" dirty="0" err="1" smtClean="0"/>
              <a:t>Debian</a:t>
            </a:r>
            <a:r>
              <a:rPr lang="en-US" sz="1600" dirty="0" smtClean="0"/>
              <a:t> </a:t>
            </a:r>
            <a:r>
              <a:rPr lang="en-US" sz="1600" dirty="0"/>
              <a:t>is one of the oldest Linux distributions, dating back to 1993. It can be used as a desktop or server OS. While it is described by sources as user friendly, its installation and initial configuration require additional steps that might make it a little complex for an entry level user. It can downloaded from: </a:t>
            </a:r>
            <a:r>
              <a:rPr lang="en-US" sz="1600" dirty="0">
                <a:hlinkClick r:id="rId2"/>
              </a:rPr>
              <a:t>https://www.debian.org/distrib</a:t>
            </a:r>
            <a:r>
              <a:rPr lang="en-US" sz="1600" dirty="0" smtClean="0">
                <a:hlinkClick r:id="rId2"/>
              </a:rPr>
              <a:t>/</a:t>
            </a:r>
            <a:r>
              <a:rPr lang="en-US" sz="1600" dirty="0" smtClean="0"/>
              <a:t>.</a:t>
            </a:r>
            <a:endParaRPr lang="en-US" sz="1600" b="1" dirty="0"/>
          </a:p>
          <a:p>
            <a:r>
              <a:rPr lang="en-US" sz="1600" b="1" dirty="0"/>
              <a:t>Ubuntu</a:t>
            </a:r>
            <a:r>
              <a:rPr lang="en-US" sz="1600" dirty="0"/>
              <a:t> is the most popular and user friendly version of Linux, according to most sources. It is based on </a:t>
            </a:r>
            <a:r>
              <a:rPr lang="en-US" sz="1600" dirty="0" err="1"/>
              <a:t>Debian</a:t>
            </a:r>
            <a:r>
              <a:rPr lang="en-US" sz="1600" dirty="0"/>
              <a:t>. It is easier to install and configure than </a:t>
            </a:r>
            <a:r>
              <a:rPr lang="en-US" sz="1600" dirty="0" err="1"/>
              <a:t>Debian</a:t>
            </a:r>
            <a:r>
              <a:rPr lang="en-US" sz="1600" dirty="0"/>
              <a:t>, and can be downloaded here: </a:t>
            </a:r>
            <a:r>
              <a:rPr lang="en-US" sz="1600" dirty="0">
                <a:hlinkClick r:id="rId3"/>
              </a:rPr>
              <a:t>https://www.ubuntu.com/download/desktop</a:t>
            </a:r>
            <a:r>
              <a:rPr lang="en-US" sz="1600" dirty="0"/>
              <a:t>. </a:t>
            </a:r>
            <a:endParaRPr lang="en-US" sz="1600" b="1" dirty="0"/>
          </a:p>
          <a:p>
            <a:r>
              <a:rPr lang="en-US" sz="1600" b="1" dirty="0"/>
              <a:t>Linux Mint</a:t>
            </a:r>
            <a:r>
              <a:rPr lang="en-US" sz="1600" dirty="0"/>
              <a:t> is another user friendly, lightweight distribution. Some sources say it responds much faster and makes less use of hardware resources as compared to Windows. It can be downloaded from: </a:t>
            </a:r>
            <a:r>
              <a:rPr lang="en-US" sz="1600" dirty="0">
                <a:hlinkClick r:id="rId4"/>
              </a:rPr>
              <a:t>https://linuxmint.com/download.php</a:t>
            </a:r>
            <a:r>
              <a:rPr lang="en-US" sz="1600" dirty="0"/>
              <a:t>. </a:t>
            </a:r>
            <a:endParaRPr lang="en-US" sz="1600" b="1" dirty="0"/>
          </a:p>
          <a:p>
            <a:r>
              <a:rPr lang="en-US" sz="1600" b="1" dirty="0"/>
              <a:t>Fedora</a:t>
            </a:r>
            <a:r>
              <a:rPr lang="en-US" sz="1600" dirty="0"/>
              <a:t> is considered relatively easy to install and is based on the once popular but now discontinued Red Hat Linux distribution. Home, server, and cloud versions are offered. It can be downloaded from: </a:t>
            </a:r>
            <a:r>
              <a:rPr lang="en-US" sz="1600" dirty="0">
                <a:hlinkClick r:id="rId5"/>
              </a:rPr>
              <a:t>https://getfedora.org</a:t>
            </a:r>
            <a:r>
              <a:rPr lang="en-US" sz="1600" dirty="0"/>
              <a:t>. </a:t>
            </a:r>
          </a:p>
          <a:p>
            <a:r>
              <a:rPr lang="en-US" sz="1600" dirty="0"/>
              <a:t>A note about Red Hat: While it was discontinued in 2003, Red Hat Enterprise is still active and is commercially sold. Many </a:t>
            </a:r>
            <a:r>
              <a:rPr lang="en-US" sz="1600" dirty="0" err="1" smtClean="0"/>
              <a:t>distros</a:t>
            </a:r>
            <a:r>
              <a:rPr lang="en-US" sz="1600" dirty="0" smtClean="0"/>
              <a:t> </a:t>
            </a:r>
            <a:r>
              <a:rPr lang="en-US" sz="1600" dirty="0"/>
              <a:t>are free. </a:t>
            </a:r>
            <a:endParaRPr lang="en-US" sz="1600" b="1" dirty="0"/>
          </a:p>
          <a:p>
            <a:r>
              <a:rPr lang="en-US" sz="1600" b="1" dirty="0"/>
              <a:t>Kali</a:t>
            </a:r>
            <a:r>
              <a:rPr lang="en-US" sz="1600" dirty="0"/>
              <a:t>, as previously mentioned, is a distribution developed primarily for security and penetration testing. It can be downloaded from: </a:t>
            </a:r>
            <a:r>
              <a:rPr lang="en-US" sz="1600" dirty="0">
                <a:hlinkClick r:id="rId6"/>
              </a:rPr>
              <a:t>https://www.kali.org/downloads/</a:t>
            </a:r>
            <a:r>
              <a:rPr lang="en-US" sz="1600" dirty="0"/>
              <a:t>. </a:t>
            </a:r>
            <a:endParaRPr lang="en-US" sz="1600" b="1" dirty="0"/>
          </a:p>
          <a:p>
            <a:r>
              <a:rPr lang="en-US" sz="1600" b="1" dirty="0" err="1"/>
              <a:t>CentOS</a:t>
            </a:r>
            <a:r>
              <a:rPr lang="en-US" sz="1600" dirty="0"/>
              <a:t> is another distribution based on the now discontinued Red Hat </a:t>
            </a:r>
            <a:r>
              <a:rPr lang="en-US" sz="1600" dirty="0" err="1"/>
              <a:t>distro</a:t>
            </a:r>
            <a:r>
              <a:rPr lang="en-US" sz="1600" dirty="0"/>
              <a:t>. Sources differ as to how easy it is to use and whether it is best suited for new users or for more experienced admin-type users. It can be download from: </a:t>
            </a:r>
            <a:r>
              <a:rPr lang="en-US" sz="1600" dirty="0">
                <a:hlinkClick r:id="rId7"/>
              </a:rPr>
              <a:t>https://www.centos.org/download/</a:t>
            </a:r>
            <a:r>
              <a:rPr lang="en-US" sz="1600" dirty="0"/>
              <a:t>. </a:t>
            </a:r>
            <a:endParaRPr lang="en-US" sz="1600" b="1" dirty="0"/>
          </a:p>
          <a:p>
            <a:r>
              <a:rPr lang="en-US" sz="1600" b="1" dirty="0" err="1"/>
              <a:t>openSUSE</a:t>
            </a:r>
            <a:r>
              <a:rPr lang="en-US" sz="1600" dirty="0"/>
              <a:t> is offered in two sub-distributions: </a:t>
            </a:r>
            <a:r>
              <a:rPr lang="en-US" sz="1600" b="1" dirty="0"/>
              <a:t>Leap</a:t>
            </a:r>
            <a:r>
              <a:rPr lang="en-US" sz="1600" dirty="0"/>
              <a:t> and </a:t>
            </a:r>
            <a:r>
              <a:rPr lang="en-US" sz="1600" b="1" dirty="0"/>
              <a:t>Tumbleweed</a:t>
            </a:r>
            <a:r>
              <a:rPr lang="en-US" sz="1600" dirty="0"/>
              <a:t>. Sources say Leap is an easy and user friendly </a:t>
            </a:r>
            <a:r>
              <a:rPr lang="en-US" sz="1600" dirty="0" err="1"/>
              <a:t>distro</a:t>
            </a:r>
            <a:r>
              <a:rPr lang="en-US" sz="1600" dirty="0"/>
              <a:t> which makes a good starting point for users new to Linux. Tumbleweed, on the other hand, is better suited to developers. Both can be downloaded from: </a:t>
            </a:r>
            <a:r>
              <a:rPr lang="en-US" sz="1600" dirty="0">
                <a:hlinkClick r:id="rId8"/>
              </a:rPr>
              <a:t>https://software.opensuse.org/</a:t>
            </a:r>
            <a:r>
              <a:rPr lang="en-US" sz="1600" dirty="0"/>
              <a:t>. </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622957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a:t>
            </a:r>
            <a:r>
              <a:rPr lang="en-US" dirty="0" smtClean="0"/>
              <a:t>Features of Linux</a:t>
            </a:r>
            <a:r>
              <a:rPr lang="en-US" dirty="0"/>
              <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r>
              <a:rPr lang="en-US" b="1" dirty="0"/>
              <a:t>Portable</a:t>
            </a:r>
            <a:r>
              <a:rPr lang="en-US" dirty="0"/>
              <a:t> – Portability means </a:t>
            </a:r>
            <a:r>
              <a:rPr lang="en-US" dirty="0" err="1"/>
              <a:t>softwares</a:t>
            </a:r>
            <a:r>
              <a:rPr lang="en-US" dirty="0"/>
              <a:t> can works on different types of </a:t>
            </a:r>
            <a:r>
              <a:rPr lang="en-US" dirty="0" err="1"/>
              <a:t>hardwares</a:t>
            </a:r>
            <a:r>
              <a:rPr lang="en-US" dirty="0"/>
              <a:t> in same </a:t>
            </a:r>
            <a:r>
              <a:rPr lang="en-US" dirty="0" err="1"/>
              <a:t>way.Linux</a:t>
            </a:r>
            <a:r>
              <a:rPr lang="en-US" dirty="0"/>
              <a:t> kernel and application programs supports their installation on any kind of hardware platform.</a:t>
            </a:r>
          </a:p>
          <a:p>
            <a:r>
              <a:rPr lang="en-US" b="1" dirty="0"/>
              <a:t>Open Source</a:t>
            </a:r>
            <a:r>
              <a:rPr lang="en-US" dirty="0"/>
              <a:t> – Linux source code is freely available and it is community based development project. Multiple teams works in collaboration to enhance the capability of Linux operating system and it is continuously evolving.</a:t>
            </a:r>
          </a:p>
          <a:p>
            <a:r>
              <a:rPr lang="en-US" b="1" dirty="0"/>
              <a:t>Multi-User</a:t>
            </a:r>
            <a:r>
              <a:rPr lang="en-US" dirty="0"/>
              <a:t> – Linux is a multiuser system means multiple users can access system resources like memory/ ram/ application programs at same time.</a:t>
            </a:r>
          </a:p>
          <a:p>
            <a:r>
              <a:rPr lang="en-US" b="1" dirty="0"/>
              <a:t>Multiprogramming</a:t>
            </a:r>
            <a:r>
              <a:rPr lang="en-US" dirty="0"/>
              <a:t> – Linux is a multiprogramming system means multiple applications can run at same time.</a:t>
            </a:r>
          </a:p>
          <a:p>
            <a:r>
              <a:rPr lang="en-US" b="1" dirty="0"/>
              <a:t>Hierarchical File System</a:t>
            </a:r>
            <a:r>
              <a:rPr lang="en-US" dirty="0"/>
              <a:t> – Linux provides a standard file structure in which system files/ user files are arranged.</a:t>
            </a:r>
          </a:p>
          <a:p>
            <a:r>
              <a:rPr lang="en-US" b="1" dirty="0"/>
              <a:t>Shell</a:t>
            </a:r>
            <a:r>
              <a:rPr lang="en-US" dirty="0"/>
              <a:t> – Linux provides a special interpreter program which can be used to execute commands of the operating system. It can be used to do various types of operations, call application programs etc.</a:t>
            </a:r>
          </a:p>
          <a:p>
            <a:r>
              <a:rPr lang="en-US" b="1" dirty="0"/>
              <a:t>Security</a:t>
            </a:r>
            <a:r>
              <a:rPr lang="en-US" dirty="0"/>
              <a:t> – Linux provides user security using authentication features like password protection/ controlled access to specific files/ encryption of data</a:t>
            </a:r>
            <a:r>
              <a:rPr lang="en-US" dirty="0" smtClean="0"/>
              <a:t>.</a:t>
            </a:r>
          </a:p>
          <a:p>
            <a:r>
              <a:rPr lang="en-US" b="1" dirty="0" smtClean="0"/>
              <a:t>Performance</a:t>
            </a:r>
            <a:r>
              <a:rPr lang="en-US" dirty="0" smtClean="0"/>
              <a:t> -- very fast</a:t>
            </a: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1258179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four essential freedoms</a:t>
            </a:r>
            <a:br>
              <a:rPr lang="en-US" b="1" dirty="0"/>
            </a:br>
            <a:r>
              <a:rPr lang="en-US" b="1" dirty="0" smtClean="0"/>
              <a:t>of </a:t>
            </a:r>
            <a:r>
              <a:rPr lang="en-US" b="1" dirty="0" err="1" smtClean="0"/>
              <a:t>linux</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freedom to run the program as you wish, for any purpose (freedom 0).</a:t>
            </a:r>
          </a:p>
          <a:p>
            <a:r>
              <a:rPr lang="en-US" dirty="0"/>
              <a:t>The freedom to study how the program works, and change it so it does your computing as you wish (freedom 1). Access to the source code is a precondition for this.</a:t>
            </a:r>
          </a:p>
          <a:p>
            <a:r>
              <a:rPr lang="en-US" dirty="0"/>
              <a:t>The freedom to redistribute copies so you can help others (freedom 2).</a:t>
            </a:r>
          </a:p>
          <a:p>
            <a:r>
              <a:rPr lang="en-US" dirty="0"/>
              <a:t>The freedom to distribute copies of your modified versions to others (freedom 3</a:t>
            </a:r>
            <a:r>
              <a:rPr lang="en-US" dirty="0" smtClean="0"/>
              <a:t>).</a:t>
            </a:r>
          </a:p>
          <a:p>
            <a:r>
              <a:rPr lang="en-US" dirty="0" smtClean="0"/>
              <a:t> </a:t>
            </a:r>
            <a:r>
              <a:rPr lang="en-US" dirty="0"/>
              <a:t>By doing this you can give the whole community a chance to benefit from your changes. Access to the source code is a precondition for this.</a:t>
            </a:r>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1353445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pic>
        <p:nvPicPr>
          <p:cNvPr id="6" name="Content Placeholder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304800"/>
            <a:ext cx="57150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1882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kernel (1)</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295400"/>
            <a:ext cx="6504649" cy="5142016"/>
          </a:xfrm>
        </p:spPr>
      </p:pic>
      <p:sp>
        <p:nvSpPr>
          <p:cNvPr id="3" name="Footer Placeholder 2"/>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42186027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507" y="1447800"/>
            <a:ext cx="9499853" cy="4261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59333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a:t>
            </a:r>
            <a:r>
              <a:rPr lang="en-US" dirty="0" err="1" smtClean="0"/>
              <a:t>kernal</a:t>
            </a:r>
            <a:r>
              <a:rPr lang="en-US" dirty="0" smtClean="0"/>
              <a:t> (2)</a:t>
            </a:r>
            <a:endParaRPr lang="en-US" dirty="0"/>
          </a:p>
        </p:txBody>
      </p:sp>
      <p:sp>
        <p:nvSpPr>
          <p:cNvPr id="3" name="Content Placeholder 2"/>
          <p:cNvSpPr>
            <a:spLocks noGrp="1"/>
          </p:cNvSpPr>
          <p:nvPr>
            <p:ph idx="1"/>
          </p:nvPr>
        </p:nvSpPr>
        <p:spPr/>
        <p:txBody>
          <a:bodyPr>
            <a:normAutofit fontScale="92500"/>
          </a:bodyPr>
          <a:lstStyle/>
          <a:p>
            <a:r>
              <a:rPr lang="en-US" dirty="0"/>
              <a:t>The operating system software file (program) which is </a:t>
            </a:r>
            <a:r>
              <a:rPr lang="en-US" b="1" dirty="0"/>
              <a:t>copied into RAM</a:t>
            </a:r>
            <a:r>
              <a:rPr lang="en-US" dirty="0"/>
              <a:t>, usually from the hard disk drive, during the </a:t>
            </a:r>
            <a:r>
              <a:rPr lang="en-US" b="1" dirty="0"/>
              <a:t>boot-up</a:t>
            </a:r>
            <a:r>
              <a:rPr lang="en-US" dirty="0"/>
              <a:t>.  </a:t>
            </a:r>
          </a:p>
          <a:p>
            <a:endParaRPr lang="en-US" sz="1200" dirty="0"/>
          </a:p>
          <a:p>
            <a:r>
              <a:rPr lang="en-US" dirty="0"/>
              <a:t>The kernel remains in RAM while the computer is on and is </a:t>
            </a:r>
            <a:r>
              <a:rPr lang="en-US" b="1" dirty="0"/>
              <a:t>in charge of the overall operation</a:t>
            </a:r>
            <a:r>
              <a:rPr lang="en-US" dirty="0"/>
              <a:t> of the computer system.</a:t>
            </a:r>
          </a:p>
          <a:p>
            <a:endParaRPr lang="en-US" sz="1200" dirty="0"/>
          </a:p>
          <a:p>
            <a:r>
              <a:rPr lang="en-US" dirty="0"/>
              <a:t>The kernel contains the “</a:t>
            </a:r>
            <a:r>
              <a:rPr lang="en-US" b="1" dirty="0"/>
              <a:t>internal programs</a:t>
            </a:r>
            <a:r>
              <a:rPr lang="en-US" dirty="0"/>
              <a:t>” for the most often used operations like copying files.</a:t>
            </a:r>
          </a:p>
          <a:p>
            <a:pPr>
              <a:buFont typeface="Arial" charset="0"/>
              <a:buNone/>
            </a:pPr>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24296976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52400"/>
            <a:ext cx="7620000" cy="6614228"/>
          </a:xfrm>
        </p:spPr>
      </p:pic>
      <p:sp>
        <p:nvSpPr>
          <p:cNvPr id="3" name="Footer Placeholder 2"/>
          <p:cNvSpPr>
            <a:spLocks noGrp="1"/>
          </p:cNvSpPr>
          <p:nvPr>
            <p:ph type="ftr" sz="quarter" idx="11"/>
          </p:nvPr>
        </p:nvSpPr>
        <p:spPr/>
        <p:txBody>
          <a:bodyPr/>
          <a:lstStyle/>
          <a:p>
            <a:r>
              <a:rPr lang="en-US" smtClean="0"/>
              <a:t>Eng Ali Mohammad. Bani Bakkar              Email : alli_m_alqadri@hotmail.com</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36631291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b="1" dirty="0" smtClean="0"/>
              <a:t>booting</a:t>
            </a:r>
            <a:endParaRPr lang="en-US"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0800" y="13648"/>
            <a:ext cx="6248400" cy="6291256"/>
          </a:xfrm>
        </p:spPr>
      </p:pic>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36008375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Boot Loader</a:t>
            </a:r>
          </a:p>
        </p:txBody>
      </p:sp>
      <p:sp>
        <p:nvSpPr>
          <p:cNvPr id="3" name="Content Placeholder 2"/>
          <p:cNvSpPr>
            <a:spLocks noGrp="1"/>
          </p:cNvSpPr>
          <p:nvPr>
            <p:ph idx="1"/>
          </p:nvPr>
        </p:nvSpPr>
        <p:spPr/>
        <p:txBody>
          <a:bodyPr>
            <a:normAutofit fontScale="77500" lnSpcReduction="20000"/>
          </a:bodyPr>
          <a:lstStyle/>
          <a:p>
            <a:pPr marL="555625" indent="-457200" algn="just" defTabSz="414338">
              <a:spcBef>
                <a:spcPct val="50000"/>
              </a:spcBef>
              <a:buFont typeface="Wingdings" pitchFamily="2" charset="2"/>
              <a:buChar char="§"/>
            </a:pPr>
            <a:r>
              <a:rPr lang="en-US" b="1" dirty="0"/>
              <a:t>Booting is a process that starts operating systems when the user turns on a computer system. </a:t>
            </a:r>
          </a:p>
          <a:p>
            <a:pPr marL="555625" indent="-457200" algn="just" defTabSz="414338">
              <a:spcBef>
                <a:spcPct val="50000"/>
              </a:spcBef>
              <a:buFont typeface="Wingdings" pitchFamily="2" charset="2"/>
              <a:buChar char="§"/>
            </a:pPr>
            <a:r>
              <a:rPr lang="en-US" b="1" dirty="0"/>
              <a:t>A boot sequence is the initial set of operations that the computer performs when it is switched on. </a:t>
            </a:r>
          </a:p>
          <a:p>
            <a:pPr marL="555625" indent="-457200" algn="just" defTabSz="414338">
              <a:spcBef>
                <a:spcPct val="50000"/>
              </a:spcBef>
              <a:buFont typeface="Wingdings" pitchFamily="2" charset="2"/>
              <a:buChar char="§"/>
            </a:pPr>
            <a:r>
              <a:rPr lang="en-US" b="1" dirty="0"/>
              <a:t>The </a:t>
            </a:r>
            <a:r>
              <a:rPr lang="en-US" b="1" dirty="0" err="1"/>
              <a:t>bootloader</a:t>
            </a:r>
            <a:r>
              <a:rPr lang="en-US" b="1" dirty="0"/>
              <a:t> typically loads the main operating system for the computer.</a:t>
            </a:r>
          </a:p>
          <a:p>
            <a:pPr marL="555625" indent="-457200" algn="just" defTabSz="414338">
              <a:spcBef>
                <a:spcPct val="50000"/>
              </a:spcBef>
              <a:buFont typeface="Wingdings" pitchFamily="2" charset="2"/>
              <a:buChar char="§"/>
            </a:pPr>
            <a:r>
              <a:rPr lang="en-US" b="1" dirty="0"/>
              <a:t>The </a:t>
            </a:r>
            <a:r>
              <a:rPr lang="en-US" b="1" dirty="0" err="1"/>
              <a:t>bootloader</a:t>
            </a:r>
            <a:r>
              <a:rPr lang="en-US" b="1" dirty="0"/>
              <a:t> may be multistage</a:t>
            </a:r>
          </a:p>
          <a:p>
            <a:pPr marL="555625" indent="-457200" algn="just" defTabSz="414338">
              <a:spcBef>
                <a:spcPct val="50000"/>
              </a:spcBef>
              <a:buFont typeface="Wingdings" pitchFamily="2" charset="2"/>
              <a:buChar char="§"/>
            </a:pPr>
            <a:r>
              <a:rPr lang="en-US" b="1" dirty="0"/>
              <a:t> In Desktop Computers, the boot process involve running of system BIOS followed by the second stage </a:t>
            </a:r>
            <a:r>
              <a:rPr lang="en-US" b="1" dirty="0" err="1"/>
              <a:t>bootloader</a:t>
            </a:r>
            <a:r>
              <a:rPr lang="en-US" b="1" dirty="0"/>
              <a:t> like GRUB, BOOTMGR, LILO or NTLDR  which is located in the boot sector of the boot device or the hard disk.</a:t>
            </a:r>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24029164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Grub 2</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447800"/>
            <a:ext cx="8669867" cy="4876800"/>
          </a:xfrm>
        </p:spPr>
      </p:pic>
      <p:sp>
        <p:nvSpPr>
          <p:cNvPr id="5" name="Footer Placeholder 4"/>
          <p:cNvSpPr>
            <a:spLocks noGrp="1"/>
          </p:cNvSpPr>
          <p:nvPr>
            <p:ph type="ftr" sz="quarter" idx="11"/>
          </p:nvPr>
        </p:nvSpPr>
        <p:spPr/>
        <p:txBody>
          <a:bodyPr/>
          <a:lstStyle/>
          <a:p>
            <a:r>
              <a:rPr lang="en-US" smtClean="0"/>
              <a:t>Eng Ali Mohammad. Bani Bakkar              Email : alli_m_alqadri@hotmail.com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30238111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Lilo</a:t>
            </a:r>
            <a:r>
              <a:rPr lang="en-US" dirty="0" smtClean="0"/>
              <a: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57" y="1143000"/>
            <a:ext cx="8940800" cy="5029200"/>
          </a:xfrm>
        </p:spPr>
      </p:pic>
      <p:sp>
        <p:nvSpPr>
          <p:cNvPr id="5" name="Footer Placeholder 4"/>
          <p:cNvSpPr>
            <a:spLocks noGrp="1"/>
          </p:cNvSpPr>
          <p:nvPr>
            <p:ph type="ftr" sz="quarter" idx="11"/>
          </p:nvPr>
        </p:nvSpPr>
        <p:spPr/>
        <p:txBody>
          <a:bodyPr/>
          <a:lstStyle/>
          <a:p>
            <a:r>
              <a:rPr lang="en-US" smtClean="0"/>
              <a:t>Eng Ali Mohammad. Bani Bakkar              Email : alli_m_alqadri@hotmail.com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8280589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FILESYSTEM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14066"/>
            <a:ext cx="8229600" cy="3898231"/>
          </a:xfrm>
        </p:spPr>
      </p:pic>
      <p:sp>
        <p:nvSpPr>
          <p:cNvPr id="3" name="Footer Placeholder 2"/>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33669693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82" y="152400"/>
            <a:ext cx="8904572" cy="6210869"/>
          </a:xfrm>
        </p:spPr>
      </p:pic>
      <p:sp>
        <p:nvSpPr>
          <p:cNvPr id="3" name="Footer Placeholder 2"/>
          <p:cNvSpPr>
            <a:spLocks noGrp="1"/>
          </p:cNvSpPr>
          <p:nvPr>
            <p:ph type="ftr" sz="quarter" idx="11"/>
          </p:nvPr>
        </p:nvSpPr>
        <p:spPr/>
        <p:txBody>
          <a:bodyPr/>
          <a:lstStyle/>
          <a:p>
            <a:r>
              <a:rPr lang="en-US" smtClean="0"/>
              <a:t>Eng Ali Mohammad. Bani Bakkar              Email : alli_m_alqadri@hotmail.com</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42831971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Partitions </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560" y="2133600"/>
            <a:ext cx="8932007" cy="3124200"/>
          </a:xfrm>
        </p:spPr>
      </p:pic>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15160041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file system types</a:t>
            </a:r>
            <a:endParaRPr lang="en-US" dirty="0"/>
          </a:p>
        </p:txBody>
      </p:sp>
      <p:sp>
        <p:nvSpPr>
          <p:cNvPr id="3" name="Content Placeholder 2"/>
          <p:cNvSpPr>
            <a:spLocks noGrp="1"/>
          </p:cNvSpPr>
          <p:nvPr>
            <p:ph idx="1"/>
          </p:nvPr>
        </p:nvSpPr>
        <p:spPr/>
        <p:txBody>
          <a:bodyPr>
            <a:normAutofit/>
          </a:bodyPr>
          <a:lstStyle/>
          <a:p>
            <a:r>
              <a:rPr lang="en-US" dirty="0" smtClean="0"/>
              <a:t>(</a:t>
            </a:r>
            <a:r>
              <a:rPr lang="en-US" dirty="0"/>
              <a:t>ext2, ext3 and ext4</a:t>
            </a:r>
            <a:r>
              <a:rPr lang="en-US" dirty="0" smtClean="0"/>
              <a:t>)</a:t>
            </a:r>
          </a:p>
          <a:p>
            <a:r>
              <a:rPr lang="en-US" dirty="0"/>
              <a:t> XFS, JFS, and </a:t>
            </a:r>
            <a:r>
              <a:rPr lang="en-US" dirty="0" err="1" smtClean="0">
                <a:hlinkClick r:id="rId2" tooltip="Btrfs"/>
              </a:rPr>
              <a:t>btrfs</a:t>
            </a:r>
            <a:endParaRPr lang="en-US" dirty="0" smtClean="0"/>
          </a:p>
          <a:p>
            <a:r>
              <a:rPr lang="en-US" dirty="0" smtClean="0"/>
              <a:t>a flash translation layer(FTL</a:t>
            </a:r>
            <a:r>
              <a:rPr lang="en-US" dirty="0"/>
              <a:t>) </a:t>
            </a:r>
            <a:endParaRPr lang="en-US" dirty="0" smtClean="0"/>
          </a:p>
          <a:p>
            <a:r>
              <a:rPr lang="en-US" dirty="0"/>
              <a:t> Memory Technology Device (MTD</a:t>
            </a:r>
            <a:r>
              <a:rPr lang="en-US" dirty="0" smtClean="0"/>
              <a:t>)</a:t>
            </a:r>
          </a:p>
          <a:p>
            <a:r>
              <a:rPr lang="en-US" dirty="0"/>
              <a:t> UBIFS, JFFS2 and </a:t>
            </a:r>
            <a:r>
              <a:rPr lang="en-US" dirty="0" smtClean="0"/>
              <a:t>YAFFS</a:t>
            </a:r>
            <a:r>
              <a:rPr lang="en-US" dirty="0"/>
              <a:t> </a:t>
            </a:r>
            <a:endParaRPr lang="en-US" dirty="0" smtClean="0"/>
          </a:p>
          <a:p>
            <a:r>
              <a:rPr lang="en-US" dirty="0" err="1" smtClean="0">
                <a:hlinkClick r:id="rId3" tooltip="SquashFS"/>
              </a:rPr>
              <a:t>SquashFS</a:t>
            </a:r>
            <a:r>
              <a:rPr lang="en-US" dirty="0"/>
              <a:t> is a common compressed read-only file system.</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22018289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Operaring</a:t>
            </a:r>
            <a:r>
              <a:rPr lang="en-US" dirty="0" smtClean="0"/>
              <a:t> System Functions</a:t>
            </a:r>
            <a:endParaRPr lang="en-US" dirty="0"/>
          </a:p>
        </p:txBody>
      </p:sp>
      <p:sp>
        <p:nvSpPr>
          <p:cNvPr id="3" name="Content Placeholder 2"/>
          <p:cNvSpPr>
            <a:spLocks noGrp="1"/>
          </p:cNvSpPr>
          <p:nvPr>
            <p:ph idx="1"/>
          </p:nvPr>
        </p:nvSpPr>
        <p:spPr>
          <a:xfrm>
            <a:off x="457200" y="1524000"/>
            <a:ext cx="8229600" cy="4602163"/>
          </a:xfrm>
        </p:spPr>
        <p:txBody>
          <a:bodyPr>
            <a:noAutofit/>
          </a:bodyPr>
          <a:lstStyle/>
          <a:p>
            <a:pPr fontAlgn="base"/>
            <a:r>
              <a:rPr lang="en-US" sz="2800" b="1" dirty="0" smtClean="0"/>
              <a:t>Security </a:t>
            </a:r>
            <a:endParaRPr lang="en-US" sz="2800" dirty="0" smtClean="0"/>
          </a:p>
          <a:p>
            <a:pPr fontAlgn="base"/>
            <a:r>
              <a:rPr lang="en-US" sz="2800" b="1" dirty="0" smtClean="0"/>
              <a:t>Control over system performance </a:t>
            </a:r>
            <a:endParaRPr lang="en-US" sz="2800" dirty="0" smtClean="0"/>
          </a:p>
          <a:p>
            <a:pPr fontAlgn="base"/>
            <a:r>
              <a:rPr lang="en-US" sz="2800" b="1" dirty="0" smtClean="0"/>
              <a:t>Job </a:t>
            </a:r>
            <a:r>
              <a:rPr lang="en-US" sz="2800" b="1" dirty="0"/>
              <a:t>accounting </a:t>
            </a:r>
            <a:endParaRPr lang="en-US" sz="2800" dirty="0"/>
          </a:p>
          <a:p>
            <a:pPr fontAlgn="base"/>
            <a:r>
              <a:rPr lang="en-US" sz="2800" b="1" dirty="0"/>
              <a:t>Error detecting aids </a:t>
            </a:r>
            <a:r>
              <a:rPr lang="en-US" sz="2800" b="1" dirty="0" smtClean="0"/>
              <a:t> </a:t>
            </a:r>
            <a:endParaRPr lang="en-US" sz="2800" dirty="0"/>
          </a:p>
          <a:p>
            <a:pPr fontAlgn="base"/>
            <a:r>
              <a:rPr lang="en-US" sz="2800" b="1" dirty="0"/>
              <a:t>Memory Management </a:t>
            </a:r>
            <a:endParaRPr lang="en-US" sz="2800" dirty="0"/>
          </a:p>
          <a:p>
            <a:pPr fontAlgn="base"/>
            <a:r>
              <a:rPr lang="en-US" sz="2800" b="1" dirty="0"/>
              <a:t>Processor Management </a:t>
            </a:r>
            <a:endParaRPr lang="en-US" sz="2800" dirty="0"/>
          </a:p>
          <a:p>
            <a:pPr fontAlgn="base"/>
            <a:r>
              <a:rPr lang="en-US" sz="2800" b="1" dirty="0"/>
              <a:t>Device Management </a:t>
            </a:r>
            <a:endParaRPr lang="en-US" sz="2800" dirty="0"/>
          </a:p>
          <a:p>
            <a:pPr fontAlgn="base"/>
            <a:r>
              <a:rPr lang="en-US" sz="2800" b="1" dirty="0"/>
              <a:t>File </a:t>
            </a:r>
            <a:r>
              <a:rPr lang="en-US" sz="2800" b="1" dirty="0" smtClean="0"/>
              <a:t>Management</a:t>
            </a:r>
            <a:endParaRPr lang="en-US" sz="2800"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7892145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Ext4(</a:t>
            </a:r>
            <a:r>
              <a:rPr lang="en-US" b="1" dirty="0"/>
              <a:t>extended file system</a:t>
            </a:r>
            <a:r>
              <a:rPr lang="en-US" dirty="0" smtClean="0"/>
              <a:t>) </a:t>
            </a:r>
            <a:br>
              <a:rPr lang="en-US" dirty="0" smtClean="0"/>
            </a:br>
            <a:r>
              <a:rPr lang="en-US" dirty="0" smtClean="0"/>
              <a:t>Features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Large file </a:t>
            </a:r>
            <a:r>
              <a:rPr lang="en-US" b="1" dirty="0" smtClean="0"/>
              <a:t>system The </a:t>
            </a:r>
            <a:r>
              <a:rPr lang="en-US" dirty="0"/>
              <a:t>ext4 </a:t>
            </a:r>
            <a:r>
              <a:rPr lang="en-US" dirty="0" err="1"/>
              <a:t>filesystem</a:t>
            </a:r>
            <a:r>
              <a:rPr lang="en-US" dirty="0"/>
              <a:t> can support volumes with sizes up to 1 </a:t>
            </a:r>
            <a:r>
              <a:rPr lang="en-US" dirty="0" smtClean="0"/>
              <a:t> </a:t>
            </a:r>
            <a:r>
              <a:rPr lang="en-US" dirty="0"/>
              <a:t>(</a:t>
            </a:r>
            <a:r>
              <a:rPr lang="en-US" dirty="0" smtClean="0"/>
              <a:t>EB</a:t>
            </a:r>
            <a:r>
              <a:rPr lang="en-US" dirty="0"/>
              <a:t>) and single files with sizes up to 16 </a:t>
            </a:r>
            <a:r>
              <a:rPr lang="en-US" dirty="0" smtClean="0"/>
              <a:t> </a:t>
            </a:r>
            <a:r>
              <a:rPr lang="en-US" dirty="0"/>
              <a:t>(</a:t>
            </a:r>
            <a:r>
              <a:rPr lang="en-US" dirty="0" smtClean="0"/>
              <a:t>TB</a:t>
            </a:r>
            <a:r>
              <a:rPr lang="en-US" dirty="0"/>
              <a:t>) with the standard 4 </a:t>
            </a:r>
            <a:r>
              <a:rPr lang="en-US" dirty="0" smtClean="0"/>
              <a:t>KB</a:t>
            </a:r>
            <a:r>
              <a:rPr lang="en-US" dirty="0"/>
              <a:t> block </a:t>
            </a:r>
            <a:r>
              <a:rPr lang="en-US" dirty="0" smtClean="0"/>
              <a:t>size.</a:t>
            </a:r>
          </a:p>
          <a:p>
            <a:r>
              <a:rPr lang="en-US" dirty="0" smtClean="0"/>
              <a:t>The </a:t>
            </a:r>
            <a:r>
              <a:rPr lang="en-US" dirty="0"/>
              <a:t>maximum file, directory, and </a:t>
            </a:r>
            <a:r>
              <a:rPr lang="en-US" dirty="0" err="1"/>
              <a:t>filesystem</a:t>
            </a:r>
            <a:r>
              <a:rPr lang="en-US" dirty="0"/>
              <a:t> size limits grow at least proportionately with the </a:t>
            </a:r>
            <a:r>
              <a:rPr lang="en-US" dirty="0" err="1"/>
              <a:t>filesystem</a:t>
            </a:r>
            <a:r>
              <a:rPr lang="en-US" dirty="0"/>
              <a:t> block size up to the maximum </a:t>
            </a:r>
            <a:r>
              <a:rPr lang="en-US"/>
              <a:t>64 </a:t>
            </a:r>
            <a:r>
              <a:rPr lang="en-US" smtClean="0"/>
              <a:t>KB </a:t>
            </a:r>
            <a:r>
              <a:rPr lang="en-US" dirty="0"/>
              <a:t>block size .</a:t>
            </a:r>
            <a:endParaRPr lang="en-US" dirty="0" smtClean="0"/>
          </a:p>
          <a:p>
            <a:r>
              <a:rPr lang="en-US" dirty="0" smtClean="0"/>
              <a:t>Extents</a:t>
            </a:r>
            <a:r>
              <a:rPr lang="en-US" dirty="0"/>
              <a:t> replace the traditional block mapping scheme used by ext2 and ext3. An extent is a range of contiguous physical blocks, improving large file performance and reducing fragmentation. A single extent in ext4 can map up to 128 </a:t>
            </a:r>
            <a:r>
              <a:rPr lang="en-US" dirty="0" smtClean="0"/>
              <a:t>MB</a:t>
            </a:r>
            <a:r>
              <a:rPr lang="en-US" dirty="0"/>
              <a:t> of contiguous space with a 4 </a:t>
            </a:r>
            <a:r>
              <a:rPr lang="en-US" dirty="0" smtClean="0"/>
              <a:t>KB </a:t>
            </a:r>
            <a:r>
              <a:rPr lang="en-US" dirty="0"/>
              <a:t>block size</a:t>
            </a:r>
            <a:r>
              <a:rPr lang="en-US" dirty="0" smtClean="0"/>
              <a:t>.</a:t>
            </a:r>
            <a:r>
              <a:rPr lang="en-US" dirty="0"/>
              <a:t> There can be four extents stored directly in the </a:t>
            </a:r>
            <a:r>
              <a:rPr lang="en-US" dirty="0" err="1" smtClean="0"/>
              <a:t>inode</a:t>
            </a:r>
            <a:r>
              <a:rPr lang="en-US" dirty="0" smtClean="0"/>
              <a:t>. </a:t>
            </a:r>
            <a:r>
              <a:rPr lang="en-US" dirty="0"/>
              <a:t>When there are more than four extents to a file, the rest of the extents are indexed in a tree</a:t>
            </a:r>
            <a:r>
              <a:rPr lang="en-US" dirty="0" smtClean="0"/>
              <a:t>.</a:t>
            </a:r>
            <a:endParaRPr lang="en-US" baseline="30000" dirty="0" smtClean="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28646706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Ext4(</a:t>
            </a:r>
            <a:r>
              <a:rPr lang="en-US" b="1" dirty="0"/>
              <a:t>extended file system</a:t>
            </a:r>
            <a:r>
              <a:rPr lang="en-US" dirty="0"/>
              <a:t>) </a:t>
            </a:r>
            <a:br>
              <a:rPr lang="en-US" dirty="0"/>
            </a:br>
            <a:r>
              <a:rPr lang="en-US" dirty="0" smtClean="0"/>
              <a:t>Features cont.</a:t>
            </a:r>
            <a:endParaRPr lang="en-US" dirty="0"/>
          </a:p>
        </p:txBody>
      </p:sp>
      <p:sp>
        <p:nvSpPr>
          <p:cNvPr id="3" name="Content Placeholder 2"/>
          <p:cNvSpPr>
            <a:spLocks noGrp="1"/>
          </p:cNvSpPr>
          <p:nvPr>
            <p:ph idx="1"/>
          </p:nvPr>
        </p:nvSpPr>
        <p:spPr/>
        <p:txBody>
          <a:bodyPr>
            <a:normAutofit fontScale="62500" lnSpcReduction="20000"/>
          </a:bodyPr>
          <a:lstStyle/>
          <a:p>
            <a:r>
              <a:rPr lang="en-US" b="1" dirty="0"/>
              <a:t>Backward compatibility</a:t>
            </a:r>
          </a:p>
          <a:p>
            <a:r>
              <a:rPr lang="en-US" b="1" dirty="0"/>
              <a:t>Persistent pre-allocation</a:t>
            </a:r>
          </a:p>
          <a:p>
            <a:r>
              <a:rPr lang="en-US" b="1" dirty="0"/>
              <a:t>Delayed allocation</a:t>
            </a:r>
          </a:p>
          <a:p>
            <a:r>
              <a:rPr lang="en-US" b="1" dirty="0"/>
              <a:t>Unlimited number of </a:t>
            </a:r>
            <a:r>
              <a:rPr lang="en-US" b="1" dirty="0" smtClean="0"/>
              <a:t>subdirectories(</a:t>
            </a:r>
            <a:r>
              <a:rPr lang="en-US" dirty="0"/>
              <a:t>In Linux 4.12 and later the </a:t>
            </a:r>
            <a:r>
              <a:rPr lang="en-US" dirty="0" err="1"/>
              <a:t>largedir</a:t>
            </a:r>
            <a:r>
              <a:rPr lang="en-US" dirty="0"/>
              <a:t> feature enabled a 3-level </a:t>
            </a:r>
            <a:r>
              <a:rPr lang="en-US" dirty="0" err="1"/>
              <a:t>HTree</a:t>
            </a:r>
            <a:r>
              <a:rPr lang="en-US" dirty="0"/>
              <a:t> and directory sizes over 2 GB, allowing approximately 6 billion entries in a single directory</a:t>
            </a:r>
            <a:r>
              <a:rPr lang="en-US" dirty="0" smtClean="0"/>
              <a:t>.)</a:t>
            </a:r>
            <a:endParaRPr lang="en-US" b="1" dirty="0"/>
          </a:p>
          <a:p>
            <a:r>
              <a:rPr lang="en-US" b="1" dirty="0"/>
              <a:t>Journal </a:t>
            </a:r>
            <a:r>
              <a:rPr lang="en-US" b="1" dirty="0" err="1"/>
              <a:t>checksumming</a:t>
            </a:r>
            <a:endParaRPr lang="en-US" b="1" dirty="0"/>
          </a:p>
          <a:p>
            <a:r>
              <a:rPr lang="en-US" b="1" dirty="0"/>
              <a:t>Metadata </a:t>
            </a:r>
            <a:r>
              <a:rPr lang="en-US" b="1" dirty="0" err="1"/>
              <a:t>checksumming</a:t>
            </a:r>
            <a:endParaRPr lang="en-US" b="1" dirty="0"/>
          </a:p>
          <a:p>
            <a:r>
              <a:rPr lang="en-US" b="1" dirty="0"/>
              <a:t>Faster file system checking</a:t>
            </a:r>
          </a:p>
          <a:p>
            <a:r>
              <a:rPr lang="en-US" b="1" dirty="0" err="1"/>
              <a:t>Multiblock</a:t>
            </a:r>
            <a:r>
              <a:rPr lang="en-US" b="1" dirty="0"/>
              <a:t> allocator</a:t>
            </a:r>
          </a:p>
          <a:p>
            <a:r>
              <a:rPr lang="en-US" b="1" dirty="0"/>
              <a:t>Improved timestamps (</a:t>
            </a:r>
            <a:r>
              <a:rPr lang="en-US" b="1" dirty="0" err="1"/>
              <a:t>nano</a:t>
            </a:r>
            <a:r>
              <a:rPr lang="en-US" b="1" dirty="0"/>
              <a:t> seconds)</a:t>
            </a:r>
          </a:p>
          <a:p>
            <a:r>
              <a:rPr lang="en-US" b="1" dirty="0"/>
              <a:t>Project Quotas (</a:t>
            </a:r>
            <a:r>
              <a:rPr lang="en-US" dirty="0"/>
              <a:t>The project ID of a file is a 32-bit number stored on each file, and is inherited by all files and subdirectories created beneath a parent directory with an assigned project ID</a:t>
            </a:r>
            <a:r>
              <a:rPr lang="en-US" b="1" dirty="0"/>
              <a:t>)</a:t>
            </a:r>
          </a:p>
          <a:p>
            <a:r>
              <a:rPr lang="en-US" b="1" dirty="0"/>
              <a:t>Transparent encryption</a:t>
            </a:r>
            <a:endParaRPr lang="en-US" dirty="0"/>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25872591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533400"/>
            <a:ext cx="7471795" cy="5410200"/>
          </a:xfrm>
        </p:spPr>
      </p:pic>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32859733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Allocate-on-flush</a:t>
            </a:r>
            <a:endParaRPr lang="en-US" dirty="0"/>
          </a:p>
        </p:txBody>
      </p:sp>
      <p:sp>
        <p:nvSpPr>
          <p:cNvPr id="3" name="Content Placeholder 2"/>
          <p:cNvSpPr>
            <a:spLocks noGrp="1"/>
          </p:cNvSpPr>
          <p:nvPr>
            <p:ph idx="1"/>
          </p:nvPr>
        </p:nvSpPr>
        <p:spPr/>
        <p:txBody>
          <a:bodyPr>
            <a:normAutofit fontScale="85000" lnSpcReduction="20000"/>
          </a:bodyPr>
          <a:lstStyle/>
          <a:p>
            <a:r>
              <a:rPr lang="en-US" dirty="0"/>
              <a:t> (also called </a:t>
            </a:r>
            <a:r>
              <a:rPr lang="en-US" b="1" dirty="0"/>
              <a:t>delayed allocation</a:t>
            </a:r>
            <a:r>
              <a:rPr lang="en-US" dirty="0"/>
              <a:t>) is a file system feature implemented in HFS</a:t>
            </a:r>
            <a:r>
              <a:rPr lang="en-US" dirty="0" smtClean="0"/>
              <a:t>+,</a:t>
            </a:r>
            <a:r>
              <a:rPr lang="en-US" dirty="0"/>
              <a:t> XFS, Reiser4, ZFS, </a:t>
            </a:r>
            <a:r>
              <a:rPr lang="en-US" dirty="0" err="1">
                <a:hlinkClick r:id="rId2" tooltip="Btrfs"/>
              </a:rPr>
              <a:t>Btrfs</a:t>
            </a:r>
            <a:r>
              <a:rPr lang="en-US" dirty="0"/>
              <a:t>, and ext4</a:t>
            </a:r>
            <a:r>
              <a:rPr lang="en-US" dirty="0" smtClean="0"/>
              <a:t>.</a:t>
            </a:r>
            <a:r>
              <a:rPr lang="en-US" dirty="0"/>
              <a:t> The feature also closely resembles an older technique that Berkeley's UFS called "block reallocation".</a:t>
            </a:r>
          </a:p>
          <a:p>
            <a:r>
              <a:rPr lang="en-US" dirty="0"/>
              <a:t>When blocks must be allocated to hold pending writes, disk space for the appended data is subtracted from the free-space counter, but not actually allocated in the free-space bitmap. Instead, the appended data are held in memory until they must be flushed to storage due to memory pressure, when the kernel decides to flush dirty buffers, or when the application performs the Unix "sync" system </a:t>
            </a:r>
            <a:r>
              <a:rPr lang="en-US" dirty="0" smtClean="0"/>
              <a:t>call.</a:t>
            </a:r>
            <a:endParaRPr lang="en-US" dirty="0"/>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16722469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Linux File System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188" y="1143000"/>
            <a:ext cx="8948812" cy="5715000"/>
          </a:xfrm>
        </p:spPr>
      </p:pic>
      <p:sp>
        <p:nvSpPr>
          <p:cNvPr id="3" name="Footer Placeholder 2"/>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621946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File </a:t>
            </a:r>
            <a:r>
              <a:rPr lang="en-US" dirty="0" smtClean="0"/>
              <a:t>System(cont.)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21" y="1219200"/>
            <a:ext cx="9042779" cy="5059363"/>
          </a:xfrm>
        </p:spPr>
      </p:pic>
      <p:sp>
        <p:nvSpPr>
          <p:cNvPr id="3" name="Footer Placeholder 2"/>
          <p:cNvSpPr>
            <a:spLocks noGrp="1"/>
          </p:cNvSpPr>
          <p:nvPr>
            <p:ph type="ftr" sz="quarter" idx="11"/>
          </p:nvPr>
        </p:nvSpPr>
        <p:spPr/>
        <p:txBody>
          <a:bodyPr/>
          <a:lstStyle/>
          <a:p>
            <a:r>
              <a:rPr lang="en-US" smtClean="0"/>
              <a:t>Eng Ali Mohammad. Bani Bakkar              Email : alli_m_alqadri@hotmail.com</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16797153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582" y="300289"/>
            <a:ext cx="8374836" cy="5867400"/>
          </a:xfrm>
        </p:spPr>
      </p:pic>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33643948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File </a:t>
            </a:r>
            <a:r>
              <a:rPr lang="en-US" dirty="0" smtClean="0"/>
              <a:t>System 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420904"/>
            <a:ext cx="8000999" cy="5456152"/>
          </a:xfrm>
        </p:spPr>
      </p:pic>
      <p:sp>
        <p:nvSpPr>
          <p:cNvPr id="5" name="Footer Placeholder 4"/>
          <p:cNvSpPr>
            <a:spLocks noGrp="1"/>
          </p:cNvSpPr>
          <p:nvPr>
            <p:ph type="ftr" sz="quarter" idx="11"/>
          </p:nvPr>
        </p:nvSpPr>
        <p:spPr/>
        <p:txBody>
          <a:bodyPr/>
          <a:lstStyle/>
          <a:p>
            <a:r>
              <a:rPr lang="en-US" smtClean="0"/>
              <a:t>Eng Ali Mohammad. Bani Bakkar              Email : alli_m_alqadri@hotmail.com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40510739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root Definition</a:t>
            </a:r>
            <a:br>
              <a:rPr lang="en-US" b="1" dirty="0"/>
            </a:br>
            <a:endParaRPr lang="en-US" dirty="0"/>
          </a:p>
        </p:txBody>
      </p:sp>
      <p:sp>
        <p:nvSpPr>
          <p:cNvPr id="3" name="Content Placeholder 2"/>
          <p:cNvSpPr>
            <a:spLocks noGrp="1"/>
          </p:cNvSpPr>
          <p:nvPr>
            <p:ph idx="1"/>
          </p:nvPr>
        </p:nvSpPr>
        <p:spPr>
          <a:xfrm>
            <a:off x="457200" y="990600"/>
            <a:ext cx="8229600" cy="5562600"/>
          </a:xfrm>
        </p:spPr>
        <p:txBody>
          <a:bodyPr>
            <a:normAutofit fontScale="85000" lnSpcReduction="10000"/>
          </a:bodyPr>
          <a:lstStyle/>
          <a:p>
            <a:r>
              <a:rPr lang="en-US" i="1" dirty="0"/>
              <a:t>root</a:t>
            </a:r>
            <a:r>
              <a:rPr lang="en-US" dirty="0"/>
              <a:t> is the user name or account that by default has access to all commands and files on a Linux or other Unix-like operating system. It is also referred to as the </a:t>
            </a:r>
            <a:r>
              <a:rPr lang="en-US" i="1" dirty="0"/>
              <a:t>root account</a:t>
            </a:r>
            <a:r>
              <a:rPr lang="en-US" dirty="0"/>
              <a:t>, </a:t>
            </a:r>
            <a:r>
              <a:rPr lang="en-US" i="1" dirty="0"/>
              <a:t>root user</a:t>
            </a:r>
            <a:r>
              <a:rPr lang="en-US" dirty="0"/>
              <a:t> and the </a:t>
            </a:r>
            <a:r>
              <a:rPr lang="en-US" i="1" dirty="0" err="1"/>
              <a:t>superuser</a:t>
            </a:r>
            <a:r>
              <a:rPr lang="en-US" dirty="0" smtClean="0"/>
              <a:t>.</a:t>
            </a:r>
            <a:endParaRPr lang="en-US" dirty="0"/>
          </a:p>
          <a:p>
            <a:r>
              <a:rPr lang="en-US" dirty="0"/>
              <a:t>One of these is the </a:t>
            </a:r>
            <a:r>
              <a:rPr lang="en-US" i="1" dirty="0"/>
              <a:t>root directory</a:t>
            </a:r>
            <a:r>
              <a:rPr lang="en-US" dirty="0"/>
              <a:t>, which is the </a:t>
            </a:r>
            <a:r>
              <a:rPr lang="en-US" i="1" dirty="0"/>
              <a:t>top level directory</a:t>
            </a:r>
            <a:r>
              <a:rPr lang="en-US" dirty="0"/>
              <a:t> on a system. That is, it is the directory in which all other directories, including their subdirectories, and files reside. The root directory is designated by a forward slash ( / ).</a:t>
            </a:r>
          </a:p>
          <a:p>
            <a:r>
              <a:rPr lang="en-US" dirty="0"/>
              <a:t>Another is </a:t>
            </a:r>
            <a:r>
              <a:rPr lang="en-US" i="1" dirty="0"/>
              <a:t>/root</a:t>
            </a:r>
            <a:r>
              <a:rPr lang="en-US" dirty="0"/>
              <a:t> (pronounced </a:t>
            </a:r>
            <a:r>
              <a:rPr lang="en-US" i="1" dirty="0"/>
              <a:t>slash root</a:t>
            </a:r>
            <a:r>
              <a:rPr lang="en-US" dirty="0"/>
              <a:t>), which is the root user's </a:t>
            </a:r>
            <a:r>
              <a:rPr lang="en-US" i="1" dirty="0"/>
              <a:t>home directory</a:t>
            </a:r>
            <a:r>
              <a:rPr lang="en-US" dirty="0"/>
              <a:t>. A home directory is the primary repository of a user's files, including that user's configuration files, and it is usually the directory in which a user finds itself when it logs into a system. </a:t>
            </a:r>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14837078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Manages the CPU processing time and priority</a:t>
            </a:r>
          </a:p>
        </p:txBody>
      </p:sp>
      <p:sp>
        <p:nvSpPr>
          <p:cNvPr id="3" name="Content Placeholder 2"/>
          <p:cNvSpPr>
            <a:spLocks noGrp="1"/>
          </p:cNvSpPr>
          <p:nvPr>
            <p:ph idx="1"/>
          </p:nvPr>
        </p:nvSpPr>
        <p:spPr/>
        <p:txBody>
          <a:bodyPr>
            <a:normAutofit fontScale="62500" lnSpcReduction="20000"/>
          </a:bodyPr>
          <a:lstStyle/>
          <a:p>
            <a:pPr>
              <a:lnSpc>
                <a:spcPct val="90000"/>
              </a:lnSpc>
            </a:pPr>
            <a:r>
              <a:rPr lang="en-US" b="1" dirty="0"/>
              <a:t>Processing Applications</a:t>
            </a:r>
          </a:p>
          <a:p>
            <a:pPr>
              <a:lnSpc>
                <a:spcPct val="90000"/>
              </a:lnSpc>
            </a:pPr>
            <a:endParaRPr lang="en-US" b="1" dirty="0"/>
          </a:p>
          <a:p>
            <a:pPr>
              <a:lnSpc>
                <a:spcPct val="90000"/>
              </a:lnSpc>
            </a:pPr>
            <a:r>
              <a:rPr lang="en-US" b="1" dirty="0"/>
              <a:t>multitasking</a:t>
            </a:r>
            <a:r>
              <a:rPr lang="en-US" dirty="0"/>
              <a:t> = ability of the operating system run multiple software programs (only one programs gets processed at a time)</a:t>
            </a:r>
          </a:p>
          <a:p>
            <a:pPr>
              <a:lnSpc>
                <a:spcPct val="90000"/>
              </a:lnSpc>
            </a:pPr>
            <a:endParaRPr lang="en-US" dirty="0"/>
          </a:p>
          <a:p>
            <a:pPr>
              <a:lnSpc>
                <a:spcPct val="90000"/>
              </a:lnSpc>
            </a:pPr>
            <a:r>
              <a:rPr lang="en-US" b="1" dirty="0"/>
              <a:t>multiprocessing</a:t>
            </a:r>
            <a:r>
              <a:rPr lang="en-US" dirty="0"/>
              <a:t> = ability of the operating system to run multiple software programs </a:t>
            </a:r>
            <a:r>
              <a:rPr lang="en-US" u="sng" dirty="0"/>
              <a:t>at the same time</a:t>
            </a:r>
          </a:p>
          <a:p>
            <a:pPr>
              <a:lnSpc>
                <a:spcPct val="90000"/>
              </a:lnSpc>
            </a:pPr>
            <a:endParaRPr lang="en-US" dirty="0"/>
          </a:p>
          <a:p>
            <a:pPr>
              <a:lnSpc>
                <a:spcPct val="90000"/>
              </a:lnSpc>
            </a:pPr>
            <a:r>
              <a:rPr lang="en-US" b="1" dirty="0"/>
              <a:t>Number of users with simultaneous access</a:t>
            </a:r>
          </a:p>
          <a:p>
            <a:pPr>
              <a:lnSpc>
                <a:spcPct val="90000"/>
              </a:lnSpc>
            </a:pPr>
            <a:endParaRPr lang="en-US" dirty="0"/>
          </a:p>
          <a:p>
            <a:pPr>
              <a:lnSpc>
                <a:spcPct val="90000"/>
              </a:lnSpc>
            </a:pPr>
            <a:r>
              <a:rPr lang="en-US" b="1" dirty="0"/>
              <a:t>multiuser</a:t>
            </a:r>
            <a:r>
              <a:rPr lang="en-US" dirty="0"/>
              <a:t> = ability of the operating system to allow multiple users access to the same computer at the same time</a:t>
            </a:r>
          </a:p>
          <a:p>
            <a:pPr>
              <a:lnSpc>
                <a:spcPct val="90000"/>
              </a:lnSpc>
            </a:pPr>
            <a:endParaRPr lang="en-US" dirty="0"/>
          </a:p>
          <a:p>
            <a:pPr>
              <a:lnSpc>
                <a:spcPct val="90000"/>
              </a:lnSpc>
            </a:pPr>
            <a:r>
              <a:rPr lang="en-US" b="1" dirty="0"/>
              <a:t>single user</a:t>
            </a:r>
            <a:r>
              <a:rPr lang="en-US" dirty="0"/>
              <a:t> = the operating system only allows a single user at a time access to the </a:t>
            </a:r>
            <a:r>
              <a:rPr lang="en-US" dirty="0" smtClean="0"/>
              <a:t>computer</a:t>
            </a:r>
          </a:p>
          <a:p>
            <a:pPr>
              <a:lnSpc>
                <a:spcPct val="90000"/>
              </a:lnSpc>
            </a:pPr>
            <a:r>
              <a:rPr lang="en-US" b="1" dirty="0" smtClean="0"/>
              <a:t>Multithreading </a:t>
            </a:r>
            <a:endParaRPr lang="en-US" b="1" dirty="0"/>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6049596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multitasking</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2" y="1600200"/>
            <a:ext cx="8046156" cy="4525963"/>
          </a:xfrm>
        </p:spPr>
      </p:pic>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8058223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multitasking</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828800"/>
            <a:ext cx="7539596" cy="3701256"/>
          </a:xfrm>
        </p:spPr>
      </p:pic>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3178243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multiprocessing</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52600" y="1219200"/>
            <a:ext cx="5410200" cy="5231055"/>
          </a:xfrm>
        </p:spPr>
      </p:pic>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1481711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multiprocessing</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1371600"/>
            <a:ext cx="5562600" cy="4606528"/>
          </a:xfrm>
        </p:spPr>
      </p:pic>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0293527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6366</TotalTime>
  <Words>1611</Words>
  <Application>Microsoft Office PowerPoint</Application>
  <PresentationFormat>On-screen Show (4:3)</PresentationFormat>
  <Paragraphs>254</Paragraphs>
  <Slides>48</Slides>
  <Notes>1</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 Linux  Fundamentals VERSION 3 November-2022     Part 1  Eng Ali Mohammad. Bani Bakkar  </vt:lpstr>
      <vt:lpstr>Operating System </vt:lpstr>
      <vt:lpstr>PowerPoint Presentation</vt:lpstr>
      <vt:lpstr>Operaring System Functions</vt:lpstr>
      <vt:lpstr>Manages the CPU processing time and priority</vt:lpstr>
      <vt:lpstr>multitasking</vt:lpstr>
      <vt:lpstr>multitasking</vt:lpstr>
      <vt:lpstr>multiprocessing</vt:lpstr>
      <vt:lpstr>multiprocessing</vt:lpstr>
      <vt:lpstr>multiuser</vt:lpstr>
      <vt:lpstr>PowerPoint Presentation</vt:lpstr>
      <vt:lpstr>Manages and Interacts with Computer Hardware </vt:lpstr>
      <vt:lpstr> Provides the System Interface</vt:lpstr>
      <vt:lpstr>PowerPoint Presentation</vt:lpstr>
      <vt:lpstr>Computer System </vt:lpstr>
      <vt:lpstr>WHAT IS KERNAL?</vt:lpstr>
      <vt:lpstr>WHAT IS KERNAL?</vt:lpstr>
      <vt:lpstr>PowerPoint Presentation</vt:lpstr>
      <vt:lpstr>Linux </vt:lpstr>
      <vt:lpstr>Overview </vt:lpstr>
      <vt:lpstr>                                         Discussion 1</vt:lpstr>
      <vt:lpstr>Discussion 2</vt:lpstr>
      <vt:lpstr>Discussion 3</vt:lpstr>
      <vt:lpstr>Overview cont.</vt:lpstr>
      <vt:lpstr>Common Linux Distributions</vt:lpstr>
      <vt:lpstr>Basic Features of Linux </vt:lpstr>
      <vt:lpstr>The four essential freedoms of linux</vt:lpstr>
      <vt:lpstr>PowerPoint Presentation</vt:lpstr>
      <vt:lpstr>Linux kernel (1)</vt:lpstr>
      <vt:lpstr>Linux kernal (2)</vt:lpstr>
      <vt:lpstr>PowerPoint Presentation</vt:lpstr>
      <vt:lpstr>        booting</vt:lpstr>
      <vt:lpstr>Boot Loader</vt:lpstr>
      <vt:lpstr>Grub 2</vt:lpstr>
      <vt:lpstr>Lilo </vt:lpstr>
      <vt:lpstr>HIERARCHICAL FILESYSTEM</vt:lpstr>
      <vt:lpstr>PowerPoint Presentation</vt:lpstr>
      <vt:lpstr>Partitions </vt:lpstr>
      <vt:lpstr>Linux file system types</vt:lpstr>
      <vt:lpstr>Ext4(extended file system)  Features</vt:lpstr>
      <vt:lpstr>Ext4(extended file system)  Features cont.</vt:lpstr>
      <vt:lpstr>PowerPoint Presentation</vt:lpstr>
      <vt:lpstr>Allocate-on-flush</vt:lpstr>
      <vt:lpstr> Linux File System </vt:lpstr>
      <vt:lpstr>Linux File System(cont.)</vt:lpstr>
      <vt:lpstr>PowerPoint Presentation</vt:lpstr>
      <vt:lpstr>Linux File System Example</vt:lpstr>
      <vt:lpstr>root Definition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Fundamentals    Eng Ali Moh. Bani Bakkar Email : alialqadri1980@gmail.com Mob:0778642376</dc:title>
  <dc:creator>ali</dc:creator>
  <cp:lastModifiedBy>ali</cp:lastModifiedBy>
  <cp:revision>527</cp:revision>
  <dcterms:created xsi:type="dcterms:W3CDTF">2006-08-16T00:00:00Z</dcterms:created>
  <dcterms:modified xsi:type="dcterms:W3CDTF">2022-11-28T16:31:29Z</dcterms:modified>
</cp:coreProperties>
</file>