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270" r:id="rId2"/>
    <p:sldId id="271" r:id="rId3"/>
    <p:sldId id="272" r:id="rId4"/>
    <p:sldId id="317" r:id="rId5"/>
    <p:sldId id="257" r:id="rId6"/>
    <p:sldId id="258" r:id="rId7"/>
    <p:sldId id="319" r:id="rId8"/>
    <p:sldId id="318" r:id="rId9"/>
    <p:sldId id="259" r:id="rId10"/>
    <p:sldId id="320" r:id="rId11"/>
    <p:sldId id="321" r:id="rId12"/>
    <p:sldId id="322" r:id="rId13"/>
    <p:sldId id="323" r:id="rId14"/>
    <p:sldId id="324" r:id="rId15"/>
    <p:sldId id="325" r:id="rId16"/>
    <p:sldId id="260" r:id="rId17"/>
    <p:sldId id="261" r:id="rId18"/>
    <p:sldId id="326" r:id="rId19"/>
    <p:sldId id="262" r:id="rId20"/>
    <p:sldId id="327" r:id="rId21"/>
    <p:sldId id="263" r:id="rId22"/>
    <p:sldId id="462" r:id="rId23"/>
    <p:sldId id="330" r:id="rId24"/>
    <p:sldId id="331" r:id="rId25"/>
    <p:sldId id="332" r:id="rId26"/>
    <p:sldId id="464" r:id="rId27"/>
    <p:sldId id="328" r:id="rId28"/>
    <p:sldId id="265" r:id="rId29"/>
    <p:sldId id="465" r:id="rId30"/>
    <p:sldId id="264" r:id="rId31"/>
    <p:sldId id="266" r:id="rId32"/>
    <p:sldId id="267" r:id="rId33"/>
    <p:sldId id="268" r:id="rId34"/>
    <p:sldId id="334" r:id="rId35"/>
    <p:sldId id="335" r:id="rId36"/>
    <p:sldId id="337" r:id="rId37"/>
    <p:sldId id="336" r:id="rId38"/>
    <p:sldId id="338" r:id="rId39"/>
    <p:sldId id="461" r:id="rId40"/>
    <p:sldId id="339" r:id="rId41"/>
    <p:sldId id="340" r:id="rId42"/>
    <p:sldId id="341" r:id="rId43"/>
    <p:sldId id="342" r:id="rId44"/>
    <p:sldId id="343" r:id="rId45"/>
    <p:sldId id="344" r:id="rId46"/>
    <p:sldId id="345" r:id="rId47"/>
    <p:sldId id="349" r:id="rId48"/>
    <p:sldId id="346" r:id="rId49"/>
    <p:sldId id="347" r:id="rId50"/>
    <p:sldId id="348" r:id="rId51"/>
    <p:sldId id="350" r:id="rId52"/>
    <p:sldId id="353" r:id="rId53"/>
    <p:sldId id="355" r:id="rId54"/>
    <p:sldId id="359" r:id="rId55"/>
    <p:sldId id="360" r:id="rId56"/>
    <p:sldId id="357" r:id="rId57"/>
    <p:sldId id="356" r:id="rId58"/>
    <p:sldId id="358" r:id="rId59"/>
    <p:sldId id="361" r:id="rId60"/>
    <p:sldId id="362" r:id="rId61"/>
    <p:sldId id="363" r:id="rId62"/>
    <p:sldId id="351" r:id="rId63"/>
    <p:sldId id="352" r:id="rId64"/>
    <p:sldId id="364" r:id="rId65"/>
    <p:sldId id="365" r:id="rId66"/>
    <p:sldId id="366" r:id="rId67"/>
    <p:sldId id="367" r:id="rId68"/>
    <p:sldId id="368" r:id="rId69"/>
    <p:sldId id="369" r:id="rId70"/>
    <p:sldId id="370" r:id="rId71"/>
    <p:sldId id="371" r:id="rId72"/>
    <p:sldId id="354" r:id="rId73"/>
    <p:sldId id="375" r:id="rId74"/>
    <p:sldId id="372" r:id="rId75"/>
    <p:sldId id="373" r:id="rId76"/>
    <p:sldId id="374" r:id="rId77"/>
    <p:sldId id="390" r:id="rId78"/>
    <p:sldId id="376" r:id="rId79"/>
    <p:sldId id="377" r:id="rId80"/>
    <p:sldId id="385" r:id="rId81"/>
    <p:sldId id="378" r:id="rId82"/>
    <p:sldId id="379" r:id="rId83"/>
    <p:sldId id="380" r:id="rId84"/>
    <p:sldId id="381" r:id="rId85"/>
    <p:sldId id="382" r:id="rId86"/>
    <p:sldId id="383" r:id="rId87"/>
    <p:sldId id="460"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E7E6FF"/>
    <a:srgbClr val="C04F15"/>
    <a:srgbClr val="215F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33" autoAdjust="0"/>
  </p:normalViewPr>
  <p:slideViewPr>
    <p:cSldViewPr snapToGrid="0">
      <p:cViewPr varScale="1">
        <p:scale>
          <a:sx n="78" d="100"/>
          <a:sy n="78"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37B7D1-B8A0-4404-9FC7-F83E434808A0}" type="datetimeFigureOut">
              <a:rPr lang="en-CA" smtClean="0"/>
              <a:t>05-Sep-2024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82389E-BB22-4361-B994-E7FA9F8CDDD1}" type="slidenum">
              <a:rPr lang="en-CA" smtClean="0"/>
              <a:t>‹#›</a:t>
            </a:fld>
            <a:endParaRPr lang="en-CA"/>
          </a:p>
        </p:txBody>
      </p:sp>
    </p:spTree>
    <p:extLst>
      <p:ext uri="{BB962C8B-B14F-4D97-AF65-F5344CB8AC3E}">
        <p14:creationId xmlns:p14="http://schemas.microsoft.com/office/powerpoint/2010/main" val="4019645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D55B2-0FCE-3057-0288-9DB752EB5A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5F92F900-0790-7973-F7D3-D1E21B2E2F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36DE4C57-9A7E-F6D4-803F-A77881A1855A}"/>
              </a:ext>
            </a:extLst>
          </p:cNvPr>
          <p:cNvSpPr>
            <a:spLocks noGrp="1"/>
          </p:cNvSpPr>
          <p:nvPr>
            <p:ph type="dt" sz="half" idx="10"/>
          </p:nvPr>
        </p:nvSpPr>
        <p:spPr/>
        <p:txBody>
          <a:bodyPr/>
          <a:lstStyle/>
          <a:p>
            <a:fld id="{0A8F2FD7-CB6B-4370-8250-879686A11884}" type="datetime1">
              <a:rPr lang="en-CA" smtClean="0"/>
              <a:t>05-Sep-2024</a:t>
            </a:fld>
            <a:endParaRPr lang="en-CA"/>
          </a:p>
        </p:txBody>
      </p:sp>
      <p:sp>
        <p:nvSpPr>
          <p:cNvPr id="5" name="Footer Placeholder 4">
            <a:extLst>
              <a:ext uri="{FF2B5EF4-FFF2-40B4-BE49-F238E27FC236}">
                <a16:creationId xmlns:a16="http://schemas.microsoft.com/office/drawing/2014/main" id="{B6AA2BD0-A7F4-CC57-5942-219EA137CCDF}"/>
              </a:ext>
            </a:extLst>
          </p:cNvPr>
          <p:cNvSpPr>
            <a:spLocks noGrp="1"/>
          </p:cNvSpPr>
          <p:nvPr>
            <p:ph type="ftr" sz="quarter" idx="11"/>
          </p:nvPr>
        </p:nvSpPr>
        <p:spPr/>
        <p:txBody>
          <a:body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B0574AD4-CFBE-DE02-7149-1DA33076C036}"/>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090708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21A97-BD49-1E4E-FEA8-B0469286091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BB390E8-F63E-E9B9-6459-3FC90FB6CD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851E3E-FE66-2248-2386-BE2B5FC617F6}"/>
              </a:ext>
            </a:extLst>
          </p:cNvPr>
          <p:cNvSpPr>
            <a:spLocks noGrp="1"/>
          </p:cNvSpPr>
          <p:nvPr>
            <p:ph type="dt" sz="half" idx="10"/>
          </p:nvPr>
        </p:nvSpPr>
        <p:spPr/>
        <p:txBody>
          <a:bodyPr/>
          <a:lstStyle/>
          <a:p>
            <a:fld id="{EE6C5E98-2FD8-4FF5-BD80-49CF7DE30F27}" type="datetime1">
              <a:rPr lang="en-CA" smtClean="0"/>
              <a:t>05-Sep-2024</a:t>
            </a:fld>
            <a:endParaRPr lang="en-CA"/>
          </a:p>
        </p:txBody>
      </p:sp>
      <p:sp>
        <p:nvSpPr>
          <p:cNvPr id="5" name="Footer Placeholder 4">
            <a:extLst>
              <a:ext uri="{FF2B5EF4-FFF2-40B4-BE49-F238E27FC236}">
                <a16:creationId xmlns:a16="http://schemas.microsoft.com/office/drawing/2014/main" id="{3EA2B2AD-D32C-6FE9-A9AF-4B9EC62BDD5B}"/>
              </a:ext>
            </a:extLst>
          </p:cNvPr>
          <p:cNvSpPr>
            <a:spLocks noGrp="1"/>
          </p:cNvSpPr>
          <p:nvPr>
            <p:ph type="ftr" sz="quarter" idx="11"/>
          </p:nvPr>
        </p:nvSpPr>
        <p:spPr/>
        <p:txBody>
          <a:body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CCD6DC47-E959-1334-47AD-CEC1A1B6E617}"/>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927966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6A5673-2974-4369-A0EC-3491A4F30A2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B829E54-1F09-98E1-A1A2-4F1F4605AF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40B2715-6977-19D2-3F13-C4A42EFFC278}"/>
              </a:ext>
            </a:extLst>
          </p:cNvPr>
          <p:cNvSpPr>
            <a:spLocks noGrp="1"/>
          </p:cNvSpPr>
          <p:nvPr>
            <p:ph type="dt" sz="half" idx="10"/>
          </p:nvPr>
        </p:nvSpPr>
        <p:spPr/>
        <p:txBody>
          <a:bodyPr/>
          <a:lstStyle/>
          <a:p>
            <a:fld id="{8B8544D7-AAE2-4E38-AC96-AE9292540EA3}" type="datetime1">
              <a:rPr lang="en-CA" smtClean="0"/>
              <a:t>05-Sep-2024</a:t>
            </a:fld>
            <a:endParaRPr lang="en-CA"/>
          </a:p>
        </p:txBody>
      </p:sp>
      <p:sp>
        <p:nvSpPr>
          <p:cNvPr id="5" name="Footer Placeholder 4">
            <a:extLst>
              <a:ext uri="{FF2B5EF4-FFF2-40B4-BE49-F238E27FC236}">
                <a16:creationId xmlns:a16="http://schemas.microsoft.com/office/drawing/2014/main" id="{018329BB-B246-DDF6-C20F-F7462599A96F}"/>
              </a:ext>
            </a:extLst>
          </p:cNvPr>
          <p:cNvSpPr>
            <a:spLocks noGrp="1"/>
          </p:cNvSpPr>
          <p:nvPr>
            <p:ph type="ftr" sz="quarter" idx="11"/>
          </p:nvPr>
        </p:nvSpPr>
        <p:spPr/>
        <p:txBody>
          <a:body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B06B664E-F613-4FFE-1B24-73829FA83A7E}"/>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205518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4E180-86CC-E8E9-9AC3-E262D7621DC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9B1464A7-E7F2-D01A-A16A-6A90584C9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6324E4D-5BE4-36E1-5714-664F066B16D6}"/>
              </a:ext>
            </a:extLst>
          </p:cNvPr>
          <p:cNvSpPr>
            <a:spLocks noGrp="1"/>
          </p:cNvSpPr>
          <p:nvPr>
            <p:ph type="dt" sz="half" idx="10"/>
          </p:nvPr>
        </p:nvSpPr>
        <p:spPr/>
        <p:txBody>
          <a:bodyPr/>
          <a:lstStyle/>
          <a:p>
            <a:fld id="{78273B86-8BA2-42D0-B4FC-07108E8B5454}" type="datetime1">
              <a:rPr lang="en-CA" smtClean="0"/>
              <a:t>05-Sep-2024</a:t>
            </a:fld>
            <a:endParaRPr lang="en-CA"/>
          </a:p>
        </p:txBody>
      </p:sp>
      <p:sp>
        <p:nvSpPr>
          <p:cNvPr id="5" name="Footer Placeholder 4">
            <a:extLst>
              <a:ext uri="{FF2B5EF4-FFF2-40B4-BE49-F238E27FC236}">
                <a16:creationId xmlns:a16="http://schemas.microsoft.com/office/drawing/2014/main" id="{5E096059-4C36-B47E-B429-99E998242CC5}"/>
              </a:ext>
            </a:extLst>
          </p:cNvPr>
          <p:cNvSpPr>
            <a:spLocks noGrp="1"/>
          </p:cNvSpPr>
          <p:nvPr>
            <p:ph type="ftr" sz="quarter" idx="11"/>
          </p:nvPr>
        </p:nvSpPr>
        <p:spPr/>
        <p:txBody>
          <a:body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B5D43670-773E-0D79-8191-3E1D44D3D8EF}"/>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33419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5A687-0AB4-31FB-98F8-F7E58228A3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6B57E665-3815-2AEC-8296-4BDD9F9F16B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08E60F-3EA9-6ACB-F7DA-EF41A72E62DD}"/>
              </a:ext>
            </a:extLst>
          </p:cNvPr>
          <p:cNvSpPr>
            <a:spLocks noGrp="1"/>
          </p:cNvSpPr>
          <p:nvPr>
            <p:ph type="dt" sz="half" idx="10"/>
          </p:nvPr>
        </p:nvSpPr>
        <p:spPr/>
        <p:txBody>
          <a:bodyPr/>
          <a:lstStyle/>
          <a:p>
            <a:fld id="{73F68217-AC84-4E81-8CF2-7C6C03526220}" type="datetime1">
              <a:rPr lang="en-CA" smtClean="0"/>
              <a:t>05-Sep-2024</a:t>
            </a:fld>
            <a:endParaRPr lang="en-CA"/>
          </a:p>
        </p:txBody>
      </p:sp>
      <p:sp>
        <p:nvSpPr>
          <p:cNvPr id="5" name="Footer Placeholder 4">
            <a:extLst>
              <a:ext uri="{FF2B5EF4-FFF2-40B4-BE49-F238E27FC236}">
                <a16:creationId xmlns:a16="http://schemas.microsoft.com/office/drawing/2014/main" id="{3454BE4C-03A8-19A8-21B1-320AF71E15F8}"/>
              </a:ext>
            </a:extLst>
          </p:cNvPr>
          <p:cNvSpPr>
            <a:spLocks noGrp="1"/>
          </p:cNvSpPr>
          <p:nvPr>
            <p:ph type="ftr" sz="quarter" idx="11"/>
          </p:nvPr>
        </p:nvSpPr>
        <p:spPr/>
        <p:txBody>
          <a:body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808E7EDE-2B07-F22C-50B6-D7596EEE90C9}"/>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3419400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F5920-0DAC-0D8D-1AA8-ECEE9885625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574A586-3838-3B1F-951E-6581CB0D45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AD658ED9-DB4E-104D-2D9B-0350D9F107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262D7F2F-0545-119D-BF77-D5536C3AE584}"/>
              </a:ext>
            </a:extLst>
          </p:cNvPr>
          <p:cNvSpPr>
            <a:spLocks noGrp="1"/>
          </p:cNvSpPr>
          <p:nvPr>
            <p:ph type="dt" sz="half" idx="10"/>
          </p:nvPr>
        </p:nvSpPr>
        <p:spPr/>
        <p:txBody>
          <a:bodyPr/>
          <a:lstStyle/>
          <a:p>
            <a:fld id="{58D95A4D-2394-4E70-ACAD-83423ABB61DD}" type="datetime1">
              <a:rPr lang="en-CA" smtClean="0"/>
              <a:t>05-Sep-2024</a:t>
            </a:fld>
            <a:endParaRPr lang="en-CA"/>
          </a:p>
        </p:txBody>
      </p:sp>
      <p:sp>
        <p:nvSpPr>
          <p:cNvPr id="6" name="Footer Placeholder 5">
            <a:extLst>
              <a:ext uri="{FF2B5EF4-FFF2-40B4-BE49-F238E27FC236}">
                <a16:creationId xmlns:a16="http://schemas.microsoft.com/office/drawing/2014/main" id="{9D4A6EBE-2DDD-567B-2414-DAEAD9268223}"/>
              </a:ext>
            </a:extLst>
          </p:cNvPr>
          <p:cNvSpPr>
            <a:spLocks noGrp="1"/>
          </p:cNvSpPr>
          <p:nvPr>
            <p:ph type="ftr" sz="quarter" idx="11"/>
          </p:nvPr>
        </p:nvSpPr>
        <p:spPr/>
        <p:txBody>
          <a:bodyPr/>
          <a:lstStyle/>
          <a:p>
            <a:r>
              <a:rPr lang="sv-SE"/>
              <a:t>INST. : ENG.ALI BANI BAKAR &amp; ENG.Dana Al-Mahrouk</a:t>
            </a:r>
            <a:endParaRPr lang="en-CA"/>
          </a:p>
        </p:txBody>
      </p:sp>
      <p:sp>
        <p:nvSpPr>
          <p:cNvPr id="7" name="Slide Number Placeholder 6">
            <a:extLst>
              <a:ext uri="{FF2B5EF4-FFF2-40B4-BE49-F238E27FC236}">
                <a16:creationId xmlns:a16="http://schemas.microsoft.com/office/drawing/2014/main" id="{308149A9-B724-0DC6-3258-0ECC0A7EDF55}"/>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8769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B5630-7FBE-53AC-4024-1CD7C1395D75}"/>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36570ED1-715B-3ED5-8A56-178009FFDC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3B80F-BFEB-500B-1F8A-5A3DFEB270A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252BEE6F-A27E-6D03-0227-B24E1A38065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66CD55-B085-E0C0-F7EC-6870740BCF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7CEA452-0F8F-AA3F-1630-82191E1F3DC4}"/>
              </a:ext>
            </a:extLst>
          </p:cNvPr>
          <p:cNvSpPr>
            <a:spLocks noGrp="1"/>
          </p:cNvSpPr>
          <p:nvPr>
            <p:ph type="dt" sz="half" idx="10"/>
          </p:nvPr>
        </p:nvSpPr>
        <p:spPr/>
        <p:txBody>
          <a:bodyPr/>
          <a:lstStyle/>
          <a:p>
            <a:fld id="{149EE6BA-7EBC-4BFB-9973-EB48587C58DD}" type="datetime1">
              <a:rPr lang="en-CA" smtClean="0"/>
              <a:t>05-Sep-2024</a:t>
            </a:fld>
            <a:endParaRPr lang="en-CA"/>
          </a:p>
        </p:txBody>
      </p:sp>
      <p:sp>
        <p:nvSpPr>
          <p:cNvPr id="8" name="Footer Placeholder 7">
            <a:extLst>
              <a:ext uri="{FF2B5EF4-FFF2-40B4-BE49-F238E27FC236}">
                <a16:creationId xmlns:a16="http://schemas.microsoft.com/office/drawing/2014/main" id="{FB19BB30-96A8-7E83-C888-12FB8C156F6C}"/>
              </a:ext>
            </a:extLst>
          </p:cNvPr>
          <p:cNvSpPr>
            <a:spLocks noGrp="1"/>
          </p:cNvSpPr>
          <p:nvPr>
            <p:ph type="ftr" sz="quarter" idx="11"/>
          </p:nvPr>
        </p:nvSpPr>
        <p:spPr/>
        <p:txBody>
          <a:bodyPr/>
          <a:lstStyle/>
          <a:p>
            <a:r>
              <a:rPr lang="sv-SE"/>
              <a:t>INST. : ENG.ALI BANI BAKAR &amp; ENG.Dana Al-Mahrouk</a:t>
            </a:r>
            <a:endParaRPr lang="en-CA"/>
          </a:p>
        </p:txBody>
      </p:sp>
      <p:sp>
        <p:nvSpPr>
          <p:cNvPr id="9" name="Slide Number Placeholder 8">
            <a:extLst>
              <a:ext uri="{FF2B5EF4-FFF2-40B4-BE49-F238E27FC236}">
                <a16:creationId xmlns:a16="http://schemas.microsoft.com/office/drawing/2014/main" id="{3AA2D62D-62F1-5877-BAD7-98CF52D60025}"/>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3570290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D8446-EF53-C35C-6589-BCE8342CB31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B9A5A240-A7A9-0F34-38FC-C5401360C3FF}"/>
              </a:ext>
            </a:extLst>
          </p:cNvPr>
          <p:cNvSpPr>
            <a:spLocks noGrp="1"/>
          </p:cNvSpPr>
          <p:nvPr>
            <p:ph type="dt" sz="half" idx="10"/>
          </p:nvPr>
        </p:nvSpPr>
        <p:spPr/>
        <p:txBody>
          <a:bodyPr/>
          <a:lstStyle/>
          <a:p>
            <a:fld id="{6A4C06B0-775D-4891-A97D-B4AECCB04F88}" type="datetime1">
              <a:rPr lang="en-CA" smtClean="0"/>
              <a:t>05-Sep-2024</a:t>
            </a:fld>
            <a:endParaRPr lang="en-CA"/>
          </a:p>
        </p:txBody>
      </p:sp>
      <p:sp>
        <p:nvSpPr>
          <p:cNvPr id="4" name="Footer Placeholder 3">
            <a:extLst>
              <a:ext uri="{FF2B5EF4-FFF2-40B4-BE49-F238E27FC236}">
                <a16:creationId xmlns:a16="http://schemas.microsoft.com/office/drawing/2014/main" id="{5757682E-7CBD-D51D-F1BE-FCF98C2C0706}"/>
              </a:ext>
            </a:extLst>
          </p:cNvPr>
          <p:cNvSpPr>
            <a:spLocks noGrp="1"/>
          </p:cNvSpPr>
          <p:nvPr>
            <p:ph type="ftr" sz="quarter" idx="11"/>
          </p:nvPr>
        </p:nvSpPr>
        <p:spPr/>
        <p:txBody>
          <a:bodyPr/>
          <a:lstStyle/>
          <a:p>
            <a:r>
              <a:rPr lang="sv-SE"/>
              <a:t>INST. : ENG.ALI BANI BAKAR &amp; ENG.Dana Al-Mahrouk</a:t>
            </a:r>
            <a:endParaRPr lang="en-CA"/>
          </a:p>
        </p:txBody>
      </p:sp>
      <p:sp>
        <p:nvSpPr>
          <p:cNvPr id="5" name="Slide Number Placeholder 4">
            <a:extLst>
              <a:ext uri="{FF2B5EF4-FFF2-40B4-BE49-F238E27FC236}">
                <a16:creationId xmlns:a16="http://schemas.microsoft.com/office/drawing/2014/main" id="{541254B1-FF84-D5F9-3993-6A7A30FA78C0}"/>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455234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DEA782-5FD6-08DF-1A43-F2B10F95451D}"/>
              </a:ext>
            </a:extLst>
          </p:cNvPr>
          <p:cNvSpPr>
            <a:spLocks noGrp="1"/>
          </p:cNvSpPr>
          <p:nvPr>
            <p:ph type="dt" sz="half" idx="10"/>
          </p:nvPr>
        </p:nvSpPr>
        <p:spPr/>
        <p:txBody>
          <a:bodyPr/>
          <a:lstStyle/>
          <a:p>
            <a:fld id="{9FC4381A-EAD7-4A7C-B610-720A4E154827}" type="datetime1">
              <a:rPr lang="en-CA" smtClean="0"/>
              <a:t>05-Sep-2024</a:t>
            </a:fld>
            <a:endParaRPr lang="en-CA"/>
          </a:p>
        </p:txBody>
      </p:sp>
      <p:sp>
        <p:nvSpPr>
          <p:cNvPr id="3" name="Footer Placeholder 2">
            <a:extLst>
              <a:ext uri="{FF2B5EF4-FFF2-40B4-BE49-F238E27FC236}">
                <a16:creationId xmlns:a16="http://schemas.microsoft.com/office/drawing/2014/main" id="{6652394D-5303-E788-FACA-8274321BBE4E}"/>
              </a:ext>
            </a:extLst>
          </p:cNvPr>
          <p:cNvSpPr>
            <a:spLocks noGrp="1"/>
          </p:cNvSpPr>
          <p:nvPr>
            <p:ph type="ftr" sz="quarter" idx="11"/>
          </p:nvPr>
        </p:nvSpPr>
        <p:spPr/>
        <p:txBody>
          <a:bodyPr/>
          <a:lstStyle/>
          <a:p>
            <a:r>
              <a:rPr lang="sv-SE"/>
              <a:t>INST. : ENG.ALI BANI BAKAR &amp; ENG.Dana Al-Mahrouk</a:t>
            </a:r>
            <a:endParaRPr lang="en-CA"/>
          </a:p>
        </p:txBody>
      </p:sp>
      <p:sp>
        <p:nvSpPr>
          <p:cNvPr id="4" name="Slide Number Placeholder 3">
            <a:extLst>
              <a:ext uri="{FF2B5EF4-FFF2-40B4-BE49-F238E27FC236}">
                <a16:creationId xmlns:a16="http://schemas.microsoft.com/office/drawing/2014/main" id="{F01C9674-5ED9-A97E-1F88-D08FD0564044}"/>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608769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02B8-0758-4EA1-A0F0-43B9004D58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6C48075F-6478-C625-F111-4427A1D29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E75EDC6-3BBB-5C0B-6258-7F472E7854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7F815C-70EC-41A2-F611-00D7352C64CC}"/>
              </a:ext>
            </a:extLst>
          </p:cNvPr>
          <p:cNvSpPr>
            <a:spLocks noGrp="1"/>
          </p:cNvSpPr>
          <p:nvPr>
            <p:ph type="dt" sz="half" idx="10"/>
          </p:nvPr>
        </p:nvSpPr>
        <p:spPr/>
        <p:txBody>
          <a:bodyPr/>
          <a:lstStyle/>
          <a:p>
            <a:fld id="{5F7E08B5-CAD9-4D69-8C58-BD69002696BE}" type="datetime1">
              <a:rPr lang="en-CA" smtClean="0"/>
              <a:t>05-Sep-2024</a:t>
            </a:fld>
            <a:endParaRPr lang="en-CA"/>
          </a:p>
        </p:txBody>
      </p:sp>
      <p:sp>
        <p:nvSpPr>
          <p:cNvPr id="6" name="Footer Placeholder 5">
            <a:extLst>
              <a:ext uri="{FF2B5EF4-FFF2-40B4-BE49-F238E27FC236}">
                <a16:creationId xmlns:a16="http://schemas.microsoft.com/office/drawing/2014/main" id="{51106774-AF1C-4555-5FD9-A28F0C5D7AEC}"/>
              </a:ext>
            </a:extLst>
          </p:cNvPr>
          <p:cNvSpPr>
            <a:spLocks noGrp="1"/>
          </p:cNvSpPr>
          <p:nvPr>
            <p:ph type="ftr" sz="quarter" idx="11"/>
          </p:nvPr>
        </p:nvSpPr>
        <p:spPr/>
        <p:txBody>
          <a:bodyPr/>
          <a:lstStyle/>
          <a:p>
            <a:r>
              <a:rPr lang="sv-SE"/>
              <a:t>INST. : ENG.ALI BANI BAKAR &amp; ENG.Dana Al-Mahrouk</a:t>
            </a:r>
            <a:endParaRPr lang="en-CA"/>
          </a:p>
        </p:txBody>
      </p:sp>
      <p:sp>
        <p:nvSpPr>
          <p:cNvPr id="7" name="Slide Number Placeholder 6">
            <a:extLst>
              <a:ext uri="{FF2B5EF4-FFF2-40B4-BE49-F238E27FC236}">
                <a16:creationId xmlns:a16="http://schemas.microsoft.com/office/drawing/2014/main" id="{05E89569-6BF6-4FE5-B14B-D57B7D4F66A3}"/>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137067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06DA1-3E78-A14B-ACF7-FF58D3195C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49C04372-2D3D-0884-C7A4-853B0FF2AA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EFA8AD51-66D0-4CF9-8D47-03AB5A3B11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E94015-FBD8-A314-81AB-ED2298A8A156}"/>
              </a:ext>
            </a:extLst>
          </p:cNvPr>
          <p:cNvSpPr>
            <a:spLocks noGrp="1"/>
          </p:cNvSpPr>
          <p:nvPr>
            <p:ph type="dt" sz="half" idx="10"/>
          </p:nvPr>
        </p:nvSpPr>
        <p:spPr/>
        <p:txBody>
          <a:bodyPr/>
          <a:lstStyle/>
          <a:p>
            <a:fld id="{F3400C36-FE54-454E-AE3F-AFC49910CA86}" type="datetime1">
              <a:rPr lang="en-CA" smtClean="0"/>
              <a:t>05-Sep-2024</a:t>
            </a:fld>
            <a:endParaRPr lang="en-CA"/>
          </a:p>
        </p:txBody>
      </p:sp>
      <p:sp>
        <p:nvSpPr>
          <p:cNvPr id="6" name="Footer Placeholder 5">
            <a:extLst>
              <a:ext uri="{FF2B5EF4-FFF2-40B4-BE49-F238E27FC236}">
                <a16:creationId xmlns:a16="http://schemas.microsoft.com/office/drawing/2014/main" id="{60B36E26-FF9B-473E-14AE-CC3F2A61009E}"/>
              </a:ext>
            </a:extLst>
          </p:cNvPr>
          <p:cNvSpPr>
            <a:spLocks noGrp="1"/>
          </p:cNvSpPr>
          <p:nvPr>
            <p:ph type="ftr" sz="quarter" idx="11"/>
          </p:nvPr>
        </p:nvSpPr>
        <p:spPr/>
        <p:txBody>
          <a:bodyPr/>
          <a:lstStyle/>
          <a:p>
            <a:r>
              <a:rPr lang="sv-SE"/>
              <a:t>INST. : ENG.ALI BANI BAKAR &amp; ENG.Dana Al-Mahrouk</a:t>
            </a:r>
            <a:endParaRPr lang="en-CA"/>
          </a:p>
        </p:txBody>
      </p:sp>
      <p:sp>
        <p:nvSpPr>
          <p:cNvPr id="7" name="Slide Number Placeholder 6">
            <a:extLst>
              <a:ext uri="{FF2B5EF4-FFF2-40B4-BE49-F238E27FC236}">
                <a16:creationId xmlns:a16="http://schemas.microsoft.com/office/drawing/2014/main" id="{45B08CFA-8EA0-0B5F-B206-F188C6E9BBA2}"/>
              </a:ext>
            </a:extLst>
          </p:cNvPr>
          <p:cNvSpPr>
            <a:spLocks noGrp="1"/>
          </p:cNvSpPr>
          <p:nvPr>
            <p:ph type="sldNum" sz="quarter" idx="12"/>
          </p:nvPr>
        </p:nvSpPr>
        <p:spPr/>
        <p:txBody>
          <a:bodyPr/>
          <a:lstStyle/>
          <a:p>
            <a:fld id="{AE468559-89C4-4A75-9557-2D817AB9EB8E}" type="slidenum">
              <a:rPr lang="en-CA" smtClean="0"/>
              <a:t>‹#›</a:t>
            </a:fld>
            <a:endParaRPr lang="en-CA"/>
          </a:p>
        </p:txBody>
      </p:sp>
    </p:spTree>
    <p:extLst>
      <p:ext uri="{BB962C8B-B14F-4D97-AF65-F5344CB8AC3E}">
        <p14:creationId xmlns:p14="http://schemas.microsoft.com/office/powerpoint/2010/main" val="3516359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E02A-D27C-EE2D-23E5-5372BCF815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26DDC93E-2A04-48B0-1EA1-BC4F1E5AE6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EFC6DE7-8FD6-FBA0-2460-CED7DAE1FE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55B3422-D327-4316-BA1B-54A36EB1DA6E}" type="datetime1">
              <a:rPr lang="en-CA" smtClean="0"/>
              <a:t>05-Sep-2024</a:t>
            </a:fld>
            <a:endParaRPr lang="en-CA"/>
          </a:p>
        </p:txBody>
      </p:sp>
      <p:sp>
        <p:nvSpPr>
          <p:cNvPr id="5" name="Footer Placeholder 4">
            <a:extLst>
              <a:ext uri="{FF2B5EF4-FFF2-40B4-BE49-F238E27FC236}">
                <a16:creationId xmlns:a16="http://schemas.microsoft.com/office/drawing/2014/main" id="{2066DB82-578B-8C52-CFC4-5A282C113A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sv-SE"/>
              <a:t>INST. : ENG.ALI BANI BAKAR &amp; ENG.Dana Al-Mahrouk</a:t>
            </a:r>
            <a:endParaRPr lang="en-CA"/>
          </a:p>
        </p:txBody>
      </p:sp>
      <p:sp>
        <p:nvSpPr>
          <p:cNvPr id="6" name="Slide Number Placeholder 5">
            <a:extLst>
              <a:ext uri="{FF2B5EF4-FFF2-40B4-BE49-F238E27FC236}">
                <a16:creationId xmlns:a16="http://schemas.microsoft.com/office/drawing/2014/main" id="{E83F3D37-6B27-5461-563D-FCF6ACA6F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E468559-89C4-4A75-9557-2D817AB9EB8E}" type="slidenum">
              <a:rPr lang="en-CA" smtClean="0"/>
              <a:t>‹#›</a:t>
            </a:fld>
            <a:endParaRPr lang="en-CA"/>
          </a:p>
        </p:txBody>
      </p:sp>
    </p:spTree>
    <p:extLst>
      <p:ext uri="{BB962C8B-B14F-4D97-AF65-F5344CB8AC3E}">
        <p14:creationId xmlns:p14="http://schemas.microsoft.com/office/powerpoint/2010/main" val="1559281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3.svg"/><Relationship Id="rId7"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2.png"/><Relationship Id="rId16"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3.svg"/><Relationship Id="rId15" Type="http://schemas.openxmlformats.org/officeDocument/2006/relationships/image" Target="../media/image17.svg"/><Relationship Id="rId10" Type="http://schemas.openxmlformats.org/officeDocument/2006/relationships/image" Target="../media/image8.png"/><Relationship Id="rId19" Type="http://schemas.openxmlformats.org/officeDocument/2006/relationships/image" Target="../media/image21.svg"/><Relationship Id="rId4" Type="http://schemas.openxmlformats.org/officeDocument/2006/relationships/image" Target="../media/image12.png"/><Relationship Id="rId9" Type="http://schemas.openxmlformats.org/officeDocument/2006/relationships/image" Target="../media/image7.svg"/><Relationship Id="rId14" Type="http://schemas.openxmlformats.org/officeDocument/2006/relationships/image" Target="../media/image16.png"/></Relationships>
</file>

<file path=ppt/slides/_rels/slide1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5.svg"/><Relationship Id="rId18" Type="http://schemas.openxmlformats.org/officeDocument/2006/relationships/image" Target="../media/image20.png"/><Relationship Id="rId3" Type="http://schemas.openxmlformats.org/officeDocument/2006/relationships/image" Target="../media/image3.svg"/><Relationship Id="rId21" Type="http://schemas.openxmlformats.org/officeDocument/2006/relationships/image" Target="../media/image23.svg"/><Relationship Id="rId7" Type="http://schemas.openxmlformats.org/officeDocument/2006/relationships/image" Target="../media/image5.svg"/><Relationship Id="rId12" Type="http://schemas.openxmlformats.org/officeDocument/2006/relationships/image" Target="../media/image14.png"/><Relationship Id="rId17" Type="http://schemas.openxmlformats.org/officeDocument/2006/relationships/image" Target="../media/image19.svg"/><Relationship Id="rId2" Type="http://schemas.openxmlformats.org/officeDocument/2006/relationships/image" Target="../media/image2.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3.svg"/><Relationship Id="rId15" Type="http://schemas.openxmlformats.org/officeDocument/2006/relationships/image" Target="../media/image17.svg"/><Relationship Id="rId23" Type="http://schemas.openxmlformats.org/officeDocument/2006/relationships/image" Target="../media/image25.svg"/><Relationship Id="rId10" Type="http://schemas.openxmlformats.org/officeDocument/2006/relationships/image" Target="../media/image8.png"/><Relationship Id="rId19" Type="http://schemas.openxmlformats.org/officeDocument/2006/relationships/image" Target="../media/image21.svg"/><Relationship Id="rId4" Type="http://schemas.openxmlformats.org/officeDocument/2006/relationships/image" Target="../media/image12.png"/><Relationship Id="rId9" Type="http://schemas.openxmlformats.org/officeDocument/2006/relationships/image" Target="../media/image7.svg"/><Relationship Id="rId14" Type="http://schemas.openxmlformats.org/officeDocument/2006/relationships/image" Target="../media/image16.png"/><Relationship Id="rId22" Type="http://schemas.openxmlformats.org/officeDocument/2006/relationships/image" Target="../media/image24.png"/></Relationships>
</file>

<file path=ppt/slides/_rels/slide1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svg"/><Relationship Id="rId7"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svg"/><Relationship Id="rId5" Type="http://schemas.openxmlformats.org/officeDocument/2006/relationships/image" Target="../media/image17.svg"/><Relationship Id="rId10" Type="http://schemas.openxmlformats.org/officeDocument/2006/relationships/image" Target="../media/image2.png"/><Relationship Id="rId4" Type="http://schemas.openxmlformats.org/officeDocument/2006/relationships/image" Target="../media/image16.png"/><Relationship Id="rId9" Type="http://schemas.openxmlformats.org/officeDocument/2006/relationships/image" Target="../media/image29.svg"/></Relationships>
</file>

<file path=ppt/slides/_rels/slide13.xml.rels><?xml version="1.0" encoding="UTF-8" standalone="yes"?>
<Relationships xmlns="http://schemas.openxmlformats.org/package/2006/relationships"><Relationship Id="rId3" Type="http://schemas.openxmlformats.org/officeDocument/2006/relationships/image" Target="../media/image15.svg"/><Relationship Id="rId7" Type="http://schemas.openxmlformats.org/officeDocument/2006/relationships/image" Target="../media/image3.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27.sv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9.svg"/><Relationship Id="rId5" Type="http://schemas.openxmlformats.org/officeDocument/2006/relationships/image" Target="../media/image5.sv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9.sv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21.svg"/><Relationship Id="rId3" Type="http://schemas.openxmlformats.org/officeDocument/2006/relationships/image" Target="../media/image3.svg"/><Relationship Id="rId7" Type="http://schemas.openxmlformats.org/officeDocument/2006/relationships/image" Target="../media/image5.svg"/><Relationship Id="rId12"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image" Target="../media/image12.png"/><Relationship Id="rId9" Type="http://schemas.openxmlformats.org/officeDocument/2006/relationships/image" Target="../media/image7.svg"/></Relationships>
</file>

<file path=ppt/slides/_rels/slide16.xml.rels><?xml version="1.0" encoding="UTF-8" standalone="yes"?>
<Relationships xmlns="http://schemas.openxmlformats.org/package/2006/relationships"><Relationship Id="rId3" Type="http://schemas.openxmlformats.org/officeDocument/2006/relationships/image" Target="../media/image31.svg"/><Relationship Id="rId7" Type="http://schemas.openxmlformats.org/officeDocument/2006/relationships/image" Target="../media/image3.sv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33.sv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5.svg"/><Relationship Id="rId7" Type="http://schemas.openxmlformats.org/officeDocument/2006/relationships/image" Target="../media/image30.png"/><Relationship Id="rId12" Type="http://schemas.openxmlformats.org/officeDocument/2006/relationships/image" Target="../media/image33.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6.svg"/><Relationship Id="rId11" Type="http://schemas.openxmlformats.org/officeDocument/2006/relationships/image" Target="../media/image32.png"/><Relationship Id="rId5" Type="http://schemas.openxmlformats.org/officeDocument/2006/relationships/image" Target="../media/image35.png"/><Relationship Id="rId10" Type="http://schemas.openxmlformats.org/officeDocument/2006/relationships/image" Target="../media/image38.svg"/><Relationship Id="rId4" Type="http://schemas.openxmlformats.org/officeDocument/2006/relationships/image" Target="../media/image34.svg"/><Relationship Id="rId9" Type="http://schemas.openxmlformats.org/officeDocument/2006/relationships/image" Target="../media/image3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svg"/><Relationship Id="rId7" Type="http://schemas.openxmlformats.org/officeDocument/2006/relationships/image" Target="../media/image40.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42.svg"/></Relationships>
</file>

<file path=ppt/slides/_rels/slide24.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image" Target="../media/image5.svg"/><Relationship Id="rId7" Type="http://schemas.openxmlformats.org/officeDocument/2006/relationships/image" Target="../media/image40.svg"/><Relationship Id="rId12" Type="http://schemas.openxmlformats.org/officeDocument/2006/relationships/image" Target="../media/image4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8.svg"/><Relationship Id="rId5" Type="http://schemas.openxmlformats.org/officeDocument/2006/relationships/image" Target="../media/image44.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svg"/><Relationship Id="rId14" Type="http://schemas.openxmlformats.org/officeDocument/2006/relationships/image" Target="../media/image51.png"/></Relationships>
</file>

<file path=ppt/slides/_rels/slide25.xml.rels><?xml version="1.0" encoding="UTF-8" standalone="yes"?>
<Relationships xmlns="http://schemas.openxmlformats.org/package/2006/relationships"><Relationship Id="rId8" Type="http://schemas.openxmlformats.org/officeDocument/2006/relationships/image" Target="../media/image45.png"/><Relationship Id="rId13" Type="http://schemas.openxmlformats.org/officeDocument/2006/relationships/image" Target="../media/image50.svg"/><Relationship Id="rId3" Type="http://schemas.openxmlformats.org/officeDocument/2006/relationships/image" Target="../media/image5.svg"/><Relationship Id="rId7" Type="http://schemas.openxmlformats.org/officeDocument/2006/relationships/image" Target="../media/image40.svg"/><Relationship Id="rId12" Type="http://schemas.openxmlformats.org/officeDocument/2006/relationships/image" Target="../media/image49.png"/><Relationship Id="rId17" Type="http://schemas.openxmlformats.org/officeDocument/2006/relationships/image" Target="../media/image54.svg"/><Relationship Id="rId2" Type="http://schemas.openxmlformats.org/officeDocument/2006/relationships/image" Target="../media/image4.png"/><Relationship Id="rId16"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8.svg"/><Relationship Id="rId5" Type="http://schemas.openxmlformats.org/officeDocument/2006/relationships/image" Target="../media/image44.svg"/><Relationship Id="rId15" Type="http://schemas.openxmlformats.org/officeDocument/2006/relationships/image" Target="../media/image52.svg"/><Relationship Id="rId10" Type="http://schemas.openxmlformats.org/officeDocument/2006/relationships/image" Target="../media/image47.png"/><Relationship Id="rId4" Type="http://schemas.openxmlformats.org/officeDocument/2006/relationships/image" Target="../media/image43.png"/><Relationship Id="rId9" Type="http://schemas.openxmlformats.org/officeDocument/2006/relationships/image" Target="../media/image46.svg"/><Relationship Id="rId14" Type="http://schemas.openxmlformats.org/officeDocument/2006/relationships/image" Target="../media/image5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2.png"/><Relationship Id="rId3" Type="http://schemas.openxmlformats.org/officeDocument/2006/relationships/image" Target="../media/image56.svg"/><Relationship Id="rId7" Type="http://schemas.openxmlformats.org/officeDocument/2006/relationships/image" Target="../media/image60.svg"/><Relationship Id="rId12" Type="http://schemas.openxmlformats.org/officeDocument/2006/relationships/image" Target="../media/image63.svg"/><Relationship Id="rId2" Type="http://schemas.openxmlformats.org/officeDocument/2006/relationships/image" Target="../media/image55.png"/><Relationship Id="rId16"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2.png"/><Relationship Id="rId5" Type="http://schemas.openxmlformats.org/officeDocument/2006/relationships/image" Target="../media/image58.svg"/><Relationship Id="rId15" Type="http://schemas.openxmlformats.org/officeDocument/2006/relationships/image" Target="../media/image64.png"/><Relationship Id="rId10" Type="http://schemas.openxmlformats.org/officeDocument/2006/relationships/image" Target="../media/image61.png"/><Relationship Id="rId4" Type="http://schemas.openxmlformats.org/officeDocument/2006/relationships/image" Target="../media/image57.png"/><Relationship Id="rId9" Type="http://schemas.openxmlformats.org/officeDocument/2006/relationships/image" Target="../media/image31.svg"/><Relationship Id="rId14" Type="http://schemas.openxmlformats.org/officeDocument/2006/relationships/image" Target="../media/image33.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23.svg"/><Relationship Id="rId18" Type="http://schemas.openxmlformats.org/officeDocument/2006/relationships/image" Target="../media/image16.png"/><Relationship Id="rId3" Type="http://schemas.openxmlformats.org/officeDocument/2006/relationships/image" Target="../media/image5.svg"/><Relationship Id="rId7" Type="http://schemas.openxmlformats.org/officeDocument/2006/relationships/image" Target="../media/image50.svg"/><Relationship Id="rId12" Type="http://schemas.openxmlformats.org/officeDocument/2006/relationships/image" Target="../media/image22.png"/><Relationship Id="rId17" Type="http://schemas.openxmlformats.org/officeDocument/2006/relationships/image" Target="../media/image15.svg"/><Relationship Id="rId2" Type="http://schemas.openxmlformats.org/officeDocument/2006/relationships/image" Target="../media/image4.png"/><Relationship Id="rId16" Type="http://schemas.openxmlformats.org/officeDocument/2006/relationships/image" Target="../media/image14.png"/><Relationship Id="rId20" Type="http://schemas.openxmlformats.org/officeDocument/2006/relationships/image" Target="../media/image68.png"/><Relationship Id="rId1" Type="http://schemas.openxmlformats.org/officeDocument/2006/relationships/slideLayout" Target="../slideLayouts/slideLayout2.xml"/><Relationship Id="rId6" Type="http://schemas.openxmlformats.org/officeDocument/2006/relationships/image" Target="../media/image49.png"/><Relationship Id="rId11" Type="http://schemas.openxmlformats.org/officeDocument/2006/relationships/image" Target="../media/image9.svg"/><Relationship Id="rId5" Type="http://schemas.openxmlformats.org/officeDocument/2006/relationships/image" Target="../media/image40.svg"/><Relationship Id="rId15" Type="http://schemas.openxmlformats.org/officeDocument/2006/relationships/image" Target="../media/image67.svg"/><Relationship Id="rId10" Type="http://schemas.openxmlformats.org/officeDocument/2006/relationships/image" Target="../media/image8.png"/><Relationship Id="rId19" Type="http://schemas.openxmlformats.org/officeDocument/2006/relationships/image" Target="../media/image17.svg"/><Relationship Id="rId4" Type="http://schemas.openxmlformats.org/officeDocument/2006/relationships/image" Target="../media/image39.png"/><Relationship Id="rId9" Type="http://schemas.openxmlformats.org/officeDocument/2006/relationships/image" Target="../media/image52.svg"/><Relationship Id="rId14" Type="http://schemas.openxmlformats.org/officeDocument/2006/relationships/image" Target="../media/image66.png"/></Relationships>
</file>

<file path=ppt/slides/_rels/slide32.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9.svg"/><Relationship Id="rId18" Type="http://schemas.openxmlformats.org/officeDocument/2006/relationships/image" Target="../media/image45.png"/><Relationship Id="rId3" Type="http://schemas.openxmlformats.org/officeDocument/2006/relationships/image" Target="../media/image50.svg"/><Relationship Id="rId21" Type="http://schemas.openxmlformats.org/officeDocument/2006/relationships/image" Target="../media/image70.svg"/><Relationship Id="rId7" Type="http://schemas.openxmlformats.org/officeDocument/2006/relationships/image" Target="../media/image67.svg"/><Relationship Id="rId12" Type="http://schemas.openxmlformats.org/officeDocument/2006/relationships/image" Target="../media/image8.png"/><Relationship Id="rId17" Type="http://schemas.openxmlformats.org/officeDocument/2006/relationships/image" Target="../media/image44.svg"/><Relationship Id="rId2" Type="http://schemas.openxmlformats.org/officeDocument/2006/relationships/image" Target="../media/image49.png"/><Relationship Id="rId16" Type="http://schemas.openxmlformats.org/officeDocument/2006/relationships/image" Target="../media/image43.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5.svg"/><Relationship Id="rId24" Type="http://schemas.openxmlformats.org/officeDocument/2006/relationships/image" Target="../media/image68.png"/><Relationship Id="rId5" Type="http://schemas.openxmlformats.org/officeDocument/2006/relationships/image" Target="../media/image52.svg"/><Relationship Id="rId15" Type="http://schemas.openxmlformats.org/officeDocument/2006/relationships/image" Target="../media/image25.svg"/><Relationship Id="rId23" Type="http://schemas.openxmlformats.org/officeDocument/2006/relationships/image" Target="../media/image72.svg"/><Relationship Id="rId10" Type="http://schemas.openxmlformats.org/officeDocument/2006/relationships/image" Target="../media/image4.png"/><Relationship Id="rId19" Type="http://schemas.openxmlformats.org/officeDocument/2006/relationships/image" Target="../media/image46.svg"/><Relationship Id="rId4" Type="http://schemas.openxmlformats.org/officeDocument/2006/relationships/image" Target="../media/image51.png"/><Relationship Id="rId9" Type="http://schemas.openxmlformats.org/officeDocument/2006/relationships/image" Target="../media/image15.svg"/><Relationship Id="rId14" Type="http://schemas.openxmlformats.org/officeDocument/2006/relationships/image" Target="../media/image24.png"/><Relationship Id="rId22" Type="http://schemas.openxmlformats.org/officeDocument/2006/relationships/image" Target="../media/image71.png"/></Relationships>
</file>

<file path=ppt/slides/_rels/slide33.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6.png"/></Relationships>
</file>

<file path=ppt/slides/_rels/slide3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8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42.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3.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92.png"/></Relationships>
</file>

<file path=ppt/slides/_rels/slide46.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95.png"/></Relationships>
</file>

<file path=ppt/slides/_rels/slide47.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4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 Id="rId4" Type="http://schemas.openxmlformats.org/officeDocument/2006/relationships/image" Target="../media/image8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10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15.svg"/><Relationship Id="rId7" Type="http://schemas.openxmlformats.org/officeDocument/2006/relationships/image" Target="../media/image27.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7.svg"/><Relationship Id="rId10" Type="http://schemas.openxmlformats.org/officeDocument/2006/relationships/image" Target="../media/image73.png"/><Relationship Id="rId4" Type="http://schemas.openxmlformats.org/officeDocument/2006/relationships/image" Target="../media/image16.png"/><Relationship Id="rId9" Type="http://schemas.openxmlformats.org/officeDocument/2006/relationships/image" Target="../media/image29.svg"/></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73.png"/><Relationship Id="rId4" Type="http://schemas.openxmlformats.org/officeDocument/2006/relationships/image" Target="../media/image16.png"/><Relationship Id="rId9" Type="http://schemas.openxmlformats.org/officeDocument/2006/relationships/image" Target="../media/image21.svg"/></Relationships>
</file>

<file path=ppt/slides/_rels/slide54.xml.rels><?xml version="1.0" encoding="UTF-8" standalone="yes"?>
<Relationships xmlns="http://schemas.openxmlformats.org/package/2006/relationships"><Relationship Id="rId3" Type="http://schemas.openxmlformats.org/officeDocument/2006/relationships/image" Target="../media/image27.sv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73.png"/><Relationship Id="rId5" Type="http://schemas.openxmlformats.org/officeDocument/2006/relationships/image" Target="../media/image29.svg"/><Relationship Id="rId4" Type="http://schemas.openxmlformats.org/officeDocument/2006/relationships/image" Target="../media/image28.png"/></Relationships>
</file>

<file path=ppt/slides/_rels/slide5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svg"/><Relationship Id="rId7" Type="http://schemas.openxmlformats.org/officeDocument/2006/relationships/image" Target="../media/image19.sv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svg"/><Relationship Id="rId10" Type="http://schemas.openxmlformats.org/officeDocument/2006/relationships/image" Target="../media/image73.png"/><Relationship Id="rId4" Type="http://schemas.openxmlformats.org/officeDocument/2006/relationships/image" Target="../media/image16.png"/><Relationship Id="rId9" Type="http://schemas.openxmlformats.org/officeDocument/2006/relationships/image" Target="../media/image21.svg"/></Relationships>
</file>

<file path=ppt/slides/_rels/slide5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9.svg"/><Relationship Id="rId7" Type="http://schemas.openxmlformats.org/officeDocument/2006/relationships/image" Target="../media/image15.svg"/><Relationship Id="rId12" Type="http://schemas.openxmlformats.org/officeDocument/2006/relationships/image" Target="../media/image7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1.svg"/><Relationship Id="rId5" Type="http://schemas.openxmlformats.org/officeDocument/2006/relationships/image" Target="../media/image103.svg"/><Relationship Id="rId10" Type="http://schemas.openxmlformats.org/officeDocument/2006/relationships/image" Target="../media/image20.png"/><Relationship Id="rId4" Type="http://schemas.openxmlformats.org/officeDocument/2006/relationships/image" Target="../media/image102.png"/><Relationship Id="rId9" Type="http://schemas.openxmlformats.org/officeDocument/2006/relationships/image" Target="../media/image17.svg"/></Relationships>
</file>

<file path=ppt/slides/_rels/slide57.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21.svg"/><Relationship Id="rId3" Type="http://schemas.openxmlformats.org/officeDocument/2006/relationships/image" Target="../media/image15.svg"/><Relationship Id="rId7" Type="http://schemas.openxmlformats.org/officeDocument/2006/relationships/image" Target="../media/image17.svg"/><Relationship Id="rId12" Type="http://schemas.openxmlformats.org/officeDocument/2006/relationships/image" Target="../media/image20.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103.svg"/><Relationship Id="rId5" Type="http://schemas.openxmlformats.org/officeDocument/2006/relationships/image" Target="../media/image105.svg"/><Relationship Id="rId10" Type="http://schemas.openxmlformats.org/officeDocument/2006/relationships/image" Target="../media/image102.png"/><Relationship Id="rId4" Type="http://schemas.openxmlformats.org/officeDocument/2006/relationships/image" Target="../media/image104.png"/><Relationship Id="rId9" Type="http://schemas.openxmlformats.org/officeDocument/2006/relationships/image" Target="../media/image19.svg"/><Relationship Id="rId14" Type="http://schemas.openxmlformats.org/officeDocument/2006/relationships/image" Target="../media/image73.png"/></Relationships>
</file>

<file path=ppt/slides/_rels/slide58.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svg"/><Relationship Id="rId18" Type="http://schemas.openxmlformats.org/officeDocument/2006/relationships/image" Target="../media/image104.png"/><Relationship Id="rId3" Type="http://schemas.openxmlformats.org/officeDocument/2006/relationships/image" Target="../media/image15.svg"/><Relationship Id="rId7" Type="http://schemas.openxmlformats.org/officeDocument/2006/relationships/image" Target="../media/image19.svg"/><Relationship Id="rId12" Type="http://schemas.openxmlformats.org/officeDocument/2006/relationships/image" Target="../media/image106.png"/><Relationship Id="rId17" Type="http://schemas.openxmlformats.org/officeDocument/2006/relationships/image" Target="../media/image21.svg"/><Relationship Id="rId2" Type="http://schemas.openxmlformats.org/officeDocument/2006/relationships/image" Target="../media/image14.png"/><Relationship Id="rId16" Type="http://schemas.openxmlformats.org/officeDocument/2006/relationships/image" Target="../media/image20.png"/><Relationship Id="rId20"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9.svg"/><Relationship Id="rId5" Type="http://schemas.openxmlformats.org/officeDocument/2006/relationships/image" Target="../media/image17.svg"/><Relationship Id="rId15" Type="http://schemas.openxmlformats.org/officeDocument/2006/relationships/image" Target="../media/image109.svg"/><Relationship Id="rId10" Type="http://schemas.openxmlformats.org/officeDocument/2006/relationships/image" Target="../media/image8.png"/><Relationship Id="rId19" Type="http://schemas.openxmlformats.org/officeDocument/2006/relationships/image" Target="../media/image105.svg"/><Relationship Id="rId4" Type="http://schemas.openxmlformats.org/officeDocument/2006/relationships/image" Target="../media/image16.png"/><Relationship Id="rId9" Type="http://schemas.openxmlformats.org/officeDocument/2006/relationships/image" Target="../media/image103.svg"/><Relationship Id="rId14" Type="http://schemas.openxmlformats.org/officeDocument/2006/relationships/image" Target="../media/image108.png"/></Relationships>
</file>

<file path=ppt/slides/_rels/slide59.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3.svg"/><Relationship Id="rId3" Type="http://schemas.openxmlformats.org/officeDocument/2006/relationships/image" Target="../media/image19.svg"/><Relationship Id="rId7" Type="http://schemas.openxmlformats.org/officeDocument/2006/relationships/image" Target="../media/image15.svg"/><Relationship Id="rId12" Type="http://schemas.openxmlformats.org/officeDocument/2006/relationships/image" Target="../media/image10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svg"/><Relationship Id="rId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20.png"/><Relationship Id="rId9" Type="http://schemas.openxmlformats.org/officeDocument/2006/relationships/image" Target="../media/image105.svg"/><Relationship Id="rId14" Type="http://schemas.openxmlformats.org/officeDocument/2006/relationships/image" Target="../media/image73.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sv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60.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3.svg"/><Relationship Id="rId3" Type="http://schemas.openxmlformats.org/officeDocument/2006/relationships/image" Target="../media/image19.svg"/><Relationship Id="rId7" Type="http://schemas.openxmlformats.org/officeDocument/2006/relationships/image" Target="../media/image15.svg"/><Relationship Id="rId12" Type="http://schemas.openxmlformats.org/officeDocument/2006/relationships/image" Target="../media/image102.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svg"/><Relationship Id="rId5" Type="http://schemas.openxmlformats.org/officeDocument/2006/relationships/image" Target="../media/image21.svg"/><Relationship Id="rId10" Type="http://schemas.openxmlformats.org/officeDocument/2006/relationships/image" Target="../media/image16.png"/><Relationship Id="rId4" Type="http://schemas.openxmlformats.org/officeDocument/2006/relationships/image" Target="../media/image20.png"/><Relationship Id="rId9" Type="http://schemas.openxmlformats.org/officeDocument/2006/relationships/image" Target="../media/image105.svg"/><Relationship Id="rId14" Type="http://schemas.openxmlformats.org/officeDocument/2006/relationships/image" Target="../media/image73.png"/></Relationships>
</file>

<file path=ppt/slides/_rels/slide61.xml.rels><?xml version="1.0" encoding="UTF-8" standalone="yes"?>
<Relationships xmlns="http://schemas.openxmlformats.org/package/2006/relationships"><Relationship Id="rId8" Type="http://schemas.openxmlformats.org/officeDocument/2006/relationships/image" Target="../media/image104.png"/><Relationship Id="rId13" Type="http://schemas.openxmlformats.org/officeDocument/2006/relationships/image" Target="../media/image103.svg"/><Relationship Id="rId18" Type="http://schemas.openxmlformats.org/officeDocument/2006/relationships/image" Target="../media/image112.svg"/><Relationship Id="rId3" Type="http://schemas.openxmlformats.org/officeDocument/2006/relationships/image" Target="../media/image19.svg"/><Relationship Id="rId7" Type="http://schemas.openxmlformats.org/officeDocument/2006/relationships/image" Target="../media/image15.svg"/><Relationship Id="rId12" Type="http://schemas.openxmlformats.org/officeDocument/2006/relationships/image" Target="../media/image102.png"/><Relationship Id="rId17" Type="http://schemas.openxmlformats.org/officeDocument/2006/relationships/image" Target="../media/image111.svg"/><Relationship Id="rId2" Type="http://schemas.openxmlformats.org/officeDocument/2006/relationships/image" Target="../media/image18.png"/><Relationship Id="rId16"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7.svg"/><Relationship Id="rId5" Type="http://schemas.openxmlformats.org/officeDocument/2006/relationships/image" Target="../media/image21.svg"/><Relationship Id="rId15" Type="http://schemas.openxmlformats.org/officeDocument/2006/relationships/image" Target="../media/image9.svg"/><Relationship Id="rId10" Type="http://schemas.openxmlformats.org/officeDocument/2006/relationships/image" Target="../media/image16.png"/><Relationship Id="rId19" Type="http://schemas.openxmlformats.org/officeDocument/2006/relationships/image" Target="../media/image73.png"/><Relationship Id="rId4" Type="http://schemas.openxmlformats.org/officeDocument/2006/relationships/image" Target="../media/image20.png"/><Relationship Id="rId9" Type="http://schemas.openxmlformats.org/officeDocument/2006/relationships/image" Target="../media/image105.svg"/><Relationship Id="rId14" Type="http://schemas.openxmlformats.org/officeDocument/2006/relationships/image" Target="../media/image8.png"/></Relationships>
</file>

<file path=ppt/slides/_rels/slide6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67.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22.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12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25.svg"/><Relationship Id="rId2" Type="http://schemas.openxmlformats.org/officeDocument/2006/relationships/image" Target="../media/image124.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27.png"/><Relationship Id="rId2" Type="http://schemas.openxmlformats.org/officeDocument/2006/relationships/image" Target="../media/image126.jpg"/><Relationship Id="rId1" Type="http://schemas.openxmlformats.org/officeDocument/2006/relationships/slideLayout" Target="../slideLayouts/slideLayout2.xml"/><Relationship Id="rId4" Type="http://schemas.openxmlformats.org/officeDocument/2006/relationships/image" Target="../media/image128.png"/></Relationships>
</file>

<file path=ppt/slides/_rels/slide74.xml.rels><?xml version="1.0" encoding="UTF-8" standalone="yes"?>
<Relationships xmlns="http://schemas.openxmlformats.org/package/2006/relationships"><Relationship Id="rId3" Type="http://schemas.openxmlformats.org/officeDocument/2006/relationships/image" Target="../media/image130.jpg"/><Relationship Id="rId2" Type="http://schemas.openxmlformats.org/officeDocument/2006/relationships/image" Target="../media/image129.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7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37.png"/><Relationship Id="rId7" Type="http://schemas.openxmlformats.org/officeDocument/2006/relationships/image" Target="../media/image141.png"/><Relationship Id="rId2" Type="http://schemas.openxmlformats.org/officeDocument/2006/relationships/image" Target="../media/image136.png"/><Relationship Id="rId1" Type="http://schemas.openxmlformats.org/officeDocument/2006/relationships/slideLayout" Target="../slideLayouts/slideLayout2.xml"/><Relationship Id="rId6" Type="http://schemas.openxmlformats.org/officeDocument/2006/relationships/image" Target="../media/image140.jpg"/><Relationship Id="rId5" Type="http://schemas.openxmlformats.org/officeDocument/2006/relationships/image" Target="../media/image139.png"/><Relationship Id="rId4" Type="http://schemas.openxmlformats.org/officeDocument/2006/relationships/image" Target="../media/image138.png"/></Relationships>
</file>

<file path=ppt/slides/_rels/slide7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jpg"/><Relationship Id="rId1" Type="http://schemas.openxmlformats.org/officeDocument/2006/relationships/slideLayout" Target="../slideLayouts/slideLayout2.xml"/><Relationship Id="rId6" Type="http://schemas.openxmlformats.org/officeDocument/2006/relationships/image" Target="../media/image146.jpg"/><Relationship Id="rId5" Type="http://schemas.openxmlformats.org/officeDocument/2006/relationships/image" Target="../media/image145.png"/><Relationship Id="rId4" Type="http://schemas.openxmlformats.org/officeDocument/2006/relationships/image" Target="../media/image144.png"/></Relationships>
</file>

<file path=ppt/slides/_rels/slide8.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11.svg"/><Relationship Id="rId7" Type="http://schemas.openxmlformats.org/officeDocument/2006/relationships/image" Target="../media/image13.svg"/><Relationship Id="rId12"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7.svg"/><Relationship Id="rId5" Type="http://schemas.openxmlformats.org/officeDocument/2006/relationships/image" Target="../media/image3.svg"/><Relationship Id="rId10" Type="http://schemas.openxmlformats.org/officeDocument/2006/relationships/image" Target="../media/image6.png"/><Relationship Id="rId4" Type="http://schemas.openxmlformats.org/officeDocument/2006/relationships/image" Target="../media/image2.png"/><Relationship Id="rId9" Type="http://schemas.openxmlformats.org/officeDocument/2006/relationships/image" Target="../media/image5.sv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0.jpg"/><Relationship Id="rId5" Type="http://schemas.openxmlformats.org/officeDocument/2006/relationships/image" Target="../media/image149.png"/><Relationship Id="rId4" Type="http://schemas.openxmlformats.org/officeDocument/2006/relationships/image" Target="../media/image148.png"/></Relationships>
</file>

<file path=ppt/slides/_rels/slide82.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47.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jpg"/></Relationships>
</file>

<file path=ppt/slides/_rels/slide83.xml.rels><?xml version="1.0" encoding="UTF-8" standalone="yes"?>
<Relationships xmlns="http://schemas.openxmlformats.org/package/2006/relationships"><Relationship Id="rId3" Type="http://schemas.openxmlformats.org/officeDocument/2006/relationships/image" Target="../media/image154.jpg"/><Relationship Id="rId2" Type="http://schemas.openxmlformats.org/officeDocument/2006/relationships/image" Target="../media/image134.jpg"/><Relationship Id="rId1" Type="http://schemas.openxmlformats.org/officeDocument/2006/relationships/slideLayout" Target="../slideLayouts/slideLayout2.xml"/><Relationship Id="rId5" Type="http://schemas.openxmlformats.org/officeDocument/2006/relationships/image" Target="../media/image145.png"/><Relationship Id="rId4" Type="http://schemas.openxmlformats.org/officeDocument/2006/relationships/image" Target="../media/image151.png"/></Relationships>
</file>

<file path=ppt/slides/_rels/slide84.xml.rels><?xml version="1.0" encoding="UTF-8" standalone="yes"?>
<Relationships xmlns="http://schemas.openxmlformats.org/package/2006/relationships"><Relationship Id="rId3" Type="http://schemas.openxmlformats.org/officeDocument/2006/relationships/image" Target="../media/image156.jpg"/><Relationship Id="rId2" Type="http://schemas.openxmlformats.org/officeDocument/2006/relationships/image" Target="../media/image155.png"/><Relationship Id="rId1" Type="http://schemas.openxmlformats.org/officeDocument/2006/relationships/slideLayout" Target="../slideLayouts/slideLayout2.xml"/><Relationship Id="rId4" Type="http://schemas.openxmlformats.org/officeDocument/2006/relationships/image" Target="../media/image135.png"/></Relationships>
</file>

<file path=ppt/slides/_rels/slide85.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47.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6467F-3CEC-9C1D-6F8A-453CD0735DE1}"/>
              </a:ext>
            </a:extLst>
          </p:cNvPr>
          <p:cNvSpPr>
            <a:spLocks noGrp="1"/>
          </p:cNvSpPr>
          <p:nvPr>
            <p:ph type="ctrTitle"/>
          </p:nvPr>
        </p:nvSpPr>
        <p:spPr>
          <a:xfrm>
            <a:off x="1378084" y="3818106"/>
            <a:ext cx="9144000" cy="815401"/>
          </a:xfrm>
        </p:spPr>
        <p:txBody>
          <a:bodyPr>
            <a:normAutofit fontScale="90000"/>
          </a:bodyPr>
          <a:lstStyle/>
          <a:p>
            <a:r>
              <a:rPr lang="en-US" sz="4000" b="1" dirty="0"/>
              <a:t>CYBER SECURITY UPSKILLING</a:t>
            </a:r>
            <a:br>
              <a:rPr lang="en-US" sz="4000" b="1" dirty="0"/>
            </a:br>
            <a:r>
              <a:rPr lang="en-US" sz="4000" b="1" dirty="0"/>
              <a:t> PROGRAM</a:t>
            </a:r>
            <a:br>
              <a:rPr lang="en-US" sz="4000" b="1" dirty="0"/>
            </a:br>
            <a:br>
              <a:rPr lang="en-US" sz="4000" b="1" dirty="0"/>
            </a:br>
            <a:r>
              <a:rPr lang="ar-JO" sz="2700" b="1" dirty="0"/>
              <a:t>قدم خلال مبادرة زنك/2 في جامعة البلقاء التطبيقية</a:t>
            </a:r>
            <a:br>
              <a:rPr lang="en-US" sz="2700" b="1" dirty="0"/>
            </a:br>
            <a:r>
              <a:rPr lang="ar-JO" sz="2700" b="1" dirty="0"/>
              <a:t> بالتعاون مع أكاديمية سايبر شيلد</a:t>
            </a:r>
            <a:br>
              <a:rPr lang="en-US" sz="2700" b="1" dirty="0"/>
            </a:br>
            <a:br>
              <a:rPr lang="en-US" sz="4000" b="1" dirty="0"/>
            </a:br>
            <a:r>
              <a:rPr lang="en-US" sz="2700" b="1" dirty="0"/>
              <a:t>SEP 2024</a:t>
            </a:r>
            <a:br>
              <a:rPr lang="en-US" sz="4000" b="1" dirty="0"/>
            </a:br>
            <a:r>
              <a:rPr lang="en-US" sz="4000" b="1" dirty="0"/>
              <a:t>Security Part</a:t>
            </a:r>
            <a:br>
              <a:rPr lang="en-US" sz="4000" b="1" dirty="0"/>
            </a:br>
            <a:r>
              <a:rPr lang="en-US" sz="2200" b="1" dirty="0"/>
              <a:t>Version 1</a:t>
            </a:r>
            <a:endParaRPr lang="en-CA" sz="4000" b="1" dirty="0"/>
          </a:p>
        </p:txBody>
      </p:sp>
      <p:sp>
        <p:nvSpPr>
          <p:cNvPr id="3" name="Subtitle 2">
            <a:extLst>
              <a:ext uri="{FF2B5EF4-FFF2-40B4-BE49-F238E27FC236}">
                <a16:creationId xmlns:a16="http://schemas.microsoft.com/office/drawing/2014/main" id="{C51A5453-18B3-ABC3-843C-1B3077725289}"/>
              </a:ext>
            </a:extLst>
          </p:cNvPr>
          <p:cNvSpPr>
            <a:spLocks noGrp="1"/>
          </p:cNvSpPr>
          <p:nvPr>
            <p:ph type="subTitle" idx="1"/>
          </p:nvPr>
        </p:nvSpPr>
        <p:spPr>
          <a:xfrm>
            <a:off x="2071992" y="6060332"/>
            <a:ext cx="7428688" cy="1595336"/>
          </a:xfrm>
        </p:spPr>
        <p:txBody>
          <a:bodyPr>
            <a:normAutofit/>
          </a:bodyPr>
          <a:lstStyle/>
          <a:p>
            <a:r>
              <a:rPr lang="en-US" sz="1600" dirty="0"/>
              <a:t>INST.:ENG.ALI BANI BAKAR-</a:t>
            </a:r>
            <a:r>
              <a:rPr lang="en-US" sz="1200" dirty="0"/>
              <a:t>0778642376(CYBER SHIELD ACADEMY)</a:t>
            </a:r>
          </a:p>
          <a:p>
            <a:r>
              <a:rPr lang="en-US" sz="1600" dirty="0"/>
              <a:t>DONE BY:      ENG.  Dana Al-Mahrouk-</a:t>
            </a:r>
            <a:r>
              <a:rPr lang="en-US" sz="1200" dirty="0"/>
              <a:t>0798697842-BAU.UNIV.</a:t>
            </a:r>
            <a:endParaRPr lang="en-CA" sz="1600" dirty="0"/>
          </a:p>
        </p:txBody>
      </p:sp>
    </p:spTree>
    <p:extLst>
      <p:ext uri="{BB962C8B-B14F-4D97-AF65-F5344CB8AC3E}">
        <p14:creationId xmlns:p14="http://schemas.microsoft.com/office/powerpoint/2010/main" val="363329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a:extLst>
              <a:ext uri="{FF2B5EF4-FFF2-40B4-BE49-F238E27FC236}">
                <a16:creationId xmlns:a16="http://schemas.microsoft.com/office/drawing/2014/main" id="{523C0A48-59A2-B84F-6CCD-F36B681F39C8}"/>
              </a:ext>
            </a:extLst>
          </p:cNvPr>
          <p:cNvCxnSpPr/>
          <p:nvPr/>
        </p:nvCxnSpPr>
        <p:spPr>
          <a:xfrm>
            <a:off x="2493819" y="4557647"/>
            <a:ext cx="2580872" cy="0"/>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1CA2978-19C9-01A9-087C-1B2DAF38760E}"/>
              </a:ext>
            </a:extLst>
          </p:cNvPr>
          <p:cNvSpPr>
            <a:spLocks noGrp="1"/>
          </p:cNvSpPr>
          <p:nvPr>
            <p:ph type="title"/>
          </p:nvPr>
        </p:nvSpPr>
        <p:spPr/>
        <p:txBody>
          <a:bodyPr/>
          <a:lstStyle/>
          <a:p>
            <a:r>
              <a:rPr lang="en-US" dirty="0"/>
              <a:t>Asymmetric Encryption </a:t>
            </a:r>
            <a:endParaRPr lang="en-CA" dirty="0"/>
          </a:p>
        </p:txBody>
      </p:sp>
      <p:pic>
        <p:nvPicPr>
          <p:cNvPr id="10" name="Graphic 9" descr="Lock with solid fill">
            <a:extLst>
              <a:ext uri="{FF2B5EF4-FFF2-40B4-BE49-F238E27FC236}">
                <a16:creationId xmlns:a16="http://schemas.microsoft.com/office/drawing/2014/main" id="{A7053E11-CB73-89D5-E7E3-F37A6CA26D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5341" y="4287623"/>
            <a:ext cx="830638" cy="830638"/>
          </a:xfrm>
          <a:prstGeom prst="rect">
            <a:avLst/>
          </a:prstGeom>
        </p:spPr>
      </p:pic>
      <p:pic>
        <p:nvPicPr>
          <p:cNvPr id="14" name="Graphic 13" descr="Unlock with solid fill">
            <a:extLst>
              <a:ext uri="{FF2B5EF4-FFF2-40B4-BE49-F238E27FC236}">
                <a16:creationId xmlns:a16="http://schemas.microsoft.com/office/drawing/2014/main" id="{249E0EC7-66DB-E952-A8A5-591DA5625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06807" y="3744017"/>
            <a:ext cx="733400" cy="733400"/>
          </a:xfrm>
          <a:prstGeom prst="rect">
            <a:avLst/>
          </a:prstGeom>
        </p:spPr>
      </p:pic>
      <p:pic>
        <p:nvPicPr>
          <p:cNvPr id="18" name="Graphic 17" descr="Document with solid fill">
            <a:extLst>
              <a:ext uri="{FF2B5EF4-FFF2-40B4-BE49-F238E27FC236}">
                <a16:creationId xmlns:a16="http://schemas.microsoft.com/office/drawing/2014/main" id="{F3E2DDC8-307C-D718-F674-FC23BCF920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737" y="3668805"/>
            <a:ext cx="1740082" cy="1740082"/>
          </a:xfrm>
          <a:prstGeom prst="rect">
            <a:avLst/>
          </a:prstGeom>
        </p:spPr>
      </p:pic>
      <p:pic>
        <p:nvPicPr>
          <p:cNvPr id="20" name="Graphic 19" descr="Document with solid fill">
            <a:extLst>
              <a:ext uri="{FF2B5EF4-FFF2-40B4-BE49-F238E27FC236}">
                <a16:creationId xmlns:a16="http://schemas.microsoft.com/office/drawing/2014/main" id="{F685B0A2-B03C-DD01-6EB4-3B486CCA9F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0103" y="3668805"/>
            <a:ext cx="1740082" cy="1740082"/>
          </a:xfrm>
          <a:prstGeom prst="rect">
            <a:avLst/>
          </a:prstGeom>
        </p:spPr>
      </p:pic>
      <p:sp>
        <p:nvSpPr>
          <p:cNvPr id="21" name="Oval 20">
            <a:extLst>
              <a:ext uri="{FF2B5EF4-FFF2-40B4-BE49-F238E27FC236}">
                <a16:creationId xmlns:a16="http://schemas.microsoft.com/office/drawing/2014/main" id="{FB564287-2B6B-6291-FC00-7B0C6F005EF0}"/>
              </a:ext>
            </a:extLst>
          </p:cNvPr>
          <p:cNvSpPr/>
          <p:nvPr/>
        </p:nvSpPr>
        <p:spPr>
          <a:xfrm>
            <a:off x="3146442" y="4008740"/>
            <a:ext cx="1190730" cy="1147958"/>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Paper with solid fill">
            <a:extLst>
              <a:ext uri="{FF2B5EF4-FFF2-40B4-BE49-F238E27FC236}">
                <a16:creationId xmlns:a16="http://schemas.microsoft.com/office/drawing/2014/main" id="{2BF38BD4-0D07-647E-EF92-ADD27FA54C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07887" y="3754347"/>
            <a:ext cx="1654539" cy="1654539"/>
          </a:xfrm>
          <a:prstGeom prst="rect">
            <a:avLst/>
          </a:prstGeom>
        </p:spPr>
      </p:pic>
      <p:sp>
        <p:nvSpPr>
          <p:cNvPr id="26" name="TextBox 25">
            <a:extLst>
              <a:ext uri="{FF2B5EF4-FFF2-40B4-BE49-F238E27FC236}">
                <a16:creationId xmlns:a16="http://schemas.microsoft.com/office/drawing/2014/main" id="{63B5CB41-AB42-0356-16AC-3C3F1B801C19}"/>
              </a:ext>
            </a:extLst>
          </p:cNvPr>
          <p:cNvSpPr txBox="1"/>
          <p:nvPr/>
        </p:nvSpPr>
        <p:spPr>
          <a:xfrm>
            <a:off x="2931102" y="5178054"/>
            <a:ext cx="1704184" cy="461665"/>
          </a:xfrm>
          <a:prstGeom prst="rect">
            <a:avLst/>
          </a:prstGeom>
          <a:noFill/>
        </p:spPr>
        <p:txBody>
          <a:bodyPr wrap="none" rtlCol="0">
            <a:spAutoFit/>
          </a:bodyPr>
          <a:lstStyle/>
          <a:p>
            <a:r>
              <a:rPr lang="en-US" sz="2400" b="1" dirty="0"/>
              <a:t>Encryption</a:t>
            </a:r>
            <a:endParaRPr lang="en-CA" sz="2400" b="1" dirty="0"/>
          </a:p>
        </p:txBody>
      </p:sp>
      <p:sp>
        <p:nvSpPr>
          <p:cNvPr id="27" name="TextBox 26">
            <a:extLst>
              <a:ext uri="{FF2B5EF4-FFF2-40B4-BE49-F238E27FC236}">
                <a16:creationId xmlns:a16="http://schemas.microsoft.com/office/drawing/2014/main" id="{01F46424-9464-CAE6-4BE9-F0D7FEB15393}"/>
              </a:ext>
            </a:extLst>
          </p:cNvPr>
          <p:cNvSpPr txBox="1"/>
          <p:nvPr/>
        </p:nvSpPr>
        <p:spPr>
          <a:xfrm>
            <a:off x="838200" y="5333972"/>
            <a:ext cx="1570815" cy="461665"/>
          </a:xfrm>
          <a:prstGeom prst="rect">
            <a:avLst/>
          </a:prstGeom>
          <a:noFill/>
        </p:spPr>
        <p:txBody>
          <a:bodyPr wrap="none" rtlCol="0">
            <a:spAutoFit/>
          </a:bodyPr>
          <a:lstStyle/>
          <a:p>
            <a:r>
              <a:rPr lang="en-US" sz="2400" b="1" dirty="0"/>
              <a:t>Clear Text</a:t>
            </a:r>
            <a:endParaRPr lang="en-CA" sz="2400" b="1" dirty="0"/>
          </a:p>
        </p:txBody>
      </p:sp>
      <p:sp>
        <p:nvSpPr>
          <p:cNvPr id="28" name="TextBox 27">
            <a:extLst>
              <a:ext uri="{FF2B5EF4-FFF2-40B4-BE49-F238E27FC236}">
                <a16:creationId xmlns:a16="http://schemas.microsoft.com/office/drawing/2014/main" id="{4918B45E-2A62-398C-76C0-6DBFCE9284B3}"/>
              </a:ext>
            </a:extLst>
          </p:cNvPr>
          <p:cNvSpPr txBox="1"/>
          <p:nvPr/>
        </p:nvSpPr>
        <p:spPr>
          <a:xfrm>
            <a:off x="9394736" y="5333971"/>
            <a:ext cx="1570815" cy="461665"/>
          </a:xfrm>
          <a:prstGeom prst="rect">
            <a:avLst/>
          </a:prstGeom>
          <a:noFill/>
        </p:spPr>
        <p:txBody>
          <a:bodyPr wrap="none" rtlCol="0">
            <a:spAutoFit/>
          </a:bodyPr>
          <a:lstStyle/>
          <a:p>
            <a:r>
              <a:rPr lang="en-US" sz="2400" b="1" dirty="0"/>
              <a:t>Clear Text</a:t>
            </a:r>
            <a:endParaRPr lang="en-CA" sz="2400" b="1" dirty="0"/>
          </a:p>
        </p:txBody>
      </p:sp>
      <p:sp>
        <p:nvSpPr>
          <p:cNvPr id="29" name="TextBox 28">
            <a:extLst>
              <a:ext uri="{FF2B5EF4-FFF2-40B4-BE49-F238E27FC236}">
                <a16:creationId xmlns:a16="http://schemas.microsoft.com/office/drawing/2014/main" id="{620A1A25-2639-A950-A5F0-1D8ADBCBB3B9}"/>
              </a:ext>
            </a:extLst>
          </p:cNvPr>
          <p:cNvSpPr txBox="1"/>
          <p:nvPr/>
        </p:nvSpPr>
        <p:spPr>
          <a:xfrm>
            <a:off x="5065634" y="5333970"/>
            <a:ext cx="1750351" cy="461665"/>
          </a:xfrm>
          <a:prstGeom prst="rect">
            <a:avLst/>
          </a:prstGeom>
          <a:noFill/>
        </p:spPr>
        <p:txBody>
          <a:bodyPr wrap="none" rtlCol="0">
            <a:spAutoFit/>
          </a:bodyPr>
          <a:lstStyle/>
          <a:p>
            <a:r>
              <a:rPr lang="en-US" sz="2400" b="1" dirty="0"/>
              <a:t>Cipher Text</a:t>
            </a:r>
            <a:endParaRPr lang="en-CA" sz="2400" b="1" dirty="0"/>
          </a:p>
        </p:txBody>
      </p:sp>
      <p:pic>
        <p:nvPicPr>
          <p:cNvPr id="30" name="Graphic 29" descr="Key with solid fill">
            <a:extLst>
              <a:ext uri="{FF2B5EF4-FFF2-40B4-BE49-F238E27FC236}">
                <a16:creationId xmlns:a16="http://schemas.microsoft.com/office/drawing/2014/main" id="{BB88FE58-E037-F75D-4024-A5EAD48E29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02306" y="4121054"/>
            <a:ext cx="921126" cy="921126"/>
          </a:xfrm>
          <a:prstGeom prst="rect">
            <a:avLst/>
          </a:prstGeom>
        </p:spPr>
      </p:pic>
      <p:cxnSp>
        <p:nvCxnSpPr>
          <p:cNvPr id="33" name="Straight Arrow Connector 32">
            <a:extLst>
              <a:ext uri="{FF2B5EF4-FFF2-40B4-BE49-F238E27FC236}">
                <a16:creationId xmlns:a16="http://schemas.microsoft.com/office/drawing/2014/main" id="{08ADC65C-BE05-1A9D-D923-866554FF8DBD}"/>
              </a:ext>
            </a:extLst>
          </p:cNvPr>
          <p:cNvCxnSpPr/>
          <p:nvPr/>
        </p:nvCxnSpPr>
        <p:spPr>
          <a:xfrm>
            <a:off x="6815985" y="4576448"/>
            <a:ext cx="2580872" cy="0"/>
          </a:xfrm>
          <a:prstGeom prst="straightConnector1">
            <a:avLst/>
          </a:prstGeom>
          <a:ln w="57150">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4D03AFCD-EA94-A018-1427-48697FDB1A9B}"/>
              </a:ext>
            </a:extLst>
          </p:cNvPr>
          <p:cNvSpPr/>
          <p:nvPr/>
        </p:nvSpPr>
        <p:spPr>
          <a:xfrm>
            <a:off x="7473953" y="4008740"/>
            <a:ext cx="1190730" cy="1147958"/>
          </a:xfrm>
          <a:prstGeom prst="ellipse">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2B351E31-3DDE-E1E9-E5E3-56178814C71C}"/>
              </a:ext>
            </a:extLst>
          </p:cNvPr>
          <p:cNvSpPr txBox="1"/>
          <p:nvPr/>
        </p:nvSpPr>
        <p:spPr>
          <a:xfrm>
            <a:off x="7258613" y="5178054"/>
            <a:ext cx="1739451" cy="461665"/>
          </a:xfrm>
          <a:prstGeom prst="rect">
            <a:avLst/>
          </a:prstGeom>
          <a:noFill/>
        </p:spPr>
        <p:txBody>
          <a:bodyPr wrap="none" rtlCol="0">
            <a:spAutoFit/>
          </a:bodyPr>
          <a:lstStyle/>
          <a:p>
            <a:r>
              <a:rPr lang="en-US" sz="2400" b="1" dirty="0"/>
              <a:t>Decryption</a:t>
            </a:r>
            <a:endParaRPr lang="en-CA" sz="2400" b="1" dirty="0"/>
          </a:p>
        </p:txBody>
      </p:sp>
      <p:pic>
        <p:nvPicPr>
          <p:cNvPr id="36" name="Graphic 35" descr="Key with solid fill">
            <a:extLst>
              <a:ext uri="{FF2B5EF4-FFF2-40B4-BE49-F238E27FC236}">
                <a16:creationId xmlns:a16="http://schemas.microsoft.com/office/drawing/2014/main" id="{1E7C6F7D-5DFE-41A0-5FB8-5864968BDF1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29817" y="4121054"/>
            <a:ext cx="921126" cy="921126"/>
          </a:xfrm>
          <a:prstGeom prst="rect">
            <a:avLst/>
          </a:prstGeom>
        </p:spPr>
      </p:pic>
      <p:pic>
        <p:nvPicPr>
          <p:cNvPr id="37" name="Graphic 36" descr="Lock with solid fill">
            <a:extLst>
              <a:ext uri="{FF2B5EF4-FFF2-40B4-BE49-F238E27FC236}">
                <a16:creationId xmlns:a16="http://schemas.microsoft.com/office/drawing/2014/main" id="{C266C8B1-00AA-28AA-54F4-D1278AFC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08096" y="3754354"/>
            <a:ext cx="781938" cy="781936"/>
          </a:xfrm>
          <a:prstGeom prst="rect">
            <a:avLst/>
          </a:prstGeom>
        </p:spPr>
      </p:pic>
      <p:pic>
        <p:nvPicPr>
          <p:cNvPr id="3" name="Graphic 2" descr="Key with solid fill">
            <a:extLst>
              <a:ext uri="{FF2B5EF4-FFF2-40B4-BE49-F238E27FC236}">
                <a16:creationId xmlns:a16="http://schemas.microsoft.com/office/drawing/2014/main" id="{44B46AB3-D1A0-D98C-4F43-64B7DA2FC03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849" y="5686993"/>
            <a:ext cx="785856" cy="785856"/>
          </a:xfrm>
          <a:prstGeom prst="rect">
            <a:avLst/>
          </a:prstGeom>
        </p:spPr>
      </p:pic>
      <p:pic>
        <p:nvPicPr>
          <p:cNvPr id="4" name="Graphic 3" descr="Key with solid fill">
            <a:extLst>
              <a:ext uri="{FF2B5EF4-FFF2-40B4-BE49-F238E27FC236}">
                <a16:creationId xmlns:a16="http://schemas.microsoft.com/office/drawing/2014/main" id="{7F8C4E2A-CD5B-939F-26E6-D0AC5AE9861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5459" y="6174331"/>
            <a:ext cx="785856" cy="785856"/>
          </a:xfrm>
          <a:prstGeom prst="rect">
            <a:avLst/>
          </a:prstGeom>
        </p:spPr>
      </p:pic>
      <p:pic>
        <p:nvPicPr>
          <p:cNvPr id="9" name="Graphic 8" descr="Key with solid fill">
            <a:extLst>
              <a:ext uri="{FF2B5EF4-FFF2-40B4-BE49-F238E27FC236}">
                <a16:creationId xmlns:a16="http://schemas.microsoft.com/office/drawing/2014/main" id="{894CDC35-DE79-4E46-E384-074962E51FC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10929" y="5635778"/>
            <a:ext cx="785856" cy="785856"/>
          </a:xfrm>
          <a:prstGeom prst="rect">
            <a:avLst/>
          </a:prstGeom>
        </p:spPr>
      </p:pic>
      <p:pic>
        <p:nvPicPr>
          <p:cNvPr id="11" name="Graphic 10" descr="Key with solid fill">
            <a:extLst>
              <a:ext uri="{FF2B5EF4-FFF2-40B4-BE49-F238E27FC236}">
                <a16:creationId xmlns:a16="http://schemas.microsoft.com/office/drawing/2014/main" id="{C3E4B361-6BEC-DB68-EE94-C9F1941FDF9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98064" y="6159787"/>
            <a:ext cx="785856" cy="785856"/>
          </a:xfrm>
          <a:prstGeom prst="rect">
            <a:avLst/>
          </a:prstGeom>
        </p:spPr>
      </p:pic>
      <p:sp>
        <p:nvSpPr>
          <p:cNvPr id="12" name="Rectangle: Rounded Corners 11">
            <a:extLst>
              <a:ext uri="{FF2B5EF4-FFF2-40B4-BE49-F238E27FC236}">
                <a16:creationId xmlns:a16="http://schemas.microsoft.com/office/drawing/2014/main" id="{EF27CC4C-4482-0CAA-209B-0032C30E2C7B}"/>
              </a:ext>
            </a:extLst>
          </p:cNvPr>
          <p:cNvSpPr/>
          <p:nvPr/>
        </p:nvSpPr>
        <p:spPr>
          <a:xfrm>
            <a:off x="900875" y="5849089"/>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13" name="Rectangle: Rounded Corners 12">
            <a:extLst>
              <a:ext uri="{FF2B5EF4-FFF2-40B4-BE49-F238E27FC236}">
                <a16:creationId xmlns:a16="http://schemas.microsoft.com/office/drawing/2014/main" id="{CEDA45F1-B16C-0642-6857-B7731AF8826A}"/>
              </a:ext>
            </a:extLst>
          </p:cNvPr>
          <p:cNvSpPr/>
          <p:nvPr/>
        </p:nvSpPr>
        <p:spPr>
          <a:xfrm>
            <a:off x="875957" y="6373094"/>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sp>
        <p:nvSpPr>
          <p:cNvPr id="15" name="Rectangle: Rounded Corners 14">
            <a:extLst>
              <a:ext uri="{FF2B5EF4-FFF2-40B4-BE49-F238E27FC236}">
                <a16:creationId xmlns:a16="http://schemas.microsoft.com/office/drawing/2014/main" id="{60A7AA26-2F1A-7CD5-C505-1842D48A75DA}"/>
              </a:ext>
            </a:extLst>
          </p:cNvPr>
          <p:cNvSpPr/>
          <p:nvPr/>
        </p:nvSpPr>
        <p:spPr>
          <a:xfrm>
            <a:off x="9847290" y="5834545"/>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receiver key</a:t>
            </a:r>
            <a:endParaRPr lang="en-CA" dirty="0"/>
          </a:p>
        </p:txBody>
      </p:sp>
      <p:sp>
        <p:nvSpPr>
          <p:cNvPr id="17" name="Rectangle: Rounded Corners 16">
            <a:extLst>
              <a:ext uri="{FF2B5EF4-FFF2-40B4-BE49-F238E27FC236}">
                <a16:creationId xmlns:a16="http://schemas.microsoft.com/office/drawing/2014/main" id="{8C15D080-C20C-88E6-3183-4EDEAB1C9242}"/>
              </a:ext>
            </a:extLst>
          </p:cNvPr>
          <p:cNvSpPr/>
          <p:nvPr/>
        </p:nvSpPr>
        <p:spPr>
          <a:xfrm>
            <a:off x="9822372" y="6358550"/>
            <a:ext cx="2142660" cy="389215"/>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receiver key</a:t>
            </a:r>
            <a:endParaRPr lang="en-CA" dirty="0"/>
          </a:p>
        </p:txBody>
      </p:sp>
      <p:sp>
        <p:nvSpPr>
          <p:cNvPr id="19" name="Rectangle: Rounded Corners 18">
            <a:extLst>
              <a:ext uri="{FF2B5EF4-FFF2-40B4-BE49-F238E27FC236}">
                <a16:creationId xmlns:a16="http://schemas.microsoft.com/office/drawing/2014/main" id="{5D6617A5-D355-E675-3572-2524C8634010}"/>
              </a:ext>
            </a:extLst>
          </p:cNvPr>
          <p:cNvSpPr/>
          <p:nvPr/>
        </p:nvSpPr>
        <p:spPr>
          <a:xfrm>
            <a:off x="565717" y="2514084"/>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22" name="Rectangle: Rounded Corners 21">
            <a:extLst>
              <a:ext uri="{FF2B5EF4-FFF2-40B4-BE49-F238E27FC236}">
                <a16:creationId xmlns:a16="http://schemas.microsoft.com/office/drawing/2014/main" id="{19C6674D-E164-76F5-2657-A108421CA7AF}"/>
              </a:ext>
            </a:extLst>
          </p:cNvPr>
          <p:cNvSpPr/>
          <p:nvPr/>
        </p:nvSpPr>
        <p:spPr>
          <a:xfrm>
            <a:off x="9122253" y="2502887"/>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23" name="Graphic 22" descr="Key with solid fill">
            <a:extLst>
              <a:ext uri="{FF2B5EF4-FFF2-40B4-BE49-F238E27FC236}">
                <a16:creationId xmlns:a16="http://schemas.microsoft.com/office/drawing/2014/main" id="{FC182F19-DAB8-4555-D8F6-B7FD0E6B9597}"/>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46458" y="2877279"/>
            <a:ext cx="785856" cy="785856"/>
          </a:xfrm>
          <a:prstGeom prst="rect">
            <a:avLst/>
          </a:prstGeom>
        </p:spPr>
      </p:pic>
      <p:pic>
        <p:nvPicPr>
          <p:cNvPr id="24" name="Graphic 23" descr="Key with solid fill">
            <a:extLst>
              <a:ext uri="{FF2B5EF4-FFF2-40B4-BE49-F238E27FC236}">
                <a16:creationId xmlns:a16="http://schemas.microsoft.com/office/drawing/2014/main" id="{36CCE310-CECA-385D-A735-3A105FA11F0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697452" y="2860566"/>
            <a:ext cx="785856" cy="785856"/>
          </a:xfrm>
          <a:prstGeom prst="rect">
            <a:avLst/>
          </a:prstGeom>
        </p:spPr>
      </p:pic>
      <p:cxnSp>
        <p:nvCxnSpPr>
          <p:cNvPr id="31" name="Straight Arrow Connector 30">
            <a:extLst>
              <a:ext uri="{FF2B5EF4-FFF2-40B4-BE49-F238E27FC236}">
                <a16:creationId xmlns:a16="http://schemas.microsoft.com/office/drawing/2014/main" id="{C21E236F-0979-007D-DED4-FA3AAE7AA623}"/>
              </a:ext>
            </a:extLst>
          </p:cNvPr>
          <p:cNvCxnSpPr>
            <a:cxnSpLocks/>
          </p:cNvCxnSpPr>
          <p:nvPr/>
        </p:nvCxnSpPr>
        <p:spPr>
          <a:xfrm>
            <a:off x="3742533" y="3481192"/>
            <a:ext cx="0" cy="484085"/>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4DCF64C-85C4-AF2C-E04F-D426D316C7C9}"/>
              </a:ext>
            </a:extLst>
          </p:cNvPr>
          <p:cNvCxnSpPr>
            <a:cxnSpLocks/>
          </p:cNvCxnSpPr>
          <p:nvPr/>
        </p:nvCxnSpPr>
        <p:spPr>
          <a:xfrm>
            <a:off x="8067660" y="3481191"/>
            <a:ext cx="0" cy="48408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sp>
        <p:nvSpPr>
          <p:cNvPr id="6" name="Footer Placeholder 5">
            <a:extLst>
              <a:ext uri="{FF2B5EF4-FFF2-40B4-BE49-F238E27FC236}">
                <a16:creationId xmlns:a16="http://schemas.microsoft.com/office/drawing/2014/main" id="{7DB92A88-DB88-490D-B21C-69B42486E66A}"/>
              </a:ext>
            </a:extLst>
          </p:cNvPr>
          <p:cNvSpPr>
            <a:spLocks noGrp="1"/>
          </p:cNvSpPr>
          <p:nvPr>
            <p:ph type="ftr" sz="quarter" idx="11"/>
          </p:nvPr>
        </p:nvSpPr>
        <p:spPr/>
        <p:txBody>
          <a:bodyPr/>
          <a:lstStyle/>
          <a:p>
            <a:r>
              <a:rPr lang="sv-SE"/>
              <a:t>INST. : ENG.ALI BANI BAKAR &amp; ENG.Dana Al-Mahrouk</a:t>
            </a:r>
            <a:endParaRPr lang="en-CA"/>
          </a:p>
        </p:txBody>
      </p:sp>
      <p:pic>
        <p:nvPicPr>
          <p:cNvPr id="7" name="Graphic 6" descr="Lock with solid fill">
            <a:extLst>
              <a:ext uri="{FF2B5EF4-FFF2-40B4-BE49-F238E27FC236}">
                <a16:creationId xmlns:a16="http://schemas.microsoft.com/office/drawing/2014/main" id="{B0DAA6E5-25D8-3C5D-2935-D70EB49E8D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1714569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a:extLst>
              <a:ext uri="{FF2B5EF4-FFF2-40B4-BE49-F238E27FC236}">
                <a16:creationId xmlns:a16="http://schemas.microsoft.com/office/drawing/2014/main" id="{523C0A48-59A2-B84F-6CCD-F36B681F39C8}"/>
              </a:ext>
            </a:extLst>
          </p:cNvPr>
          <p:cNvCxnSpPr>
            <a:cxnSpLocks/>
          </p:cNvCxnSpPr>
          <p:nvPr/>
        </p:nvCxnSpPr>
        <p:spPr>
          <a:xfrm flipH="1">
            <a:off x="2493819" y="4557647"/>
            <a:ext cx="2580872" cy="0"/>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1CA2978-19C9-01A9-087C-1B2DAF38760E}"/>
              </a:ext>
            </a:extLst>
          </p:cNvPr>
          <p:cNvSpPr>
            <a:spLocks noGrp="1"/>
          </p:cNvSpPr>
          <p:nvPr>
            <p:ph type="title"/>
          </p:nvPr>
        </p:nvSpPr>
        <p:spPr/>
        <p:txBody>
          <a:bodyPr/>
          <a:lstStyle/>
          <a:p>
            <a:r>
              <a:rPr lang="en-US" dirty="0"/>
              <a:t>Asymmetric Encryption </a:t>
            </a:r>
            <a:endParaRPr lang="en-CA" dirty="0"/>
          </a:p>
        </p:txBody>
      </p:sp>
      <p:pic>
        <p:nvPicPr>
          <p:cNvPr id="10" name="Graphic 9" descr="Lock with solid fill">
            <a:extLst>
              <a:ext uri="{FF2B5EF4-FFF2-40B4-BE49-F238E27FC236}">
                <a16:creationId xmlns:a16="http://schemas.microsoft.com/office/drawing/2014/main" id="{A7053E11-CB73-89D5-E7E3-F37A6CA26D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25341" y="4287623"/>
            <a:ext cx="830638" cy="830638"/>
          </a:xfrm>
          <a:prstGeom prst="rect">
            <a:avLst/>
          </a:prstGeom>
        </p:spPr>
      </p:pic>
      <p:pic>
        <p:nvPicPr>
          <p:cNvPr id="14" name="Graphic 13" descr="Unlock with solid fill">
            <a:extLst>
              <a:ext uri="{FF2B5EF4-FFF2-40B4-BE49-F238E27FC236}">
                <a16:creationId xmlns:a16="http://schemas.microsoft.com/office/drawing/2014/main" id="{249E0EC7-66DB-E952-A8A5-591DA562586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50199" y="3765089"/>
            <a:ext cx="733400" cy="733400"/>
          </a:xfrm>
          <a:prstGeom prst="rect">
            <a:avLst/>
          </a:prstGeom>
        </p:spPr>
      </p:pic>
      <p:pic>
        <p:nvPicPr>
          <p:cNvPr id="18" name="Graphic 17" descr="Document with solid fill">
            <a:extLst>
              <a:ext uri="{FF2B5EF4-FFF2-40B4-BE49-F238E27FC236}">
                <a16:creationId xmlns:a16="http://schemas.microsoft.com/office/drawing/2014/main" id="{F3E2DDC8-307C-D718-F674-FC23BCF920F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53737" y="3668805"/>
            <a:ext cx="1740082" cy="1740082"/>
          </a:xfrm>
          <a:prstGeom prst="rect">
            <a:avLst/>
          </a:prstGeom>
        </p:spPr>
      </p:pic>
      <p:pic>
        <p:nvPicPr>
          <p:cNvPr id="20" name="Graphic 19" descr="Document with solid fill">
            <a:extLst>
              <a:ext uri="{FF2B5EF4-FFF2-40B4-BE49-F238E27FC236}">
                <a16:creationId xmlns:a16="http://schemas.microsoft.com/office/drawing/2014/main" id="{F685B0A2-B03C-DD01-6EB4-3B486CCA9F4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10103" y="3668805"/>
            <a:ext cx="1740082" cy="1740082"/>
          </a:xfrm>
          <a:prstGeom prst="rect">
            <a:avLst/>
          </a:prstGeom>
        </p:spPr>
      </p:pic>
      <p:sp>
        <p:nvSpPr>
          <p:cNvPr id="21" name="Oval 20">
            <a:extLst>
              <a:ext uri="{FF2B5EF4-FFF2-40B4-BE49-F238E27FC236}">
                <a16:creationId xmlns:a16="http://schemas.microsoft.com/office/drawing/2014/main" id="{FB564287-2B6B-6291-FC00-7B0C6F005EF0}"/>
              </a:ext>
            </a:extLst>
          </p:cNvPr>
          <p:cNvSpPr/>
          <p:nvPr/>
        </p:nvSpPr>
        <p:spPr>
          <a:xfrm>
            <a:off x="3146442" y="4008740"/>
            <a:ext cx="1190730" cy="1147958"/>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Paper with solid fill">
            <a:extLst>
              <a:ext uri="{FF2B5EF4-FFF2-40B4-BE49-F238E27FC236}">
                <a16:creationId xmlns:a16="http://schemas.microsoft.com/office/drawing/2014/main" id="{2BF38BD4-0D07-647E-EF92-ADD27FA54CF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07887" y="3754347"/>
            <a:ext cx="1654539" cy="1654539"/>
          </a:xfrm>
          <a:prstGeom prst="rect">
            <a:avLst/>
          </a:prstGeom>
        </p:spPr>
      </p:pic>
      <p:sp>
        <p:nvSpPr>
          <p:cNvPr id="26" name="TextBox 25">
            <a:extLst>
              <a:ext uri="{FF2B5EF4-FFF2-40B4-BE49-F238E27FC236}">
                <a16:creationId xmlns:a16="http://schemas.microsoft.com/office/drawing/2014/main" id="{63B5CB41-AB42-0356-16AC-3C3F1B801C19}"/>
              </a:ext>
            </a:extLst>
          </p:cNvPr>
          <p:cNvSpPr txBox="1"/>
          <p:nvPr/>
        </p:nvSpPr>
        <p:spPr>
          <a:xfrm>
            <a:off x="7192702" y="5250817"/>
            <a:ext cx="1704184" cy="461665"/>
          </a:xfrm>
          <a:prstGeom prst="rect">
            <a:avLst/>
          </a:prstGeom>
          <a:noFill/>
        </p:spPr>
        <p:txBody>
          <a:bodyPr wrap="none" rtlCol="0">
            <a:spAutoFit/>
          </a:bodyPr>
          <a:lstStyle/>
          <a:p>
            <a:r>
              <a:rPr lang="en-US" sz="2400" b="1" dirty="0"/>
              <a:t>Encryption</a:t>
            </a:r>
            <a:endParaRPr lang="en-CA" sz="2400" b="1" dirty="0"/>
          </a:p>
        </p:txBody>
      </p:sp>
      <p:sp>
        <p:nvSpPr>
          <p:cNvPr id="27" name="TextBox 26">
            <a:extLst>
              <a:ext uri="{FF2B5EF4-FFF2-40B4-BE49-F238E27FC236}">
                <a16:creationId xmlns:a16="http://schemas.microsoft.com/office/drawing/2014/main" id="{01F46424-9464-CAE6-4BE9-F0D7FEB15393}"/>
              </a:ext>
            </a:extLst>
          </p:cNvPr>
          <p:cNvSpPr txBox="1"/>
          <p:nvPr/>
        </p:nvSpPr>
        <p:spPr>
          <a:xfrm>
            <a:off x="838200" y="5333972"/>
            <a:ext cx="1570815" cy="461665"/>
          </a:xfrm>
          <a:prstGeom prst="rect">
            <a:avLst/>
          </a:prstGeom>
          <a:noFill/>
        </p:spPr>
        <p:txBody>
          <a:bodyPr wrap="none" rtlCol="0">
            <a:spAutoFit/>
          </a:bodyPr>
          <a:lstStyle/>
          <a:p>
            <a:r>
              <a:rPr lang="en-US" sz="2400" b="1" dirty="0"/>
              <a:t>Clear Text</a:t>
            </a:r>
            <a:endParaRPr lang="en-CA" sz="2400" b="1" dirty="0"/>
          </a:p>
        </p:txBody>
      </p:sp>
      <p:sp>
        <p:nvSpPr>
          <p:cNvPr id="28" name="TextBox 27">
            <a:extLst>
              <a:ext uri="{FF2B5EF4-FFF2-40B4-BE49-F238E27FC236}">
                <a16:creationId xmlns:a16="http://schemas.microsoft.com/office/drawing/2014/main" id="{4918B45E-2A62-398C-76C0-6DBFCE9284B3}"/>
              </a:ext>
            </a:extLst>
          </p:cNvPr>
          <p:cNvSpPr txBox="1"/>
          <p:nvPr/>
        </p:nvSpPr>
        <p:spPr>
          <a:xfrm>
            <a:off x="9394736" y="5333971"/>
            <a:ext cx="1570815" cy="461665"/>
          </a:xfrm>
          <a:prstGeom prst="rect">
            <a:avLst/>
          </a:prstGeom>
          <a:noFill/>
        </p:spPr>
        <p:txBody>
          <a:bodyPr wrap="none" rtlCol="0">
            <a:spAutoFit/>
          </a:bodyPr>
          <a:lstStyle/>
          <a:p>
            <a:r>
              <a:rPr lang="en-US" sz="2400" b="1" dirty="0"/>
              <a:t>Clear Text</a:t>
            </a:r>
            <a:endParaRPr lang="en-CA" sz="2400" b="1" dirty="0"/>
          </a:p>
        </p:txBody>
      </p:sp>
      <p:sp>
        <p:nvSpPr>
          <p:cNvPr id="29" name="TextBox 28">
            <a:extLst>
              <a:ext uri="{FF2B5EF4-FFF2-40B4-BE49-F238E27FC236}">
                <a16:creationId xmlns:a16="http://schemas.microsoft.com/office/drawing/2014/main" id="{620A1A25-2639-A950-A5F0-1D8ADBCBB3B9}"/>
              </a:ext>
            </a:extLst>
          </p:cNvPr>
          <p:cNvSpPr txBox="1"/>
          <p:nvPr/>
        </p:nvSpPr>
        <p:spPr>
          <a:xfrm>
            <a:off x="5065634" y="5333970"/>
            <a:ext cx="1750351" cy="461665"/>
          </a:xfrm>
          <a:prstGeom prst="rect">
            <a:avLst/>
          </a:prstGeom>
          <a:noFill/>
        </p:spPr>
        <p:txBody>
          <a:bodyPr wrap="none" rtlCol="0">
            <a:spAutoFit/>
          </a:bodyPr>
          <a:lstStyle/>
          <a:p>
            <a:r>
              <a:rPr lang="en-US" sz="2400" b="1" dirty="0"/>
              <a:t>Cipher Text</a:t>
            </a:r>
            <a:endParaRPr lang="en-CA" sz="2400" b="1" dirty="0"/>
          </a:p>
        </p:txBody>
      </p:sp>
      <p:pic>
        <p:nvPicPr>
          <p:cNvPr id="30" name="Graphic 29" descr="Key with solid fill">
            <a:extLst>
              <a:ext uri="{FF2B5EF4-FFF2-40B4-BE49-F238E27FC236}">
                <a16:creationId xmlns:a16="http://schemas.microsoft.com/office/drawing/2014/main" id="{BB88FE58-E037-F75D-4024-A5EAD48E299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302306" y="4121054"/>
            <a:ext cx="921126" cy="921126"/>
          </a:xfrm>
          <a:prstGeom prst="rect">
            <a:avLst/>
          </a:prstGeom>
        </p:spPr>
      </p:pic>
      <p:cxnSp>
        <p:nvCxnSpPr>
          <p:cNvPr id="33" name="Straight Arrow Connector 32">
            <a:extLst>
              <a:ext uri="{FF2B5EF4-FFF2-40B4-BE49-F238E27FC236}">
                <a16:creationId xmlns:a16="http://schemas.microsoft.com/office/drawing/2014/main" id="{08ADC65C-BE05-1A9D-D923-866554FF8DBD}"/>
              </a:ext>
            </a:extLst>
          </p:cNvPr>
          <p:cNvCxnSpPr>
            <a:cxnSpLocks/>
          </p:cNvCxnSpPr>
          <p:nvPr/>
        </p:nvCxnSpPr>
        <p:spPr>
          <a:xfrm flipH="1">
            <a:off x="6815985" y="4576448"/>
            <a:ext cx="2580872" cy="0"/>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4D03AFCD-EA94-A018-1427-48697FDB1A9B}"/>
              </a:ext>
            </a:extLst>
          </p:cNvPr>
          <p:cNvSpPr/>
          <p:nvPr/>
        </p:nvSpPr>
        <p:spPr>
          <a:xfrm>
            <a:off x="7473953" y="4008740"/>
            <a:ext cx="1190730" cy="1147958"/>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2B351E31-3DDE-E1E9-E5E3-56178814C71C}"/>
              </a:ext>
            </a:extLst>
          </p:cNvPr>
          <p:cNvSpPr txBox="1"/>
          <p:nvPr/>
        </p:nvSpPr>
        <p:spPr>
          <a:xfrm>
            <a:off x="2938160" y="5194299"/>
            <a:ext cx="1739451" cy="461665"/>
          </a:xfrm>
          <a:prstGeom prst="rect">
            <a:avLst/>
          </a:prstGeom>
          <a:noFill/>
        </p:spPr>
        <p:txBody>
          <a:bodyPr wrap="none" rtlCol="0">
            <a:spAutoFit/>
          </a:bodyPr>
          <a:lstStyle/>
          <a:p>
            <a:r>
              <a:rPr lang="en-US" sz="2400" b="1" dirty="0"/>
              <a:t>Decryption</a:t>
            </a:r>
            <a:endParaRPr lang="en-CA" sz="2400" b="1" dirty="0"/>
          </a:p>
        </p:txBody>
      </p:sp>
      <p:pic>
        <p:nvPicPr>
          <p:cNvPr id="36" name="Graphic 35" descr="Key with solid fill">
            <a:extLst>
              <a:ext uri="{FF2B5EF4-FFF2-40B4-BE49-F238E27FC236}">
                <a16:creationId xmlns:a16="http://schemas.microsoft.com/office/drawing/2014/main" id="{1E7C6F7D-5DFE-41A0-5FB8-5864968BDF1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629817" y="4121054"/>
            <a:ext cx="921126" cy="921126"/>
          </a:xfrm>
          <a:prstGeom prst="rect">
            <a:avLst/>
          </a:prstGeom>
        </p:spPr>
      </p:pic>
      <p:pic>
        <p:nvPicPr>
          <p:cNvPr id="37" name="Graphic 36" descr="Lock with solid fill">
            <a:extLst>
              <a:ext uri="{FF2B5EF4-FFF2-40B4-BE49-F238E27FC236}">
                <a16:creationId xmlns:a16="http://schemas.microsoft.com/office/drawing/2014/main" id="{C266C8B1-00AA-28AA-54F4-D1278AFC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751203" y="3744010"/>
            <a:ext cx="781938" cy="781936"/>
          </a:xfrm>
          <a:prstGeom prst="rect">
            <a:avLst/>
          </a:prstGeom>
        </p:spPr>
      </p:pic>
      <p:pic>
        <p:nvPicPr>
          <p:cNvPr id="3" name="Graphic 2" descr="Key with solid fill">
            <a:extLst>
              <a:ext uri="{FF2B5EF4-FFF2-40B4-BE49-F238E27FC236}">
                <a16:creationId xmlns:a16="http://schemas.microsoft.com/office/drawing/2014/main" id="{44B46AB3-D1A0-D98C-4F43-64B7DA2FC03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4849" y="5686993"/>
            <a:ext cx="785856" cy="785856"/>
          </a:xfrm>
          <a:prstGeom prst="rect">
            <a:avLst/>
          </a:prstGeom>
        </p:spPr>
      </p:pic>
      <p:pic>
        <p:nvPicPr>
          <p:cNvPr id="4" name="Graphic 3" descr="Key with solid fill">
            <a:extLst>
              <a:ext uri="{FF2B5EF4-FFF2-40B4-BE49-F238E27FC236}">
                <a16:creationId xmlns:a16="http://schemas.microsoft.com/office/drawing/2014/main" id="{7F8C4E2A-CD5B-939F-26E6-D0AC5AE9861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5459" y="6174331"/>
            <a:ext cx="785856" cy="785856"/>
          </a:xfrm>
          <a:prstGeom prst="rect">
            <a:avLst/>
          </a:prstGeom>
        </p:spPr>
      </p:pic>
      <p:pic>
        <p:nvPicPr>
          <p:cNvPr id="9" name="Graphic 8" descr="Key with solid fill">
            <a:extLst>
              <a:ext uri="{FF2B5EF4-FFF2-40B4-BE49-F238E27FC236}">
                <a16:creationId xmlns:a16="http://schemas.microsoft.com/office/drawing/2014/main" id="{894CDC35-DE79-4E46-E384-074962E51FCA}"/>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010929" y="5635778"/>
            <a:ext cx="785856" cy="785856"/>
          </a:xfrm>
          <a:prstGeom prst="rect">
            <a:avLst/>
          </a:prstGeom>
        </p:spPr>
      </p:pic>
      <p:pic>
        <p:nvPicPr>
          <p:cNvPr id="11" name="Graphic 10" descr="Key with solid fill">
            <a:extLst>
              <a:ext uri="{FF2B5EF4-FFF2-40B4-BE49-F238E27FC236}">
                <a16:creationId xmlns:a16="http://schemas.microsoft.com/office/drawing/2014/main" id="{C3E4B361-6BEC-DB68-EE94-C9F1941FDF9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998064" y="6159787"/>
            <a:ext cx="785856" cy="785856"/>
          </a:xfrm>
          <a:prstGeom prst="rect">
            <a:avLst/>
          </a:prstGeom>
        </p:spPr>
      </p:pic>
      <p:sp>
        <p:nvSpPr>
          <p:cNvPr id="12" name="Rectangle: Rounded Corners 11">
            <a:extLst>
              <a:ext uri="{FF2B5EF4-FFF2-40B4-BE49-F238E27FC236}">
                <a16:creationId xmlns:a16="http://schemas.microsoft.com/office/drawing/2014/main" id="{EF27CC4C-4482-0CAA-209B-0032C30E2C7B}"/>
              </a:ext>
            </a:extLst>
          </p:cNvPr>
          <p:cNvSpPr/>
          <p:nvPr/>
        </p:nvSpPr>
        <p:spPr>
          <a:xfrm>
            <a:off x="900875" y="5849089"/>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13" name="Rectangle: Rounded Corners 12">
            <a:extLst>
              <a:ext uri="{FF2B5EF4-FFF2-40B4-BE49-F238E27FC236}">
                <a16:creationId xmlns:a16="http://schemas.microsoft.com/office/drawing/2014/main" id="{CEDA45F1-B16C-0642-6857-B7731AF8826A}"/>
              </a:ext>
            </a:extLst>
          </p:cNvPr>
          <p:cNvSpPr/>
          <p:nvPr/>
        </p:nvSpPr>
        <p:spPr>
          <a:xfrm>
            <a:off x="875957" y="6373094"/>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sp>
        <p:nvSpPr>
          <p:cNvPr id="15" name="Rectangle: Rounded Corners 14">
            <a:extLst>
              <a:ext uri="{FF2B5EF4-FFF2-40B4-BE49-F238E27FC236}">
                <a16:creationId xmlns:a16="http://schemas.microsoft.com/office/drawing/2014/main" id="{60A7AA26-2F1A-7CD5-C505-1842D48A75DA}"/>
              </a:ext>
            </a:extLst>
          </p:cNvPr>
          <p:cNvSpPr/>
          <p:nvPr/>
        </p:nvSpPr>
        <p:spPr>
          <a:xfrm>
            <a:off x="9847290" y="5834545"/>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receiver key</a:t>
            </a:r>
            <a:endParaRPr lang="en-CA" dirty="0"/>
          </a:p>
        </p:txBody>
      </p:sp>
      <p:sp>
        <p:nvSpPr>
          <p:cNvPr id="17" name="Rectangle: Rounded Corners 16">
            <a:extLst>
              <a:ext uri="{FF2B5EF4-FFF2-40B4-BE49-F238E27FC236}">
                <a16:creationId xmlns:a16="http://schemas.microsoft.com/office/drawing/2014/main" id="{8C15D080-C20C-88E6-3183-4EDEAB1C9242}"/>
              </a:ext>
            </a:extLst>
          </p:cNvPr>
          <p:cNvSpPr/>
          <p:nvPr/>
        </p:nvSpPr>
        <p:spPr>
          <a:xfrm>
            <a:off x="9822372" y="6358550"/>
            <a:ext cx="2142660" cy="389215"/>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receiver key</a:t>
            </a:r>
            <a:endParaRPr lang="en-CA" dirty="0"/>
          </a:p>
        </p:txBody>
      </p:sp>
      <p:sp>
        <p:nvSpPr>
          <p:cNvPr id="19" name="Rectangle: Rounded Corners 18">
            <a:extLst>
              <a:ext uri="{FF2B5EF4-FFF2-40B4-BE49-F238E27FC236}">
                <a16:creationId xmlns:a16="http://schemas.microsoft.com/office/drawing/2014/main" id="{5D6617A5-D355-E675-3572-2524C8634010}"/>
              </a:ext>
            </a:extLst>
          </p:cNvPr>
          <p:cNvSpPr/>
          <p:nvPr/>
        </p:nvSpPr>
        <p:spPr>
          <a:xfrm>
            <a:off x="565717" y="2514084"/>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22" name="Rectangle: Rounded Corners 21">
            <a:extLst>
              <a:ext uri="{FF2B5EF4-FFF2-40B4-BE49-F238E27FC236}">
                <a16:creationId xmlns:a16="http://schemas.microsoft.com/office/drawing/2014/main" id="{19C6674D-E164-76F5-2657-A108421CA7AF}"/>
              </a:ext>
            </a:extLst>
          </p:cNvPr>
          <p:cNvSpPr/>
          <p:nvPr/>
        </p:nvSpPr>
        <p:spPr>
          <a:xfrm>
            <a:off x="9122253" y="2502887"/>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23" name="Graphic 22" descr="Key with solid fill">
            <a:extLst>
              <a:ext uri="{FF2B5EF4-FFF2-40B4-BE49-F238E27FC236}">
                <a16:creationId xmlns:a16="http://schemas.microsoft.com/office/drawing/2014/main" id="{FC182F19-DAB8-4555-D8F6-B7FD0E6B9597}"/>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46458" y="2877279"/>
            <a:ext cx="785856" cy="785856"/>
          </a:xfrm>
          <a:prstGeom prst="rect">
            <a:avLst/>
          </a:prstGeom>
        </p:spPr>
      </p:pic>
      <p:pic>
        <p:nvPicPr>
          <p:cNvPr id="24" name="Graphic 23" descr="Key with solid fill">
            <a:extLst>
              <a:ext uri="{FF2B5EF4-FFF2-40B4-BE49-F238E27FC236}">
                <a16:creationId xmlns:a16="http://schemas.microsoft.com/office/drawing/2014/main" id="{36CCE310-CECA-385D-A735-3A105FA11F08}"/>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7697452" y="2860566"/>
            <a:ext cx="785856" cy="785856"/>
          </a:xfrm>
          <a:prstGeom prst="rect">
            <a:avLst/>
          </a:prstGeom>
        </p:spPr>
      </p:pic>
      <p:cxnSp>
        <p:nvCxnSpPr>
          <p:cNvPr id="31" name="Straight Arrow Connector 30">
            <a:extLst>
              <a:ext uri="{FF2B5EF4-FFF2-40B4-BE49-F238E27FC236}">
                <a16:creationId xmlns:a16="http://schemas.microsoft.com/office/drawing/2014/main" id="{C21E236F-0979-007D-DED4-FA3AAE7AA623}"/>
              </a:ext>
            </a:extLst>
          </p:cNvPr>
          <p:cNvCxnSpPr>
            <a:cxnSpLocks/>
          </p:cNvCxnSpPr>
          <p:nvPr/>
        </p:nvCxnSpPr>
        <p:spPr>
          <a:xfrm>
            <a:off x="3742533" y="3481192"/>
            <a:ext cx="0" cy="484085"/>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E4DCF64C-85C4-AF2C-E04F-D426D316C7C9}"/>
              </a:ext>
            </a:extLst>
          </p:cNvPr>
          <p:cNvCxnSpPr>
            <a:cxnSpLocks/>
          </p:cNvCxnSpPr>
          <p:nvPr/>
        </p:nvCxnSpPr>
        <p:spPr>
          <a:xfrm>
            <a:off x="8067660" y="3481191"/>
            <a:ext cx="0" cy="484085"/>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6" name="Footer Placeholder 5">
            <a:extLst>
              <a:ext uri="{FF2B5EF4-FFF2-40B4-BE49-F238E27FC236}">
                <a16:creationId xmlns:a16="http://schemas.microsoft.com/office/drawing/2014/main" id="{7380BCA3-A759-3E2B-C135-73AE243337B0}"/>
              </a:ext>
            </a:extLst>
          </p:cNvPr>
          <p:cNvSpPr>
            <a:spLocks noGrp="1"/>
          </p:cNvSpPr>
          <p:nvPr>
            <p:ph type="ftr" sz="quarter" idx="11"/>
          </p:nvPr>
        </p:nvSpPr>
        <p:spPr/>
        <p:txBody>
          <a:bodyPr/>
          <a:lstStyle/>
          <a:p>
            <a:r>
              <a:rPr lang="sv-SE"/>
              <a:t>INST. : ENG.ALI BANI BAKAR &amp; ENG.Dana Al-Mahrouk</a:t>
            </a:r>
            <a:endParaRPr lang="en-CA"/>
          </a:p>
        </p:txBody>
      </p:sp>
      <p:pic>
        <p:nvPicPr>
          <p:cNvPr id="8" name="Graphic 7" descr="Lock with solid fill">
            <a:extLst>
              <a:ext uri="{FF2B5EF4-FFF2-40B4-BE49-F238E27FC236}">
                <a16:creationId xmlns:a16="http://schemas.microsoft.com/office/drawing/2014/main" id="{00B999EB-6947-B546-D5DA-DC262370A6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2453584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81FF-C4D1-A1FC-A3E2-413C4A4C1D8F}"/>
              </a:ext>
            </a:extLst>
          </p:cNvPr>
          <p:cNvSpPr>
            <a:spLocks noGrp="1"/>
          </p:cNvSpPr>
          <p:nvPr>
            <p:ph type="title"/>
          </p:nvPr>
        </p:nvSpPr>
        <p:spPr/>
        <p:txBody>
          <a:bodyPr/>
          <a:lstStyle/>
          <a:p>
            <a:r>
              <a:rPr lang="en-US" dirty="0"/>
              <a:t>Asymmetric Encryption Steps</a:t>
            </a:r>
            <a:endParaRPr lang="en-CA" dirty="0"/>
          </a:p>
        </p:txBody>
      </p:sp>
      <p:sp>
        <p:nvSpPr>
          <p:cNvPr id="3" name="Content Placeholder 2">
            <a:extLst>
              <a:ext uri="{FF2B5EF4-FFF2-40B4-BE49-F238E27FC236}">
                <a16:creationId xmlns:a16="http://schemas.microsoft.com/office/drawing/2014/main" id="{AE8969D7-46E0-04B2-0EF8-00260A7BED46}"/>
              </a:ext>
            </a:extLst>
          </p:cNvPr>
          <p:cNvSpPr>
            <a:spLocks noGrp="1"/>
          </p:cNvSpPr>
          <p:nvPr>
            <p:ph idx="1"/>
          </p:nvPr>
        </p:nvSpPr>
        <p:spPr/>
        <p:txBody>
          <a:bodyPr>
            <a:normAutofit/>
          </a:bodyPr>
          <a:lstStyle/>
          <a:p>
            <a:pPr marL="514350" indent="-514350">
              <a:buFont typeface="+mj-lt"/>
              <a:buAutoNum type="arabicPeriod"/>
            </a:pPr>
            <a:r>
              <a:rPr lang="en-US" sz="2400" dirty="0"/>
              <a:t>Generate two pair of keys in sender &amp; receiver dependent on a random value.</a:t>
            </a:r>
            <a:endParaRPr lang="en-CA" sz="2400" dirty="0"/>
          </a:p>
        </p:txBody>
      </p:sp>
      <p:sp>
        <p:nvSpPr>
          <p:cNvPr id="4" name="Rectangle: Rounded Corners 3">
            <a:extLst>
              <a:ext uri="{FF2B5EF4-FFF2-40B4-BE49-F238E27FC236}">
                <a16:creationId xmlns:a16="http://schemas.microsoft.com/office/drawing/2014/main" id="{78B4134D-84B8-DE1D-739C-8C21BCC1EF7B}"/>
              </a:ext>
            </a:extLst>
          </p:cNvPr>
          <p:cNvSpPr/>
          <p:nvPr/>
        </p:nvSpPr>
        <p:spPr>
          <a:xfrm>
            <a:off x="2198558" y="2918815"/>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5" name="Rectangle: Rounded Corners 4">
            <a:extLst>
              <a:ext uri="{FF2B5EF4-FFF2-40B4-BE49-F238E27FC236}">
                <a16:creationId xmlns:a16="http://schemas.microsoft.com/office/drawing/2014/main" id="{B4E8D328-F86E-ABC4-5FCF-3B5DB7C8ABF8}"/>
              </a:ext>
            </a:extLst>
          </p:cNvPr>
          <p:cNvSpPr/>
          <p:nvPr/>
        </p:nvSpPr>
        <p:spPr>
          <a:xfrm>
            <a:off x="7877663" y="2918815"/>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sp>
        <p:nvSpPr>
          <p:cNvPr id="6" name="Rectangle: Rounded Corners 5">
            <a:extLst>
              <a:ext uri="{FF2B5EF4-FFF2-40B4-BE49-F238E27FC236}">
                <a16:creationId xmlns:a16="http://schemas.microsoft.com/office/drawing/2014/main" id="{DE78F67B-AF6E-05F8-662B-4F067FAF3ECB}"/>
              </a:ext>
            </a:extLst>
          </p:cNvPr>
          <p:cNvSpPr/>
          <p:nvPr/>
        </p:nvSpPr>
        <p:spPr>
          <a:xfrm>
            <a:off x="2196595" y="4001294"/>
            <a:ext cx="2117742"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Value</a:t>
            </a:r>
            <a:endParaRPr lang="en-CA" dirty="0"/>
          </a:p>
        </p:txBody>
      </p:sp>
      <p:sp>
        <p:nvSpPr>
          <p:cNvPr id="7" name="Rectangle: Rounded Corners 6">
            <a:extLst>
              <a:ext uri="{FF2B5EF4-FFF2-40B4-BE49-F238E27FC236}">
                <a16:creationId xmlns:a16="http://schemas.microsoft.com/office/drawing/2014/main" id="{09E5BA27-1458-1BAB-DA83-0B3BFDF7E7B9}"/>
              </a:ext>
            </a:extLst>
          </p:cNvPr>
          <p:cNvSpPr/>
          <p:nvPr/>
        </p:nvSpPr>
        <p:spPr>
          <a:xfrm>
            <a:off x="7877663" y="4001293"/>
            <a:ext cx="2117742"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Value</a:t>
            </a:r>
            <a:endParaRPr lang="en-CA" dirty="0"/>
          </a:p>
        </p:txBody>
      </p:sp>
      <p:cxnSp>
        <p:nvCxnSpPr>
          <p:cNvPr id="8" name="Straight Arrow Connector 7">
            <a:extLst>
              <a:ext uri="{FF2B5EF4-FFF2-40B4-BE49-F238E27FC236}">
                <a16:creationId xmlns:a16="http://schemas.microsoft.com/office/drawing/2014/main" id="{E49B3C9C-3183-71DA-EB54-C456EA74173B}"/>
              </a:ext>
            </a:extLst>
          </p:cNvPr>
          <p:cNvCxnSpPr>
            <a:cxnSpLocks/>
          </p:cNvCxnSpPr>
          <p:nvPr/>
        </p:nvCxnSpPr>
        <p:spPr>
          <a:xfrm>
            <a:off x="3243770" y="3662443"/>
            <a:ext cx="0" cy="318068"/>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6F0B69A-FCD6-D8B6-BB74-A4E7AAE67EA8}"/>
              </a:ext>
            </a:extLst>
          </p:cNvPr>
          <p:cNvCxnSpPr>
            <a:cxnSpLocks/>
          </p:cNvCxnSpPr>
          <p:nvPr/>
        </p:nvCxnSpPr>
        <p:spPr>
          <a:xfrm>
            <a:off x="8965697" y="3662443"/>
            <a:ext cx="0" cy="318068"/>
          </a:xfrm>
          <a:prstGeom prst="straightConnector1">
            <a:avLst/>
          </a:prstGeom>
          <a:ln w="38100">
            <a:solidFill>
              <a:schemeClr val="tx2">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1" name="Graphic 10" descr="Key with solid fill">
            <a:extLst>
              <a:ext uri="{FF2B5EF4-FFF2-40B4-BE49-F238E27FC236}">
                <a16:creationId xmlns:a16="http://schemas.microsoft.com/office/drawing/2014/main" id="{1DF3BEE0-D247-834F-4940-9786A8E81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475" y="4951386"/>
            <a:ext cx="785856" cy="785856"/>
          </a:xfrm>
          <a:prstGeom prst="rect">
            <a:avLst/>
          </a:prstGeom>
        </p:spPr>
      </p:pic>
      <p:pic>
        <p:nvPicPr>
          <p:cNvPr id="12" name="Graphic 11" descr="Key with solid fill">
            <a:extLst>
              <a:ext uri="{FF2B5EF4-FFF2-40B4-BE49-F238E27FC236}">
                <a16:creationId xmlns:a16="http://schemas.microsoft.com/office/drawing/2014/main" id="{F6E82D79-DAC1-2410-A274-E5DC54EB71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3913" y="4990610"/>
            <a:ext cx="785856" cy="785856"/>
          </a:xfrm>
          <a:prstGeom prst="rect">
            <a:avLst/>
          </a:prstGeom>
        </p:spPr>
      </p:pic>
      <p:sp>
        <p:nvSpPr>
          <p:cNvPr id="15" name="Rectangle: Rounded Corners 14">
            <a:extLst>
              <a:ext uri="{FF2B5EF4-FFF2-40B4-BE49-F238E27FC236}">
                <a16:creationId xmlns:a16="http://schemas.microsoft.com/office/drawing/2014/main" id="{C51A850E-E0F0-4741-2AA4-2CFB410D8849}"/>
              </a:ext>
            </a:extLst>
          </p:cNvPr>
          <p:cNvSpPr/>
          <p:nvPr/>
        </p:nvSpPr>
        <p:spPr>
          <a:xfrm>
            <a:off x="484475" y="5588985"/>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16" name="Rectangle: Rounded Corners 15">
            <a:extLst>
              <a:ext uri="{FF2B5EF4-FFF2-40B4-BE49-F238E27FC236}">
                <a16:creationId xmlns:a16="http://schemas.microsoft.com/office/drawing/2014/main" id="{B3F48E2F-4CE7-5D51-BD21-189E6B26A8A8}"/>
              </a:ext>
            </a:extLst>
          </p:cNvPr>
          <p:cNvSpPr/>
          <p:nvPr/>
        </p:nvSpPr>
        <p:spPr>
          <a:xfrm>
            <a:off x="3663913" y="5588985"/>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cxnSp>
        <p:nvCxnSpPr>
          <p:cNvPr id="19" name="Straight Arrow Connector 18">
            <a:extLst>
              <a:ext uri="{FF2B5EF4-FFF2-40B4-BE49-F238E27FC236}">
                <a16:creationId xmlns:a16="http://schemas.microsoft.com/office/drawing/2014/main" id="{2378AFC3-1E6F-4313-2C56-6BF784A4352C}"/>
              </a:ext>
            </a:extLst>
          </p:cNvPr>
          <p:cNvCxnSpPr>
            <a:cxnSpLocks/>
          </p:cNvCxnSpPr>
          <p:nvPr/>
        </p:nvCxnSpPr>
        <p:spPr>
          <a:xfrm flipH="1">
            <a:off x="1470499" y="4481935"/>
            <a:ext cx="1600349" cy="98575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10AB3F-4598-5675-A710-6B4A9CB0E0F8}"/>
              </a:ext>
            </a:extLst>
          </p:cNvPr>
          <p:cNvCxnSpPr>
            <a:cxnSpLocks/>
          </p:cNvCxnSpPr>
          <p:nvPr/>
        </p:nvCxnSpPr>
        <p:spPr>
          <a:xfrm>
            <a:off x="3304062" y="4481935"/>
            <a:ext cx="1600349" cy="98575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6" name="Graphic 25" descr="Key with solid fill">
            <a:extLst>
              <a:ext uri="{FF2B5EF4-FFF2-40B4-BE49-F238E27FC236}">
                <a16:creationId xmlns:a16="http://schemas.microsoft.com/office/drawing/2014/main" id="{243F44C9-6D51-9CFA-CD95-010B94BEE4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28720" y="4999658"/>
            <a:ext cx="785856" cy="785856"/>
          </a:xfrm>
          <a:prstGeom prst="rect">
            <a:avLst/>
          </a:prstGeom>
        </p:spPr>
      </p:pic>
      <p:pic>
        <p:nvPicPr>
          <p:cNvPr id="27" name="Graphic 26" descr="Key with solid fill">
            <a:extLst>
              <a:ext uri="{FF2B5EF4-FFF2-40B4-BE49-F238E27FC236}">
                <a16:creationId xmlns:a16="http://schemas.microsoft.com/office/drawing/2014/main" id="{C15DF002-017C-67C9-3444-4E892DBE8E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08158" y="5038882"/>
            <a:ext cx="785856" cy="785856"/>
          </a:xfrm>
          <a:prstGeom prst="rect">
            <a:avLst/>
          </a:prstGeom>
        </p:spPr>
      </p:pic>
      <p:sp>
        <p:nvSpPr>
          <p:cNvPr id="28" name="Rectangle: Rounded Corners 27">
            <a:extLst>
              <a:ext uri="{FF2B5EF4-FFF2-40B4-BE49-F238E27FC236}">
                <a16:creationId xmlns:a16="http://schemas.microsoft.com/office/drawing/2014/main" id="{D6C74086-011E-4B8C-D8AB-6A96CDA42B8F}"/>
              </a:ext>
            </a:extLst>
          </p:cNvPr>
          <p:cNvSpPr/>
          <p:nvPr/>
        </p:nvSpPr>
        <p:spPr>
          <a:xfrm>
            <a:off x="6228720" y="5637257"/>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29" name="Rectangle: Rounded Corners 28">
            <a:extLst>
              <a:ext uri="{FF2B5EF4-FFF2-40B4-BE49-F238E27FC236}">
                <a16:creationId xmlns:a16="http://schemas.microsoft.com/office/drawing/2014/main" id="{CD5B13C9-D54F-6810-816C-24185FA63032}"/>
              </a:ext>
            </a:extLst>
          </p:cNvPr>
          <p:cNvSpPr/>
          <p:nvPr/>
        </p:nvSpPr>
        <p:spPr>
          <a:xfrm>
            <a:off x="9408158" y="5637257"/>
            <a:ext cx="2142660" cy="38921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cxnSp>
        <p:nvCxnSpPr>
          <p:cNvPr id="30" name="Straight Arrow Connector 29">
            <a:extLst>
              <a:ext uri="{FF2B5EF4-FFF2-40B4-BE49-F238E27FC236}">
                <a16:creationId xmlns:a16="http://schemas.microsoft.com/office/drawing/2014/main" id="{61A23C9D-1B06-B761-A70A-F9C2AD707C62}"/>
              </a:ext>
            </a:extLst>
          </p:cNvPr>
          <p:cNvCxnSpPr>
            <a:cxnSpLocks/>
          </p:cNvCxnSpPr>
          <p:nvPr/>
        </p:nvCxnSpPr>
        <p:spPr>
          <a:xfrm flipH="1">
            <a:off x="7214744" y="4530207"/>
            <a:ext cx="1600349" cy="985756"/>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C335499-2C69-34ED-20A0-97C0F0D6AB66}"/>
              </a:ext>
            </a:extLst>
          </p:cNvPr>
          <p:cNvCxnSpPr>
            <a:cxnSpLocks/>
          </p:cNvCxnSpPr>
          <p:nvPr/>
        </p:nvCxnSpPr>
        <p:spPr>
          <a:xfrm>
            <a:off x="9048307" y="4530207"/>
            <a:ext cx="1600349" cy="985756"/>
          </a:xfrm>
          <a:prstGeom prst="straightConnector1">
            <a:avLst/>
          </a:prstGeom>
          <a:ln w="38100">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Footer Placeholder 8">
            <a:extLst>
              <a:ext uri="{FF2B5EF4-FFF2-40B4-BE49-F238E27FC236}">
                <a16:creationId xmlns:a16="http://schemas.microsoft.com/office/drawing/2014/main" id="{90E0192E-6CE1-F917-09C7-3B181B97F76B}"/>
              </a:ext>
            </a:extLst>
          </p:cNvPr>
          <p:cNvSpPr>
            <a:spLocks noGrp="1"/>
          </p:cNvSpPr>
          <p:nvPr>
            <p:ph type="ftr" sz="quarter" idx="11"/>
          </p:nvPr>
        </p:nvSpPr>
        <p:spPr/>
        <p:txBody>
          <a:bodyPr/>
          <a:lstStyle/>
          <a:p>
            <a:r>
              <a:rPr lang="sv-SE"/>
              <a:t>INST. : ENG.ALI BANI BAKAR &amp; ENG.Dana Al-Mahrouk</a:t>
            </a:r>
            <a:endParaRPr lang="en-CA"/>
          </a:p>
        </p:txBody>
      </p:sp>
      <p:pic>
        <p:nvPicPr>
          <p:cNvPr id="13" name="Graphic 12" descr="Lock with solid fill">
            <a:extLst>
              <a:ext uri="{FF2B5EF4-FFF2-40B4-BE49-F238E27FC236}">
                <a16:creationId xmlns:a16="http://schemas.microsoft.com/office/drawing/2014/main" id="{FC856B05-2C27-C1D4-4F83-68EAD0A201B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2270616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Asymmetric Encryption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2"/>
            </a:pPr>
            <a:r>
              <a:rPr lang="en-US" dirty="0"/>
              <a:t>Exchange the public keys.</a:t>
            </a:r>
            <a:endParaRPr lang="en-CA" dirty="0"/>
          </a:p>
        </p:txBody>
      </p:sp>
      <p:sp>
        <p:nvSpPr>
          <p:cNvPr id="4" name="Rectangle: Rounded Corners 3">
            <a:extLst>
              <a:ext uri="{FF2B5EF4-FFF2-40B4-BE49-F238E27FC236}">
                <a16:creationId xmlns:a16="http://schemas.microsoft.com/office/drawing/2014/main" id="{763C5750-1D32-42AA-4CD1-1D3161275C59}"/>
              </a:ext>
            </a:extLst>
          </p:cNvPr>
          <p:cNvSpPr/>
          <p:nvPr/>
        </p:nvSpPr>
        <p:spPr>
          <a:xfrm>
            <a:off x="2351853" y="4287399"/>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5" name="Rectangle: Rounded Corners 4">
            <a:extLst>
              <a:ext uri="{FF2B5EF4-FFF2-40B4-BE49-F238E27FC236}">
                <a16:creationId xmlns:a16="http://schemas.microsoft.com/office/drawing/2014/main" id="{4845EB55-5869-6810-3992-01AAE3AE3C98}"/>
              </a:ext>
            </a:extLst>
          </p:cNvPr>
          <p:cNvSpPr/>
          <p:nvPr/>
        </p:nvSpPr>
        <p:spPr>
          <a:xfrm>
            <a:off x="8030958" y="428739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cxnSp>
        <p:nvCxnSpPr>
          <p:cNvPr id="8" name="Straight Arrow Connector 7">
            <a:extLst>
              <a:ext uri="{FF2B5EF4-FFF2-40B4-BE49-F238E27FC236}">
                <a16:creationId xmlns:a16="http://schemas.microsoft.com/office/drawing/2014/main" id="{31AB6AA5-DE70-5CA5-D0E8-6634611670D1}"/>
              </a:ext>
            </a:extLst>
          </p:cNvPr>
          <p:cNvCxnSpPr>
            <a:cxnSpLocks/>
          </p:cNvCxnSpPr>
          <p:nvPr/>
        </p:nvCxnSpPr>
        <p:spPr>
          <a:xfrm flipH="1">
            <a:off x="4958859" y="4845577"/>
            <a:ext cx="2580872" cy="0"/>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F1C1293-C43A-FA52-A0B6-6F255028881D}"/>
              </a:ext>
            </a:extLst>
          </p:cNvPr>
          <p:cNvCxnSpPr/>
          <p:nvPr/>
        </p:nvCxnSpPr>
        <p:spPr>
          <a:xfrm>
            <a:off x="4958859" y="4490305"/>
            <a:ext cx="2580872" cy="0"/>
          </a:xfrm>
          <a:prstGeom prst="straightConnector1">
            <a:avLst/>
          </a:prstGeom>
          <a:ln w="57150">
            <a:solidFill>
              <a:srgbClr val="FFFF00"/>
            </a:solidFill>
            <a:tailEnd type="triangle"/>
          </a:ln>
        </p:spPr>
        <p:style>
          <a:lnRef idx="2">
            <a:schemeClr val="accent1"/>
          </a:lnRef>
          <a:fillRef idx="0">
            <a:schemeClr val="accent1"/>
          </a:fillRef>
          <a:effectRef idx="1">
            <a:schemeClr val="accent1"/>
          </a:effectRef>
          <a:fontRef idx="minor">
            <a:schemeClr val="tx1"/>
          </a:fontRef>
        </p:style>
      </p:cxnSp>
      <p:pic>
        <p:nvPicPr>
          <p:cNvPr id="10" name="Graphic 9" descr="Key with solid fill">
            <a:extLst>
              <a:ext uri="{FF2B5EF4-FFF2-40B4-BE49-F238E27FC236}">
                <a16:creationId xmlns:a16="http://schemas.microsoft.com/office/drawing/2014/main" id="{60EEDF50-6988-742D-D695-47A8909E15D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90424" y="3302874"/>
            <a:ext cx="785856" cy="785856"/>
          </a:xfrm>
          <a:prstGeom prst="rect">
            <a:avLst/>
          </a:prstGeom>
        </p:spPr>
      </p:pic>
      <p:sp>
        <p:nvSpPr>
          <p:cNvPr id="11" name="Rectangle: Rounded Corners 10">
            <a:extLst>
              <a:ext uri="{FF2B5EF4-FFF2-40B4-BE49-F238E27FC236}">
                <a16:creationId xmlns:a16="http://schemas.microsoft.com/office/drawing/2014/main" id="{D8F6E3A1-7344-1E38-6364-93C5AD2BA76E}"/>
              </a:ext>
            </a:extLst>
          </p:cNvPr>
          <p:cNvSpPr/>
          <p:nvPr/>
        </p:nvSpPr>
        <p:spPr>
          <a:xfrm>
            <a:off x="5190424" y="3940473"/>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pic>
        <p:nvPicPr>
          <p:cNvPr id="12" name="Graphic 11" descr="Key with solid fill">
            <a:extLst>
              <a:ext uri="{FF2B5EF4-FFF2-40B4-BE49-F238E27FC236}">
                <a16:creationId xmlns:a16="http://schemas.microsoft.com/office/drawing/2014/main" id="{E3947BCC-D3F8-AEEA-B758-DC7D4C25F37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90424" y="4692991"/>
            <a:ext cx="785856" cy="785856"/>
          </a:xfrm>
          <a:prstGeom prst="rect">
            <a:avLst/>
          </a:prstGeom>
        </p:spPr>
      </p:pic>
      <p:sp>
        <p:nvSpPr>
          <p:cNvPr id="13" name="Rectangle: Rounded Corners 12">
            <a:extLst>
              <a:ext uri="{FF2B5EF4-FFF2-40B4-BE49-F238E27FC236}">
                <a16:creationId xmlns:a16="http://schemas.microsoft.com/office/drawing/2014/main" id="{FD754E1F-4D4C-C55F-8336-19C15DE4D7CE}"/>
              </a:ext>
            </a:extLst>
          </p:cNvPr>
          <p:cNvSpPr/>
          <p:nvPr/>
        </p:nvSpPr>
        <p:spPr>
          <a:xfrm>
            <a:off x="5190424" y="5330590"/>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6" name="Footer Placeholder 5">
            <a:extLst>
              <a:ext uri="{FF2B5EF4-FFF2-40B4-BE49-F238E27FC236}">
                <a16:creationId xmlns:a16="http://schemas.microsoft.com/office/drawing/2014/main" id="{99AF5629-8669-9570-EB2D-C0228DFC4A3F}"/>
              </a:ext>
            </a:extLst>
          </p:cNvPr>
          <p:cNvSpPr>
            <a:spLocks noGrp="1"/>
          </p:cNvSpPr>
          <p:nvPr>
            <p:ph type="ftr" sz="quarter" idx="11"/>
          </p:nvPr>
        </p:nvSpPr>
        <p:spPr/>
        <p:txBody>
          <a:bodyPr/>
          <a:lstStyle/>
          <a:p>
            <a:r>
              <a:rPr lang="sv-SE"/>
              <a:t>INST. : ENG.ALI BANI BAKAR &amp; ENG.Dana Al-Mahrouk</a:t>
            </a:r>
            <a:endParaRPr lang="en-CA"/>
          </a:p>
        </p:txBody>
      </p:sp>
      <p:pic>
        <p:nvPicPr>
          <p:cNvPr id="7" name="Graphic 6" descr="Lock with solid fill">
            <a:extLst>
              <a:ext uri="{FF2B5EF4-FFF2-40B4-BE49-F238E27FC236}">
                <a16:creationId xmlns:a16="http://schemas.microsoft.com/office/drawing/2014/main" id="{286CA3DE-529C-4E46-3978-898727CEE17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4266736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1C03E-9684-11E6-6D11-721608712A86}"/>
              </a:ext>
            </a:extLst>
          </p:cNvPr>
          <p:cNvSpPr>
            <a:spLocks noGrp="1"/>
          </p:cNvSpPr>
          <p:nvPr>
            <p:ph type="title"/>
          </p:nvPr>
        </p:nvSpPr>
        <p:spPr/>
        <p:txBody>
          <a:bodyPr/>
          <a:lstStyle/>
          <a:p>
            <a:r>
              <a:rPr lang="en-US" dirty="0"/>
              <a:t>Asymmetric Encryption Steps</a:t>
            </a:r>
            <a:endParaRPr lang="en-CA" dirty="0"/>
          </a:p>
        </p:txBody>
      </p:sp>
      <p:sp>
        <p:nvSpPr>
          <p:cNvPr id="3" name="Content Placeholder 2">
            <a:extLst>
              <a:ext uri="{FF2B5EF4-FFF2-40B4-BE49-F238E27FC236}">
                <a16:creationId xmlns:a16="http://schemas.microsoft.com/office/drawing/2014/main" id="{2B12E741-28E1-D7BA-8323-50EF2F3E4C34}"/>
              </a:ext>
            </a:extLst>
          </p:cNvPr>
          <p:cNvSpPr>
            <a:spLocks noGrp="1"/>
          </p:cNvSpPr>
          <p:nvPr>
            <p:ph idx="1"/>
          </p:nvPr>
        </p:nvSpPr>
        <p:spPr/>
        <p:txBody>
          <a:bodyPr/>
          <a:lstStyle/>
          <a:p>
            <a:pPr marL="514350" indent="-514350">
              <a:buFont typeface="+mj-lt"/>
              <a:buAutoNum type="arabicPeriod" startAt="3"/>
            </a:pPr>
            <a:r>
              <a:rPr lang="en-US" dirty="0"/>
              <a:t>Encryption using the receiver public key.</a:t>
            </a:r>
            <a:endParaRPr lang="en-CA" dirty="0"/>
          </a:p>
        </p:txBody>
      </p:sp>
      <p:grpSp>
        <p:nvGrpSpPr>
          <p:cNvPr id="35" name="Group 34">
            <a:extLst>
              <a:ext uri="{FF2B5EF4-FFF2-40B4-BE49-F238E27FC236}">
                <a16:creationId xmlns:a16="http://schemas.microsoft.com/office/drawing/2014/main" id="{B031A6C1-7E77-D2A4-B27B-00249EE8C7AD}"/>
              </a:ext>
            </a:extLst>
          </p:cNvPr>
          <p:cNvGrpSpPr/>
          <p:nvPr/>
        </p:nvGrpSpPr>
        <p:grpSpPr>
          <a:xfrm>
            <a:off x="925088" y="3043534"/>
            <a:ext cx="8686051" cy="2918358"/>
            <a:chOff x="925088" y="3043534"/>
            <a:chExt cx="8686051" cy="2918358"/>
          </a:xfrm>
        </p:grpSpPr>
        <p:cxnSp>
          <p:nvCxnSpPr>
            <p:cNvPr id="18" name="Straight Arrow Connector 17">
              <a:extLst>
                <a:ext uri="{FF2B5EF4-FFF2-40B4-BE49-F238E27FC236}">
                  <a16:creationId xmlns:a16="http://schemas.microsoft.com/office/drawing/2014/main" id="{562E2FF1-F93E-3CC3-393E-6B61EC5A594A}"/>
                </a:ext>
              </a:extLst>
            </p:cNvPr>
            <p:cNvCxnSpPr/>
            <p:nvPr/>
          </p:nvCxnSpPr>
          <p:spPr>
            <a:xfrm>
              <a:off x="5288973" y="4723902"/>
              <a:ext cx="2580872" cy="0"/>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pic>
          <p:nvPicPr>
            <p:cNvPr id="19" name="Graphic 18" descr="Lock with solid fill">
              <a:extLst>
                <a:ext uri="{FF2B5EF4-FFF2-40B4-BE49-F238E27FC236}">
                  <a16:creationId xmlns:a16="http://schemas.microsoft.com/office/drawing/2014/main" id="{6C44912B-0F9C-49DF-951C-D6E2BB05ED3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20495" y="4453878"/>
              <a:ext cx="830638" cy="830638"/>
            </a:xfrm>
            <a:prstGeom prst="rect">
              <a:avLst/>
            </a:prstGeom>
          </p:spPr>
        </p:pic>
        <p:pic>
          <p:nvPicPr>
            <p:cNvPr id="20" name="Graphic 19" descr="Document with solid fill">
              <a:extLst>
                <a:ext uri="{FF2B5EF4-FFF2-40B4-BE49-F238E27FC236}">
                  <a16:creationId xmlns:a16="http://schemas.microsoft.com/office/drawing/2014/main" id="{9CDF1277-C4E2-741D-C0C5-3673E219239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548891" y="3835060"/>
              <a:ext cx="1740082" cy="1740082"/>
            </a:xfrm>
            <a:prstGeom prst="rect">
              <a:avLst/>
            </a:prstGeom>
          </p:spPr>
        </p:pic>
        <p:sp>
          <p:nvSpPr>
            <p:cNvPr id="21" name="Oval 20">
              <a:extLst>
                <a:ext uri="{FF2B5EF4-FFF2-40B4-BE49-F238E27FC236}">
                  <a16:creationId xmlns:a16="http://schemas.microsoft.com/office/drawing/2014/main" id="{BC62F1D3-B19B-229C-2E87-54D6E4E8E148}"/>
                </a:ext>
              </a:extLst>
            </p:cNvPr>
            <p:cNvSpPr/>
            <p:nvPr/>
          </p:nvSpPr>
          <p:spPr>
            <a:xfrm>
              <a:off x="5941596" y="4174995"/>
              <a:ext cx="1190730" cy="1147958"/>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Graphic 21" descr="Paper with solid fill">
              <a:extLst>
                <a:ext uri="{FF2B5EF4-FFF2-40B4-BE49-F238E27FC236}">
                  <a16:creationId xmlns:a16="http://schemas.microsoft.com/office/drawing/2014/main" id="{C4ECA3AA-8889-A88B-91A6-306D33AF03C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903041" y="3920602"/>
              <a:ext cx="1654539" cy="1654539"/>
            </a:xfrm>
            <a:prstGeom prst="rect">
              <a:avLst/>
            </a:prstGeom>
          </p:spPr>
        </p:pic>
        <p:sp>
          <p:nvSpPr>
            <p:cNvPr id="23" name="TextBox 22">
              <a:extLst>
                <a:ext uri="{FF2B5EF4-FFF2-40B4-BE49-F238E27FC236}">
                  <a16:creationId xmlns:a16="http://schemas.microsoft.com/office/drawing/2014/main" id="{067D2BD8-99E2-7980-F1CD-E0E711DB3919}"/>
                </a:ext>
              </a:extLst>
            </p:cNvPr>
            <p:cNvSpPr txBox="1"/>
            <p:nvPr/>
          </p:nvSpPr>
          <p:spPr>
            <a:xfrm>
              <a:off x="5726256" y="5344309"/>
              <a:ext cx="1704184" cy="461665"/>
            </a:xfrm>
            <a:prstGeom prst="rect">
              <a:avLst/>
            </a:prstGeom>
            <a:noFill/>
          </p:spPr>
          <p:txBody>
            <a:bodyPr wrap="none" rtlCol="0">
              <a:spAutoFit/>
            </a:bodyPr>
            <a:lstStyle/>
            <a:p>
              <a:r>
                <a:rPr lang="en-US" sz="2400" b="1" dirty="0"/>
                <a:t>Encryption</a:t>
              </a:r>
              <a:endParaRPr lang="en-CA" sz="2400" b="1" dirty="0"/>
            </a:p>
          </p:txBody>
        </p:sp>
        <p:sp>
          <p:nvSpPr>
            <p:cNvPr id="24" name="TextBox 23">
              <a:extLst>
                <a:ext uri="{FF2B5EF4-FFF2-40B4-BE49-F238E27FC236}">
                  <a16:creationId xmlns:a16="http://schemas.microsoft.com/office/drawing/2014/main" id="{650FC8B3-819A-D4B9-59E6-E40A6D531D65}"/>
                </a:ext>
              </a:extLst>
            </p:cNvPr>
            <p:cNvSpPr txBox="1"/>
            <p:nvPr/>
          </p:nvSpPr>
          <p:spPr>
            <a:xfrm>
              <a:off x="3633354" y="5500227"/>
              <a:ext cx="1570815" cy="461665"/>
            </a:xfrm>
            <a:prstGeom prst="rect">
              <a:avLst/>
            </a:prstGeom>
            <a:noFill/>
          </p:spPr>
          <p:txBody>
            <a:bodyPr wrap="none" rtlCol="0">
              <a:spAutoFit/>
            </a:bodyPr>
            <a:lstStyle/>
            <a:p>
              <a:r>
                <a:rPr lang="en-US" sz="2400" b="1" dirty="0"/>
                <a:t>Clear Text</a:t>
              </a:r>
              <a:endParaRPr lang="en-CA" sz="2400" b="1" dirty="0"/>
            </a:p>
          </p:txBody>
        </p:sp>
        <p:sp>
          <p:nvSpPr>
            <p:cNvPr id="25" name="TextBox 24">
              <a:extLst>
                <a:ext uri="{FF2B5EF4-FFF2-40B4-BE49-F238E27FC236}">
                  <a16:creationId xmlns:a16="http://schemas.microsoft.com/office/drawing/2014/main" id="{9BEBE93E-ECF8-0ABA-7C98-A034430CBBA3}"/>
                </a:ext>
              </a:extLst>
            </p:cNvPr>
            <p:cNvSpPr txBox="1"/>
            <p:nvPr/>
          </p:nvSpPr>
          <p:spPr>
            <a:xfrm>
              <a:off x="7860788" y="5500225"/>
              <a:ext cx="1750351" cy="461665"/>
            </a:xfrm>
            <a:prstGeom prst="rect">
              <a:avLst/>
            </a:prstGeom>
            <a:noFill/>
          </p:spPr>
          <p:txBody>
            <a:bodyPr wrap="none" rtlCol="0">
              <a:spAutoFit/>
            </a:bodyPr>
            <a:lstStyle/>
            <a:p>
              <a:r>
                <a:rPr lang="en-US" sz="2400" b="1" dirty="0"/>
                <a:t>Cipher Text</a:t>
              </a:r>
              <a:endParaRPr lang="en-CA" sz="2400" b="1" dirty="0"/>
            </a:p>
          </p:txBody>
        </p:sp>
        <p:pic>
          <p:nvPicPr>
            <p:cNvPr id="26" name="Graphic 25" descr="Key with solid fill">
              <a:extLst>
                <a:ext uri="{FF2B5EF4-FFF2-40B4-BE49-F238E27FC236}">
                  <a16:creationId xmlns:a16="http://schemas.microsoft.com/office/drawing/2014/main" id="{F192669A-C30E-660E-D9F7-CBBFD2E684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097460" y="4287309"/>
              <a:ext cx="921126" cy="921126"/>
            </a:xfrm>
            <a:prstGeom prst="rect">
              <a:avLst/>
            </a:prstGeom>
          </p:spPr>
        </p:pic>
        <p:pic>
          <p:nvPicPr>
            <p:cNvPr id="27" name="Graphic 26" descr="Lock with solid fill">
              <a:extLst>
                <a:ext uri="{FF2B5EF4-FFF2-40B4-BE49-F238E27FC236}">
                  <a16:creationId xmlns:a16="http://schemas.microsoft.com/office/drawing/2014/main" id="{AC2E3527-2BF4-A47A-E77C-95EF366AF56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03250" y="3920609"/>
              <a:ext cx="781938" cy="781936"/>
            </a:xfrm>
            <a:prstGeom prst="rect">
              <a:avLst/>
            </a:prstGeom>
          </p:spPr>
        </p:pic>
        <p:sp>
          <p:nvSpPr>
            <p:cNvPr id="32" name="Rectangle: Rounded Corners 31">
              <a:extLst>
                <a:ext uri="{FF2B5EF4-FFF2-40B4-BE49-F238E27FC236}">
                  <a16:creationId xmlns:a16="http://schemas.microsoft.com/office/drawing/2014/main" id="{FAC9FB32-1487-84E0-B3AA-A3B89AA53047}"/>
                </a:ext>
              </a:extLst>
            </p:cNvPr>
            <p:cNvSpPr/>
            <p:nvPr/>
          </p:nvSpPr>
          <p:spPr>
            <a:xfrm>
              <a:off x="925088" y="4453878"/>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pic>
          <p:nvPicPr>
            <p:cNvPr id="33" name="Graphic 32" descr="Key with solid fill">
              <a:extLst>
                <a:ext uri="{FF2B5EF4-FFF2-40B4-BE49-F238E27FC236}">
                  <a16:creationId xmlns:a16="http://schemas.microsoft.com/office/drawing/2014/main" id="{6B95EEB4-AE02-00D7-2D39-F2131E0755F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141612" y="3043534"/>
              <a:ext cx="785856" cy="785856"/>
            </a:xfrm>
            <a:prstGeom prst="rect">
              <a:avLst/>
            </a:prstGeom>
          </p:spPr>
        </p:pic>
        <p:cxnSp>
          <p:nvCxnSpPr>
            <p:cNvPr id="34" name="Straight Arrow Connector 33">
              <a:extLst>
                <a:ext uri="{FF2B5EF4-FFF2-40B4-BE49-F238E27FC236}">
                  <a16:creationId xmlns:a16="http://schemas.microsoft.com/office/drawing/2014/main" id="{5B342CBC-1768-2457-D5CD-9C47C50A8793}"/>
                </a:ext>
              </a:extLst>
            </p:cNvPr>
            <p:cNvCxnSpPr>
              <a:cxnSpLocks/>
            </p:cNvCxnSpPr>
            <p:nvPr/>
          </p:nvCxnSpPr>
          <p:spPr>
            <a:xfrm>
              <a:off x="6537687" y="3647447"/>
              <a:ext cx="0" cy="484085"/>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grpSp>
      <p:sp>
        <p:nvSpPr>
          <p:cNvPr id="4" name="Footer Placeholder 3">
            <a:extLst>
              <a:ext uri="{FF2B5EF4-FFF2-40B4-BE49-F238E27FC236}">
                <a16:creationId xmlns:a16="http://schemas.microsoft.com/office/drawing/2014/main" id="{4FFFE4B4-8659-A315-CC7F-BCB8C70670AE}"/>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395F88A8-D811-96AF-83CC-2AD21626B2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23715188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854D7-2FD2-89BE-B457-3AF023D111E4}"/>
              </a:ext>
            </a:extLst>
          </p:cNvPr>
          <p:cNvSpPr>
            <a:spLocks noGrp="1"/>
          </p:cNvSpPr>
          <p:nvPr>
            <p:ph type="title"/>
          </p:nvPr>
        </p:nvSpPr>
        <p:spPr/>
        <p:txBody>
          <a:bodyPr/>
          <a:lstStyle/>
          <a:p>
            <a:r>
              <a:rPr lang="en-US" dirty="0"/>
              <a:t>Asymmetric Encryption Steps</a:t>
            </a:r>
            <a:endParaRPr lang="en-CA" dirty="0"/>
          </a:p>
        </p:txBody>
      </p:sp>
      <p:sp>
        <p:nvSpPr>
          <p:cNvPr id="3" name="Content Placeholder 2">
            <a:extLst>
              <a:ext uri="{FF2B5EF4-FFF2-40B4-BE49-F238E27FC236}">
                <a16:creationId xmlns:a16="http://schemas.microsoft.com/office/drawing/2014/main" id="{8BE0DF9A-CBA1-2F0E-48A3-C8710AE8957B}"/>
              </a:ext>
            </a:extLst>
          </p:cNvPr>
          <p:cNvSpPr>
            <a:spLocks noGrp="1"/>
          </p:cNvSpPr>
          <p:nvPr>
            <p:ph idx="1"/>
          </p:nvPr>
        </p:nvSpPr>
        <p:spPr/>
        <p:txBody>
          <a:bodyPr/>
          <a:lstStyle/>
          <a:p>
            <a:r>
              <a:rPr lang="en-US" dirty="0"/>
              <a:t>Decryption using the receiver private key.</a:t>
            </a:r>
            <a:endParaRPr lang="en-CA" dirty="0"/>
          </a:p>
        </p:txBody>
      </p:sp>
      <p:grpSp>
        <p:nvGrpSpPr>
          <p:cNvPr id="34" name="Group 33">
            <a:extLst>
              <a:ext uri="{FF2B5EF4-FFF2-40B4-BE49-F238E27FC236}">
                <a16:creationId xmlns:a16="http://schemas.microsoft.com/office/drawing/2014/main" id="{3B8CC5C0-9534-B73D-2177-F36D9382BF6A}"/>
              </a:ext>
            </a:extLst>
          </p:cNvPr>
          <p:cNvGrpSpPr/>
          <p:nvPr/>
        </p:nvGrpSpPr>
        <p:grpSpPr>
          <a:xfrm>
            <a:off x="3548891" y="3026820"/>
            <a:ext cx="8434733" cy="2935070"/>
            <a:chOff x="3153706" y="2808611"/>
            <a:chExt cx="8434733" cy="2935070"/>
          </a:xfrm>
        </p:grpSpPr>
        <p:pic>
          <p:nvPicPr>
            <p:cNvPr id="4" name="Graphic 3" descr="Lock with solid fill">
              <a:extLst>
                <a:ext uri="{FF2B5EF4-FFF2-40B4-BE49-F238E27FC236}">
                  <a16:creationId xmlns:a16="http://schemas.microsoft.com/office/drawing/2014/main" id="{6348B1E7-F27E-057E-977C-EA7D511296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13413" y="4235668"/>
              <a:ext cx="830638" cy="830638"/>
            </a:xfrm>
            <a:prstGeom prst="rect">
              <a:avLst/>
            </a:prstGeom>
          </p:spPr>
        </p:pic>
        <p:pic>
          <p:nvPicPr>
            <p:cNvPr id="5" name="Graphic 4" descr="Unlock with solid fill">
              <a:extLst>
                <a:ext uri="{FF2B5EF4-FFF2-40B4-BE49-F238E27FC236}">
                  <a16:creationId xmlns:a16="http://schemas.microsoft.com/office/drawing/2014/main" id="{D372BC81-D468-8083-96DA-1BAA787FEE0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94879" y="3692062"/>
              <a:ext cx="733400" cy="733400"/>
            </a:xfrm>
            <a:prstGeom prst="rect">
              <a:avLst/>
            </a:prstGeom>
          </p:spPr>
        </p:pic>
        <p:pic>
          <p:nvPicPr>
            <p:cNvPr id="6" name="Graphic 5" descr="Document with solid fill">
              <a:extLst>
                <a:ext uri="{FF2B5EF4-FFF2-40B4-BE49-F238E27FC236}">
                  <a16:creationId xmlns:a16="http://schemas.microsoft.com/office/drawing/2014/main" id="{8D1E6740-E2BD-23B4-8105-F85DC1EB714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398175" y="3616850"/>
              <a:ext cx="1740082" cy="1740082"/>
            </a:xfrm>
            <a:prstGeom prst="rect">
              <a:avLst/>
            </a:prstGeom>
          </p:spPr>
        </p:pic>
        <p:pic>
          <p:nvPicPr>
            <p:cNvPr id="7" name="Graphic 6" descr="Paper with solid fill">
              <a:extLst>
                <a:ext uri="{FF2B5EF4-FFF2-40B4-BE49-F238E27FC236}">
                  <a16:creationId xmlns:a16="http://schemas.microsoft.com/office/drawing/2014/main" id="{050B2D3D-40C9-C5E1-0C2B-B81B66679B2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195959" y="3702392"/>
              <a:ext cx="1654539" cy="1654539"/>
            </a:xfrm>
            <a:prstGeom prst="rect">
              <a:avLst/>
            </a:prstGeom>
          </p:spPr>
        </p:pic>
        <p:sp>
          <p:nvSpPr>
            <p:cNvPr id="8" name="TextBox 7">
              <a:extLst>
                <a:ext uri="{FF2B5EF4-FFF2-40B4-BE49-F238E27FC236}">
                  <a16:creationId xmlns:a16="http://schemas.microsoft.com/office/drawing/2014/main" id="{DC660306-6116-3E49-326A-55DA2EE7BF4F}"/>
                </a:ext>
              </a:extLst>
            </p:cNvPr>
            <p:cNvSpPr txBox="1"/>
            <p:nvPr/>
          </p:nvSpPr>
          <p:spPr>
            <a:xfrm>
              <a:off x="7482808" y="5282016"/>
              <a:ext cx="1570815" cy="461665"/>
            </a:xfrm>
            <a:prstGeom prst="rect">
              <a:avLst/>
            </a:prstGeom>
            <a:noFill/>
          </p:spPr>
          <p:txBody>
            <a:bodyPr wrap="none" rtlCol="0">
              <a:spAutoFit/>
            </a:bodyPr>
            <a:lstStyle/>
            <a:p>
              <a:r>
                <a:rPr lang="en-US" sz="2400" b="1" dirty="0"/>
                <a:t>Clear Text</a:t>
              </a:r>
              <a:endParaRPr lang="en-CA" sz="2400" b="1" dirty="0"/>
            </a:p>
          </p:txBody>
        </p:sp>
        <p:sp>
          <p:nvSpPr>
            <p:cNvPr id="9" name="TextBox 8">
              <a:extLst>
                <a:ext uri="{FF2B5EF4-FFF2-40B4-BE49-F238E27FC236}">
                  <a16:creationId xmlns:a16="http://schemas.microsoft.com/office/drawing/2014/main" id="{77BEC0A5-FDF7-10C6-5EEE-94312CA8F951}"/>
                </a:ext>
              </a:extLst>
            </p:cNvPr>
            <p:cNvSpPr txBox="1"/>
            <p:nvPr/>
          </p:nvSpPr>
          <p:spPr>
            <a:xfrm>
              <a:off x="3153706" y="5282015"/>
              <a:ext cx="1750351" cy="461665"/>
            </a:xfrm>
            <a:prstGeom prst="rect">
              <a:avLst/>
            </a:prstGeom>
            <a:noFill/>
          </p:spPr>
          <p:txBody>
            <a:bodyPr wrap="none" rtlCol="0">
              <a:spAutoFit/>
            </a:bodyPr>
            <a:lstStyle/>
            <a:p>
              <a:r>
                <a:rPr lang="en-US" sz="2400" b="1" dirty="0"/>
                <a:t>Cipher Text</a:t>
              </a:r>
              <a:endParaRPr lang="en-CA" sz="2400" b="1" dirty="0"/>
            </a:p>
          </p:txBody>
        </p:sp>
        <p:cxnSp>
          <p:nvCxnSpPr>
            <p:cNvPr id="10" name="Straight Arrow Connector 9">
              <a:extLst>
                <a:ext uri="{FF2B5EF4-FFF2-40B4-BE49-F238E27FC236}">
                  <a16:creationId xmlns:a16="http://schemas.microsoft.com/office/drawing/2014/main" id="{6946517A-B6D8-A39D-B305-B3A7481B9ECB}"/>
                </a:ext>
              </a:extLst>
            </p:cNvPr>
            <p:cNvCxnSpPr/>
            <p:nvPr/>
          </p:nvCxnSpPr>
          <p:spPr>
            <a:xfrm>
              <a:off x="4904057" y="4524493"/>
              <a:ext cx="2580872" cy="0"/>
            </a:xfrm>
            <a:prstGeom prst="straightConnector1">
              <a:avLst/>
            </a:prstGeom>
            <a:ln w="57150">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6E99BFDA-15E2-BAE2-B899-56896543CCE3}"/>
                </a:ext>
              </a:extLst>
            </p:cNvPr>
            <p:cNvSpPr/>
            <p:nvPr/>
          </p:nvSpPr>
          <p:spPr>
            <a:xfrm>
              <a:off x="5562025" y="3956785"/>
              <a:ext cx="1190730" cy="1147958"/>
            </a:xfrm>
            <a:prstGeom prst="ellipse">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TextBox 11">
              <a:extLst>
                <a:ext uri="{FF2B5EF4-FFF2-40B4-BE49-F238E27FC236}">
                  <a16:creationId xmlns:a16="http://schemas.microsoft.com/office/drawing/2014/main" id="{469C64FF-E2BE-95A8-64E6-7D74004B4161}"/>
                </a:ext>
              </a:extLst>
            </p:cNvPr>
            <p:cNvSpPr txBox="1"/>
            <p:nvPr/>
          </p:nvSpPr>
          <p:spPr>
            <a:xfrm>
              <a:off x="5346685" y="5126099"/>
              <a:ext cx="1739451" cy="461665"/>
            </a:xfrm>
            <a:prstGeom prst="rect">
              <a:avLst/>
            </a:prstGeom>
            <a:noFill/>
          </p:spPr>
          <p:txBody>
            <a:bodyPr wrap="none" rtlCol="0">
              <a:spAutoFit/>
            </a:bodyPr>
            <a:lstStyle/>
            <a:p>
              <a:r>
                <a:rPr lang="en-US" sz="2400" b="1" dirty="0"/>
                <a:t>Decryption</a:t>
              </a:r>
              <a:endParaRPr lang="en-CA" sz="2400" b="1" dirty="0"/>
            </a:p>
          </p:txBody>
        </p:sp>
        <p:pic>
          <p:nvPicPr>
            <p:cNvPr id="13" name="Graphic 12" descr="Key with solid fill">
              <a:extLst>
                <a:ext uri="{FF2B5EF4-FFF2-40B4-BE49-F238E27FC236}">
                  <a16:creationId xmlns:a16="http://schemas.microsoft.com/office/drawing/2014/main" id="{17203146-A262-D06A-1506-27EC0055F0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17889" y="4069099"/>
              <a:ext cx="921126" cy="921126"/>
            </a:xfrm>
            <a:prstGeom prst="rect">
              <a:avLst/>
            </a:prstGeom>
          </p:spPr>
        </p:pic>
        <p:sp>
          <p:nvSpPr>
            <p:cNvPr id="17" name="Rectangle: Rounded Corners 16">
              <a:extLst>
                <a:ext uri="{FF2B5EF4-FFF2-40B4-BE49-F238E27FC236}">
                  <a16:creationId xmlns:a16="http://schemas.microsoft.com/office/drawing/2014/main" id="{8978C3A0-21DB-84C3-F1C3-382C2C68A368}"/>
                </a:ext>
              </a:extLst>
            </p:cNvPr>
            <p:cNvSpPr/>
            <p:nvPr/>
          </p:nvSpPr>
          <p:spPr>
            <a:xfrm>
              <a:off x="9472660" y="414040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18" name="Graphic 17" descr="Key with solid fill">
              <a:extLst>
                <a:ext uri="{FF2B5EF4-FFF2-40B4-BE49-F238E27FC236}">
                  <a16:creationId xmlns:a16="http://schemas.microsoft.com/office/drawing/2014/main" id="{62D0EB8B-269A-304E-81B9-05DA26A5995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785524" y="2808611"/>
              <a:ext cx="785856" cy="785856"/>
            </a:xfrm>
            <a:prstGeom prst="rect">
              <a:avLst/>
            </a:prstGeom>
          </p:spPr>
        </p:pic>
        <p:cxnSp>
          <p:nvCxnSpPr>
            <p:cNvPr id="19" name="Straight Arrow Connector 18">
              <a:extLst>
                <a:ext uri="{FF2B5EF4-FFF2-40B4-BE49-F238E27FC236}">
                  <a16:creationId xmlns:a16="http://schemas.microsoft.com/office/drawing/2014/main" id="{9A39A28B-C2CA-29F5-0824-7F6C759A672C}"/>
                </a:ext>
              </a:extLst>
            </p:cNvPr>
            <p:cNvCxnSpPr>
              <a:cxnSpLocks/>
            </p:cNvCxnSpPr>
            <p:nvPr/>
          </p:nvCxnSpPr>
          <p:spPr>
            <a:xfrm>
              <a:off x="6155732" y="3429236"/>
              <a:ext cx="0" cy="484085"/>
            </a:xfrm>
            <a:prstGeom prst="straightConnector1">
              <a:avLst/>
            </a:prstGeom>
            <a:ln w="57150">
              <a:solidFill>
                <a:srgbClr val="002060"/>
              </a:solidFill>
              <a:tailEnd type="triangle"/>
            </a:ln>
          </p:spPr>
          <p:style>
            <a:lnRef idx="2">
              <a:schemeClr val="accent1"/>
            </a:lnRef>
            <a:fillRef idx="0">
              <a:schemeClr val="accent1"/>
            </a:fillRef>
            <a:effectRef idx="1">
              <a:schemeClr val="accent1"/>
            </a:effectRef>
            <a:fontRef idx="minor">
              <a:schemeClr val="tx1"/>
            </a:fontRef>
          </p:style>
        </p:cxnSp>
      </p:grpSp>
      <p:sp>
        <p:nvSpPr>
          <p:cNvPr id="14" name="Footer Placeholder 13">
            <a:extLst>
              <a:ext uri="{FF2B5EF4-FFF2-40B4-BE49-F238E27FC236}">
                <a16:creationId xmlns:a16="http://schemas.microsoft.com/office/drawing/2014/main" id="{34411DB7-21FC-2F12-3A5B-C1CC24B652D7}"/>
              </a:ext>
            </a:extLst>
          </p:cNvPr>
          <p:cNvSpPr>
            <a:spLocks noGrp="1"/>
          </p:cNvSpPr>
          <p:nvPr>
            <p:ph type="ftr" sz="quarter" idx="11"/>
          </p:nvPr>
        </p:nvSpPr>
        <p:spPr/>
        <p:txBody>
          <a:bodyPr/>
          <a:lstStyle/>
          <a:p>
            <a:r>
              <a:rPr lang="sv-SE"/>
              <a:t>INST. : ENG.ALI BANI BAKAR &amp; ENG.Dana Al-Mahrouk</a:t>
            </a:r>
            <a:endParaRPr lang="en-CA"/>
          </a:p>
        </p:txBody>
      </p:sp>
      <p:pic>
        <p:nvPicPr>
          <p:cNvPr id="15" name="Graphic 14" descr="Lock with solid fill">
            <a:extLst>
              <a:ext uri="{FF2B5EF4-FFF2-40B4-BE49-F238E27FC236}">
                <a16:creationId xmlns:a16="http://schemas.microsoft.com/office/drawing/2014/main" id="{B792DF45-2B7C-008C-F850-B06F089694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3714852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A4B22-B077-3F74-5621-AAC9A92C2951}"/>
              </a:ext>
            </a:extLst>
          </p:cNvPr>
          <p:cNvSpPr>
            <a:spLocks noGrp="1"/>
          </p:cNvSpPr>
          <p:nvPr>
            <p:ph type="title"/>
          </p:nvPr>
        </p:nvSpPr>
        <p:spPr/>
        <p:txBody>
          <a:bodyPr/>
          <a:lstStyle/>
          <a:p>
            <a:pPr algn="ctr"/>
            <a:r>
              <a:rPr lang="en-US" dirty="0"/>
              <a:t>Symmetric VS Asymmetric </a:t>
            </a:r>
            <a:endParaRPr lang="en-CA" dirty="0"/>
          </a:p>
        </p:txBody>
      </p:sp>
      <p:graphicFrame>
        <p:nvGraphicFramePr>
          <p:cNvPr id="4" name="Table 3">
            <a:extLst>
              <a:ext uri="{FF2B5EF4-FFF2-40B4-BE49-F238E27FC236}">
                <a16:creationId xmlns:a16="http://schemas.microsoft.com/office/drawing/2014/main" id="{1034784B-A5DD-1645-1BD6-8599DF987E91}"/>
              </a:ext>
            </a:extLst>
          </p:cNvPr>
          <p:cNvGraphicFramePr>
            <a:graphicFrameLocks noGrp="1"/>
          </p:cNvGraphicFramePr>
          <p:nvPr>
            <p:extLst>
              <p:ext uri="{D42A27DB-BD31-4B8C-83A1-F6EECF244321}">
                <p14:modId xmlns:p14="http://schemas.microsoft.com/office/powerpoint/2010/main" val="1792370692"/>
              </p:ext>
            </p:extLst>
          </p:nvPr>
        </p:nvGraphicFramePr>
        <p:xfrm>
          <a:off x="2032000" y="1395722"/>
          <a:ext cx="8127999" cy="5004096"/>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325189095"/>
                    </a:ext>
                  </a:extLst>
                </a:gridCol>
                <a:gridCol w="2709333">
                  <a:extLst>
                    <a:ext uri="{9D8B030D-6E8A-4147-A177-3AD203B41FA5}">
                      <a16:colId xmlns:a16="http://schemas.microsoft.com/office/drawing/2014/main" val="2078900675"/>
                    </a:ext>
                  </a:extLst>
                </a:gridCol>
                <a:gridCol w="2709333">
                  <a:extLst>
                    <a:ext uri="{9D8B030D-6E8A-4147-A177-3AD203B41FA5}">
                      <a16:colId xmlns:a16="http://schemas.microsoft.com/office/drawing/2014/main" val="3860432841"/>
                    </a:ext>
                  </a:extLst>
                </a:gridCol>
              </a:tblGrid>
              <a:tr h="545502">
                <a:tc>
                  <a:txBody>
                    <a:bodyPr/>
                    <a:lstStyle/>
                    <a:p>
                      <a:endParaRPr lang="en-CA" dirty="0"/>
                    </a:p>
                  </a:txBody>
                  <a:tcPr anchor="ctr"/>
                </a:tc>
                <a:tc>
                  <a:txBody>
                    <a:bodyPr/>
                    <a:lstStyle/>
                    <a:p>
                      <a:pPr algn="ctr"/>
                      <a:r>
                        <a:rPr lang="en-US" dirty="0"/>
                        <a:t>Symmetric </a:t>
                      </a:r>
                      <a:endParaRPr lang="en-CA"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Asymmetric </a:t>
                      </a:r>
                      <a:endParaRPr lang="en-CA" dirty="0"/>
                    </a:p>
                  </a:txBody>
                  <a:tcPr anchor="ctr"/>
                </a:tc>
                <a:extLst>
                  <a:ext uri="{0D108BD9-81ED-4DB2-BD59-A6C34878D82A}">
                    <a16:rowId xmlns:a16="http://schemas.microsoft.com/office/drawing/2014/main" val="3928662452"/>
                  </a:ext>
                </a:extLst>
              </a:tr>
              <a:tr h="591001">
                <a:tc>
                  <a:txBody>
                    <a:bodyPr/>
                    <a:lstStyle/>
                    <a:p>
                      <a:r>
                        <a:rPr lang="en-US" dirty="0"/>
                        <a:t>Generate</a:t>
                      </a:r>
                      <a:endParaRPr lang="en-CA" dirty="0"/>
                    </a:p>
                  </a:txBody>
                  <a:tcPr anchor="ctr"/>
                </a:tc>
                <a:tc>
                  <a:txBody>
                    <a:bodyPr/>
                    <a:lstStyle/>
                    <a:p>
                      <a:r>
                        <a:rPr lang="en-US" dirty="0"/>
                        <a:t>One shared secret key</a:t>
                      </a:r>
                      <a:endParaRPr lang="en-CA" dirty="0"/>
                    </a:p>
                  </a:txBody>
                  <a:tcPr anchor="ctr"/>
                </a:tc>
                <a:tc>
                  <a:txBody>
                    <a:bodyPr/>
                    <a:lstStyle/>
                    <a:p>
                      <a:r>
                        <a:rPr lang="en-US" dirty="0"/>
                        <a:t>Sender &amp; Receiver </a:t>
                      </a:r>
                      <a:r>
                        <a:rPr lang="en-US" dirty="0">
                          <a:sym typeface="Wingdings" panose="05000000000000000000" pitchFamily="2" charset="2"/>
                        </a:rPr>
                        <a:t> pair public &amp; private keys</a:t>
                      </a:r>
                      <a:endParaRPr lang="en-CA" dirty="0"/>
                    </a:p>
                  </a:txBody>
                  <a:tcPr anchor="ctr"/>
                </a:tc>
                <a:extLst>
                  <a:ext uri="{0D108BD9-81ED-4DB2-BD59-A6C34878D82A}">
                    <a16:rowId xmlns:a16="http://schemas.microsoft.com/office/drawing/2014/main" val="99204364"/>
                  </a:ext>
                </a:extLst>
              </a:tr>
              <a:tr h="545502">
                <a:tc>
                  <a:txBody>
                    <a:bodyPr/>
                    <a:lstStyle/>
                    <a:p>
                      <a:r>
                        <a:rPr lang="en-US" dirty="0"/>
                        <a:t>Encryption</a:t>
                      </a:r>
                      <a:endParaRPr lang="en-CA" dirty="0"/>
                    </a:p>
                  </a:txBody>
                  <a:tcPr anchor="ctr"/>
                </a:tc>
                <a:tc>
                  <a:txBody>
                    <a:bodyPr/>
                    <a:lstStyle/>
                    <a:p>
                      <a:r>
                        <a:rPr lang="en-US" dirty="0"/>
                        <a:t>Secret key</a:t>
                      </a:r>
                      <a:endParaRPr lang="en-CA" dirty="0"/>
                    </a:p>
                  </a:txBody>
                  <a:tcPr anchor="ctr"/>
                </a:tc>
                <a:tc>
                  <a:txBody>
                    <a:bodyPr/>
                    <a:lstStyle/>
                    <a:p>
                      <a:r>
                        <a:rPr lang="en-US" dirty="0"/>
                        <a:t>Receiver public key </a:t>
                      </a:r>
                      <a:endParaRPr lang="en-CA" dirty="0"/>
                    </a:p>
                  </a:txBody>
                  <a:tcPr anchor="ctr"/>
                </a:tc>
                <a:extLst>
                  <a:ext uri="{0D108BD9-81ED-4DB2-BD59-A6C34878D82A}">
                    <a16:rowId xmlns:a16="http://schemas.microsoft.com/office/drawing/2014/main" val="638624140"/>
                  </a:ext>
                </a:extLst>
              </a:tr>
              <a:tr h="545502">
                <a:tc>
                  <a:txBody>
                    <a:bodyPr/>
                    <a:lstStyle/>
                    <a:p>
                      <a:r>
                        <a:rPr lang="en-US" dirty="0"/>
                        <a:t>Decryption</a:t>
                      </a:r>
                      <a:endParaRPr lang="en-CA" dirty="0"/>
                    </a:p>
                  </a:txBody>
                  <a:tcPr anchor="ctr"/>
                </a:tc>
                <a:tc>
                  <a:txBody>
                    <a:bodyPr/>
                    <a:lstStyle/>
                    <a:p>
                      <a:r>
                        <a:rPr lang="en-US" dirty="0"/>
                        <a:t>Secret key</a:t>
                      </a:r>
                      <a:endParaRPr lang="en-CA" dirty="0"/>
                    </a:p>
                  </a:txBody>
                  <a:tcPr anchor="ctr"/>
                </a:tc>
                <a:tc>
                  <a:txBody>
                    <a:bodyPr/>
                    <a:lstStyle/>
                    <a:p>
                      <a:r>
                        <a:rPr lang="en-US" dirty="0"/>
                        <a:t>Receiver private key</a:t>
                      </a:r>
                      <a:endParaRPr lang="en-CA" dirty="0"/>
                    </a:p>
                  </a:txBody>
                  <a:tcPr anchor="ctr"/>
                </a:tc>
                <a:extLst>
                  <a:ext uri="{0D108BD9-81ED-4DB2-BD59-A6C34878D82A}">
                    <a16:rowId xmlns:a16="http://schemas.microsoft.com/office/drawing/2014/main" val="2021331019"/>
                  </a:ext>
                </a:extLst>
              </a:tr>
              <a:tr h="545502">
                <a:tc>
                  <a:txBody>
                    <a:bodyPr/>
                    <a:lstStyle/>
                    <a:p>
                      <a:r>
                        <a:rPr lang="en-US" dirty="0"/>
                        <a:t>Security</a:t>
                      </a:r>
                      <a:endParaRPr lang="en-CA" dirty="0"/>
                    </a:p>
                  </a:txBody>
                  <a:tcPr anchor="ctr"/>
                </a:tc>
                <a:tc>
                  <a:txBody>
                    <a:bodyPr/>
                    <a:lstStyle/>
                    <a:p>
                      <a:endParaRPr lang="en-CA"/>
                    </a:p>
                  </a:txBody>
                  <a:tcPr anchor="ctr"/>
                </a:tc>
                <a:tc>
                  <a:txBody>
                    <a:bodyPr/>
                    <a:lstStyle/>
                    <a:p>
                      <a:endParaRPr lang="en-CA" dirty="0"/>
                    </a:p>
                  </a:txBody>
                  <a:tcPr anchor="ctr"/>
                </a:tc>
                <a:extLst>
                  <a:ext uri="{0D108BD9-81ED-4DB2-BD59-A6C34878D82A}">
                    <a16:rowId xmlns:a16="http://schemas.microsoft.com/office/drawing/2014/main" val="3374532255"/>
                  </a:ext>
                </a:extLst>
              </a:tr>
              <a:tr h="545502">
                <a:tc>
                  <a:txBody>
                    <a:bodyPr/>
                    <a:lstStyle/>
                    <a:p>
                      <a:r>
                        <a:rPr lang="en-US" dirty="0"/>
                        <a:t>Speed </a:t>
                      </a:r>
                      <a:endParaRPr lang="en-CA" dirty="0"/>
                    </a:p>
                  </a:txBody>
                  <a:tcPr anchor="ctr"/>
                </a:tc>
                <a:tc>
                  <a:txBody>
                    <a:bodyPr/>
                    <a:lstStyle/>
                    <a:p>
                      <a:endParaRPr lang="en-CA"/>
                    </a:p>
                  </a:txBody>
                  <a:tcPr anchor="ctr"/>
                </a:tc>
                <a:tc>
                  <a:txBody>
                    <a:bodyPr/>
                    <a:lstStyle/>
                    <a:p>
                      <a:endParaRPr lang="en-CA" dirty="0"/>
                    </a:p>
                  </a:txBody>
                  <a:tcPr anchor="ctr"/>
                </a:tc>
                <a:extLst>
                  <a:ext uri="{0D108BD9-81ED-4DB2-BD59-A6C34878D82A}">
                    <a16:rowId xmlns:a16="http://schemas.microsoft.com/office/drawing/2014/main" val="3565450274"/>
                  </a:ext>
                </a:extLst>
              </a:tr>
              <a:tr h="545502">
                <a:tc>
                  <a:txBody>
                    <a:bodyPr/>
                    <a:lstStyle/>
                    <a:p>
                      <a:r>
                        <a:rPr lang="en-US" dirty="0"/>
                        <a:t>Key length </a:t>
                      </a:r>
                      <a:endParaRPr lang="en-CA" dirty="0"/>
                    </a:p>
                  </a:txBody>
                  <a:tcPr anchor="ctr"/>
                </a:tc>
                <a:tc>
                  <a:txBody>
                    <a:bodyPr/>
                    <a:lstStyle/>
                    <a:p>
                      <a:r>
                        <a:rPr lang="en-US" dirty="0"/>
                        <a:t>Small</a:t>
                      </a:r>
                      <a:endParaRPr lang="en-CA" dirty="0"/>
                    </a:p>
                  </a:txBody>
                  <a:tcPr anchor="ctr"/>
                </a:tc>
                <a:tc>
                  <a:txBody>
                    <a:bodyPr/>
                    <a:lstStyle/>
                    <a:p>
                      <a:r>
                        <a:rPr lang="en-US" dirty="0"/>
                        <a:t>Big</a:t>
                      </a:r>
                      <a:endParaRPr lang="en-CA" dirty="0"/>
                    </a:p>
                  </a:txBody>
                  <a:tcPr anchor="ctr"/>
                </a:tc>
                <a:extLst>
                  <a:ext uri="{0D108BD9-81ED-4DB2-BD59-A6C34878D82A}">
                    <a16:rowId xmlns:a16="http://schemas.microsoft.com/office/drawing/2014/main" val="1814688504"/>
                  </a:ext>
                </a:extLst>
              </a:tr>
              <a:tr h="545502">
                <a:tc>
                  <a:txBody>
                    <a:bodyPr/>
                    <a:lstStyle/>
                    <a:p>
                      <a:r>
                        <a:rPr lang="en-US" dirty="0"/>
                        <a:t>Process &amp; resources</a:t>
                      </a:r>
                      <a:endParaRPr lang="en-CA" dirty="0"/>
                    </a:p>
                  </a:txBody>
                  <a:tcPr anchor="ctr"/>
                </a:tc>
                <a:tc>
                  <a:txBody>
                    <a:bodyPr/>
                    <a:lstStyle/>
                    <a:p>
                      <a:r>
                        <a:rPr lang="en-US" dirty="0"/>
                        <a:t>Low </a:t>
                      </a:r>
                      <a:endParaRPr lang="en-CA" dirty="0"/>
                    </a:p>
                  </a:txBody>
                  <a:tcPr anchor="ctr"/>
                </a:tc>
                <a:tc>
                  <a:txBody>
                    <a:bodyPr/>
                    <a:lstStyle/>
                    <a:p>
                      <a:r>
                        <a:rPr lang="en-US" dirty="0"/>
                        <a:t>High</a:t>
                      </a:r>
                      <a:endParaRPr lang="en-CA" dirty="0"/>
                    </a:p>
                  </a:txBody>
                  <a:tcPr anchor="ctr"/>
                </a:tc>
                <a:extLst>
                  <a:ext uri="{0D108BD9-81ED-4DB2-BD59-A6C34878D82A}">
                    <a16:rowId xmlns:a16="http://schemas.microsoft.com/office/drawing/2014/main" val="2735471872"/>
                  </a:ext>
                </a:extLst>
              </a:tr>
              <a:tr h="545502">
                <a:tc>
                  <a:txBody>
                    <a:bodyPr/>
                    <a:lstStyle/>
                    <a:p>
                      <a:r>
                        <a:rPr lang="en-US" dirty="0"/>
                        <a:t>Example</a:t>
                      </a:r>
                      <a:endParaRPr lang="en-CA" dirty="0"/>
                    </a:p>
                  </a:txBody>
                  <a:tcPr anchor="ctr"/>
                </a:tc>
                <a:tc>
                  <a:txBody>
                    <a:bodyPr/>
                    <a:lstStyle/>
                    <a:p>
                      <a:r>
                        <a:rPr lang="en-CA" sz="1800" b="0" i="0" kern="1200" dirty="0">
                          <a:solidFill>
                            <a:schemeClr val="dk1"/>
                          </a:solidFill>
                          <a:effectLst/>
                          <a:latin typeface="+mn-lt"/>
                          <a:ea typeface="+mn-ea"/>
                          <a:cs typeface="+mn-cs"/>
                        </a:rPr>
                        <a:t>AES, DES, 3DES</a:t>
                      </a:r>
                      <a:endParaRPr lang="en-CA" dirty="0"/>
                    </a:p>
                  </a:txBody>
                  <a:tcPr anchor="ctr"/>
                </a:tc>
                <a:tc>
                  <a:txBody>
                    <a:bodyPr/>
                    <a:lstStyle/>
                    <a:p>
                      <a:r>
                        <a:rPr lang="en-CA" sz="1800" b="0" i="0" kern="1200" dirty="0">
                          <a:solidFill>
                            <a:schemeClr val="dk1"/>
                          </a:solidFill>
                          <a:effectLst/>
                          <a:latin typeface="+mn-lt"/>
                          <a:ea typeface="+mn-ea"/>
                          <a:cs typeface="+mn-cs"/>
                        </a:rPr>
                        <a:t>RSA, ECC, DSA</a:t>
                      </a:r>
                      <a:endParaRPr lang="en-CA" dirty="0"/>
                    </a:p>
                  </a:txBody>
                  <a:tcPr anchor="ctr"/>
                </a:tc>
                <a:extLst>
                  <a:ext uri="{0D108BD9-81ED-4DB2-BD59-A6C34878D82A}">
                    <a16:rowId xmlns:a16="http://schemas.microsoft.com/office/drawing/2014/main" val="3991059871"/>
                  </a:ext>
                </a:extLst>
              </a:tr>
            </a:tbl>
          </a:graphicData>
        </a:graphic>
      </p:graphicFrame>
      <p:pic>
        <p:nvPicPr>
          <p:cNvPr id="6" name="Graphic 5" descr="Badge Cross with solid fill">
            <a:extLst>
              <a:ext uri="{FF2B5EF4-FFF2-40B4-BE49-F238E27FC236}">
                <a16:creationId xmlns:a16="http://schemas.microsoft.com/office/drawing/2014/main" id="{6050D1B0-A7B6-C5C0-F3E1-24E0BD94EE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71251" y="3686720"/>
            <a:ext cx="510217" cy="510217"/>
          </a:xfrm>
          <a:prstGeom prst="rect">
            <a:avLst/>
          </a:prstGeom>
        </p:spPr>
      </p:pic>
      <p:pic>
        <p:nvPicPr>
          <p:cNvPr id="8" name="Graphic 7" descr="Badge Tick1 with solid fill">
            <a:extLst>
              <a:ext uri="{FF2B5EF4-FFF2-40B4-BE49-F238E27FC236}">
                <a16:creationId xmlns:a16="http://schemas.microsoft.com/office/drawing/2014/main" id="{89825A7F-21C2-8C6C-1819-7A2F323B63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465625" y="3686720"/>
            <a:ext cx="510217" cy="510217"/>
          </a:xfrm>
          <a:prstGeom prst="rect">
            <a:avLst/>
          </a:prstGeom>
        </p:spPr>
      </p:pic>
      <p:pic>
        <p:nvPicPr>
          <p:cNvPr id="9" name="Graphic 8" descr="Badge Tick1 with solid fill">
            <a:extLst>
              <a:ext uri="{FF2B5EF4-FFF2-40B4-BE49-F238E27FC236}">
                <a16:creationId xmlns:a16="http://schemas.microsoft.com/office/drawing/2014/main" id="{31C33C72-B485-81F0-3CC4-F310BC24382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1250" y="4238262"/>
            <a:ext cx="510217" cy="510217"/>
          </a:xfrm>
          <a:prstGeom prst="rect">
            <a:avLst/>
          </a:prstGeom>
        </p:spPr>
      </p:pic>
      <p:pic>
        <p:nvPicPr>
          <p:cNvPr id="10" name="Graphic 9" descr="Badge Cross with solid fill">
            <a:extLst>
              <a:ext uri="{FF2B5EF4-FFF2-40B4-BE49-F238E27FC236}">
                <a16:creationId xmlns:a16="http://schemas.microsoft.com/office/drawing/2014/main" id="{5C3F4F7F-9F17-E18F-292E-8AB5670028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65624" y="4238262"/>
            <a:ext cx="510217" cy="510217"/>
          </a:xfrm>
          <a:prstGeom prst="rect">
            <a:avLst/>
          </a:prstGeom>
        </p:spPr>
      </p:pic>
      <p:sp>
        <p:nvSpPr>
          <p:cNvPr id="3" name="Footer Placeholder 2">
            <a:extLst>
              <a:ext uri="{FF2B5EF4-FFF2-40B4-BE49-F238E27FC236}">
                <a16:creationId xmlns:a16="http://schemas.microsoft.com/office/drawing/2014/main" id="{CB7D1672-1907-AD04-EAC6-0DD2FBDE3C78}"/>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F86563D6-62E2-1E5C-E451-BDD6A7F889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604030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5943C-C3E5-C065-F8D2-763D9F2A0577}"/>
              </a:ext>
            </a:extLst>
          </p:cNvPr>
          <p:cNvSpPr>
            <a:spLocks noGrp="1"/>
          </p:cNvSpPr>
          <p:nvPr>
            <p:ph type="title"/>
          </p:nvPr>
        </p:nvSpPr>
        <p:spPr/>
        <p:txBody>
          <a:bodyPr/>
          <a:lstStyle/>
          <a:p>
            <a:r>
              <a:rPr lang="en-US" dirty="0"/>
              <a:t>Security-Enhanced Linux</a:t>
            </a:r>
            <a:endParaRPr lang="en-CA" dirty="0"/>
          </a:p>
        </p:txBody>
      </p:sp>
      <p:sp>
        <p:nvSpPr>
          <p:cNvPr id="3" name="Content Placeholder 2">
            <a:extLst>
              <a:ext uri="{FF2B5EF4-FFF2-40B4-BE49-F238E27FC236}">
                <a16:creationId xmlns:a16="http://schemas.microsoft.com/office/drawing/2014/main" id="{17881E16-D181-B071-A3E8-B3E201B0735F}"/>
              </a:ext>
            </a:extLst>
          </p:cNvPr>
          <p:cNvSpPr>
            <a:spLocks noGrp="1"/>
          </p:cNvSpPr>
          <p:nvPr>
            <p:ph idx="1"/>
          </p:nvPr>
        </p:nvSpPr>
        <p:spPr/>
        <p:txBody>
          <a:bodyPr>
            <a:normAutofit/>
          </a:bodyPr>
          <a:lstStyle/>
          <a:p>
            <a:r>
              <a:rPr lang="en-US" sz="2400" dirty="0"/>
              <a:t>Security-Enhanced Linux (</a:t>
            </a:r>
            <a:r>
              <a:rPr lang="en-US" sz="2400" dirty="0" err="1"/>
              <a:t>SELinux</a:t>
            </a:r>
            <a:r>
              <a:rPr lang="en-US" sz="2400" dirty="0"/>
              <a:t>) is a Linux kernel security module that provides a mechanism for supporting access control security policies.</a:t>
            </a:r>
          </a:p>
          <a:p>
            <a:r>
              <a:rPr lang="en-US" sz="2400" dirty="0" err="1"/>
              <a:t>SELinux</a:t>
            </a:r>
            <a:r>
              <a:rPr lang="en-US" sz="2400" dirty="0"/>
              <a:t> enforces security policies defined by system administrators. This limits what actions programs and users can perform on a system.</a:t>
            </a:r>
          </a:p>
          <a:p>
            <a:r>
              <a:rPr lang="en-US" sz="2400" dirty="0" err="1"/>
              <a:t>SELinux</a:t>
            </a:r>
            <a:r>
              <a:rPr lang="en-US" sz="2400" dirty="0"/>
              <a:t> allows for very detailed and specific control over access to files, processes, and other system resources. You can define which programs are allowed to access particular files and directories, network ports, or perform certain tasks.</a:t>
            </a:r>
            <a:endParaRPr lang="en-CA" sz="2400" dirty="0"/>
          </a:p>
        </p:txBody>
      </p:sp>
      <p:sp>
        <p:nvSpPr>
          <p:cNvPr id="4" name="Footer Placeholder 3">
            <a:extLst>
              <a:ext uri="{FF2B5EF4-FFF2-40B4-BE49-F238E27FC236}">
                <a16:creationId xmlns:a16="http://schemas.microsoft.com/office/drawing/2014/main" id="{69A88463-0EA9-39BC-AE63-2636618BC007}"/>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AA6147F3-CB98-D9A5-36E1-600E20502A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3983368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499C6-523D-5850-CA8B-2D0CAE6E3854}"/>
              </a:ext>
            </a:extLst>
          </p:cNvPr>
          <p:cNvSpPr>
            <a:spLocks noGrp="1"/>
          </p:cNvSpPr>
          <p:nvPr>
            <p:ph type="title"/>
          </p:nvPr>
        </p:nvSpPr>
        <p:spPr/>
        <p:txBody>
          <a:bodyPr/>
          <a:lstStyle/>
          <a:p>
            <a:r>
              <a:rPr lang="en-US" dirty="0" err="1"/>
              <a:t>SELinux</a:t>
            </a:r>
            <a:r>
              <a:rPr lang="en-US" dirty="0"/>
              <a:t> Modes</a:t>
            </a:r>
            <a:endParaRPr lang="en-CA" dirty="0"/>
          </a:p>
        </p:txBody>
      </p:sp>
      <p:sp>
        <p:nvSpPr>
          <p:cNvPr id="3" name="Content Placeholder 2">
            <a:extLst>
              <a:ext uri="{FF2B5EF4-FFF2-40B4-BE49-F238E27FC236}">
                <a16:creationId xmlns:a16="http://schemas.microsoft.com/office/drawing/2014/main" id="{A9B59661-169E-C995-6347-ADBF003EB3BC}"/>
              </a:ext>
            </a:extLst>
          </p:cNvPr>
          <p:cNvSpPr>
            <a:spLocks noGrp="1"/>
          </p:cNvSpPr>
          <p:nvPr>
            <p:ph idx="1"/>
          </p:nvPr>
        </p:nvSpPr>
        <p:spPr/>
        <p:txBody>
          <a:bodyPr>
            <a:normAutofit/>
          </a:bodyPr>
          <a:lstStyle/>
          <a:p>
            <a:pPr marL="457200" indent="-457200">
              <a:buFont typeface="+mj-lt"/>
              <a:buAutoNum type="arabicPeriod"/>
            </a:pPr>
            <a:r>
              <a:rPr lang="en-US" sz="2400" b="1" dirty="0">
                <a:solidFill>
                  <a:srgbClr val="FF0000"/>
                </a:solidFill>
              </a:rPr>
              <a:t>Enforcing: </a:t>
            </a:r>
            <a:r>
              <a:rPr lang="en-US" sz="2400" dirty="0"/>
              <a:t>enforces the policy and blocks any actions that are not permitted by the policy.</a:t>
            </a:r>
          </a:p>
          <a:p>
            <a:pPr marL="457200" indent="-457200">
              <a:buFont typeface="+mj-lt"/>
              <a:buAutoNum type="arabicPeriod"/>
            </a:pPr>
            <a:r>
              <a:rPr lang="en-US" sz="2400" b="1" dirty="0">
                <a:solidFill>
                  <a:srgbClr val="FF0000"/>
                </a:solidFill>
              </a:rPr>
              <a:t>Permissive: </a:t>
            </a:r>
            <a:r>
              <a:rPr lang="en-US" sz="2400" dirty="0"/>
              <a:t>does not block actions, but it logs violations that would have been blocked in enforcing mode. This is useful for testing and troubleshooting policies.</a:t>
            </a:r>
          </a:p>
          <a:p>
            <a:pPr marL="457200" indent="-457200">
              <a:buFont typeface="+mj-lt"/>
              <a:buAutoNum type="arabicPeriod"/>
            </a:pPr>
            <a:r>
              <a:rPr lang="en-US" sz="2400" b="1" dirty="0">
                <a:solidFill>
                  <a:srgbClr val="FF0000"/>
                </a:solidFill>
              </a:rPr>
              <a:t>Disabled: </a:t>
            </a:r>
            <a:r>
              <a:rPr lang="en-US" sz="2400" dirty="0"/>
              <a:t>turned off, and no policies are enforced.</a:t>
            </a:r>
            <a:endParaRPr lang="en-CA" sz="2400" dirty="0"/>
          </a:p>
        </p:txBody>
      </p:sp>
      <p:sp>
        <p:nvSpPr>
          <p:cNvPr id="4" name="Footer Placeholder 3">
            <a:extLst>
              <a:ext uri="{FF2B5EF4-FFF2-40B4-BE49-F238E27FC236}">
                <a16:creationId xmlns:a16="http://schemas.microsoft.com/office/drawing/2014/main" id="{21B96DD7-186B-9891-D24C-ACBDE51378C4}"/>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3F2CBB3D-40D3-7502-3237-5E8B30D8AF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3777664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A36E7-121A-7DD1-0AE7-C58DB9C353DB}"/>
              </a:ext>
            </a:extLst>
          </p:cNvPr>
          <p:cNvSpPr>
            <a:spLocks noGrp="1"/>
          </p:cNvSpPr>
          <p:nvPr>
            <p:ph type="title"/>
          </p:nvPr>
        </p:nvSpPr>
        <p:spPr/>
        <p:txBody>
          <a:bodyPr/>
          <a:lstStyle/>
          <a:p>
            <a:r>
              <a:rPr lang="en-US" dirty="0"/>
              <a:t>Web Encryption</a:t>
            </a:r>
            <a:endParaRPr lang="en-CA" dirty="0"/>
          </a:p>
        </p:txBody>
      </p:sp>
      <p:sp>
        <p:nvSpPr>
          <p:cNvPr id="3" name="Content Placeholder 2">
            <a:extLst>
              <a:ext uri="{FF2B5EF4-FFF2-40B4-BE49-F238E27FC236}">
                <a16:creationId xmlns:a16="http://schemas.microsoft.com/office/drawing/2014/main" id="{B6D8E3B6-2CEE-9EDB-573E-8CB144535EDD}"/>
              </a:ext>
            </a:extLst>
          </p:cNvPr>
          <p:cNvSpPr>
            <a:spLocks noGrp="1"/>
          </p:cNvSpPr>
          <p:nvPr>
            <p:ph idx="1"/>
          </p:nvPr>
        </p:nvSpPr>
        <p:spPr/>
        <p:txBody>
          <a:bodyPr>
            <a:normAutofit/>
          </a:bodyPr>
          <a:lstStyle/>
          <a:p>
            <a:r>
              <a:rPr lang="en-US" sz="2400" dirty="0"/>
              <a:t>Q: in web encryption choose Symmetric or Asymmetric?</a:t>
            </a:r>
          </a:p>
          <a:p>
            <a:r>
              <a:rPr lang="en-US" sz="2400" dirty="0"/>
              <a:t>A: Hybrid </a:t>
            </a:r>
            <a:r>
              <a:rPr lang="en-US" sz="2400" dirty="0">
                <a:sym typeface="Wingdings" panose="05000000000000000000" pitchFamily="2" charset="2"/>
              </a:rPr>
              <a:t> HPPTS  TLS/SSL</a:t>
            </a:r>
          </a:p>
          <a:p>
            <a:r>
              <a:rPr lang="en-US" sz="2400" dirty="0">
                <a:sym typeface="Wingdings" panose="05000000000000000000" pitchFamily="2" charset="2"/>
              </a:rPr>
              <a:t>Slove “pre-share key” using Asymmetric Encryption.</a:t>
            </a:r>
            <a:endParaRPr lang="en-CA" sz="2400" dirty="0"/>
          </a:p>
        </p:txBody>
      </p:sp>
      <p:sp>
        <p:nvSpPr>
          <p:cNvPr id="4" name="Footer Placeholder 3">
            <a:extLst>
              <a:ext uri="{FF2B5EF4-FFF2-40B4-BE49-F238E27FC236}">
                <a16:creationId xmlns:a16="http://schemas.microsoft.com/office/drawing/2014/main" id="{83B5F2F0-043A-1BF6-4D17-0A0E69CE3E9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92437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1A678-AD53-52C6-8037-DD164C8C2C1A}"/>
              </a:ext>
            </a:extLst>
          </p:cNvPr>
          <p:cNvSpPr>
            <a:spLocks noGrp="1"/>
          </p:cNvSpPr>
          <p:nvPr>
            <p:ph type="title"/>
          </p:nvPr>
        </p:nvSpPr>
        <p:spPr/>
        <p:txBody>
          <a:bodyPr/>
          <a:lstStyle/>
          <a:p>
            <a:r>
              <a:rPr lang="en-US" dirty="0"/>
              <a:t>Outline</a:t>
            </a:r>
            <a:endParaRPr lang="en-CA" dirty="0"/>
          </a:p>
        </p:txBody>
      </p:sp>
      <p:sp>
        <p:nvSpPr>
          <p:cNvPr id="3" name="Content Placeholder 2">
            <a:extLst>
              <a:ext uri="{FF2B5EF4-FFF2-40B4-BE49-F238E27FC236}">
                <a16:creationId xmlns:a16="http://schemas.microsoft.com/office/drawing/2014/main" id="{B9BB1524-7496-9156-F517-9295BBD11E29}"/>
              </a:ext>
            </a:extLst>
          </p:cNvPr>
          <p:cNvSpPr>
            <a:spLocks noGrp="1"/>
          </p:cNvSpPr>
          <p:nvPr>
            <p:ph idx="1"/>
          </p:nvPr>
        </p:nvSpPr>
        <p:spPr/>
        <p:txBody>
          <a:bodyPr/>
          <a:lstStyle/>
          <a:p>
            <a:pPr marL="514350" indent="-514350">
              <a:buFont typeface="+mj-lt"/>
              <a:buAutoNum type="arabicPeriod"/>
            </a:pPr>
            <a:r>
              <a:rPr lang="en-US" dirty="0"/>
              <a:t>Networks </a:t>
            </a:r>
          </a:p>
          <a:p>
            <a:pPr marL="514350" indent="-514350">
              <a:buFont typeface="+mj-lt"/>
              <a:buAutoNum type="arabicPeriod"/>
            </a:pPr>
            <a:r>
              <a:rPr lang="en-US"/>
              <a:t>Linux Essentials </a:t>
            </a:r>
            <a:endParaRPr lang="en-US" dirty="0"/>
          </a:p>
          <a:p>
            <a:pPr marL="514350" indent="-514350">
              <a:buFont typeface="+mj-lt"/>
              <a:buAutoNum type="arabicPeriod"/>
            </a:pPr>
            <a:r>
              <a:rPr lang="en-US" dirty="0"/>
              <a:t>Cybersecurity Foundation</a:t>
            </a:r>
          </a:p>
          <a:p>
            <a:pPr marL="514350" indent="-514350">
              <a:buFont typeface="+mj-lt"/>
              <a:buAutoNum type="arabicPeriod"/>
            </a:pPr>
            <a:r>
              <a:rPr lang="en-US" dirty="0"/>
              <a:t>Ethical Hacking </a:t>
            </a:r>
            <a:endParaRPr lang="ar-JO" dirty="0"/>
          </a:p>
          <a:p>
            <a:pPr marL="514350" indent="-514350">
              <a:buFont typeface="+mj-lt"/>
              <a:buAutoNum type="arabicPeriod"/>
            </a:pPr>
            <a:r>
              <a:rPr lang="en-US" dirty="0"/>
              <a:t>Digital Forensic Investigation</a:t>
            </a:r>
          </a:p>
          <a:p>
            <a:pPr marL="514350" indent="-514350">
              <a:buFont typeface="+mj-lt"/>
              <a:buAutoNum type="arabicPeriod"/>
            </a:pPr>
            <a:endParaRPr lang="en-CA" dirty="0"/>
          </a:p>
        </p:txBody>
      </p:sp>
      <p:sp>
        <p:nvSpPr>
          <p:cNvPr id="4" name="Footer Placeholder 3">
            <a:extLst>
              <a:ext uri="{FF2B5EF4-FFF2-40B4-BE49-F238E27FC236}">
                <a16:creationId xmlns:a16="http://schemas.microsoft.com/office/drawing/2014/main" id="{A5DA60AD-1D21-F187-338C-C2BB09C2A94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129733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ACDAC-25CE-E672-BCAA-57C8D147A4F6}"/>
              </a:ext>
            </a:extLst>
          </p:cNvPr>
          <p:cNvSpPr>
            <a:spLocks noGrp="1"/>
          </p:cNvSpPr>
          <p:nvPr>
            <p:ph type="title"/>
          </p:nvPr>
        </p:nvSpPr>
        <p:spPr/>
        <p:txBody>
          <a:bodyPr/>
          <a:lstStyle/>
          <a:p>
            <a:r>
              <a:rPr lang="en-US" dirty="0"/>
              <a:t>Integrity </a:t>
            </a:r>
            <a:endParaRPr lang="en-CA" dirty="0"/>
          </a:p>
        </p:txBody>
      </p:sp>
      <p:sp>
        <p:nvSpPr>
          <p:cNvPr id="3" name="Content Placeholder 2">
            <a:extLst>
              <a:ext uri="{FF2B5EF4-FFF2-40B4-BE49-F238E27FC236}">
                <a16:creationId xmlns:a16="http://schemas.microsoft.com/office/drawing/2014/main" id="{D89F782B-33F9-B5A8-56CB-B50A38E84522}"/>
              </a:ext>
            </a:extLst>
          </p:cNvPr>
          <p:cNvSpPr>
            <a:spLocks noGrp="1"/>
          </p:cNvSpPr>
          <p:nvPr>
            <p:ph idx="1"/>
          </p:nvPr>
        </p:nvSpPr>
        <p:spPr/>
        <p:txBody>
          <a:bodyPr>
            <a:normAutofit/>
          </a:bodyPr>
          <a:lstStyle/>
          <a:p>
            <a:r>
              <a:rPr lang="en-US" sz="2000" dirty="0"/>
              <a:t>Ensuring that the data is delivered safely without modification to the recipient of the message</a:t>
            </a:r>
          </a:p>
          <a:p>
            <a:r>
              <a:rPr lang="en-US" sz="2000" dirty="0"/>
              <a:t>Ensuring the validity of the data, does not guarantee the integrity and protection of the data, only informing you if the data has been tampered with or modified or not.</a:t>
            </a:r>
          </a:p>
          <a:p>
            <a:r>
              <a:rPr lang="en-US" sz="2000" dirty="0"/>
              <a:t>If the modification has been made, it informs you that this data has been modified and is not valid</a:t>
            </a:r>
            <a:endParaRPr lang="en-CA" sz="2000" dirty="0"/>
          </a:p>
        </p:txBody>
      </p:sp>
      <p:pic>
        <p:nvPicPr>
          <p:cNvPr id="4" name="Graphic 3" descr="Document with solid fill">
            <a:extLst>
              <a:ext uri="{FF2B5EF4-FFF2-40B4-BE49-F238E27FC236}">
                <a16:creationId xmlns:a16="http://schemas.microsoft.com/office/drawing/2014/main" id="{0EBF699B-A4AC-C96F-57EB-1DB68F0386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4510586"/>
            <a:ext cx="883228" cy="883228"/>
          </a:xfrm>
          <a:prstGeom prst="rect">
            <a:avLst/>
          </a:prstGeom>
        </p:spPr>
      </p:pic>
      <p:pic>
        <p:nvPicPr>
          <p:cNvPr id="6" name="Graphic 5" descr="Document with solid fill">
            <a:extLst>
              <a:ext uri="{FF2B5EF4-FFF2-40B4-BE49-F238E27FC236}">
                <a16:creationId xmlns:a16="http://schemas.microsoft.com/office/drawing/2014/main" id="{B9EA36D2-BD49-2E43-9624-BEF0AE201F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38200" y="5609647"/>
            <a:ext cx="883228" cy="883228"/>
          </a:xfrm>
          <a:prstGeom prst="rect">
            <a:avLst/>
          </a:prstGeom>
        </p:spPr>
      </p:pic>
      <p:pic>
        <p:nvPicPr>
          <p:cNvPr id="10" name="Graphic 9" descr="Document with solid fill">
            <a:extLst>
              <a:ext uri="{FF2B5EF4-FFF2-40B4-BE49-F238E27FC236}">
                <a16:creationId xmlns:a16="http://schemas.microsoft.com/office/drawing/2014/main" id="{FBB14D8F-2E01-CD8D-F542-7BC1951E8B6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2478232" y="4510586"/>
            <a:ext cx="883228" cy="883228"/>
          </a:xfrm>
          <a:prstGeom prst="rect">
            <a:avLst/>
          </a:prstGeom>
        </p:spPr>
      </p:pic>
      <p:pic>
        <p:nvPicPr>
          <p:cNvPr id="11" name="Graphic 10" descr="Document with solid fill">
            <a:extLst>
              <a:ext uri="{FF2B5EF4-FFF2-40B4-BE49-F238E27FC236}">
                <a16:creationId xmlns:a16="http://schemas.microsoft.com/office/drawing/2014/main" id="{C711B005-4BB9-4A70-638D-3CF2A495AA8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478232" y="5609647"/>
            <a:ext cx="883228" cy="883228"/>
          </a:xfrm>
          <a:prstGeom prst="rect">
            <a:avLst/>
          </a:prstGeom>
        </p:spPr>
      </p:pic>
      <p:cxnSp>
        <p:nvCxnSpPr>
          <p:cNvPr id="18" name="Straight Arrow Connector 17">
            <a:extLst>
              <a:ext uri="{FF2B5EF4-FFF2-40B4-BE49-F238E27FC236}">
                <a16:creationId xmlns:a16="http://schemas.microsoft.com/office/drawing/2014/main" id="{09D6A64C-E302-1CCC-3220-5FBE2AA78AE2}"/>
              </a:ext>
            </a:extLst>
          </p:cNvPr>
          <p:cNvCxnSpPr>
            <a:cxnSpLocks/>
          </p:cNvCxnSpPr>
          <p:nvPr/>
        </p:nvCxnSpPr>
        <p:spPr>
          <a:xfrm>
            <a:off x="1627447" y="4994065"/>
            <a:ext cx="99106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A5FA1AF-43E6-9756-1EA4-9DCC958C7094}"/>
              </a:ext>
            </a:extLst>
          </p:cNvPr>
          <p:cNvCxnSpPr>
            <a:cxnSpLocks/>
          </p:cNvCxnSpPr>
          <p:nvPr/>
        </p:nvCxnSpPr>
        <p:spPr>
          <a:xfrm>
            <a:off x="1627447" y="6092038"/>
            <a:ext cx="991063"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Document with solid fill">
            <a:extLst>
              <a:ext uri="{FF2B5EF4-FFF2-40B4-BE49-F238E27FC236}">
                <a16:creationId xmlns:a16="http://schemas.microsoft.com/office/drawing/2014/main" id="{C84D8886-5F1C-D73B-5FB7-97997981870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4510586"/>
            <a:ext cx="883228" cy="883228"/>
          </a:xfrm>
          <a:prstGeom prst="rect">
            <a:avLst/>
          </a:prstGeom>
        </p:spPr>
      </p:pic>
      <p:pic>
        <p:nvPicPr>
          <p:cNvPr id="22" name="Graphic 21" descr="Document with solid fill">
            <a:extLst>
              <a:ext uri="{FF2B5EF4-FFF2-40B4-BE49-F238E27FC236}">
                <a16:creationId xmlns:a16="http://schemas.microsoft.com/office/drawing/2014/main" id="{B9D6DC44-EFB8-270E-FEEB-8CDBB45DE0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5609647"/>
            <a:ext cx="883228" cy="883228"/>
          </a:xfrm>
          <a:prstGeom prst="rect">
            <a:avLst/>
          </a:prstGeom>
        </p:spPr>
      </p:pic>
      <p:pic>
        <p:nvPicPr>
          <p:cNvPr id="23" name="Graphic 22" descr="Document with solid fill">
            <a:extLst>
              <a:ext uri="{FF2B5EF4-FFF2-40B4-BE49-F238E27FC236}">
                <a16:creationId xmlns:a16="http://schemas.microsoft.com/office/drawing/2014/main" id="{6F6CB146-F8D1-4D6C-F6EC-92AE9A673A8B}"/>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7736032" y="4510586"/>
            <a:ext cx="883228" cy="883228"/>
          </a:xfrm>
          <a:prstGeom prst="rect">
            <a:avLst/>
          </a:prstGeom>
        </p:spPr>
      </p:pic>
      <p:pic>
        <p:nvPicPr>
          <p:cNvPr id="24" name="Graphic 23" descr="Document with solid fill">
            <a:extLst>
              <a:ext uri="{FF2B5EF4-FFF2-40B4-BE49-F238E27FC236}">
                <a16:creationId xmlns:a16="http://schemas.microsoft.com/office/drawing/2014/main" id="{0FB6A8B5-1711-5A74-513E-3FB2312628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36032" y="5609647"/>
            <a:ext cx="883228" cy="883228"/>
          </a:xfrm>
          <a:prstGeom prst="rect">
            <a:avLst/>
          </a:prstGeom>
        </p:spPr>
      </p:pic>
      <p:cxnSp>
        <p:nvCxnSpPr>
          <p:cNvPr id="25" name="Straight Arrow Connector 24">
            <a:extLst>
              <a:ext uri="{FF2B5EF4-FFF2-40B4-BE49-F238E27FC236}">
                <a16:creationId xmlns:a16="http://schemas.microsoft.com/office/drawing/2014/main" id="{51372CF7-CF68-6B25-AB07-0D3D9CB9180A}"/>
              </a:ext>
            </a:extLst>
          </p:cNvPr>
          <p:cNvCxnSpPr>
            <a:cxnSpLocks/>
          </p:cNvCxnSpPr>
          <p:nvPr/>
        </p:nvCxnSpPr>
        <p:spPr>
          <a:xfrm>
            <a:off x="6885247" y="4994065"/>
            <a:ext cx="991063"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F4E43AA9-9AA1-5A07-1ECC-4E04EB6AF0E8}"/>
              </a:ext>
            </a:extLst>
          </p:cNvPr>
          <p:cNvCxnSpPr>
            <a:cxnSpLocks/>
          </p:cNvCxnSpPr>
          <p:nvPr/>
        </p:nvCxnSpPr>
        <p:spPr>
          <a:xfrm>
            <a:off x="6885247" y="6092038"/>
            <a:ext cx="991063" cy="0"/>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A2938046-FC05-BDA0-785E-F8597813E14B}"/>
              </a:ext>
            </a:extLst>
          </p:cNvPr>
          <p:cNvSpPr/>
          <p:nvPr/>
        </p:nvSpPr>
        <p:spPr>
          <a:xfrm>
            <a:off x="954001" y="3963600"/>
            <a:ext cx="2337954" cy="479517"/>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Without integrity</a:t>
            </a:r>
            <a:endParaRPr lang="en-CA" dirty="0"/>
          </a:p>
        </p:txBody>
      </p:sp>
      <p:sp>
        <p:nvSpPr>
          <p:cNvPr id="28" name="Rectangle: Rounded Corners 27">
            <a:extLst>
              <a:ext uri="{FF2B5EF4-FFF2-40B4-BE49-F238E27FC236}">
                <a16:creationId xmlns:a16="http://schemas.microsoft.com/office/drawing/2014/main" id="{28A71142-E666-8F1E-F279-0BB394AC873A}"/>
              </a:ext>
            </a:extLst>
          </p:cNvPr>
          <p:cNvSpPr/>
          <p:nvPr/>
        </p:nvSpPr>
        <p:spPr>
          <a:xfrm>
            <a:off x="6153900" y="3963599"/>
            <a:ext cx="2337954" cy="479517"/>
          </a:xfrm>
          <a:prstGeom prst="round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With integrity</a:t>
            </a:r>
            <a:endParaRPr lang="en-CA" dirty="0"/>
          </a:p>
        </p:txBody>
      </p:sp>
      <p:pic>
        <p:nvPicPr>
          <p:cNvPr id="29" name="Graphic 28" descr="Badge Cross with solid fill">
            <a:extLst>
              <a:ext uri="{FF2B5EF4-FFF2-40B4-BE49-F238E27FC236}">
                <a16:creationId xmlns:a16="http://schemas.microsoft.com/office/drawing/2014/main" id="{056C4C5D-28F7-A481-AE1D-D69C99D06B6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19260" y="5836929"/>
            <a:ext cx="510217" cy="510217"/>
          </a:xfrm>
          <a:prstGeom prst="rect">
            <a:avLst/>
          </a:prstGeom>
        </p:spPr>
      </p:pic>
      <p:pic>
        <p:nvPicPr>
          <p:cNvPr id="30" name="Graphic 29" descr="Badge Tick1 with solid fill">
            <a:extLst>
              <a:ext uri="{FF2B5EF4-FFF2-40B4-BE49-F238E27FC236}">
                <a16:creationId xmlns:a16="http://schemas.microsoft.com/office/drawing/2014/main" id="{AF244D91-2025-9125-86B7-0FA41E17E42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07757" y="4747558"/>
            <a:ext cx="510217" cy="510217"/>
          </a:xfrm>
          <a:prstGeom prst="rect">
            <a:avLst/>
          </a:prstGeom>
        </p:spPr>
      </p:pic>
      <p:pic>
        <p:nvPicPr>
          <p:cNvPr id="31" name="Graphic 30" descr="Badge Tick1 with solid fill">
            <a:extLst>
              <a:ext uri="{FF2B5EF4-FFF2-40B4-BE49-F238E27FC236}">
                <a16:creationId xmlns:a16="http://schemas.microsoft.com/office/drawing/2014/main" id="{8D4467E2-5241-3CE2-4987-708061E5FE1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07756" y="5836929"/>
            <a:ext cx="510217" cy="510217"/>
          </a:xfrm>
          <a:prstGeom prst="rect">
            <a:avLst/>
          </a:prstGeom>
        </p:spPr>
      </p:pic>
      <p:pic>
        <p:nvPicPr>
          <p:cNvPr id="32" name="Graphic 31" descr="Badge Tick1 with solid fill">
            <a:extLst>
              <a:ext uri="{FF2B5EF4-FFF2-40B4-BE49-F238E27FC236}">
                <a16:creationId xmlns:a16="http://schemas.microsoft.com/office/drawing/2014/main" id="{C119AE91-A489-91A2-14B3-F96103FD1FA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9259" y="4747558"/>
            <a:ext cx="510217" cy="510217"/>
          </a:xfrm>
          <a:prstGeom prst="rect">
            <a:avLst/>
          </a:prstGeom>
        </p:spPr>
      </p:pic>
      <p:sp>
        <p:nvSpPr>
          <p:cNvPr id="33" name="Rectangle: Rounded Corners 32">
            <a:extLst>
              <a:ext uri="{FF2B5EF4-FFF2-40B4-BE49-F238E27FC236}">
                <a16:creationId xmlns:a16="http://schemas.microsoft.com/office/drawing/2014/main" id="{34DFC7A9-5CBE-F7ED-72B1-1EF3F46E817F}"/>
              </a:ext>
            </a:extLst>
          </p:cNvPr>
          <p:cNvSpPr/>
          <p:nvPr/>
        </p:nvSpPr>
        <p:spPr>
          <a:xfrm>
            <a:off x="9272740" y="4653378"/>
            <a:ext cx="2313709" cy="681373"/>
          </a:xfrm>
          <a:prstGeom prst="round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valid </a:t>
            </a:r>
            <a:r>
              <a:rPr lang="en-US" dirty="0">
                <a:sym typeface="Wingdings" panose="05000000000000000000" pitchFamily="2" charset="2"/>
              </a:rPr>
              <a:t> no change in data</a:t>
            </a:r>
            <a:endParaRPr lang="en-CA" dirty="0"/>
          </a:p>
        </p:txBody>
      </p:sp>
      <p:sp>
        <p:nvSpPr>
          <p:cNvPr id="34" name="Rectangle: Rounded Corners 33">
            <a:extLst>
              <a:ext uri="{FF2B5EF4-FFF2-40B4-BE49-F238E27FC236}">
                <a16:creationId xmlns:a16="http://schemas.microsoft.com/office/drawing/2014/main" id="{63A68E22-1FD1-CD00-32BE-4721CDBE484E}"/>
              </a:ext>
            </a:extLst>
          </p:cNvPr>
          <p:cNvSpPr/>
          <p:nvPr/>
        </p:nvSpPr>
        <p:spPr>
          <a:xfrm>
            <a:off x="9272739" y="5609647"/>
            <a:ext cx="2313709" cy="883228"/>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This is invalid </a:t>
            </a:r>
            <a:r>
              <a:rPr lang="en-US" dirty="0">
                <a:sym typeface="Wingdings" panose="05000000000000000000" pitchFamily="2" charset="2"/>
              </a:rPr>
              <a:t> there are change in data</a:t>
            </a:r>
            <a:endParaRPr lang="en-CA" dirty="0"/>
          </a:p>
        </p:txBody>
      </p:sp>
      <p:sp>
        <p:nvSpPr>
          <p:cNvPr id="35" name="Rectangle: Rounded Corners 34">
            <a:extLst>
              <a:ext uri="{FF2B5EF4-FFF2-40B4-BE49-F238E27FC236}">
                <a16:creationId xmlns:a16="http://schemas.microsoft.com/office/drawing/2014/main" id="{2C375F1C-11EF-A51C-EFD9-846DE06A73AA}"/>
              </a:ext>
            </a:extLst>
          </p:cNvPr>
          <p:cNvSpPr/>
          <p:nvPr/>
        </p:nvSpPr>
        <p:spPr>
          <a:xfrm>
            <a:off x="3982297" y="4813090"/>
            <a:ext cx="1492865" cy="1498810"/>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 don’t know if this is valid or not</a:t>
            </a:r>
            <a:endParaRPr lang="en-CA" dirty="0"/>
          </a:p>
        </p:txBody>
      </p:sp>
      <p:sp>
        <p:nvSpPr>
          <p:cNvPr id="5" name="Footer Placeholder 4">
            <a:extLst>
              <a:ext uri="{FF2B5EF4-FFF2-40B4-BE49-F238E27FC236}">
                <a16:creationId xmlns:a16="http://schemas.microsoft.com/office/drawing/2014/main" id="{D5109E42-9B53-003A-97A0-87E4DD586CA7}"/>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42179034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0AF73-1ABE-8A61-39D7-721E67D85E24}"/>
              </a:ext>
            </a:extLst>
          </p:cNvPr>
          <p:cNvSpPr>
            <a:spLocks noGrp="1"/>
          </p:cNvSpPr>
          <p:nvPr>
            <p:ph type="title"/>
          </p:nvPr>
        </p:nvSpPr>
        <p:spPr/>
        <p:txBody>
          <a:bodyPr/>
          <a:lstStyle/>
          <a:p>
            <a:r>
              <a:rPr lang="en-US" dirty="0"/>
              <a:t>Hashing</a:t>
            </a:r>
            <a:endParaRPr lang="en-CA" dirty="0"/>
          </a:p>
        </p:txBody>
      </p:sp>
      <p:sp>
        <p:nvSpPr>
          <p:cNvPr id="3" name="Content Placeholder 2">
            <a:extLst>
              <a:ext uri="{FF2B5EF4-FFF2-40B4-BE49-F238E27FC236}">
                <a16:creationId xmlns:a16="http://schemas.microsoft.com/office/drawing/2014/main" id="{CA65D251-3FCC-8E6F-8A89-56170D76F8BF}"/>
              </a:ext>
            </a:extLst>
          </p:cNvPr>
          <p:cNvSpPr>
            <a:spLocks noGrp="1"/>
          </p:cNvSpPr>
          <p:nvPr>
            <p:ph idx="1"/>
          </p:nvPr>
        </p:nvSpPr>
        <p:spPr/>
        <p:txBody>
          <a:bodyPr>
            <a:normAutofit/>
          </a:bodyPr>
          <a:lstStyle/>
          <a:p>
            <a:r>
              <a:rPr lang="en-US" sz="2400" b="1" dirty="0">
                <a:solidFill>
                  <a:srgbClr val="FF0000"/>
                </a:solidFill>
              </a:rPr>
              <a:t>Hashing</a:t>
            </a:r>
            <a:r>
              <a:rPr lang="en-US" sz="2000" dirty="0"/>
              <a:t> is a </a:t>
            </a:r>
            <a:r>
              <a:rPr lang="en-US" sz="2000" b="1" dirty="0">
                <a:solidFill>
                  <a:srgbClr val="FF0000"/>
                </a:solidFill>
              </a:rPr>
              <a:t>one-way cryptographic </a:t>
            </a:r>
            <a:r>
              <a:rPr lang="en-US" sz="2000" dirty="0"/>
              <a:t>function that transforms the password into a </a:t>
            </a:r>
            <a:r>
              <a:rPr lang="en-US" sz="2000" b="1" dirty="0">
                <a:solidFill>
                  <a:srgbClr val="FF0000"/>
                </a:solidFill>
              </a:rPr>
              <a:t>fixed-length</a:t>
            </a:r>
            <a:r>
              <a:rPr lang="en-US" sz="2000" dirty="0"/>
              <a:t> string of characters. </a:t>
            </a:r>
          </a:p>
          <a:p>
            <a:r>
              <a:rPr lang="en-US" sz="2000" dirty="0"/>
              <a:t>Once a password is hashed, </a:t>
            </a:r>
            <a:r>
              <a:rPr lang="en-US" sz="2000" b="1" dirty="0"/>
              <a:t>it cannot be easily reversed back to its original form</a:t>
            </a:r>
            <a:r>
              <a:rPr lang="en-US" sz="2000" dirty="0"/>
              <a:t>. </a:t>
            </a:r>
          </a:p>
          <a:p>
            <a:r>
              <a:rPr lang="en-US" sz="2000" dirty="0"/>
              <a:t>When a user logs in, the system hashes the entered password and compares it to the stored hash to verify the user’s identity.</a:t>
            </a:r>
            <a:endParaRPr lang="en-CA" sz="2000" dirty="0"/>
          </a:p>
          <a:p>
            <a:endParaRPr lang="en-US" sz="2000" dirty="0"/>
          </a:p>
          <a:p>
            <a:r>
              <a:rPr lang="en-US" sz="2000" dirty="0"/>
              <a:t>In the past, Active Directory used </a:t>
            </a:r>
            <a:r>
              <a:rPr lang="en-US" sz="2000" b="1" dirty="0">
                <a:solidFill>
                  <a:srgbClr val="FF0000"/>
                </a:solidFill>
              </a:rPr>
              <a:t>encoding and reversible encryption </a:t>
            </a:r>
            <a:r>
              <a:rPr lang="en-US" sz="2000" dirty="0"/>
              <a:t>methods to store passwords, but modern systems, including Active Directory, now rely on </a:t>
            </a:r>
            <a:r>
              <a:rPr lang="en-US" sz="2000" b="1" dirty="0">
                <a:solidFill>
                  <a:srgbClr val="FF0000"/>
                </a:solidFill>
              </a:rPr>
              <a:t>hashing to securely store passwords</a:t>
            </a:r>
            <a:r>
              <a:rPr lang="en-US" sz="2000" dirty="0"/>
              <a:t>.</a:t>
            </a:r>
          </a:p>
          <a:p>
            <a:endParaRPr lang="en-US" sz="2000" dirty="0"/>
          </a:p>
        </p:txBody>
      </p:sp>
      <p:sp>
        <p:nvSpPr>
          <p:cNvPr id="4" name="Footer Placeholder 3">
            <a:extLst>
              <a:ext uri="{FF2B5EF4-FFF2-40B4-BE49-F238E27FC236}">
                <a16:creationId xmlns:a16="http://schemas.microsoft.com/office/drawing/2014/main" id="{75C3BEE4-5551-B2DB-CC6F-B3711657DAB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500394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512E5-8C05-1EB4-8004-0BEDADDFBB5F}"/>
              </a:ext>
            </a:extLst>
          </p:cNvPr>
          <p:cNvSpPr>
            <a:spLocks noGrp="1"/>
          </p:cNvSpPr>
          <p:nvPr>
            <p:ph type="title"/>
          </p:nvPr>
        </p:nvSpPr>
        <p:spPr/>
        <p:txBody>
          <a:bodyPr/>
          <a:lstStyle/>
          <a:p>
            <a:r>
              <a:rPr lang="en-US" dirty="0"/>
              <a:t>Hashing Password</a:t>
            </a:r>
            <a:endParaRPr lang="en-CA" dirty="0"/>
          </a:p>
        </p:txBody>
      </p:sp>
      <p:sp>
        <p:nvSpPr>
          <p:cNvPr id="3" name="Content Placeholder 2">
            <a:extLst>
              <a:ext uri="{FF2B5EF4-FFF2-40B4-BE49-F238E27FC236}">
                <a16:creationId xmlns:a16="http://schemas.microsoft.com/office/drawing/2014/main" id="{1C84C882-6FAD-8253-BD58-E95DBB2111B7}"/>
              </a:ext>
            </a:extLst>
          </p:cNvPr>
          <p:cNvSpPr>
            <a:spLocks noGrp="1"/>
          </p:cNvSpPr>
          <p:nvPr>
            <p:ph idx="1"/>
          </p:nvPr>
        </p:nvSpPr>
        <p:spPr>
          <a:xfrm>
            <a:off x="838200" y="4296697"/>
            <a:ext cx="10515600" cy="1880266"/>
          </a:xfrm>
        </p:spPr>
        <p:txBody>
          <a:bodyPr>
            <a:normAutofit/>
          </a:bodyPr>
          <a:lstStyle/>
          <a:p>
            <a:r>
              <a:rPr lang="en-US" sz="2000" dirty="0"/>
              <a:t>To securely store passwords in a database, it's essential to hash them before saving them.</a:t>
            </a:r>
          </a:p>
          <a:p>
            <a:r>
              <a:rPr lang="en-US" sz="2000" dirty="0"/>
              <a:t>Additionally, using a technique called "salting" with the hash function can further enhance security, A “salt” is a random string that is added to the password before hashing.</a:t>
            </a:r>
          </a:p>
          <a:p>
            <a:r>
              <a:rPr lang="en-US" sz="2000" dirty="0"/>
              <a:t>If a hacker steals the databases, he will find the passwords hashed, and he will need many techniques and a lot of time to find out what the clear password is.</a:t>
            </a:r>
          </a:p>
        </p:txBody>
      </p:sp>
      <p:sp>
        <p:nvSpPr>
          <p:cNvPr id="4" name="Footer Placeholder 3">
            <a:extLst>
              <a:ext uri="{FF2B5EF4-FFF2-40B4-BE49-F238E27FC236}">
                <a16:creationId xmlns:a16="http://schemas.microsoft.com/office/drawing/2014/main" id="{CF74D5D4-E38B-20DD-4385-7CA6E505C9A4}"/>
              </a:ext>
            </a:extLst>
          </p:cNvPr>
          <p:cNvSpPr>
            <a:spLocks noGrp="1"/>
          </p:cNvSpPr>
          <p:nvPr>
            <p:ph type="ftr" sz="quarter" idx="11"/>
          </p:nvPr>
        </p:nvSpPr>
        <p:spPr/>
        <p:txBody>
          <a:bodyPr/>
          <a:lstStyle/>
          <a:p>
            <a:r>
              <a:rPr lang="sv-SE"/>
              <a:t>INST. : ENG.ALI BANI BAKAR &amp; ENG.Dana Al-Mahrouk</a:t>
            </a:r>
            <a:endParaRPr lang="en-CA"/>
          </a:p>
        </p:txBody>
      </p:sp>
      <p:graphicFrame>
        <p:nvGraphicFramePr>
          <p:cNvPr id="5" name="Table 4">
            <a:extLst>
              <a:ext uri="{FF2B5EF4-FFF2-40B4-BE49-F238E27FC236}">
                <a16:creationId xmlns:a16="http://schemas.microsoft.com/office/drawing/2014/main" id="{A90CBBA2-322B-6491-0B9E-F5CC35D827CF}"/>
              </a:ext>
            </a:extLst>
          </p:cNvPr>
          <p:cNvGraphicFramePr>
            <a:graphicFrameLocks noGrp="1"/>
          </p:cNvGraphicFramePr>
          <p:nvPr>
            <p:extLst>
              <p:ext uri="{D42A27DB-BD31-4B8C-83A1-F6EECF244321}">
                <p14:modId xmlns:p14="http://schemas.microsoft.com/office/powerpoint/2010/main" val="4127542815"/>
              </p:ext>
            </p:extLst>
          </p:nvPr>
        </p:nvGraphicFramePr>
        <p:xfrm>
          <a:off x="206477" y="1825625"/>
          <a:ext cx="11611898" cy="2231472"/>
        </p:xfrm>
        <a:graphic>
          <a:graphicData uri="http://schemas.openxmlformats.org/drawingml/2006/table">
            <a:tbl>
              <a:tblPr firstRow="1" bandRow="1">
                <a:tableStyleId>{5C22544A-7EE6-4342-B048-85BDC9FD1C3A}</a:tableStyleId>
              </a:tblPr>
              <a:tblGrid>
                <a:gridCol w="1301139">
                  <a:extLst>
                    <a:ext uri="{9D8B030D-6E8A-4147-A177-3AD203B41FA5}">
                      <a16:colId xmlns:a16="http://schemas.microsoft.com/office/drawing/2014/main" val="883324635"/>
                    </a:ext>
                  </a:extLst>
                </a:gridCol>
                <a:gridCol w="1289899">
                  <a:extLst>
                    <a:ext uri="{9D8B030D-6E8A-4147-A177-3AD203B41FA5}">
                      <a16:colId xmlns:a16="http://schemas.microsoft.com/office/drawing/2014/main" val="1480510837"/>
                    </a:ext>
                  </a:extLst>
                </a:gridCol>
                <a:gridCol w="4510430">
                  <a:extLst>
                    <a:ext uri="{9D8B030D-6E8A-4147-A177-3AD203B41FA5}">
                      <a16:colId xmlns:a16="http://schemas.microsoft.com/office/drawing/2014/main" val="60263097"/>
                    </a:ext>
                  </a:extLst>
                </a:gridCol>
                <a:gridCol w="4510430">
                  <a:extLst>
                    <a:ext uri="{9D8B030D-6E8A-4147-A177-3AD203B41FA5}">
                      <a16:colId xmlns:a16="http://schemas.microsoft.com/office/drawing/2014/main" val="614796856"/>
                    </a:ext>
                  </a:extLst>
                </a:gridCol>
              </a:tblGrid>
              <a:tr h="530464">
                <a:tc>
                  <a:txBody>
                    <a:bodyPr/>
                    <a:lstStyle/>
                    <a:p>
                      <a:pPr algn="ctr"/>
                      <a:r>
                        <a:rPr lang="en-US" dirty="0"/>
                        <a:t>Username</a:t>
                      </a:r>
                      <a:endParaRPr lang="en-CA" dirty="0"/>
                    </a:p>
                  </a:txBody>
                  <a:tcPr/>
                </a:tc>
                <a:tc>
                  <a:txBody>
                    <a:bodyPr/>
                    <a:lstStyle/>
                    <a:p>
                      <a:pPr algn="ctr"/>
                      <a:r>
                        <a:rPr lang="en-US" dirty="0"/>
                        <a:t>Password (past)</a:t>
                      </a:r>
                      <a:endParaRPr lang="en-CA" dirty="0"/>
                    </a:p>
                  </a:txBody>
                  <a:tcPr/>
                </a:tc>
                <a:tc>
                  <a:txBody>
                    <a:bodyPr/>
                    <a:lstStyle/>
                    <a:p>
                      <a:pPr algn="ctr"/>
                      <a:r>
                        <a:rPr lang="en-US" dirty="0"/>
                        <a:t>Password (now)</a:t>
                      </a:r>
                    </a:p>
                    <a:p>
                      <a:pPr algn="ctr"/>
                      <a:r>
                        <a:rPr lang="en-US" dirty="0"/>
                        <a:t>Hash MD5</a:t>
                      </a:r>
                      <a:endParaRPr lang="en-CA" dirty="0"/>
                    </a:p>
                  </a:txBody>
                  <a:tcPr/>
                </a:tc>
                <a:tc>
                  <a:txBody>
                    <a:bodyPr/>
                    <a:lstStyle/>
                    <a:p>
                      <a:pPr algn="ctr"/>
                      <a:r>
                        <a:rPr lang="en-US" dirty="0"/>
                        <a:t>Password (now)</a:t>
                      </a:r>
                    </a:p>
                    <a:p>
                      <a:pPr algn="ctr"/>
                      <a:r>
                        <a:rPr lang="en-US" dirty="0"/>
                        <a:t>Hash MD5</a:t>
                      </a:r>
                      <a:r>
                        <a:rPr lang="en-CA" dirty="0"/>
                        <a:t> with salt = “salt123”</a:t>
                      </a:r>
                    </a:p>
                  </a:txBody>
                  <a:tcPr/>
                </a:tc>
                <a:extLst>
                  <a:ext uri="{0D108BD9-81ED-4DB2-BD59-A6C34878D82A}">
                    <a16:rowId xmlns:a16="http://schemas.microsoft.com/office/drawing/2014/main" val="451628214"/>
                  </a:ext>
                </a:extLst>
              </a:tr>
              <a:tr h="530464">
                <a:tc>
                  <a:txBody>
                    <a:bodyPr/>
                    <a:lstStyle/>
                    <a:p>
                      <a:r>
                        <a:rPr lang="en-US" sz="1600" dirty="0"/>
                        <a:t>Dana</a:t>
                      </a:r>
                      <a:endParaRPr lang="en-CA" sz="1600" dirty="0"/>
                    </a:p>
                  </a:txBody>
                  <a:tcPr/>
                </a:tc>
                <a:tc>
                  <a:txBody>
                    <a:bodyPr/>
                    <a:lstStyle/>
                    <a:p>
                      <a:r>
                        <a:rPr lang="en-US" sz="1600" dirty="0"/>
                        <a:t>1234</a:t>
                      </a:r>
                      <a:endParaRPr lang="en-CA" sz="1600" dirty="0"/>
                    </a:p>
                  </a:txBody>
                  <a:tcPr/>
                </a:tc>
                <a:tc>
                  <a:txBody>
                    <a:bodyPr/>
                    <a:lstStyle/>
                    <a:p>
                      <a:r>
                        <a:rPr lang="pt-BR" sz="1400" dirty="0"/>
                        <a:t>81 DC 9B DB 52 D0 4D C2 00 36 DB D8 31 3E D0 55</a:t>
                      </a:r>
                      <a:endParaRPr lang="en-CA" sz="1400" dirty="0"/>
                    </a:p>
                  </a:txBody>
                  <a:tcPr/>
                </a:tc>
                <a:tc>
                  <a:txBody>
                    <a:bodyPr/>
                    <a:lstStyle/>
                    <a:p>
                      <a:r>
                        <a:rPr lang="pt-BR" sz="1400" dirty="0"/>
                        <a:t>A9 24 F5 95 B7 A8 21 0C 29 1E 05 71 AC 0D 34 4E</a:t>
                      </a:r>
                      <a:endParaRPr lang="en-CA" sz="1400" dirty="0"/>
                    </a:p>
                  </a:txBody>
                  <a:tcPr/>
                </a:tc>
                <a:extLst>
                  <a:ext uri="{0D108BD9-81ED-4DB2-BD59-A6C34878D82A}">
                    <a16:rowId xmlns:a16="http://schemas.microsoft.com/office/drawing/2014/main" val="3421404386"/>
                  </a:ext>
                </a:extLst>
              </a:tr>
              <a:tr h="530464">
                <a:tc>
                  <a:txBody>
                    <a:bodyPr/>
                    <a:lstStyle/>
                    <a:p>
                      <a:r>
                        <a:rPr lang="en-US" sz="1600" dirty="0"/>
                        <a:t>Mohammed</a:t>
                      </a:r>
                      <a:endParaRPr lang="en-CA" sz="1600" dirty="0"/>
                    </a:p>
                  </a:txBody>
                  <a:tcPr/>
                </a:tc>
                <a:tc>
                  <a:txBody>
                    <a:bodyPr/>
                    <a:lstStyle/>
                    <a:p>
                      <a:r>
                        <a:rPr lang="en-US" sz="1600" dirty="0" err="1"/>
                        <a:t>abcd</a:t>
                      </a:r>
                      <a:endParaRPr lang="en-CA" sz="1600" dirty="0"/>
                    </a:p>
                  </a:txBody>
                  <a:tcPr/>
                </a:tc>
                <a:tc>
                  <a:txBody>
                    <a:bodyPr/>
                    <a:lstStyle/>
                    <a:p>
                      <a:r>
                        <a:rPr lang="en-CA" sz="1400" dirty="0"/>
                        <a:t>E2 FC 71 4C 47 27 EE 93 95 F3 24 CD 2E 7F 33 1F</a:t>
                      </a:r>
                    </a:p>
                  </a:txBody>
                  <a:tcPr/>
                </a:tc>
                <a:tc>
                  <a:txBody>
                    <a:bodyPr/>
                    <a:lstStyle/>
                    <a:p>
                      <a:r>
                        <a:rPr lang="pt-BR" sz="1400" dirty="0"/>
                        <a:t>40 4A B4 2F 2F C9 34 66 46 01 B6 15 B7 5B E2 1C</a:t>
                      </a:r>
                      <a:endParaRPr lang="en-CA" sz="1400" dirty="0"/>
                    </a:p>
                  </a:txBody>
                  <a:tcPr/>
                </a:tc>
                <a:extLst>
                  <a:ext uri="{0D108BD9-81ED-4DB2-BD59-A6C34878D82A}">
                    <a16:rowId xmlns:a16="http://schemas.microsoft.com/office/drawing/2014/main" val="3782069927"/>
                  </a:ext>
                </a:extLst>
              </a:tr>
              <a:tr h="530464">
                <a:tc>
                  <a:txBody>
                    <a:bodyPr/>
                    <a:lstStyle/>
                    <a:p>
                      <a:r>
                        <a:rPr lang="en-US" sz="1600" dirty="0"/>
                        <a:t>Obada</a:t>
                      </a:r>
                      <a:endParaRPr lang="en-CA" sz="1600" dirty="0"/>
                    </a:p>
                  </a:txBody>
                  <a:tcPr/>
                </a:tc>
                <a:tc>
                  <a:txBody>
                    <a:bodyPr/>
                    <a:lstStyle/>
                    <a:p>
                      <a:r>
                        <a:rPr lang="en-US" sz="1600" dirty="0"/>
                        <a:t>pass</a:t>
                      </a:r>
                      <a:endParaRPr lang="en-CA" sz="1600" dirty="0"/>
                    </a:p>
                  </a:txBody>
                  <a:tcPr/>
                </a:tc>
                <a:tc>
                  <a:txBody>
                    <a:bodyPr/>
                    <a:lstStyle/>
                    <a:p>
                      <a:r>
                        <a:rPr lang="en-CA" sz="1400" dirty="0"/>
                        <a:t>1A 1D C9 1C 90 73 25 C6 92 71 DD F0 C9 44 BC 72</a:t>
                      </a:r>
                    </a:p>
                  </a:txBody>
                  <a:tcPr/>
                </a:tc>
                <a:tc>
                  <a:txBody>
                    <a:bodyPr/>
                    <a:lstStyle/>
                    <a:p>
                      <a:r>
                        <a:rPr lang="fr-FR" sz="1400" dirty="0"/>
                        <a:t>62 CE 61 B4 6C 6F 7B 0C D3 D8 57 FD 84 DD D2 6C</a:t>
                      </a:r>
                      <a:endParaRPr lang="en-CA" sz="1400" dirty="0"/>
                    </a:p>
                  </a:txBody>
                  <a:tcPr/>
                </a:tc>
                <a:extLst>
                  <a:ext uri="{0D108BD9-81ED-4DB2-BD59-A6C34878D82A}">
                    <a16:rowId xmlns:a16="http://schemas.microsoft.com/office/drawing/2014/main" val="3051229801"/>
                  </a:ext>
                </a:extLst>
              </a:tr>
            </a:tbl>
          </a:graphicData>
        </a:graphic>
      </p:graphicFrame>
    </p:spTree>
    <p:extLst>
      <p:ext uri="{BB962C8B-B14F-4D97-AF65-F5344CB8AC3E}">
        <p14:creationId xmlns:p14="http://schemas.microsoft.com/office/powerpoint/2010/main" val="40499210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oup 45">
            <a:extLst>
              <a:ext uri="{FF2B5EF4-FFF2-40B4-BE49-F238E27FC236}">
                <a16:creationId xmlns:a16="http://schemas.microsoft.com/office/drawing/2014/main" id="{AE0A0187-A609-7962-2316-E2059B77B9A5}"/>
              </a:ext>
            </a:extLst>
          </p:cNvPr>
          <p:cNvGrpSpPr/>
          <p:nvPr/>
        </p:nvGrpSpPr>
        <p:grpSpPr>
          <a:xfrm>
            <a:off x="812456" y="2505737"/>
            <a:ext cx="10606416" cy="3242075"/>
            <a:chOff x="812456" y="2505737"/>
            <a:chExt cx="10606416" cy="3242075"/>
          </a:xfrm>
        </p:grpSpPr>
        <p:pic>
          <p:nvPicPr>
            <p:cNvPr id="2" name="Graphic 1" descr="Document with solid fill">
              <a:extLst>
                <a:ext uri="{FF2B5EF4-FFF2-40B4-BE49-F238E27FC236}">
                  <a16:creationId xmlns:a16="http://schemas.microsoft.com/office/drawing/2014/main" id="{C40B3D50-A7D3-7F48-AD29-426E18913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12456" y="2505737"/>
              <a:ext cx="2412524" cy="2412524"/>
            </a:xfrm>
            <a:prstGeom prst="rect">
              <a:avLst/>
            </a:prstGeom>
          </p:spPr>
        </p:pic>
        <p:sp>
          <p:nvSpPr>
            <p:cNvPr id="4" name="TextBox 3">
              <a:extLst>
                <a:ext uri="{FF2B5EF4-FFF2-40B4-BE49-F238E27FC236}">
                  <a16:creationId xmlns:a16="http://schemas.microsoft.com/office/drawing/2014/main" id="{B2F6E32A-73EB-9479-428E-0A65D29E6DA2}"/>
                </a:ext>
              </a:extLst>
            </p:cNvPr>
            <p:cNvSpPr txBox="1"/>
            <p:nvPr/>
          </p:nvSpPr>
          <p:spPr>
            <a:xfrm>
              <a:off x="1125032" y="4825684"/>
              <a:ext cx="1803186" cy="523220"/>
            </a:xfrm>
            <a:prstGeom prst="rect">
              <a:avLst/>
            </a:prstGeom>
            <a:noFill/>
          </p:spPr>
          <p:txBody>
            <a:bodyPr wrap="none" rtlCol="0">
              <a:spAutoFit/>
            </a:bodyPr>
            <a:lstStyle/>
            <a:p>
              <a:r>
                <a:rPr lang="en-US" sz="2800" b="1" dirty="0"/>
                <a:t>Clear Text</a:t>
              </a:r>
              <a:endParaRPr lang="en-CA" sz="2800" b="1" dirty="0"/>
            </a:p>
          </p:txBody>
        </p:sp>
        <p:pic>
          <p:nvPicPr>
            <p:cNvPr id="5" name="Graphic 4" descr="Paper with solid fill">
              <a:extLst>
                <a:ext uri="{FF2B5EF4-FFF2-40B4-BE49-F238E27FC236}">
                  <a16:creationId xmlns:a16="http://schemas.microsoft.com/office/drawing/2014/main" id="{FD853F9A-6C4A-6371-BEAF-E25CB52F8F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006350" y="2505737"/>
              <a:ext cx="2412522" cy="2412522"/>
            </a:xfrm>
            <a:prstGeom prst="rect">
              <a:avLst/>
            </a:prstGeom>
          </p:spPr>
        </p:pic>
        <p:pic>
          <p:nvPicPr>
            <p:cNvPr id="36" name="Graphic 35" descr="Gears with solid fill">
              <a:extLst>
                <a:ext uri="{FF2B5EF4-FFF2-40B4-BE49-F238E27FC236}">
                  <a16:creationId xmlns:a16="http://schemas.microsoft.com/office/drawing/2014/main" id="{0CFA97EE-3E5C-264B-BA29-2877226CB0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14110" y="3000612"/>
              <a:ext cx="1422772" cy="1422772"/>
            </a:xfrm>
            <a:prstGeom prst="rect">
              <a:avLst/>
            </a:prstGeom>
          </p:spPr>
        </p:pic>
        <p:pic>
          <p:nvPicPr>
            <p:cNvPr id="37" name="Graphic 36" descr="Morse Code with solid fill">
              <a:extLst>
                <a:ext uri="{FF2B5EF4-FFF2-40B4-BE49-F238E27FC236}">
                  <a16:creationId xmlns:a16="http://schemas.microsoft.com/office/drawing/2014/main" id="{37001841-9C9D-AA2C-A1C0-85901B7671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69044" y="3208220"/>
              <a:ext cx="1287133" cy="1287133"/>
            </a:xfrm>
            <a:prstGeom prst="rect">
              <a:avLst/>
            </a:prstGeom>
          </p:spPr>
        </p:pic>
        <p:sp>
          <p:nvSpPr>
            <p:cNvPr id="38" name="Rectangle 37">
              <a:extLst>
                <a:ext uri="{FF2B5EF4-FFF2-40B4-BE49-F238E27FC236}">
                  <a16:creationId xmlns:a16="http://schemas.microsoft.com/office/drawing/2014/main" id="{FDA07C92-CE3E-23A5-DB59-27FF128D739A}"/>
                </a:ext>
              </a:extLst>
            </p:cNvPr>
            <p:cNvSpPr/>
            <p:nvPr/>
          </p:nvSpPr>
          <p:spPr>
            <a:xfrm>
              <a:off x="4857135" y="2743200"/>
              <a:ext cx="2536723" cy="1976284"/>
            </a:xfrm>
            <a:prstGeom prst="rect">
              <a:avLst/>
            </a:prstGeom>
            <a:noFill/>
            <a:ln w="1905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48FB5292-63E8-7F9D-3589-2D288A66C2F6}"/>
                </a:ext>
              </a:extLst>
            </p:cNvPr>
            <p:cNvSpPr txBox="1"/>
            <p:nvPr/>
          </p:nvSpPr>
          <p:spPr>
            <a:xfrm>
              <a:off x="1475833" y="5263786"/>
              <a:ext cx="1101584" cy="461665"/>
            </a:xfrm>
            <a:prstGeom prst="rect">
              <a:avLst/>
            </a:prstGeom>
            <a:noFill/>
          </p:spPr>
          <p:txBody>
            <a:bodyPr wrap="none" rtlCol="0">
              <a:spAutoFit/>
            </a:bodyPr>
            <a:lstStyle/>
            <a:p>
              <a:r>
                <a:rPr lang="en-US" sz="2400" b="1" dirty="0"/>
                <a:t>(Input)</a:t>
              </a:r>
              <a:endParaRPr lang="en-CA" sz="2400" b="1" dirty="0"/>
            </a:p>
          </p:txBody>
        </p:sp>
        <p:sp>
          <p:nvSpPr>
            <p:cNvPr id="40" name="TextBox 39">
              <a:extLst>
                <a:ext uri="{FF2B5EF4-FFF2-40B4-BE49-F238E27FC236}">
                  <a16:creationId xmlns:a16="http://schemas.microsoft.com/office/drawing/2014/main" id="{37FE39E4-71B8-31D2-3AA6-33405BF3B5C3}"/>
                </a:ext>
              </a:extLst>
            </p:cNvPr>
            <p:cNvSpPr txBox="1"/>
            <p:nvPr/>
          </p:nvSpPr>
          <p:spPr>
            <a:xfrm>
              <a:off x="4847806" y="4841233"/>
              <a:ext cx="2555380" cy="523220"/>
            </a:xfrm>
            <a:prstGeom prst="rect">
              <a:avLst/>
            </a:prstGeom>
            <a:noFill/>
          </p:spPr>
          <p:txBody>
            <a:bodyPr wrap="none" rtlCol="0">
              <a:spAutoFit/>
            </a:bodyPr>
            <a:lstStyle/>
            <a:p>
              <a:r>
                <a:rPr lang="en-US" sz="2800" b="1" dirty="0"/>
                <a:t>Hash Function</a:t>
              </a:r>
              <a:endParaRPr lang="en-CA" sz="2800" b="1" dirty="0"/>
            </a:p>
          </p:txBody>
        </p:sp>
        <p:sp>
          <p:nvSpPr>
            <p:cNvPr id="41" name="TextBox 40">
              <a:extLst>
                <a:ext uri="{FF2B5EF4-FFF2-40B4-BE49-F238E27FC236}">
                  <a16:creationId xmlns:a16="http://schemas.microsoft.com/office/drawing/2014/main" id="{FB4CCD94-95C0-820B-3360-E5D3C7211C1F}"/>
                </a:ext>
              </a:extLst>
            </p:cNvPr>
            <p:cNvSpPr txBox="1"/>
            <p:nvPr/>
          </p:nvSpPr>
          <p:spPr>
            <a:xfrm>
              <a:off x="4515482" y="5224592"/>
              <a:ext cx="3200363" cy="523220"/>
            </a:xfrm>
            <a:prstGeom prst="rect">
              <a:avLst/>
            </a:prstGeom>
            <a:noFill/>
          </p:spPr>
          <p:txBody>
            <a:bodyPr wrap="none" rtlCol="0">
              <a:spAutoFit/>
            </a:bodyPr>
            <a:lstStyle/>
            <a:p>
              <a:r>
                <a:rPr lang="en-US" sz="2800" b="1" dirty="0"/>
                <a:t>Hashing Algorithm</a:t>
              </a:r>
              <a:endParaRPr lang="en-CA" sz="2800" b="1" dirty="0"/>
            </a:p>
          </p:txBody>
        </p:sp>
        <p:sp>
          <p:nvSpPr>
            <p:cNvPr id="42" name="TextBox 41">
              <a:extLst>
                <a:ext uri="{FF2B5EF4-FFF2-40B4-BE49-F238E27FC236}">
                  <a16:creationId xmlns:a16="http://schemas.microsoft.com/office/drawing/2014/main" id="{BCB2F2D5-5DE3-8767-A44E-A315B209DF7E}"/>
                </a:ext>
              </a:extLst>
            </p:cNvPr>
            <p:cNvSpPr txBox="1"/>
            <p:nvPr/>
          </p:nvSpPr>
          <p:spPr>
            <a:xfrm>
              <a:off x="9303109" y="4825684"/>
              <a:ext cx="2028056" cy="523220"/>
            </a:xfrm>
            <a:prstGeom prst="rect">
              <a:avLst/>
            </a:prstGeom>
            <a:noFill/>
          </p:spPr>
          <p:txBody>
            <a:bodyPr wrap="none" rtlCol="0">
              <a:spAutoFit/>
            </a:bodyPr>
            <a:lstStyle/>
            <a:p>
              <a:r>
                <a:rPr lang="en-US" sz="2800" b="1" dirty="0"/>
                <a:t>Hash Value</a:t>
              </a:r>
              <a:endParaRPr lang="en-CA" sz="2800" b="1" dirty="0"/>
            </a:p>
          </p:txBody>
        </p:sp>
        <p:sp>
          <p:nvSpPr>
            <p:cNvPr id="43" name="TextBox 42">
              <a:extLst>
                <a:ext uri="{FF2B5EF4-FFF2-40B4-BE49-F238E27FC236}">
                  <a16:creationId xmlns:a16="http://schemas.microsoft.com/office/drawing/2014/main" id="{397B399A-3423-F396-6939-83E6410500B1}"/>
                </a:ext>
              </a:extLst>
            </p:cNvPr>
            <p:cNvSpPr txBox="1"/>
            <p:nvPr/>
          </p:nvSpPr>
          <p:spPr>
            <a:xfrm>
              <a:off x="9617133" y="5248275"/>
              <a:ext cx="1350050" cy="461665"/>
            </a:xfrm>
            <a:prstGeom prst="rect">
              <a:avLst/>
            </a:prstGeom>
            <a:noFill/>
          </p:spPr>
          <p:txBody>
            <a:bodyPr wrap="none" rtlCol="0">
              <a:spAutoFit/>
            </a:bodyPr>
            <a:lstStyle/>
            <a:p>
              <a:r>
                <a:rPr lang="en-US" sz="2400" b="1" dirty="0"/>
                <a:t>(Output)</a:t>
              </a:r>
              <a:endParaRPr lang="en-CA" sz="2400" b="1" dirty="0"/>
            </a:p>
          </p:txBody>
        </p:sp>
        <p:sp>
          <p:nvSpPr>
            <p:cNvPr id="44" name="Arrow: Right 43">
              <a:extLst>
                <a:ext uri="{FF2B5EF4-FFF2-40B4-BE49-F238E27FC236}">
                  <a16:creationId xmlns:a16="http://schemas.microsoft.com/office/drawing/2014/main" id="{94D19B68-9057-634F-937F-51F8FC90F65C}"/>
                </a:ext>
              </a:extLst>
            </p:cNvPr>
            <p:cNvSpPr/>
            <p:nvPr/>
          </p:nvSpPr>
          <p:spPr>
            <a:xfrm>
              <a:off x="3224980" y="3490452"/>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Arrow: Right 44">
              <a:extLst>
                <a:ext uri="{FF2B5EF4-FFF2-40B4-BE49-F238E27FC236}">
                  <a16:creationId xmlns:a16="http://schemas.microsoft.com/office/drawing/2014/main" id="{C4ADE559-20B0-6C03-17FC-402137BD7DEF}"/>
                </a:ext>
              </a:extLst>
            </p:cNvPr>
            <p:cNvSpPr/>
            <p:nvPr/>
          </p:nvSpPr>
          <p:spPr>
            <a:xfrm>
              <a:off x="7804123" y="3515032"/>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sp>
        <p:nvSpPr>
          <p:cNvPr id="47" name="Title 1">
            <a:extLst>
              <a:ext uri="{FF2B5EF4-FFF2-40B4-BE49-F238E27FC236}">
                <a16:creationId xmlns:a16="http://schemas.microsoft.com/office/drawing/2014/main" id="{E7E63D9D-8473-B1B1-EE4C-101DEC013FC4}"/>
              </a:ext>
            </a:extLst>
          </p:cNvPr>
          <p:cNvSpPr txBox="1">
            <a:spLocks/>
          </p:cNvSpPr>
          <p:nvPr/>
        </p:nvSpPr>
        <p:spPr>
          <a:xfrm>
            <a:off x="838200" y="365125"/>
            <a:ext cx="10515600" cy="140746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Hashing Work</a:t>
            </a:r>
            <a:endParaRPr lang="en-CA" dirty="0"/>
          </a:p>
        </p:txBody>
      </p:sp>
      <p:sp>
        <p:nvSpPr>
          <p:cNvPr id="48" name="Rectangle: Rounded Corners 47">
            <a:extLst>
              <a:ext uri="{FF2B5EF4-FFF2-40B4-BE49-F238E27FC236}">
                <a16:creationId xmlns:a16="http://schemas.microsoft.com/office/drawing/2014/main" id="{4E6BD19A-D3B7-A618-EE33-001AC77E84CF}"/>
              </a:ext>
            </a:extLst>
          </p:cNvPr>
          <p:cNvSpPr/>
          <p:nvPr/>
        </p:nvSpPr>
        <p:spPr>
          <a:xfrm>
            <a:off x="4956519" y="2030004"/>
            <a:ext cx="2337954" cy="479517"/>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SHA 256</a:t>
            </a:r>
            <a:endParaRPr lang="en-CA" sz="2400" b="1" dirty="0"/>
          </a:p>
        </p:txBody>
      </p:sp>
      <p:sp>
        <p:nvSpPr>
          <p:cNvPr id="3" name="Footer Placeholder 2">
            <a:extLst>
              <a:ext uri="{FF2B5EF4-FFF2-40B4-BE49-F238E27FC236}">
                <a16:creationId xmlns:a16="http://schemas.microsoft.com/office/drawing/2014/main" id="{C83F6925-D67C-4B97-421E-84311E77AE47}"/>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18833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ocument with solid fill">
            <a:extLst>
              <a:ext uri="{FF2B5EF4-FFF2-40B4-BE49-F238E27FC236}">
                <a16:creationId xmlns:a16="http://schemas.microsoft.com/office/drawing/2014/main" id="{C40B3D50-A7D3-7F48-AD29-426E18913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0270" y="3520908"/>
            <a:ext cx="1287134" cy="1287134"/>
          </a:xfrm>
          <a:prstGeom prst="rect">
            <a:avLst/>
          </a:prstGeom>
        </p:spPr>
      </p:pic>
      <p:sp>
        <p:nvSpPr>
          <p:cNvPr id="4" name="TextBox 3">
            <a:extLst>
              <a:ext uri="{FF2B5EF4-FFF2-40B4-BE49-F238E27FC236}">
                <a16:creationId xmlns:a16="http://schemas.microsoft.com/office/drawing/2014/main" id="{B2F6E32A-73EB-9479-428E-0A65D29E6DA2}"/>
              </a:ext>
            </a:extLst>
          </p:cNvPr>
          <p:cNvSpPr txBox="1"/>
          <p:nvPr/>
        </p:nvSpPr>
        <p:spPr>
          <a:xfrm>
            <a:off x="1178961" y="4710996"/>
            <a:ext cx="1338443" cy="400110"/>
          </a:xfrm>
          <a:prstGeom prst="rect">
            <a:avLst/>
          </a:prstGeom>
          <a:noFill/>
        </p:spPr>
        <p:txBody>
          <a:bodyPr wrap="none" rtlCol="0">
            <a:spAutoFit/>
          </a:bodyPr>
          <a:lstStyle/>
          <a:p>
            <a:r>
              <a:rPr lang="en-US" sz="2000" b="1" dirty="0"/>
              <a:t>Clear Text</a:t>
            </a:r>
            <a:endParaRPr lang="en-CA" sz="2000" b="1" dirty="0"/>
          </a:p>
        </p:txBody>
      </p:sp>
      <p:pic>
        <p:nvPicPr>
          <p:cNvPr id="5" name="Graphic 4" descr="Paper with solid fill">
            <a:extLst>
              <a:ext uri="{FF2B5EF4-FFF2-40B4-BE49-F238E27FC236}">
                <a16:creationId xmlns:a16="http://schemas.microsoft.com/office/drawing/2014/main" id="{FD853F9A-6C4A-6371-BEAF-E25CB52F8F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7243" y="4808042"/>
            <a:ext cx="1287133" cy="1287133"/>
          </a:xfrm>
          <a:prstGeom prst="rect">
            <a:avLst/>
          </a:prstGeom>
        </p:spPr>
      </p:pic>
      <p:pic>
        <p:nvPicPr>
          <p:cNvPr id="36" name="Graphic 35" descr="Gears with solid fill">
            <a:extLst>
              <a:ext uri="{FF2B5EF4-FFF2-40B4-BE49-F238E27FC236}">
                <a16:creationId xmlns:a16="http://schemas.microsoft.com/office/drawing/2014/main" id="{0CFA97EE-3E5C-264B-BA29-2877226CB0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6197" y="2702704"/>
            <a:ext cx="829372" cy="829372"/>
          </a:xfrm>
          <a:prstGeom prst="rect">
            <a:avLst/>
          </a:prstGeom>
        </p:spPr>
      </p:pic>
      <p:pic>
        <p:nvPicPr>
          <p:cNvPr id="37" name="Graphic 36" descr="Morse Code with solid fill">
            <a:extLst>
              <a:ext uri="{FF2B5EF4-FFF2-40B4-BE49-F238E27FC236}">
                <a16:creationId xmlns:a16="http://schemas.microsoft.com/office/drawing/2014/main" id="{37001841-9C9D-AA2C-A1C0-85901B7671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53112" y="5175712"/>
            <a:ext cx="748616" cy="748616"/>
          </a:xfrm>
          <a:prstGeom prst="rect">
            <a:avLst/>
          </a:prstGeom>
        </p:spPr>
      </p:pic>
      <p:sp>
        <p:nvSpPr>
          <p:cNvPr id="38" name="Rectangle 37">
            <a:extLst>
              <a:ext uri="{FF2B5EF4-FFF2-40B4-BE49-F238E27FC236}">
                <a16:creationId xmlns:a16="http://schemas.microsoft.com/office/drawing/2014/main" id="{FDA07C92-CE3E-23A5-DB59-27FF128D739A}"/>
              </a:ext>
            </a:extLst>
          </p:cNvPr>
          <p:cNvSpPr/>
          <p:nvPr/>
        </p:nvSpPr>
        <p:spPr>
          <a:xfrm>
            <a:off x="4355408" y="2576735"/>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48FB5292-63E8-7F9D-3589-2D288A66C2F6}"/>
              </a:ext>
            </a:extLst>
          </p:cNvPr>
          <p:cNvSpPr txBox="1"/>
          <p:nvPr/>
        </p:nvSpPr>
        <p:spPr>
          <a:xfrm>
            <a:off x="1438461" y="5039137"/>
            <a:ext cx="870751" cy="369332"/>
          </a:xfrm>
          <a:prstGeom prst="rect">
            <a:avLst/>
          </a:prstGeom>
          <a:noFill/>
        </p:spPr>
        <p:txBody>
          <a:bodyPr wrap="none" rtlCol="0">
            <a:spAutoFit/>
          </a:bodyPr>
          <a:lstStyle/>
          <a:p>
            <a:r>
              <a:rPr lang="en-US" b="1" dirty="0"/>
              <a:t>(Input)</a:t>
            </a:r>
            <a:endParaRPr lang="en-CA" b="1" dirty="0"/>
          </a:p>
        </p:txBody>
      </p:sp>
      <p:sp>
        <p:nvSpPr>
          <p:cNvPr id="40" name="TextBox 39">
            <a:extLst>
              <a:ext uri="{FF2B5EF4-FFF2-40B4-BE49-F238E27FC236}">
                <a16:creationId xmlns:a16="http://schemas.microsoft.com/office/drawing/2014/main" id="{37FE39E4-71B8-31D2-3AA6-33405BF3B5C3}"/>
              </a:ext>
            </a:extLst>
          </p:cNvPr>
          <p:cNvSpPr txBox="1"/>
          <p:nvPr/>
        </p:nvSpPr>
        <p:spPr>
          <a:xfrm>
            <a:off x="4115849" y="3665923"/>
            <a:ext cx="1880964" cy="400110"/>
          </a:xfrm>
          <a:prstGeom prst="rect">
            <a:avLst/>
          </a:prstGeom>
          <a:noFill/>
        </p:spPr>
        <p:txBody>
          <a:bodyPr wrap="none" rtlCol="0">
            <a:spAutoFit/>
          </a:bodyPr>
          <a:lstStyle/>
          <a:p>
            <a:r>
              <a:rPr lang="en-US" sz="2000" b="1" dirty="0"/>
              <a:t>Hash Function</a:t>
            </a:r>
            <a:endParaRPr lang="en-CA" sz="2000" b="1" dirty="0"/>
          </a:p>
        </p:txBody>
      </p:sp>
      <p:sp>
        <p:nvSpPr>
          <p:cNvPr id="42" name="TextBox 41">
            <a:extLst>
              <a:ext uri="{FF2B5EF4-FFF2-40B4-BE49-F238E27FC236}">
                <a16:creationId xmlns:a16="http://schemas.microsoft.com/office/drawing/2014/main" id="{BCB2F2D5-5DE3-8767-A44E-A315B209DF7E}"/>
              </a:ext>
            </a:extLst>
          </p:cNvPr>
          <p:cNvSpPr txBox="1"/>
          <p:nvPr/>
        </p:nvSpPr>
        <p:spPr>
          <a:xfrm>
            <a:off x="6975545" y="5948654"/>
            <a:ext cx="1690527" cy="400110"/>
          </a:xfrm>
          <a:prstGeom prst="rect">
            <a:avLst/>
          </a:prstGeom>
          <a:noFill/>
        </p:spPr>
        <p:txBody>
          <a:bodyPr wrap="none" rtlCol="0">
            <a:spAutoFit/>
          </a:bodyPr>
          <a:lstStyle/>
          <a:p>
            <a:r>
              <a:rPr lang="en-US" sz="2000" b="1" dirty="0"/>
              <a:t>Hash Value 2</a:t>
            </a:r>
            <a:endParaRPr lang="en-CA" sz="2000" b="1" dirty="0"/>
          </a:p>
        </p:txBody>
      </p:sp>
      <p:sp>
        <p:nvSpPr>
          <p:cNvPr id="43" name="TextBox 42">
            <a:extLst>
              <a:ext uri="{FF2B5EF4-FFF2-40B4-BE49-F238E27FC236}">
                <a16:creationId xmlns:a16="http://schemas.microsoft.com/office/drawing/2014/main" id="{397B399A-3423-F396-6939-83E6410500B1}"/>
              </a:ext>
            </a:extLst>
          </p:cNvPr>
          <p:cNvSpPr txBox="1"/>
          <p:nvPr/>
        </p:nvSpPr>
        <p:spPr>
          <a:xfrm>
            <a:off x="7299070" y="6220086"/>
            <a:ext cx="1056700" cy="369332"/>
          </a:xfrm>
          <a:prstGeom prst="rect">
            <a:avLst/>
          </a:prstGeom>
          <a:noFill/>
        </p:spPr>
        <p:txBody>
          <a:bodyPr wrap="none" rtlCol="0">
            <a:spAutoFit/>
          </a:bodyPr>
          <a:lstStyle/>
          <a:p>
            <a:r>
              <a:rPr lang="en-US" b="1" dirty="0"/>
              <a:t>(Output)</a:t>
            </a:r>
            <a:endParaRPr lang="en-CA" b="1" dirty="0"/>
          </a:p>
        </p:txBody>
      </p:sp>
      <p:sp>
        <p:nvSpPr>
          <p:cNvPr id="44" name="Arrow: Right 43">
            <a:extLst>
              <a:ext uri="{FF2B5EF4-FFF2-40B4-BE49-F238E27FC236}">
                <a16:creationId xmlns:a16="http://schemas.microsoft.com/office/drawing/2014/main" id="{94D19B68-9057-634F-937F-51F8FC90F65C}"/>
              </a:ext>
            </a:extLst>
          </p:cNvPr>
          <p:cNvSpPr/>
          <p:nvPr/>
        </p:nvSpPr>
        <p:spPr>
          <a:xfrm rot="19837436">
            <a:off x="2567345" y="3625767"/>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Arrow: Right 44">
            <a:extLst>
              <a:ext uri="{FF2B5EF4-FFF2-40B4-BE49-F238E27FC236}">
                <a16:creationId xmlns:a16="http://schemas.microsoft.com/office/drawing/2014/main" id="{C4ADE559-20B0-6C03-17FC-402137BD7DEF}"/>
              </a:ext>
            </a:extLst>
          </p:cNvPr>
          <p:cNvSpPr/>
          <p:nvPr/>
        </p:nvSpPr>
        <p:spPr>
          <a:xfrm>
            <a:off x="5886741" y="5334155"/>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Title 1">
            <a:extLst>
              <a:ext uri="{FF2B5EF4-FFF2-40B4-BE49-F238E27FC236}">
                <a16:creationId xmlns:a16="http://schemas.microsoft.com/office/drawing/2014/main" id="{E7E63D9D-8473-B1B1-EE4C-101DEC013FC4}"/>
              </a:ext>
            </a:extLst>
          </p:cNvPr>
          <p:cNvSpPr txBox="1">
            <a:spLocks/>
          </p:cNvSpPr>
          <p:nvPr/>
        </p:nvSpPr>
        <p:spPr>
          <a:xfrm>
            <a:off x="838200" y="365125"/>
            <a:ext cx="10515600" cy="140746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How Hashing Work</a:t>
            </a:r>
            <a:endParaRPr lang="en-CA" dirty="0"/>
          </a:p>
        </p:txBody>
      </p:sp>
      <p:sp>
        <p:nvSpPr>
          <p:cNvPr id="48" name="Rectangle: Rounded Corners 47">
            <a:extLst>
              <a:ext uri="{FF2B5EF4-FFF2-40B4-BE49-F238E27FC236}">
                <a16:creationId xmlns:a16="http://schemas.microsoft.com/office/drawing/2014/main" id="{4E6BD19A-D3B7-A618-EE33-001AC77E84CF}"/>
              </a:ext>
            </a:extLst>
          </p:cNvPr>
          <p:cNvSpPr/>
          <p:nvPr/>
        </p:nvSpPr>
        <p:spPr>
          <a:xfrm>
            <a:off x="4317737" y="2119585"/>
            <a:ext cx="1326292"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sp>
        <p:nvSpPr>
          <p:cNvPr id="3" name="Arrow: Right 2">
            <a:extLst>
              <a:ext uri="{FF2B5EF4-FFF2-40B4-BE49-F238E27FC236}">
                <a16:creationId xmlns:a16="http://schemas.microsoft.com/office/drawing/2014/main" id="{BD183AE9-0790-1D2E-2805-5149FB1E2120}"/>
              </a:ext>
            </a:extLst>
          </p:cNvPr>
          <p:cNvSpPr/>
          <p:nvPr/>
        </p:nvSpPr>
        <p:spPr>
          <a:xfrm rot="1762564" flipV="1">
            <a:off x="2567344" y="4591733"/>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Graphic 5" descr="Gears with solid fill">
            <a:extLst>
              <a:ext uri="{FF2B5EF4-FFF2-40B4-BE49-F238E27FC236}">
                <a16:creationId xmlns:a16="http://schemas.microsoft.com/office/drawing/2014/main" id="{242DA142-C59F-0A3A-9378-98122A904A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32556" y="5124129"/>
            <a:ext cx="829372" cy="829372"/>
          </a:xfrm>
          <a:prstGeom prst="rect">
            <a:avLst/>
          </a:prstGeom>
        </p:spPr>
      </p:pic>
      <p:sp>
        <p:nvSpPr>
          <p:cNvPr id="7" name="Rectangle 6">
            <a:extLst>
              <a:ext uri="{FF2B5EF4-FFF2-40B4-BE49-F238E27FC236}">
                <a16:creationId xmlns:a16="http://schemas.microsoft.com/office/drawing/2014/main" id="{E8F629F4-15D4-BDBC-EFEA-83BE29A0B778}"/>
              </a:ext>
            </a:extLst>
          </p:cNvPr>
          <p:cNvSpPr/>
          <p:nvPr/>
        </p:nvSpPr>
        <p:spPr>
          <a:xfrm>
            <a:off x="4321767" y="4998160"/>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3F0C5EB2-567C-64B2-098E-6DAE3905F7C7}"/>
              </a:ext>
            </a:extLst>
          </p:cNvPr>
          <p:cNvSpPr txBox="1"/>
          <p:nvPr/>
        </p:nvSpPr>
        <p:spPr>
          <a:xfrm>
            <a:off x="4082208" y="6087348"/>
            <a:ext cx="1880964" cy="400110"/>
          </a:xfrm>
          <a:prstGeom prst="rect">
            <a:avLst/>
          </a:prstGeom>
          <a:noFill/>
        </p:spPr>
        <p:txBody>
          <a:bodyPr wrap="none" rtlCol="0">
            <a:spAutoFit/>
          </a:bodyPr>
          <a:lstStyle/>
          <a:p>
            <a:r>
              <a:rPr lang="en-US" sz="2000" b="1" dirty="0"/>
              <a:t>Hash Function</a:t>
            </a:r>
            <a:endParaRPr lang="en-CA" sz="2000" b="1" dirty="0"/>
          </a:p>
        </p:txBody>
      </p:sp>
      <p:sp>
        <p:nvSpPr>
          <p:cNvPr id="9" name="Rectangle: Rounded Corners 8">
            <a:extLst>
              <a:ext uri="{FF2B5EF4-FFF2-40B4-BE49-F238E27FC236}">
                <a16:creationId xmlns:a16="http://schemas.microsoft.com/office/drawing/2014/main" id="{1B86F985-4A3E-6D88-65DC-48E8CE65BD45}"/>
              </a:ext>
            </a:extLst>
          </p:cNvPr>
          <p:cNvSpPr/>
          <p:nvPr/>
        </p:nvSpPr>
        <p:spPr>
          <a:xfrm>
            <a:off x="4284096" y="4541010"/>
            <a:ext cx="1326292" cy="34940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sp>
        <p:nvSpPr>
          <p:cNvPr id="10" name="Rectangle: Rounded Corners 9">
            <a:extLst>
              <a:ext uri="{FF2B5EF4-FFF2-40B4-BE49-F238E27FC236}">
                <a16:creationId xmlns:a16="http://schemas.microsoft.com/office/drawing/2014/main" id="{7FA20D44-149F-CB88-CE43-10857292A650}"/>
              </a:ext>
            </a:extLst>
          </p:cNvPr>
          <p:cNvSpPr/>
          <p:nvPr/>
        </p:nvSpPr>
        <p:spPr>
          <a:xfrm>
            <a:off x="1966429" y="2291707"/>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11" name="Rectangle: Rounded Corners 10">
            <a:extLst>
              <a:ext uri="{FF2B5EF4-FFF2-40B4-BE49-F238E27FC236}">
                <a16:creationId xmlns:a16="http://schemas.microsoft.com/office/drawing/2014/main" id="{3C38C083-9224-EC5B-9282-3B2AB82BA9A6}"/>
              </a:ext>
            </a:extLst>
          </p:cNvPr>
          <p:cNvSpPr/>
          <p:nvPr/>
        </p:nvSpPr>
        <p:spPr>
          <a:xfrm>
            <a:off x="1966429" y="5689795"/>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12" name="Graphic 11" descr="Paper with solid fill">
            <a:extLst>
              <a:ext uri="{FF2B5EF4-FFF2-40B4-BE49-F238E27FC236}">
                <a16:creationId xmlns:a16="http://schemas.microsoft.com/office/drawing/2014/main" id="{0AE0391A-97C5-0269-3BAC-6B5A5E6458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7243" y="2341104"/>
            <a:ext cx="1287133" cy="1287133"/>
          </a:xfrm>
          <a:prstGeom prst="rect">
            <a:avLst/>
          </a:prstGeom>
        </p:spPr>
      </p:pic>
      <p:pic>
        <p:nvPicPr>
          <p:cNvPr id="13" name="Graphic 12" descr="Morse Code with solid fill">
            <a:extLst>
              <a:ext uri="{FF2B5EF4-FFF2-40B4-BE49-F238E27FC236}">
                <a16:creationId xmlns:a16="http://schemas.microsoft.com/office/drawing/2014/main" id="{C58B4AC0-E180-B981-F552-087F80B92C9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53112" y="2708774"/>
            <a:ext cx="748616" cy="748616"/>
          </a:xfrm>
          <a:prstGeom prst="rect">
            <a:avLst/>
          </a:prstGeom>
        </p:spPr>
      </p:pic>
      <p:sp>
        <p:nvSpPr>
          <p:cNvPr id="14" name="TextBox 13">
            <a:extLst>
              <a:ext uri="{FF2B5EF4-FFF2-40B4-BE49-F238E27FC236}">
                <a16:creationId xmlns:a16="http://schemas.microsoft.com/office/drawing/2014/main" id="{D021BCA2-C76F-457C-002F-F9DEAA65BCC2}"/>
              </a:ext>
            </a:extLst>
          </p:cNvPr>
          <p:cNvSpPr txBox="1"/>
          <p:nvPr/>
        </p:nvSpPr>
        <p:spPr>
          <a:xfrm>
            <a:off x="6958207" y="3497589"/>
            <a:ext cx="1690527" cy="400110"/>
          </a:xfrm>
          <a:prstGeom prst="rect">
            <a:avLst/>
          </a:prstGeom>
          <a:noFill/>
        </p:spPr>
        <p:txBody>
          <a:bodyPr wrap="none" rtlCol="0">
            <a:spAutoFit/>
          </a:bodyPr>
          <a:lstStyle/>
          <a:p>
            <a:r>
              <a:rPr lang="en-US" sz="2000" b="1" dirty="0"/>
              <a:t>Hash Value 1</a:t>
            </a:r>
            <a:endParaRPr lang="en-CA" sz="2000" b="1" dirty="0"/>
          </a:p>
        </p:txBody>
      </p:sp>
      <p:sp>
        <p:nvSpPr>
          <p:cNvPr id="15" name="TextBox 14">
            <a:extLst>
              <a:ext uri="{FF2B5EF4-FFF2-40B4-BE49-F238E27FC236}">
                <a16:creationId xmlns:a16="http://schemas.microsoft.com/office/drawing/2014/main" id="{52B1AE2C-63AA-551A-7C18-EDD1D237EB2E}"/>
              </a:ext>
            </a:extLst>
          </p:cNvPr>
          <p:cNvSpPr txBox="1"/>
          <p:nvPr/>
        </p:nvSpPr>
        <p:spPr>
          <a:xfrm>
            <a:off x="7270228" y="3745993"/>
            <a:ext cx="1056700" cy="369332"/>
          </a:xfrm>
          <a:prstGeom prst="rect">
            <a:avLst/>
          </a:prstGeom>
          <a:noFill/>
        </p:spPr>
        <p:txBody>
          <a:bodyPr wrap="none" rtlCol="0">
            <a:spAutoFit/>
          </a:bodyPr>
          <a:lstStyle/>
          <a:p>
            <a:r>
              <a:rPr lang="en-US" b="1" dirty="0"/>
              <a:t>(Output)</a:t>
            </a:r>
            <a:endParaRPr lang="en-CA" b="1" dirty="0"/>
          </a:p>
        </p:txBody>
      </p:sp>
      <p:sp>
        <p:nvSpPr>
          <p:cNvPr id="16" name="Arrow: Right 15">
            <a:extLst>
              <a:ext uri="{FF2B5EF4-FFF2-40B4-BE49-F238E27FC236}">
                <a16:creationId xmlns:a16="http://schemas.microsoft.com/office/drawing/2014/main" id="{C4929E67-EFAB-F648-62E6-B10045F53224}"/>
              </a:ext>
            </a:extLst>
          </p:cNvPr>
          <p:cNvSpPr/>
          <p:nvPr/>
        </p:nvSpPr>
        <p:spPr>
          <a:xfrm>
            <a:off x="5886923" y="2912730"/>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164FFF3-ED82-7651-2BC3-E67773A58B70}"/>
              </a:ext>
            </a:extLst>
          </p:cNvPr>
          <p:cNvSpPr/>
          <p:nvPr/>
        </p:nvSpPr>
        <p:spPr>
          <a:xfrm>
            <a:off x="10027014" y="3745993"/>
            <a:ext cx="1742199"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D1A71C36-EBD1-AE35-F77C-B42BC44D8AC8}"/>
              </a:ext>
            </a:extLst>
          </p:cNvPr>
          <p:cNvSpPr txBox="1"/>
          <p:nvPr/>
        </p:nvSpPr>
        <p:spPr>
          <a:xfrm>
            <a:off x="10182348" y="3930659"/>
            <a:ext cx="1472070" cy="707886"/>
          </a:xfrm>
          <a:prstGeom prst="rect">
            <a:avLst/>
          </a:prstGeom>
          <a:noFill/>
        </p:spPr>
        <p:txBody>
          <a:bodyPr wrap="none" rtlCol="0">
            <a:spAutoFit/>
          </a:bodyPr>
          <a:lstStyle/>
          <a:p>
            <a:pPr algn="ctr"/>
            <a:r>
              <a:rPr lang="en-US" sz="2000" b="1" dirty="0"/>
              <a:t>H1 == H2</a:t>
            </a:r>
          </a:p>
          <a:p>
            <a:pPr algn="ctr"/>
            <a:r>
              <a:rPr lang="en-US" sz="2000" b="1" dirty="0"/>
              <a:t>Yes, or No?</a:t>
            </a:r>
            <a:endParaRPr lang="en-CA" sz="2000" b="1" dirty="0"/>
          </a:p>
        </p:txBody>
      </p:sp>
      <p:sp>
        <p:nvSpPr>
          <p:cNvPr id="19" name="Rectangle: Rounded Corners 18">
            <a:extLst>
              <a:ext uri="{FF2B5EF4-FFF2-40B4-BE49-F238E27FC236}">
                <a16:creationId xmlns:a16="http://schemas.microsoft.com/office/drawing/2014/main" id="{62AB0776-4A9D-29FE-CB44-82126690000B}"/>
              </a:ext>
            </a:extLst>
          </p:cNvPr>
          <p:cNvSpPr/>
          <p:nvPr/>
        </p:nvSpPr>
        <p:spPr>
          <a:xfrm>
            <a:off x="10133350" y="3254299"/>
            <a:ext cx="1570067"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Comparator</a:t>
            </a:r>
            <a:endParaRPr lang="en-CA" b="1" dirty="0"/>
          </a:p>
        </p:txBody>
      </p:sp>
      <p:sp>
        <p:nvSpPr>
          <p:cNvPr id="20" name="Arrow: Right 19">
            <a:extLst>
              <a:ext uri="{FF2B5EF4-FFF2-40B4-BE49-F238E27FC236}">
                <a16:creationId xmlns:a16="http://schemas.microsoft.com/office/drawing/2014/main" id="{69D800DD-2E1A-88FE-2644-3BD2470106F7}"/>
              </a:ext>
            </a:extLst>
          </p:cNvPr>
          <p:cNvSpPr/>
          <p:nvPr/>
        </p:nvSpPr>
        <p:spPr>
          <a:xfrm rot="2405151">
            <a:off x="8452083" y="3295686"/>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DE7822C2-0185-B937-E8E0-598859FC1909}"/>
              </a:ext>
            </a:extLst>
          </p:cNvPr>
          <p:cNvSpPr/>
          <p:nvPr/>
        </p:nvSpPr>
        <p:spPr>
          <a:xfrm rot="19387328" flipV="1">
            <a:off x="8478536" y="5090050"/>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Footer Placeholder 21">
            <a:extLst>
              <a:ext uri="{FF2B5EF4-FFF2-40B4-BE49-F238E27FC236}">
                <a16:creationId xmlns:a16="http://schemas.microsoft.com/office/drawing/2014/main" id="{74F23877-012A-576C-E1C9-2441528ABD2C}"/>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340185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Document with solid fill">
            <a:extLst>
              <a:ext uri="{FF2B5EF4-FFF2-40B4-BE49-F238E27FC236}">
                <a16:creationId xmlns:a16="http://schemas.microsoft.com/office/drawing/2014/main" id="{C40B3D50-A7D3-7F48-AD29-426E18913A0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230270" y="3520908"/>
            <a:ext cx="1287134" cy="1287134"/>
          </a:xfrm>
          <a:prstGeom prst="rect">
            <a:avLst/>
          </a:prstGeom>
        </p:spPr>
      </p:pic>
      <p:sp>
        <p:nvSpPr>
          <p:cNvPr id="4" name="TextBox 3">
            <a:extLst>
              <a:ext uri="{FF2B5EF4-FFF2-40B4-BE49-F238E27FC236}">
                <a16:creationId xmlns:a16="http://schemas.microsoft.com/office/drawing/2014/main" id="{B2F6E32A-73EB-9479-428E-0A65D29E6DA2}"/>
              </a:ext>
            </a:extLst>
          </p:cNvPr>
          <p:cNvSpPr txBox="1"/>
          <p:nvPr/>
        </p:nvSpPr>
        <p:spPr>
          <a:xfrm>
            <a:off x="1178961" y="4710996"/>
            <a:ext cx="1338443" cy="400110"/>
          </a:xfrm>
          <a:prstGeom prst="rect">
            <a:avLst/>
          </a:prstGeom>
          <a:noFill/>
        </p:spPr>
        <p:txBody>
          <a:bodyPr wrap="none" rtlCol="0">
            <a:spAutoFit/>
          </a:bodyPr>
          <a:lstStyle/>
          <a:p>
            <a:r>
              <a:rPr lang="en-US" sz="2000" b="1" dirty="0"/>
              <a:t>Clear Text</a:t>
            </a:r>
            <a:endParaRPr lang="en-CA" sz="2000" b="1" dirty="0"/>
          </a:p>
        </p:txBody>
      </p:sp>
      <p:pic>
        <p:nvPicPr>
          <p:cNvPr id="5" name="Graphic 4" descr="Paper with solid fill">
            <a:extLst>
              <a:ext uri="{FF2B5EF4-FFF2-40B4-BE49-F238E27FC236}">
                <a16:creationId xmlns:a16="http://schemas.microsoft.com/office/drawing/2014/main" id="{FD853F9A-6C4A-6371-BEAF-E25CB52F8F3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77243" y="4808042"/>
            <a:ext cx="1287133" cy="1287133"/>
          </a:xfrm>
          <a:prstGeom prst="rect">
            <a:avLst/>
          </a:prstGeom>
        </p:spPr>
      </p:pic>
      <p:pic>
        <p:nvPicPr>
          <p:cNvPr id="36" name="Graphic 35" descr="Gears with solid fill">
            <a:extLst>
              <a:ext uri="{FF2B5EF4-FFF2-40B4-BE49-F238E27FC236}">
                <a16:creationId xmlns:a16="http://schemas.microsoft.com/office/drawing/2014/main" id="{0CFA97EE-3E5C-264B-BA29-2877226CB0C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566197" y="2702704"/>
            <a:ext cx="829372" cy="829372"/>
          </a:xfrm>
          <a:prstGeom prst="rect">
            <a:avLst/>
          </a:prstGeom>
        </p:spPr>
      </p:pic>
      <p:pic>
        <p:nvPicPr>
          <p:cNvPr id="37" name="Graphic 36" descr="Morse Code with solid fill">
            <a:extLst>
              <a:ext uri="{FF2B5EF4-FFF2-40B4-BE49-F238E27FC236}">
                <a16:creationId xmlns:a16="http://schemas.microsoft.com/office/drawing/2014/main" id="{37001841-9C9D-AA2C-A1C0-85901B7671B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53112" y="5175712"/>
            <a:ext cx="748616" cy="748616"/>
          </a:xfrm>
          <a:prstGeom prst="rect">
            <a:avLst/>
          </a:prstGeom>
        </p:spPr>
      </p:pic>
      <p:sp>
        <p:nvSpPr>
          <p:cNvPr id="38" name="Rectangle 37">
            <a:extLst>
              <a:ext uri="{FF2B5EF4-FFF2-40B4-BE49-F238E27FC236}">
                <a16:creationId xmlns:a16="http://schemas.microsoft.com/office/drawing/2014/main" id="{FDA07C92-CE3E-23A5-DB59-27FF128D739A}"/>
              </a:ext>
            </a:extLst>
          </p:cNvPr>
          <p:cNvSpPr/>
          <p:nvPr/>
        </p:nvSpPr>
        <p:spPr>
          <a:xfrm>
            <a:off x="4355408" y="2576735"/>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48FB5292-63E8-7F9D-3589-2D288A66C2F6}"/>
              </a:ext>
            </a:extLst>
          </p:cNvPr>
          <p:cNvSpPr txBox="1"/>
          <p:nvPr/>
        </p:nvSpPr>
        <p:spPr>
          <a:xfrm>
            <a:off x="1438461" y="5039137"/>
            <a:ext cx="870751" cy="369332"/>
          </a:xfrm>
          <a:prstGeom prst="rect">
            <a:avLst/>
          </a:prstGeom>
          <a:noFill/>
        </p:spPr>
        <p:txBody>
          <a:bodyPr wrap="none" rtlCol="0">
            <a:spAutoFit/>
          </a:bodyPr>
          <a:lstStyle/>
          <a:p>
            <a:r>
              <a:rPr lang="en-US" b="1" dirty="0"/>
              <a:t>(Input)</a:t>
            </a:r>
            <a:endParaRPr lang="en-CA" b="1" dirty="0"/>
          </a:p>
        </p:txBody>
      </p:sp>
      <p:sp>
        <p:nvSpPr>
          <p:cNvPr id="40" name="TextBox 39">
            <a:extLst>
              <a:ext uri="{FF2B5EF4-FFF2-40B4-BE49-F238E27FC236}">
                <a16:creationId xmlns:a16="http://schemas.microsoft.com/office/drawing/2014/main" id="{37FE39E4-71B8-31D2-3AA6-33405BF3B5C3}"/>
              </a:ext>
            </a:extLst>
          </p:cNvPr>
          <p:cNvSpPr txBox="1"/>
          <p:nvPr/>
        </p:nvSpPr>
        <p:spPr>
          <a:xfrm>
            <a:off x="4115849" y="3665923"/>
            <a:ext cx="1880964" cy="400110"/>
          </a:xfrm>
          <a:prstGeom prst="rect">
            <a:avLst/>
          </a:prstGeom>
          <a:noFill/>
        </p:spPr>
        <p:txBody>
          <a:bodyPr wrap="none" rtlCol="0">
            <a:spAutoFit/>
          </a:bodyPr>
          <a:lstStyle/>
          <a:p>
            <a:r>
              <a:rPr lang="en-US" sz="2000" b="1" dirty="0"/>
              <a:t>Hash Function</a:t>
            </a:r>
            <a:endParaRPr lang="en-CA" sz="2000" b="1" dirty="0"/>
          </a:p>
        </p:txBody>
      </p:sp>
      <p:sp>
        <p:nvSpPr>
          <p:cNvPr id="42" name="TextBox 41">
            <a:extLst>
              <a:ext uri="{FF2B5EF4-FFF2-40B4-BE49-F238E27FC236}">
                <a16:creationId xmlns:a16="http://schemas.microsoft.com/office/drawing/2014/main" id="{BCB2F2D5-5DE3-8767-A44E-A315B209DF7E}"/>
              </a:ext>
            </a:extLst>
          </p:cNvPr>
          <p:cNvSpPr txBox="1"/>
          <p:nvPr/>
        </p:nvSpPr>
        <p:spPr>
          <a:xfrm>
            <a:off x="6975545" y="5948654"/>
            <a:ext cx="1690527" cy="400110"/>
          </a:xfrm>
          <a:prstGeom prst="rect">
            <a:avLst/>
          </a:prstGeom>
          <a:noFill/>
        </p:spPr>
        <p:txBody>
          <a:bodyPr wrap="none" rtlCol="0">
            <a:spAutoFit/>
          </a:bodyPr>
          <a:lstStyle/>
          <a:p>
            <a:r>
              <a:rPr lang="en-US" sz="2000" b="1" dirty="0"/>
              <a:t>Hash Value 2</a:t>
            </a:r>
            <a:endParaRPr lang="en-CA" sz="2000" b="1" dirty="0"/>
          </a:p>
        </p:txBody>
      </p:sp>
      <p:sp>
        <p:nvSpPr>
          <p:cNvPr id="43" name="TextBox 42">
            <a:extLst>
              <a:ext uri="{FF2B5EF4-FFF2-40B4-BE49-F238E27FC236}">
                <a16:creationId xmlns:a16="http://schemas.microsoft.com/office/drawing/2014/main" id="{397B399A-3423-F396-6939-83E6410500B1}"/>
              </a:ext>
            </a:extLst>
          </p:cNvPr>
          <p:cNvSpPr txBox="1"/>
          <p:nvPr/>
        </p:nvSpPr>
        <p:spPr>
          <a:xfrm>
            <a:off x="7299070" y="6220086"/>
            <a:ext cx="1056700" cy="369332"/>
          </a:xfrm>
          <a:prstGeom prst="rect">
            <a:avLst/>
          </a:prstGeom>
          <a:noFill/>
        </p:spPr>
        <p:txBody>
          <a:bodyPr wrap="none" rtlCol="0">
            <a:spAutoFit/>
          </a:bodyPr>
          <a:lstStyle/>
          <a:p>
            <a:r>
              <a:rPr lang="en-US" b="1" dirty="0"/>
              <a:t>(Output)</a:t>
            </a:r>
            <a:endParaRPr lang="en-CA" b="1" dirty="0"/>
          </a:p>
        </p:txBody>
      </p:sp>
      <p:sp>
        <p:nvSpPr>
          <p:cNvPr id="44" name="Arrow: Right 43">
            <a:extLst>
              <a:ext uri="{FF2B5EF4-FFF2-40B4-BE49-F238E27FC236}">
                <a16:creationId xmlns:a16="http://schemas.microsoft.com/office/drawing/2014/main" id="{94D19B68-9057-634F-937F-51F8FC90F65C}"/>
              </a:ext>
            </a:extLst>
          </p:cNvPr>
          <p:cNvSpPr/>
          <p:nvPr/>
        </p:nvSpPr>
        <p:spPr>
          <a:xfrm rot="19837436">
            <a:off x="2567345" y="3625767"/>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5" name="Arrow: Right 44">
            <a:extLst>
              <a:ext uri="{FF2B5EF4-FFF2-40B4-BE49-F238E27FC236}">
                <a16:creationId xmlns:a16="http://schemas.microsoft.com/office/drawing/2014/main" id="{C4ADE559-20B0-6C03-17FC-402137BD7DEF}"/>
              </a:ext>
            </a:extLst>
          </p:cNvPr>
          <p:cNvSpPr/>
          <p:nvPr/>
        </p:nvSpPr>
        <p:spPr>
          <a:xfrm>
            <a:off x="5886741" y="5334155"/>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7" name="Title 1">
            <a:extLst>
              <a:ext uri="{FF2B5EF4-FFF2-40B4-BE49-F238E27FC236}">
                <a16:creationId xmlns:a16="http://schemas.microsoft.com/office/drawing/2014/main" id="{E7E63D9D-8473-B1B1-EE4C-101DEC013FC4}"/>
              </a:ext>
            </a:extLst>
          </p:cNvPr>
          <p:cNvSpPr txBox="1">
            <a:spLocks/>
          </p:cNvSpPr>
          <p:nvPr/>
        </p:nvSpPr>
        <p:spPr>
          <a:xfrm>
            <a:off x="838200" y="365125"/>
            <a:ext cx="10515600" cy="1407467"/>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HMAC </a:t>
            </a:r>
            <a:r>
              <a:rPr lang="en-US" sz="3600" dirty="0"/>
              <a:t>(Hash-based Message Authentication Code)</a:t>
            </a:r>
            <a:endParaRPr lang="en-CA" dirty="0"/>
          </a:p>
        </p:txBody>
      </p:sp>
      <p:sp>
        <p:nvSpPr>
          <p:cNvPr id="48" name="Rectangle: Rounded Corners 47">
            <a:extLst>
              <a:ext uri="{FF2B5EF4-FFF2-40B4-BE49-F238E27FC236}">
                <a16:creationId xmlns:a16="http://schemas.microsoft.com/office/drawing/2014/main" id="{4E6BD19A-D3B7-A618-EE33-001AC77E84CF}"/>
              </a:ext>
            </a:extLst>
          </p:cNvPr>
          <p:cNvSpPr/>
          <p:nvPr/>
        </p:nvSpPr>
        <p:spPr>
          <a:xfrm>
            <a:off x="4317737" y="2119585"/>
            <a:ext cx="1326292"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sp>
        <p:nvSpPr>
          <p:cNvPr id="3" name="Arrow: Right 2">
            <a:extLst>
              <a:ext uri="{FF2B5EF4-FFF2-40B4-BE49-F238E27FC236}">
                <a16:creationId xmlns:a16="http://schemas.microsoft.com/office/drawing/2014/main" id="{BD183AE9-0790-1D2E-2805-5149FB1E2120}"/>
              </a:ext>
            </a:extLst>
          </p:cNvPr>
          <p:cNvSpPr/>
          <p:nvPr/>
        </p:nvSpPr>
        <p:spPr>
          <a:xfrm rot="1762564" flipV="1">
            <a:off x="2567344" y="4591733"/>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6" name="Graphic 5" descr="Gears with solid fill">
            <a:extLst>
              <a:ext uri="{FF2B5EF4-FFF2-40B4-BE49-F238E27FC236}">
                <a16:creationId xmlns:a16="http://schemas.microsoft.com/office/drawing/2014/main" id="{242DA142-C59F-0A3A-9378-98122A904AA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532556" y="5124129"/>
            <a:ext cx="829372" cy="829372"/>
          </a:xfrm>
          <a:prstGeom prst="rect">
            <a:avLst/>
          </a:prstGeom>
        </p:spPr>
      </p:pic>
      <p:sp>
        <p:nvSpPr>
          <p:cNvPr id="7" name="Rectangle 6">
            <a:extLst>
              <a:ext uri="{FF2B5EF4-FFF2-40B4-BE49-F238E27FC236}">
                <a16:creationId xmlns:a16="http://schemas.microsoft.com/office/drawing/2014/main" id="{E8F629F4-15D4-BDBC-EFEA-83BE29A0B778}"/>
              </a:ext>
            </a:extLst>
          </p:cNvPr>
          <p:cNvSpPr/>
          <p:nvPr/>
        </p:nvSpPr>
        <p:spPr>
          <a:xfrm>
            <a:off x="4321767" y="4998160"/>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3F0C5EB2-567C-64B2-098E-6DAE3905F7C7}"/>
              </a:ext>
            </a:extLst>
          </p:cNvPr>
          <p:cNvSpPr txBox="1"/>
          <p:nvPr/>
        </p:nvSpPr>
        <p:spPr>
          <a:xfrm>
            <a:off x="4082208" y="6087348"/>
            <a:ext cx="1880964" cy="400110"/>
          </a:xfrm>
          <a:prstGeom prst="rect">
            <a:avLst/>
          </a:prstGeom>
          <a:noFill/>
        </p:spPr>
        <p:txBody>
          <a:bodyPr wrap="none" rtlCol="0">
            <a:spAutoFit/>
          </a:bodyPr>
          <a:lstStyle/>
          <a:p>
            <a:r>
              <a:rPr lang="en-US" sz="2000" b="1" dirty="0"/>
              <a:t>Hash Function</a:t>
            </a:r>
            <a:endParaRPr lang="en-CA" sz="2000" b="1" dirty="0"/>
          </a:p>
        </p:txBody>
      </p:sp>
      <p:sp>
        <p:nvSpPr>
          <p:cNvPr id="9" name="Rectangle: Rounded Corners 8">
            <a:extLst>
              <a:ext uri="{FF2B5EF4-FFF2-40B4-BE49-F238E27FC236}">
                <a16:creationId xmlns:a16="http://schemas.microsoft.com/office/drawing/2014/main" id="{1B86F985-4A3E-6D88-65DC-48E8CE65BD45}"/>
              </a:ext>
            </a:extLst>
          </p:cNvPr>
          <p:cNvSpPr/>
          <p:nvPr/>
        </p:nvSpPr>
        <p:spPr>
          <a:xfrm>
            <a:off x="4284096" y="4541010"/>
            <a:ext cx="1326292" cy="34940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sp>
        <p:nvSpPr>
          <p:cNvPr id="10" name="Rectangle: Rounded Corners 9">
            <a:extLst>
              <a:ext uri="{FF2B5EF4-FFF2-40B4-BE49-F238E27FC236}">
                <a16:creationId xmlns:a16="http://schemas.microsoft.com/office/drawing/2014/main" id="{7FA20D44-149F-CB88-CE43-10857292A650}"/>
              </a:ext>
            </a:extLst>
          </p:cNvPr>
          <p:cNvSpPr/>
          <p:nvPr/>
        </p:nvSpPr>
        <p:spPr>
          <a:xfrm>
            <a:off x="1966429" y="2291707"/>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11" name="Rectangle: Rounded Corners 10">
            <a:extLst>
              <a:ext uri="{FF2B5EF4-FFF2-40B4-BE49-F238E27FC236}">
                <a16:creationId xmlns:a16="http://schemas.microsoft.com/office/drawing/2014/main" id="{3C38C083-9224-EC5B-9282-3B2AB82BA9A6}"/>
              </a:ext>
            </a:extLst>
          </p:cNvPr>
          <p:cNvSpPr/>
          <p:nvPr/>
        </p:nvSpPr>
        <p:spPr>
          <a:xfrm>
            <a:off x="1966429" y="5689795"/>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12" name="Graphic 11" descr="Paper with solid fill">
            <a:extLst>
              <a:ext uri="{FF2B5EF4-FFF2-40B4-BE49-F238E27FC236}">
                <a16:creationId xmlns:a16="http://schemas.microsoft.com/office/drawing/2014/main" id="{0AE0391A-97C5-0269-3BAC-6B5A5E64588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177243" y="2341104"/>
            <a:ext cx="1287133" cy="1287133"/>
          </a:xfrm>
          <a:prstGeom prst="rect">
            <a:avLst/>
          </a:prstGeom>
        </p:spPr>
      </p:pic>
      <p:pic>
        <p:nvPicPr>
          <p:cNvPr id="13" name="Graphic 12" descr="Morse Code with solid fill">
            <a:extLst>
              <a:ext uri="{FF2B5EF4-FFF2-40B4-BE49-F238E27FC236}">
                <a16:creationId xmlns:a16="http://schemas.microsoft.com/office/drawing/2014/main" id="{C58B4AC0-E180-B981-F552-087F80B92C9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7453112" y="2708774"/>
            <a:ext cx="748616" cy="748616"/>
          </a:xfrm>
          <a:prstGeom prst="rect">
            <a:avLst/>
          </a:prstGeom>
        </p:spPr>
      </p:pic>
      <p:sp>
        <p:nvSpPr>
          <p:cNvPr id="14" name="TextBox 13">
            <a:extLst>
              <a:ext uri="{FF2B5EF4-FFF2-40B4-BE49-F238E27FC236}">
                <a16:creationId xmlns:a16="http://schemas.microsoft.com/office/drawing/2014/main" id="{D021BCA2-C76F-457C-002F-F9DEAA65BCC2}"/>
              </a:ext>
            </a:extLst>
          </p:cNvPr>
          <p:cNvSpPr txBox="1"/>
          <p:nvPr/>
        </p:nvSpPr>
        <p:spPr>
          <a:xfrm>
            <a:off x="6958207" y="3497589"/>
            <a:ext cx="1690527" cy="400110"/>
          </a:xfrm>
          <a:prstGeom prst="rect">
            <a:avLst/>
          </a:prstGeom>
          <a:noFill/>
        </p:spPr>
        <p:txBody>
          <a:bodyPr wrap="none" rtlCol="0">
            <a:spAutoFit/>
          </a:bodyPr>
          <a:lstStyle/>
          <a:p>
            <a:r>
              <a:rPr lang="en-US" sz="2000" b="1" dirty="0"/>
              <a:t>Hash Value 1</a:t>
            </a:r>
            <a:endParaRPr lang="en-CA" sz="2000" b="1" dirty="0"/>
          </a:p>
        </p:txBody>
      </p:sp>
      <p:sp>
        <p:nvSpPr>
          <p:cNvPr id="15" name="TextBox 14">
            <a:extLst>
              <a:ext uri="{FF2B5EF4-FFF2-40B4-BE49-F238E27FC236}">
                <a16:creationId xmlns:a16="http://schemas.microsoft.com/office/drawing/2014/main" id="{52B1AE2C-63AA-551A-7C18-EDD1D237EB2E}"/>
              </a:ext>
            </a:extLst>
          </p:cNvPr>
          <p:cNvSpPr txBox="1"/>
          <p:nvPr/>
        </p:nvSpPr>
        <p:spPr>
          <a:xfrm>
            <a:off x="7270228" y="3745993"/>
            <a:ext cx="1056700" cy="369332"/>
          </a:xfrm>
          <a:prstGeom prst="rect">
            <a:avLst/>
          </a:prstGeom>
          <a:noFill/>
        </p:spPr>
        <p:txBody>
          <a:bodyPr wrap="none" rtlCol="0">
            <a:spAutoFit/>
          </a:bodyPr>
          <a:lstStyle/>
          <a:p>
            <a:r>
              <a:rPr lang="en-US" b="1" dirty="0"/>
              <a:t>(Output)</a:t>
            </a:r>
            <a:endParaRPr lang="en-CA" b="1" dirty="0"/>
          </a:p>
        </p:txBody>
      </p:sp>
      <p:sp>
        <p:nvSpPr>
          <p:cNvPr id="16" name="Arrow: Right 15">
            <a:extLst>
              <a:ext uri="{FF2B5EF4-FFF2-40B4-BE49-F238E27FC236}">
                <a16:creationId xmlns:a16="http://schemas.microsoft.com/office/drawing/2014/main" id="{C4929E67-EFAB-F648-62E6-B10045F53224}"/>
              </a:ext>
            </a:extLst>
          </p:cNvPr>
          <p:cNvSpPr/>
          <p:nvPr/>
        </p:nvSpPr>
        <p:spPr>
          <a:xfrm>
            <a:off x="5886923" y="2912730"/>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8164FFF3-ED82-7651-2BC3-E67773A58B70}"/>
              </a:ext>
            </a:extLst>
          </p:cNvPr>
          <p:cNvSpPr/>
          <p:nvPr/>
        </p:nvSpPr>
        <p:spPr>
          <a:xfrm>
            <a:off x="10027014" y="3745993"/>
            <a:ext cx="1742199"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TextBox 17">
            <a:extLst>
              <a:ext uri="{FF2B5EF4-FFF2-40B4-BE49-F238E27FC236}">
                <a16:creationId xmlns:a16="http://schemas.microsoft.com/office/drawing/2014/main" id="{D1A71C36-EBD1-AE35-F77C-B42BC44D8AC8}"/>
              </a:ext>
            </a:extLst>
          </p:cNvPr>
          <p:cNvSpPr txBox="1"/>
          <p:nvPr/>
        </p:nvSpPr>
        <p:spPr>
          <a:xfrm>
            <a:off x="10182348" y="3930659"/>
            <a:ext cx="1472070" cy="707886"/>
          </a:xfrm>
          <a:prstGeom prst="rect">
            <a:avLst/>
          </a:prstGeom>
          <a:noFill/>
        </p:spPr>
        <p:txBody>
          <a:bodyPr wrap="none" rtlCol="0">
            <a:spAutoFit/>
          </a:bodyPr>
          <a:lstStyle/>
          <a:p>
            <a:pPr algn="ctr"/>
            <a:r>
              <a:rPr lang="en-US" sz="2000" b="1" dirty="0"/>
              <a:t>H1 == H2</a:t>
            </a:r>
          </a:p>
          <a:p>
            <a:pPr algn="ctr"/>
            <a:r>
              <a:rPr lang="en-US" sz="2000" b="1" dirty="0"/>
              <a:t>Yes, or No?</a:t>
            </a:r>
            <a:endParaRPr lang="en-CA" sz="2000" b="1" dirty="0"/>
          </a:p>
        </p:txBody>
      </p:sp>
      <p:sp>
        <p:nvSpPr>
          <p:cNvPr id="19" name="Rectangle: Rounded Corners 18">
            <a:extLst>
              <a:ext uri="{FF2B5EF4-FFF2-40B4-BE49-F238E27FC236}">
                <a16:creationId xmlns:a16="http://schemas.microsoft.com/office/drawing/2014/main" id="{62AB0776-4A9D-29FE-CB44-82126690000B}"/>
              </a:ext>
            </a:extLst>
          </p:cNvPr>
          <p:cNvSpPr/>
          <p:nvPr/>
        </p:nvSpPr>
        <p:spPr>
          <a:xfrm>
            <a:off x="10133350" y="3254299"/>
            <a:ext cx="1570067"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Comparator</a:t>
            </a:r>
            <a:endParaRPr lang="en-CA" b="1" dirty="0"/>
          </a:p>
        </p:txBody>
      </p:sp>
      <p:sp>
        <p:nvSpPr>
          <p:cNvPr id="20" name="Arrow: Right 19">
            <a:extLst>
              <a:ext uri="{FF2B5EF4-FFF2-40B4-BE49-F238E27FC236}">
                <a16:creationId xmlns:a16="http://schemas.microsoft.com/office/drawing/2014/main" id="{69D800DD-2E1A-88FE-2644-3BD2470106F7}"/>
              </a:ext>
            </a:extLst>
          </p:cNvPr>
          <p:cNvSpPr/>
          <p:nvPr/>
        </p:nvSpPr>
        <p:spPr>
          <a:xfrm rot="2405151">
            <a:off x="8452083" y="3295686"/>
            <a:ext cx="1290502"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Arrow: Right 20">
            <a:extLst>
              <a:ext uri="{FF2B5EF4-FFF2-40B4-BE49-F238E27FC236}">
                <a16:creationId xmlns:a16="http://schemas.microsoft.com/office/drawing/2014/main" id="{DE7822C2-0185-B937-E8E0-598859FC1909}"/>
              </a:ext>
            </a:extLst>
          </p:cNvPr>
          <p:cNvSpPr/>
          <p:nvPr/>
        </p:nvSpPr>
        <p:spPr>
          <a:xfrm rot="19387328" flipV="1">
            <a:off x="8478536" y="5090050"/>
            <a:ext cx="1290502"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2" name="Graphic 21" descr="Key with solid fill">
            <a:extLst>
              <a:ext uri="{FF2B5EF4-FFF2-40B4-BE49-F238E27FC236}">
                <a16:creationId xmlns:a16="http://schemas.microsoft.com/office/drawing/2014/main" id="{B54048F2-97F1-2B00-B3CC-B7B35B44E81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609713" y="1109775"/>
            <a:ext cx="785856" cy="785856"/>
          </a:xfrm>
          <a:prstGeom prst="rect">
            <a:avLst/>
          </a:prstGeom>
        </p:spPr>
      </p:pic>
      <p:cxnSp>
        <p:nvCxnSpPr>
          <p:cNvPr id="23" name="Straight Arrow Connector 22">
            <a:extLst>
              <a:ext uri="{FF2B5EF4-FFF2-40B4-BE49-F238E27FC236}">
                <a16:creationId xmlns:a16="http://schemas.microsoft.com/office/drawing/2014/main" id="{949FBE38-FADB-2430-0A9A-FAC3559700FE}"/>
              </a:ext>
            </a:extLst>
          </p:cNvPr>
          <p:cNvCxnSpPr>
            <a:cxnSpLocks/>
          </p:cNvCxnSpPr>
          <p:nvPr/>
        </p:nvCxnSpPr>
        <p:spPr>
          <a:xfrm>
            <a:off x="4979921" y="1690355"/>
            <a:ext cx="0" cy="318854"/>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4" name="Graphic 23" descr="Key with solid fill">
            <a:extLst>
              <a:ext uri="{FF2B5EF4-FFF2-40B4-BE49-F238E27FC236}">
                <a16:creationId xmlns:a16="http://schemas.microsoft.com/office/drawing/2014/main" id="{BBB84F6A-6BEE-0953-CBE0-CFDC796F730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543789" y="5296867"/>
            <a:ext cx="785856" cy="785856"/>
          </a:xfrm>
          <a:prstGeom prst="rect">
            <a:avLst/>
          </a:prstGeom>
        </p:spPr>
      </p:pic>
      <p:cxnSp>
        <p:nvCxnSpPr>
          <p:cNvPr id="25" name="Straight Arrow Connector 24">
            <a:extLst>
              <a:ext uri="{FF2B5EF4-FFF2-40B4-BE49-F238E27FC236}">
                <a16:creationId xmlns:a16="http://schemas.microsoft.com/office/drawing/2014/main" id="{79176FC1-E0FB-45C5-2DFB-07870B50F468}"/>
              </a:ext>
            </a:extLst>
          </p:cNvPr>
          <p:cNvCxnSpPr>
            <a:cxnSpLocks/>
          </p:cNvCxnSpPr>
          <p:nvPr/>
        </p:nvCxnSpPr>
        <p:spPr>
          <a:xfrm flipV="1">
            <a:off x="10913997" y="4933669"/>
            <a:ext cx="0" cy="484085"/>
          </a:xfrm>
          <a:prstGeom prst="straightConnector1">
            <a:avLst/>
          </a:prstGeom>
          <a:ln w="5715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26" name="Footer Placeholder 25">
            <a:extLst>
              <a:ext uri="{FF2B5EF4-FFF2-40B4-BE49-F238E27FC236}">
                <a16:creationId xmlns:a16="http://schemas.microsoft.com/office/drawing/2014/main" id="{424F6342-3281-E0CF-EB7E-5E823DC2C9E3}"/>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776233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2CCCA-68D2-967E-9FA9-18FDB6C3AB18}"/>
              </a:ext>
            </a:extLst>
          </p:cNvPr>
          <p:cNvSpPr>
            <a:spLocks noGrp="1"/>
          </p:cNvSpPr>
          <p:nvPr>
            <p:ph type="title"/>
          </p:nvPr>
        </p:nvSpPr>
        <p:spPr/>
        <p:txBody>
          <a:bodyPr>
            <a:normAutofit/>
          </a:bodyPr>
          <a:lstStyle/>
          <a:p>
            <a:r>
              <a:rPr lang="en-US" dirty="0"/>
              <a:t>HMAC </a:t>
            </a:r>
            <a:r>
              <a:rPr lang="en-US" sz="3600" dirty="0"/>
              <a:t>(Hash-based Message Authentication Code)</a:t>
            </a:r>
            <a:endParaRPr lang="en-CA" dirty="0"/>
          </a:p>
        </p:txBody>
      </p:sp>
      <p:sp>
        <p:nvSpPr>
          <p:cNvPr id="3" name="Content Placeholder 2">
            <a:extLst>
              <a:ext uri="{FF2B5EF4-FFF2-40B4-BE49-F238E27FC236}">
                <a16:creationId xmlns:a16="http://schemas.microsoft.com/office/drawing/2014/main" id="{F1A119DA-954B-D814-6E50-1F7B13618CA1}"/>
              </a:ext>
            </a:extLst>
          </p:cNvPr>
          <p:cNvSpPr>
            <a:spLocks noGrp="1"/>
          </p:cNvSpPr>
          <p:nvPr>
            <p:ph idx="1"/>
          </p:nvPr>
        </p:nvSpPr>
        <p:spPr/>
        <p:txBody>
          <a:bodyPr>
            <a:normAutofit/>
          </a:bodyPr>
          <a:lstStyle/>
          <a:p>
            <a:r>
              <a:rPr lang="en-US" sz="2400" dirty="0"/>
              <a:t>is a mechanism that combines a cryptographic hash function with a secret key to provide data integrity and authentication. It's often used in securing communications, ensuring that the message has not been tampered with and verifying the identity of the sender.</a:t>
            </a:r>
            <a:endParaRPr lang="en-CA" sz="2400" dirty="0"/>
          </a:p>
        </p:txBody>
      </p:sp>
      <p:sp>
        <p:nvSpPr>
          <p:cNvPr id="4" name="Footer Placeholder 3">
            <a:extLst>
              <a:ext uri="{FF2B5EF4-FFF2-40B4-BE49-F238E27FC236}">
                <a16:creationId xmlns:a16="http://schemas.microsoft.com/office/drawing/2014/main" id="{9C18A394-8C57-D22B-60BE-DDB60683A137}"/>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298294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3CB619-80D0-D34F-C19B-70B5FF3A85CB}"/>
              </a:ext>
            </a:extLst>
          </p:cNvPr>
          <p:cNvSpPr/>
          <p:nvPr/>
        </p:nvSpPr>
        <p:spPr>
          <a:xfrm>
            <a:off x="1179871" y="3429000"/>
            <a:ext cx="1612490" cy="658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Ali</a:t>
            </a:r>
            <a:endParaRPr lang="en-CA" sz="2400" dirty="0"/>
          </a:p>
        </p:txBody>
      </p:sp>
      <p:sp>
        <p:nvSpPr>
          <p:cNvPr id="4" name="Rectangle 3">
            <a:extLst>
              <a:ext uri="{FF2B5EF4-FFF2-40B4-BE49-F238E27FC236}">
                <a16:creationId xmlns:a16="http://schemas.microsoft.com/office/drawing/2014/main" id="{0A96F426-661D-99AB-49B0-E7AA695D106D}"/>
              </a:ext>
            </a:extLst>
          </p:cNvPr>
          <p:cNvSpPr/>
          <p:nvPr/>
        </p:nvSpPr>
        <p:spPr>
          <a:xfrm>
            <a:off x="1179871" y="4318819"/>
            <a:ext cx="1612490" cy="658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err="1"/>
              <a:t>Esra’a</a:t>
            </a:r>
            <a:endParaRPr lang="en-CA" sz="2400" dirty="0"/>
          </a:p>
        </p:txBody>
      </p:sp>
      <p:sp>
        <p:nvSpPr>
          <p:cNvPr id="5" name="Rectangle 4">
            <a:extLst>
              <a:ext uri="{FF2B5EF4-FFF2-40B4-BE49-F238E27FC236}">
                <a16:creationId xmlns:a16="http://schemas.microsoft.com/office/drawing/2014/main" id="{A47549EC-B191-8D3E-03E2-716EDB2B3B2B}"/>
              </a:ext>
            </a:extLst>
          </p:cNvPr>
          <p:cNvSpPr/>
          <p:nvPr/>
        </p:nvSpPr>
        <p:spPr>
          <a:xfrm>
            <a:off x="1179871" y="5208638"/>
            <a:ext cx="1612490" cy="65876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t>Ahmad</a:t>
            </a:r>
            <a:endParaRPr lang="en-CA" sz="2400" dirty="0"/>
          </a:p>
        </p:txBody>
      </p:sp>
      <p:sp>
        <p:nvSpPr>
          <p:cNvPr id="6" name="Oval 5">
            <a:extLst>
              <a:ext uri="{FF2B5EF4-FFF2-40B4-BE49-F238E27FC236}">
                <a16:creationId xmlns:a16="http://schemas.microsoft.com/office/drawing/2014/main" id="{38864008-6E2B-DB5F-7703-88423BDD5359}"/>
              </a:ext>
            </a:extLst>
          </p:cNvPr>
          <p:cNvSpPr/>
          <p:nvPr/>
        </p:nvSpPr>
        <p:spPr>
          <a:xfrm>
            <a:off x="4277032" y="3429000"/>
            <a:ext cx="2438399" cy="243839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t>Hash Function</a:t>
            </a:r>
            <a:endParaRPr lang="en-CA" sz="2800" b="1" dirty="0"/>
          </a:p>
        </p:txBody>
      </p:sp>
      <p:graphicFrame>
        <p:nvGraphicFramePr>
          <p:cNvPr id="7" name="Table 6">
            <a:extLst>
              <a:ext uri="{FF2B5EF4-FFF2-40B4-BE49-F238E27FC236}">
                <a16:creationId xmlns:a16="http://schemas.microsoft.com/office/drawing/2014/main" id="{50BA3E56-E6F3-A9CA-2C04-C6431552BE0A}"/>
              </a:ext>
            </a:extLst>
          </p:cNvPr>
          <p:cNvGraphicFramePr>
            <a:graphicFrameLocks noGrp="1"/>
          </p:cNvGraphicFramePr>
          <p:nvPr>
            <p:extLst>
              <p:ext uri="{D42A27DB-BD31-4B8C-83A1-F6EECF244321}">
                <p14:modId xmlns:p14="http://schemas.microsoft.com/office/powerpoint/2010/main" val="2568580080"/>
              </p:ext>
            </p:extLst>
          </p:nvPr>
        </p:nvGraphicFramePr>
        <p:xfrm>
          <a:off x="7791243" y="3126740"/>
          <a:ext cx="3798530" cy="3337560"/>
        </p:xfrm>
        <a:graphic>
          <a:graphicData uri="http://schemas.openxmlformats.org/drawingml/2006/table">
            <a:tbl>
              <a:tblPr firstRow="1" bandRow="1">
                <a:tableStyleId>{5C22544A-7EE6-4342-B048-85BDC9FD1C3A}</a:tableStyleId>
              </a:tblPr>
              <a:tblGrid>
                <a:gridCol w="1899265">
                  <a:extLst>
                    <a:ext uri="{9D8B030D-6E8A-4147-A177-3AD203B41FA5}">
                      <a16:colId xmlns:a16="http://schemas.microsoft.com/office/drawing/2014/main" val="706081663"/>
                    </a:ext>
                  </a:extLst>
                </a:gridCol>
                <a:gridCol w="1899265">
                  <a:extLst>
                    <a:ext uri="{9D8B030D-6E8A-4147-A177-3AD203B41FA5}">
                      <a16:colId xmlns:a16="http://schemas.microsoft.com/office/drawing/2014/main" val="1246757420"/>
                    </a:ext>
                  </a:extLst>
                </a:gridCol>
              </a:tblGrid>
              <a:tr h="370840">
                <a:tc>
                  <a:txBody>
                    <a:bodyPr/>
                    <a:lstStyle/>
                    <a:p>
                      <a:pPr algn="ctr"/>
                      <a:r>
                        <a:rPr lang="en-US" dirty="0"/>
                        <a:t>INDEX</a:t>
                      </a:r>
                      <a:endParaRPr lang="en-CA" dirty="0"/>
                    </a:p>
                  </a:txBody>
                  <a:tcPr anchor="ctr"/>
                </a:tc>
                <a:tc>
                  <a:txBody>
                    <a:bodyPr/>
                    <a:lstStyle/>
                    <a:p>
                      <a:pPr algn="ctr"/>
                      <a:r>
                        <a:rPr lang="en-US" dirty="0"/>
                        <a:t>VALUE</a:t>
                      </a:r>
                      <a:endParaRPr lang="en-CA" dirty="0"/>
                    </a:p>
                  </a:txBody>
                  <a:tcPr anchor="ctr"/>
                </a:tc>
                <a:extLst>
                  <a:ext uri="{0D108BD9-81ED-4DB2-BD59-A6C34878D82A}">
                    <a16:rowId xmlns:a16="http://schemas.microsoft.com/office/drawing/2014/main" val="3294906655"/>
                  </a:ext>
                </a:extLst>
              </a:tr>
              <a:tr h="370840">
                <a:tc>
                  <a:txBody>
                    <a:bodyPr/>
                    <a:lstStyle/>
                    <a:p>
                      <a:pPr algn="ctr"/>
                      <a:r>
                        <a:rPr lang="en-US" dirty="0"/>
                        <a:t>000</a:t>
                      </a:r>
                      <a:endParaRPr lang="en-CA" dirty="0"/>
                    </a:p>
                  </a:txBody>
                  <a:tcPr anchor="ctr"/>
                </a:tc>
                <a:tc>
                  <a:txBody>
                    <a:bodyPr/>
                    <a:lstStyle/>
                    <a:p>
                      <a:pPr algn="ctr"/>
                      <a:r>
                        <a:rPr lang="en-US" dirty="0"/>
                        <a:t>Dana</a:t>
                      </a:r>
                      <a:endParaRPr lang="en-CA" dirty="0"/>
                    </a:p>
                  </a:txBody>
                  <a:tcPr anchor="ctr"/>
                </a:tc>
                <a:extLst>
                  <a:ext uri="{0D108BD9-81ED-4DB2-BD59-A6C34878D82A}">
                    <a16:rowId xmlns:a16="http://schemas.microsoft.com/office/drawing/2014/main" val="3896607758"/>
                  </a:ext>
                </a:extLst>
              </a:tr>
              <a:tr h="370840">
                <a:tc>
                  <a:txBody>
                    <a:bodyPr/>
                    <a:lstStyle/>
                    <a:p>
                      <a:pPr algn="ctr"/>
                      <a:r>
                        <a:rPr lang="en-US" dirty="0"/>
                        <a:t>001</a:t>
                      </a:r>
                      <a:endParaRPr lang="en-CA" dirty="0"/>
                    </a:p>
                  </a:txBody>
                  <a:tcPr anchor="ctr"/>
                </a:tc>
                <a:tc>
                  <a:txBody>
                    <a:bodyPr/>
                    <a:lstStyle/>
                    <a:p>
                      <a:pPr algn="ctr"/>
                      <a:r>
                        <a:rPr lang="en-US" dirty="0"/>
                        <a:t>Mohammed</a:t>
                      </a:r>
                    </a:p>
                  </a:txBody>
                  <a:tcPr anchor="ctr"/>
                </a:tc>
                <a:extLst>
                  <a:ext uri="{0D108BD9-81ED-4DB2-BD59-A6C34878D82A}">
                    <a16:rowId xmlns:a16="http://schemas.microsoft.com/office/drawing/2014/main" val="4119136092"/>
                  </a:ext>
                </a:extLst>
              </a:tr>
              <a:tr h="370840">
                <a:tc>
                  <a:txBody>
                    <a:bodyPr/>
                    <a:lstStyle/>
                    <a:p>
                      <a:pPr algn="ctr"/>
                      <a:r>
                        <a:rPr lang="en-US" dirty="0"/>
                        <a:t>010</a:t>
                      </a:r>
                      <a:endParaRPr lang="en-CA" dirty="0"/>
                    </a:p>
                  </a:txBody>
                  <a:tcPr anchor="ctr"/>
                </a:tc>
                <a:tc>
                  <a:txBody>
                    <a:bodyPr/>
                    <a:lstStyle/>
                    <a:p>
                      <a:pPr algn="ctr"/>
                      <a:r>
                        <a:rPr lang="en-US" dirty="0"/>
                        <a:t>Noor</a:t>
                      </a:r>
                      <a:endParaRPr lang="en-CA" dirty="0"/>
                    </a:p>
                  </a:txBody>
                  <a:tcPr anchor="ctr"/>
                </a:tc>
                <a:extLst>
                  <a:ext uri="{0D108BD9-81ED-4DB2-BD59-A6C34878D82A}">
                    <a16:rowId xmlns:a16="http://schemas.microsoft.com/office/drawing/2014/main" val="404118429"/>
                  </a:ext>
                </a:extLst>
              </a:tr>
              <a:tr h="370840">
                <a:tc>
                  <a:txBody>
                    <a:bodyPr/>
                    <a:lstStyle/>
                    <a:p>
                      <a:pPr algn="ctr"/>
                      <a:r>
                        <a:rPr lang="en-US" dirty="0"/>
                        <a:t>011</a:t>
                      </a:r>
                      <a:endParaRPr lang="en-CA" dirty="0"/>
                    </a:p>
                  </a:txBody>
                  <a:tcPr anchor="ctr"/>
                </a:tc>
                <a:tc>
                  <a:txBody>
                    <a:bodyPr/>
                    <a:lstStyle/>
                    <a:p>
                      <a:pPr algn="ctr"/>
                      <a:r>
                        <a:rPr lang="en-US" dirty="0"/>
                        <a:t>Obada</a:t>
                      </a:r>
                      <a:endParaRPr lang="en-CA" dirty="0"/>
                    </a:p>
                  </a:txBody>
                  <a:tcPr anchor="ctr"/>
                </a:tc>
                <a:extLst>
                  <a:ext uri="{0D108BD9-81ED-4DB2-BD59-A6C34878D82A}">
                    <a16:rowId xmlns:a16="http://schemas.microsoft.com/office/drawing/2014/main" val="2082740224"/>
                  </a:ext>
                </a:extLst>
              </a:tr>
              <a:tr h="370840">
                <a:tc>
                  <a:txBody>
                    <a:bodyPr/>
                    <a:lstStyle/>
                    <a:p>
                      <a:pPr algn="ctr"/>
                      <a:r>
                        <a:rPr lang="en-US" dirty="0"/>
                        <a:t>100</a:t>
                      </a:r>
                      <a:endParaRPr lang="en-CA" dirty="0"/>
                    </a:p>
                  </a:txBody>
                  <a:tcPr anchor="ctr"/>
                </a:tc>
                <a:tc>
                  <a:txBody>
                    <a:bodyPr/>
                    <a:lstStyle/>
                    <a:p>
                      <a:pPr algn="ctr"/>
                      <a:r>
                        <a:rPr lang="en-US" dirty="0"/>
                        <a:t>Aseel</a:t>
                      </a:r>
                      <a:endParaRPr lang="en-CA" dirty="0"/>
                    </a:p>
                  </a:txBody>
                  <a:tcPr anchor="ctr"/>
                </a:tc>
                <a:extLst>
                  <a:ext uri="{0D108BD9-81ED-4DB2-BD59-A6C34878D82A}">
                    <a16:rowId xmlns:a16="http://schemas.microsoft.com/office/drawing/2014/main" val="2387937986"/>
                  </a:ext>
                </a:extLst>
              </a:tr>
              <a:tr h="370840">
                <a:tc>
                  <a:txBody>
                    <a:bodyPr/>
                    <a:lstStyle/>
                    <a:p>
                      <a:pPr algn="ctr"/>
                      <a:r>
                        <a:rPr lang="en-US" dirty="0"/>
                        <a:t>101</a:t>
                      </a:r>
                      <a:endParaRPr lang="en-CA" dirty="0"/>
                    </a:p>
                  </a:txBody>
                  <a:tcPr anchor="ctr"/>
                </a:tc>
                <a:tc>
                  <a:txBody>
                    <a:bodyPr/>
                    <a:lstStyle/>
                    <a:p>
                      <a:pPr algn="ctr"/>
                      <a:r>
                        <a:rPr lang="en-US" dirty="0"/>
                        <a:t>Leen</a:t>
                      </a:r>
                      <a:endParaRPr lang="en-CA" dirty="0"/>
                    </a:p>
                  </a:txBody>
                  <a:tcPr anchor="ctr"/>
                </a:tc>
                <a:extLst>
                  <a:ext uri="{0D108BD9-81ED-4DB2-BD59-A6C34878D82A}">
                    <a16:rowId xmlns:a16="http://schemas.microsoft.com/office/drawing/2014/main" val="2077068950"/>
                  </a:ext>
                </a:extLst>
              </a:tr>
              <a:tr h="370840">
                <a:tc>
                  <a:txBody>
                    <a:bodyPr/>
                    <a:lstStyle/>
                    <a:p>
                      <a:pPr algn="ctr"/>
                      <a:r>
                        <a:rPr lang="en-US" dirty="0"/>
                        <a:t>110</a:t>
                      </a:r>
                      <a:endParaRPr lang="en-CA" dirty="0"/>
                    </a:p>
                  </a:txBody>
                  <a:tcPr anchor="ctr"/>
                </a:tc>
                <a:tc>
                  <a:txBody>
                    <a:bodyPr/>
                    <a:lstStyle/>
                    <a:p>
                      <a:pPr algn="ctr"/>
                      <a:r>
                        <a:rPr lang="en-US" dirty="0"/>
                        <a:t>Akram</a:t>
                      </a:r>
                      <a:endParaRPr lang="en-CA" dirty="0"/>
                    </a:p>
                  </a:txBody>
                  <a:tcPr anchor="ctr"/>
                </a:tc>
                <a:extLst>
                  <a:ext uri="{0D108BD9-81ED-4DB2-BD59-A6C34878D82A}">
                    <a16:rowId xmlns:a16="http://schemas.microsoft.com/office/drawing/2014/main" val="821644670"/>
                  </a:ext>
                </a:extLst>
              </a:tr>
              <a:tr h="370840">
                <a:tc>
                  <a:txBody>
                    <a:bodyPr/>
                    <a:lstStyle/>
                    <a:p>
                      <a:pPr algn="ctr"/>
                      <a:r>
                        <a:rPr lang="en-US" dirty="0"/>
                        <a:t>111</a:t>
                      </a:r>
                      <a:endParaRPr lang="en-CA" dirty="0"/>
                    </a:p>
                  </a:txBody>
                  <a:tcPr anchor="ctr"/>
                </a:tc>
                <a:tc>
                  <a:txBody>
                    <a:bodyPr/>
                    <a:lstStyle/>
                    <a:p>
                      <a:pPr algn="ctr"/>
                      <a:r>
                        <a:rPr lang="en-US" dirty="0"/>
                        <a:t>Malik</a:t>
                      </a:r>
                      <a:endParaRPr lang="en-CA" dirty="0"/>
                    </a:p>
                  </a:txBody>
                  <a:tcPr anchor="ctr"/>
                </a:tc>
                <a:extLst>
                  <a:ext uri="{0D108BD9-81ED-4DB2-BD59-A6C34878D82A}">
                    <a16:rowId xmlns:a16="http://schemas.microsoft.com/office/drawing/2014/main" val="2010154548"/>
                  </a:ext>
                </a:extLst>
              </a:tr>
            </a:tbl>
          </a:graphicData>
        </a:graphic>
      </p:graphicFrame>
      <p:cxnSp>
        <p:nvCxnSpPr>
          <p:cNvPr id="9" name="Straight Arrow Connector 8">
            <a:extLst>
              <a:ext uri="{FF2B5EF4-FFF2-40B4-BE49-F238E27FC236}">
                <a16:creationId xmlns:a16="http://schemas.microsoft.com/office/drawing/2014/main" id="{A8EF5F7C-8428-1286-D48D-0A4A44F3CEC5}"/>
              </a:ext>
            </a:extLst>
          </p:cNvPr>
          <p:cNvCxnSpPr/>
          <p:nvPr/>
        </p:nvCxnSpPr>
        <p:spPr>
          <a:xfrm>
            <a:off x="2890683" y="3758380"/>
            <a:ext cx="1317523" cy="44736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557EF681-34C3-6395-994B-EFE6D8A0479B}"/>
              </a:ext>
            </a:extLst>
          </p:cNvPr>
          <p:cNvCxnSpPr>
            <a:cxnSpLocks/>
          </p:cNvCxnSpPr>
          <p:nvPr/>
        </p:nvCxnSpPr>
        <p:spPr>
          <a:xfrm>
            <a:off x="6784257" y="4648199"/>
            <a:ext cx="816078"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6DC40303-7E9D-6A8B-BFDC-F40C0B1B490F}"/>
              </a:ext>
            </a:extLst>
          </p:cNvPr>
          <p:cNvCxnSpPr>
            <a:cxnSpLocks/>
          </p:cNvCxnSpPr>
          <p:nvPr/>
        </p:nvCxnSpPr>
        <p:spPr>
          <a:xfrm>
            <a:off x="2875934" y="4648199"/>
            <a:ext cx="1332272" cy="0"/>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97AC4D85-86E6-459B-3AF9-BD71523A0D1E}"/>
              </a:ext>
            </a:extLst>
          </p:cNvPr>
          <p:cNvCxnSpPr>
            <a:cxnSpLocks/>
          </p:cNvCxnSpPr>
          <p:nvPr/>
        </p:nvCxnSpPr>
        <p:spPr>
          <a:xfrm flipV="1">
            <a:off x="2890683" y="4977580"/>
            <a:ext cx="1317523" cy="55552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Content Placeholder 2">
            <a:extLst>
              <a:ext uri="{FF2B5EF4-FFF2-40B4-BE49-F238E27FC236}">
                <a16:creationId xmlns:a16="http://schemas.microsoft.com/office/drawing/2014/main" id="{E80A8EE2-3771-96E7-47D9-D4444EBC04BF}"/>
              </a:ext>
            </a:extLst>
          </p:cNvPr>
          <p:cNvSpPr txBox="1">
            <a:spLocks/>
          </p:cNvSpPr>
          <p:nvPr/>
        </p:nvSpPr>
        <p:spPr>
          <a:xfrm>
            <a:off x="838200" y="1825625"/>
            <a:ext cx="10515600" cy="149030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CA" sz="2400" dirty="0"/>
          </a:p>
        </p:txBody>
      </p:sp>
      <p:sp>
        <p:nvSpPr>
          <p:cNvPr id="18" name="Title 1">
            <a:extLst>
              <a:ext uri="{FF2B5EF4-FFF2-40B4-BE49-F238E27FC236}">
                <a16:creationId xmlns:a16="http://schemas.microsoft.com/office/drawing/2014/main" id="{D0913FC5-F31E-0771-8FBF-2AAEF9E4C3B9}"/>
              </a:ext>
            </a:extLst>
          </p:cNvPr>
          <p:cNvSpPr txBox="1">
            <a:spLocks/>
          </p:cNvSpPr>
          <p:nvPr/>
        </p:nvSpPr>
        <p:spPr>
          <a:xfrm>
            <a:off x="838200" y="365125"/>
            <a:ext cx="10515600" cy="1325563"/>
          </a:xfrm>
          <a:prstGeom prst="rect">
            <a:avLst/>
          </a:prstGeom>
        </p:spPr>
        <p:txBody>
          <a:bodyPr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Collagen Domain</a:t>
            </a:r>
            <a:endParaRPr lang="en-CA" dirty="0"/>
          </a:p>
        </p:txBody>
      </p:sp>
      <p:sp>
        <p:nvSpPr>
          <p:cNvPr id="19" name="Content Placeholder 2">
            <a:extLst>
              <a:ext uri="{FF2B5EF4-FFF2-40B4-BE49-F238E27FC236}">
                <a16:creationId xmlns:a16="http://schemas.microsoft.com/office/drawing/2014/main" id="{6CDA75B9-3668-2D78-79AD-D45BCDE3F571}"/>
              </a:ext>
            </a:extLst>
          </p:cNvPr>
          <p:cNvSpPr txBox="1">
            <a:spLocks/>
          </p:cNvSpPr>
          <p:nvPr/>
        </p:nvSpPr>
        <p:spPr>
          <a:xfrm>
            <a:off x="990600" y="1978025"/>
            <a:ext cx="10515600" cy="131095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Q: Hash value is unique?</a:t>
            </a:r>
          </a:p>
          <a:p>
            <a:r>
              <a:rPr lang="en-US" sz="2000" dirty="0"/>
              <a:t>For a 3-bit hash value  </a:t>
            </a:r>
            <a:r>
              <a:rPr lang="en-US" sz="2000" dirty="0">
                <a:sym typeface="Wingdings" panose="05000000000000000000" pitchFamily="2" charset="2"/>
              </a:rPr>
              <a:t> P(Ali | Mohammed) = 1/8 *1/8 = 1/16  1.5%</a:t>
            </a:r>
          </a:p>
          <a:p>
            <a:r>
              <a:rPr lang="en-US" sz="2000" dirty="0">
                <a:sym typeface="Wingdings" panose="05000000000000000000" pitchFamily="2" charset="2"/>
              </a:rPr>
              <a:t>For 256 bit  1/ 2^256 * 1/ 2^256 = 1/ 2^512  7.4*10^-195</a:t>
            </a:r>
            <a:endParaRPr lang="en-CA" sz="2000" dirty="0"/>
          </a:p>
        </p:txBody>
      </p:sp>
      <p:sp>
        <p:nvSpPr>
          <p:cNvPr id="20" name="TextBox 19">
            <a:extLst>
              <a:ext uri="{FF2B5EF4-FFF2-40B4-BE49-F238E27FC236}">
                <a16:creationId xmlns:a16="http://schemas.microsoft.com/office/drawing/2014/main" id="{309DC443-943E-8864-89E4-C4A07873D6BC}"/>
              </a:ext>
            </a:extLst>
          </p:cNvPr>
          <p:cNvSpPr txBox="1"/>
          <p:nvPr/>
        </p:nvSpPr>
        <p:spPr>
          <a:xfrm>
            <a:off x="11389132" y="3836416"/>
            <a:ext cx="502573"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solidFill>
                  <a:srgbClr val="FF0000"/>
                </a:solidFill>
              </a:rPr>
              <a:t>/Ali</a:t>
            </a:r>
            <a:endParaRPr lang="en-CA" dirty="0">
              <a:solidFill>
                <a:srgbClr val="FF0000"/>
              </a:solidFill>
            </a:endParaRPr>
          </a:p>
        </p:txBody>
      </p:sp>
      <p:sp>
        <p:nvSpPr>
          <p:cNvPr id="21" name="TextBox 20">
            <a:extLst>
              <a:ext uri="{FF2B5EF4-FFF2-40B4-BE49-F238E27FC236}">
                <a16:creationId xmlns:a16="http://schemas.microsoft.com/office/drawing/2014/main" id="{6D4AF53C-7E88-F14B-7BBB-3D76020DD6D7}"/>
              </a:ext>
            </a:extLst>
          </p:cNvPr>
          <p:cNvSpPr txBox="1"/>
          <p:nvPr/>
        </p:nvSpPr>
        <p:spPr>
          <a:xfrm>
            <a:off x="11061787" y="4608248"/>
            <a:ext cx="965842" cy="36933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solidFill>
                  <a:srgbClr val="FF0000"/>
                </a:solidFill>
              </a:rPr>
              <a:t>/Ahmad</a:t>
            </a:r>
            <a:endParaRPr lang="en-CA" dirty="0">
              <a:solidFill>
                <a:srgbClr val="FF0000"/>
              </a:solidFill>
            </a:endParaRPr>
          </a:p>
        </p:txBody>
      </p:sp>
      <p:sp>
        <p:nvSpPr>
          <p:cNvPr id="3" name="Footer Placeholder 2">
            <a:extLst>
              <a:ext uri="{FF2B5EF4-FFF2-40B4-BE49-F238E27FC236}">
                <a16:creationId xmlns:a16="http://schemas.microsoft.com/office/drawing/2014/main" id="{3A57C315-0DD6-A50D-18B1-70D0BEB985F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6755753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56EFD-0352-8C65-E165-2A6B3E4E3565}"/>
              </a:ext>
            </a:extLst>
          </p:cNvPr>
          <p:cNvSpPr>
            <a:spLocks noGrp="1"/>
          </p:cNvSpPr>
          <p:nvPr>
            <p:ph type="title"/>
          </p:nvPr>
        </p:nvSpPr>
        <p:spPr/>
        <p:txBody>
          <a:bodyPr/>
          <a:lstStyle/>
          <a:p>
            <a:r>
              <a:rPr lang="en-US" dirty="0"/>
              <a:t>Collagen Domain</a:t>
            </a:r>
            <a:endParaRPr lang="en-CA" dirty="0"/>
          </a:p>
        </p:txBody>
      </p:sp>
      <p:sp>
        <p:nvSpPr>
          <p:cNvPr id="3" name="Content Placeholder 2">
            <a:extLst>
              <a:ext uri="{FF2B5EF4-FFF2-40B4-BE49-F238E27FC236}">
                <a16:creationId xmlns:a16="http://schemas.microsoft.com/office/drawing/2014/main" id="{E3CC8CEF-C86A-45FE-F5A5-80B16BD9D0F8}"/>
              </a:ext>
            </a:extLst>
          </p:cNvPr>
          <p:cNvSpPr>
            <a:spLocks noGrp="1"/>
          </p:cNvSpPr>
          <p:nvPr>
            <p:ph idx="1"/>
          </p:nvPr>
        </p:nvSpPr>
        <p:spPr/>
        <p:txBody>
          <a:bodyPr>
            <a:normAutofit/>
          </a:bodyPr>
          <a:lstStyle/>
          <a:p>
            <a:r>
              <a:rPr lang="en-US" sz="2400" dirty="0"/>
              <a:t>If a hacker creates a malicious program, disguises it as legitimate software, and manages to replace the original on a popular download site, multiple issues can arise, especially if the malicious file's hash is being changed and the firewall doesn't detect it.</a:t>
            </a:r>
          </a:p>
          <a:p>
            <a:endParaRPr lang="en-US" sz="2400" dirty="0"/>
          </a:p>
          <a:p>
            <a:r>
              <a:rPr lang="en-US" sz="2400" b="1" dirty="0">
                <a:solidFill>
                  <a:srgbClr val="FF0000"/>
                </a:solidFill>
              </a:rPr>
              <a:t>Hash Collision</a:t>
            </a:r>
            <a:r>
              <a:rPr lang="en-US" sz="2400" dirty="0"/>
              <a:t>: A skilled attacker could theoretically create a malicious file with the same hash as the legitimate one, This is rare but can occur and would bypass basic integrity checks.</a:t>
            </a:r>
            <a:endParaRPr lang="en-CA" sz="2400" dirty="0"/>
          </a:p>
        </p:txBody>
      </p:sp>
      <p:sp>
        <p:nvSpPr>
          <p:cNvPr id="4" name="Footer Placeholder 3">
            <a:extLst>
              <a:ext uri="{FF2B5EF4-FFF2-40B4-BE49-F238E27FC236}">
                <a16:creationId xmlns:a16="http://schemas.microsoft.com/office/drawing/2014/main" id="{76F5A97F-E824-877C-72BD-EF72B713FEEB}"/>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9055454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988556FB-E778-ADA2-1627-40EDA95E5CC0}"/>
              </a:ext>
            </a:extLst>
          </p:cNvPr>
          <p:cNvSpPr/>
          <p:nvPr/>
        </p:nvSpPr>
        <p:spPr>
          <a:xfrm>
            <a:off x="4869755" y="1654931"/>
            <a:ext cx="2644878" cy="2479572"/>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11" name="Rectangle 10">
            <a:extLst>
              <a:ext uri="{FF2B5EF4-FFF2-40B4-BE49-F238E27FC236}">
                <a16:creationId xmlns:a16="http://schemas.microsoft.com/office/drawing/2014/main" id="{8CED51C9-8887-EDAD-CE25-F1A0181CC1B2}"/>
              </a:ext>
            </a:extLst>
          </p:cNvPr>
          <p:cNvSpPr/>
          <p:nvPr/>
        </p:nvSpPr>
        <p:spPr>
          <a:xfrm>
            <a:off x="592722" y="3313471"/>
            <a:ext cx="2644878" cy="2684206"/>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sp>
        <p:nvSpPr>
          <p:cNvPr id="2" name="Title 1">
            <a:extLst>
              <a:ext uri="{FF2B5EF4-FFF2-40B4-BE49-F238E27FC236}">
                <a16:creationId xmlns:a16="http://schemas.microsoft.com/office/drawing/2014/main" id="{BAEB3BFA-A82F-FE66-755C-84468667D334}"/>
              </a:ext>
            </a:extLst>
          </p:cNvPr>
          <p:cNvSpPr>
            <a:spLocks noGrp="1"/>
          </p:cNvSpPr>
          <p:nvPr>
            <p:ph type="title"/>
          </p:nvPr>
        </p:nvSpPr>
        <p:spPr/>
        <p:txBody>
          <a:bodyPr/>
          <a:lstStyle/>
          <a:p>
            <a:r>
              <a:rPr lang="en-US" dirty="0"/>
              <a:t>Collagen Domain</a:t>
            </a:r>
            <a:endParaRPr lang="en-CA" dirty="0"/>
          </a:p>
        </p:txBody>
      </p:sp>
      <p:pic>
        <p:nvPicPr>
          <p:cNvPr id="5" name="Graphic 4" descr="Cmd Terminal with solid fill">
            <a:extLst>
              <a:ext uri="{FF2B5EF4-FFF2-40B4-BE49-F238E27FC236}">
                <a16:creationId xmlns:a16="http://schemas.microsoft.com/office/drawing/2014/main" id="{99BECC72-3BE9-6AA1-3CB8-700AF3E7D84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50887" y="3411793"/>
            <a:ext cx="1211410" cy="1211410"/>
          </a:xfrm>
          <a:prstGeom prst="rect">
            <a:avLst/>
          </a:prstGeom>
        </p:spPr>
      </p:pic>
      <p:grpSp>
        <p:nvGrpSpPr>
          <p:cNvPr id="9" name="Group 8">
            <a:extLst>
              <a:ext uri="{FF2B5EF4-FFF2-40B4-BE49-F238E27FC236}">
                <a16:creationId xmlns:a16="http://schemas.microsoft.com/office/drawing/2014/main" id="{49EE856A-52FC-5B09-4C94-7E0358231B9F}"/>
              </a:ext>
            </a:extLst>
          </p:cNvPr>
          <p:cNvGrpSpPr/>
          <p:nvPr/>
        </p:nvGrpSpPr>
        <p:grpSpPr>
          <a:xfrm>
            <a:off x="1981510" y="4432528"/>
            <a:ext cx="981949" cy="981949"/>
            <a:chOff x="1536943" y="3230891"/>
            <a:chExt cx="981949" cy="981949"/>
          </a:xfrm>
        </p:grpSpPr>
        <p:pic>
          <p:nvPicPr>
            <p:cNvPr id="6" name="Graphic 5" descr="Paper with solid fill">
              <a:extLst>
                <a:ext uri="{FF2B5EF4-FFF2-40B4-BE49-F238E27FC236}">
                  <a16:creationId xmlns:a16="http://schemas.microsoft.com/office/drawing/2014/main" id="{99A1134E-ED31-E9F7-EBE1-8A4ED1C1032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943" y="3230891"/>
              <a:ext cx="981949" cy="981949"/>
            </a:xfrm>
            <a:prstGeom prst="rect">
              <a:avLst/>
            </a:prstGeom>
          </p:spPr>
        </p:pic>
        <p:pic>
          <p:nvPicPr>
            <p:cNvPr id="7" name="Graphic 6" descr="Morse Code with solid fill">
              <a:extLst>
                <a:ext uri="{FF2B5EF4-FFF2-40B4-BE49-F238E27FC236}">
                  <a16:creationId xmlns:a16="http://schemas.microsoft.com/office/drawing/2014/main" id="{1351E17A-1FEF-0AA6-DB00-AD74A032E0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44120" y="3510204"/>
              <a:ext cx="571117" cy="571117"/>
            </a:xfrm>
            <a:prstGeom prst="rect">
              <a:avLst/>
            </a:prstGeom>
          </p:spPr>
        </p:pic>
      </p:grpSp>
      <p:sp>
        <p:nvSpPr>
          <p:cNvPr id="8" name="TextBox 7">
            <a:extLst>
              <a:ext uri="{FF2B5EF4-FFF2-40B4-BE49-F238E27FC236}">
                <a16:creationId xmlns:a16="http://schemas.microsoft.com/office/drawing/2014/main" id="{4864A2DE-D298-0848-5B2B-D15CBD3E5F47}"/>
              </a:ext>
            </a:extLst>
          </p:cNvPr>
          <p:cNvSpPr txBox="1"/>
          <p:nvPr/>
        </p:nvSpPr>
        <p:spPr>
          <a:xfrm>
            <a:off x="714271" y="4636627"/>
            <a:ext cx="1413016" cy="646331"/>
          </a:xfrm>
          <a:prstGeom prst="rect">
            <a:avLst/>
          </a:prstGeom>
          <a:noFill/>
        </p:spPr>
        <p:txBody>
          <a:bodyPr wrap="none" rtlCol="0">
            <a:spAutoFit/>
          </a:bodyPr>
          <a:lstStyle/>
          <a:p>
            <a:r>
              <a:rPr lang="en-US" b="1" dirty="0"/>
              <a:t>Program</a:t>
            </a:r>
          </a:p>
          <a:p>
            <a:r>
              <a:rPr lang="en-US" b="1" dirty="0"/>
              <a:t>Hash Value</a:t>
            </a:r>
            <a:endParaRPr lang="en-CA" b="1" dirty="0"/>
          </a:p>
        </p:txBody>
      </p:sp>
      <p:sp>
        <p:nvSpPr>
          <p:cNvPr id="10" name="TextBox 9">
            <a:extLst>
              <a:ext uri="{FF2B5EF4-FFF2-40B4-BE49-F238E27FC236}">
                <a16:creationId xmlns:a16="http://schemas.microsoft.com/office/drawing/2014/main" id="{5A02D445-18AA-75B3-4D47-B0368B2945CB}"/>
              </a:ext>
            </a:extLst>
          </p:cNvPr>
          <p:cNvSpPr txBox="1"/>
          <p:nvPr/>
        </p:nvSpPr>
        <p:spPr>
          <a:xfrm>
            <a:off x="714271" y="3832832"/>
            <a:ext cx="1065869" cy="369332"/>
          </a:xfrm>
          <a:prstGeom prst="rect">
            <a:avLst/>
          </a:prstGeom>
          <a:noFill/>
        </p:spPr>
        <p:txBody>
          <a:bodyPr wrap="none" rtlCol="0">
            <a:spAutoFit/>
          </a:bodyPr>
          <a:lstStyle/>
          <a:p>
            <a:r>
              <a:rPr lang="en-US" b="1" dirty="0"/>
              <a:t>Program</a:t>
            </a:r>
            <a:endParaRPr lang="en-CA" b="1" dirty="0"/>
          </a:p>
        </p:txBody>
      </p:sp>
      <p:sp>
        <p:nvSpPr>
          <p:cNvPr id="12" name="Rectangle: Rounded Corners 11">
            <a:extLst>
              <a:ext uri="{FF2B5EF4-FFF2-40B4-BE49-F238E27FC236}">
                <a16:creationId xmlns:a16="http://schemas.microsoft.com/office/drawing/2014/main" id="{DF15CFA6-EC06-863B-0366-5A7EA2F4C05A}"/>
              </a:ext>
            </a:extLst>
          </p:cNvPr>
          <p:cNvSpPr/>
          <p:nvPr/>
        </p:nvSpPr>
        <p:spPr>
          <a:xfrm>
            <a:off x="961431" y="5435985"/>
            <a:ext cx="1907459" cy="420329"/>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Legal web Page</a:t>
            </a:r>
            <a:endParaRPr lang="en-CA" dirty="0"/>
          </a:p>
        </p:txBody>
      </p:sp>
      <p:cxnSp>
        <p:nvCxnSpPr>
          <p:cNvPr id="23" name="Straight Arrow Connector 22">
            <a:extLst>
              <a:ext uri="{FF2B5EF4-FFF2-40B4-BE49-F238E27FC236}">
                <a16:creationId xmlns:a16="http://schemas.microsoft.com/office/drawing/2014/main" id="{51D68863-0C7A-1A7C-CC02-FCB181C7C1C2}"/>
              </a:ext>
            </a:extLst>
          </p:cNvPr>
          <p:cNvCxnSpPr>
            <a:cxnSpLocks/>
          </p:cNvCxnSpPr>
          <p:nvPr/>
        </p:nvCxnSpPr>
        <p:spPr>
          <a:xfrm>
            <a:off x="3371545" y="4705403"/>
            <a:ext cx="1947707" cy="6438"/>
          </a:xfrm>
          <a:prstGeom prst="straightConnector1">
            <a:avLst/>
          </a:prstGeom>
          <a:ln w="57150">
            <a:solidFill>
              <a:schemeClr val="tx1">
                <a:lumMod val="95000"/>
                <a:lumOff val="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6" name="Graphic 25" descr="Badge Cross with solid fill">
            <a:extLst>
              <a:ext uri="{FF2B5EF4-FFF2-40B4-BE49-F238E27FC236}">
                <a16:creationId xmlns:a16="http://schemas.microsoft.com/office/drawing/2014/main" id="{C3390B84-D924-9A45-AE39-E73528C2AA7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385370" y="4456732"/>
            <a:ext cx="510217" cy="510217"/>
          </a:xfrm>
          <a:prstGeom prst="rect">
            <a:avLst/>
          </a:prstGeom>
        </p:spPr>
      </p:pic>
      <p:sp>
        <p:nvSpPr>
          <p:cNvPr id="28" name="TextBox 27">
            <a:extLst>
              <a:ext uri="{FF2B5EF4-FFF2-40B4-BE49-F238E27FC236}">
                <a16:creationId xmlns:a16="http://schemas.microsoft.com/office/drawing/2014/main" id="{54F5C709-CA6E-9161-33D3-37AB9B5EAE26}"/>
              </a:ext>
            </a:extLst>
          </p:cNvPr>
          <p:cNvSpPr txBox="1"/>
          <p:nvPr/>
        </p:nvSpPr>
        <p:spPr>
          <a:xfrm>
            <a:off x="3351430" y="4789654"/>
            <a:ext cx="1904672" cy="646331"/>
          </a:xfrm>
          <a:prstGeom prst="rect">
            <a:avLst/>
          </a:prstGeom>
          <a:noFill/>
        </p:spPr>
        <p:txBody>
          <a:bodyPr wrap="square" rtlCol="0">
            <a:spAutoFit/>
          </a:bodyPr>
          <a:lstStyle/>
          <a:p>
            <a:r>
              <a:rPr lang="en-US" b="1" dirty="0"/>
              <a:t>Program deleted by hacker</a:t>
            </a:r>
            <a:endParaRPr lang="en-CA" b="1" dirty="0"/>
          </a:p>
        </p:txBody>
      </p:sp>
      <p:sp>
        <p:nvSpPr>
          <p:cNvPr id="32" name="Rectangle: Rounded Corners 31">
            <a:extLst>
              <a:ext uri="{FF2B5EF4-FFF2-40B4-BE49-F238E27FC236}">
                <a16:creationId xmlns:a16="http://schemas.microsoft.com/office/drawing/2014/main" id="{EEDACA9B-5657-6A4C-4E01-CC88892054A3}"/>
              </a:ext>
            </a:extLst>
          </p:cNvPr>
          <p:cNvSpPr/>
          <p:nvPr/>
        </p:nvSpPr>
        <p:spPr>
          <a:xfrm>
            <a:off x="9736059" y="2302011"/>
            <a:ext cx="1904672" cy="830713"/>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Successfully</a:t>
            </a:r>
          </a:p>
          <a:p>
            <a:pPr algn="ctr"/>
            <a:r>
              <a:rPr lang="en-US" dirty="0"/>
              <a:t>Downloaded </a:t>
            </a:r>
            <a:endParaRPr lang="en-CA" dirty="0"/>
          </a:p>
        </p:txBody>
      </p:sp>
      <p:sp>
        <p:nvSpPr>
          <p:cNvPr id="3" name="Footer Placeholder 2">
            <a:extLst>
              <a:ext uri="{FF2B5EF4-FFF2-40B4-BE49-F238E27FC236}">
                <a16:creationId xmlns:a16="http://schemas.microsoft.com/office/drawing/2014/main" id="{B32A9A39-FC3D-6F42-16CB-B4334B0822A3}"/>
              </a:ext>
            </a:extLst>
          </p:cNvPr>
          <p:cNvSpPr>
            <a:spLocks noGrp="1"/>
          </p:cNvSpPr>
          <p:nvPr>
            <p:ph type="ftr" sz="quarter" idx="11"/>
          </p:nvPr>
        </p:nvSpPr>
        <p:spPr/>
        <p:txBody>
          <a:bodyPr/>
          <a:lstStyle/>
          <a:p>
            <a:r>
              <a:rPr lang="sv-SE"/>
              <a:t>INST. : ENG.ALI BANI BAKAR &amp; ENG.Dana Al-Mahrouk</a:t>
            </a:r>
            <a:endParaRPr lang="en-CA"/>
          </a:p>
        </p:txBody>
      </p:sp>
      <p:pic>
        <p:nvPicPr>
          <p:cNvPr id="22" name="Picture 21" descr="A person wearing a hoodie and using a computer&#10;&#10;Description automatically generated">
            <a:extLst>
              <a:ext uri="{FF2B5EF4-FFF2-40B4-BE49-F238E27FC236}">
                <a16:creationId xmlns:a16="http://schemas.microsoft.com/office/drawing/2014/main" id="{4BD6F065-0B5A-3ECE-5FA4-478AC5D7B4B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745823" y="1285254"/>
            <a:ext cx="639547" cy="639547"/>
          </a:xfrm>
          <a:prstGeom prst="rect">
            <a:avLst/>
          </a:prstGeom>
        </p:spPr>
      </p:pic>
      <p:pic>
        <p:nvPicPr>
          <p:cNvPr id="29" name="Graphic 28" descr="Cmd Terminal with solid fill">
            <a:extLst>
              <a:ext uri="{FF2B5EF4-FFF2-40B4-BE49-F238E27FC236}">
                <a16:creationId xmlns:a16="http://schemas.microsoft.com/office/drawing/2014/main" id="{39DD99D9-B8E1-2418-F65C-B00069C4E63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027920" y="1638988"/>
            <a:ext cx="1211410" cy="1211410"/>
          </a:xfrm>
          <a:prstGeom prst="rect">
            <a:avLst/>
          </a:prstGeom>
        </p:spPr>
      </p:pic>
      <p:grpSp>
        <p:nvGrpSpPr>
          <p:cNvPr id="30" name="Group 29">
            <a:extLst>
              <a:ext uri="{FF2B5EF4-FFF2-40B4-BE49-F238E27FC236}">
                <a16:creationId xmlns:a16="http://schemas.microsoft.com/office/drawing/2014/main" id="{873E4BBE-70D8-2455-791D-BF17C3400A39}"/>
              </a:ext>
            </a:extLst>
          </p:cNvPr>
          <p:cNvGrpSpPr/>
          <p:nvPr/>
        </p:nvGrpSpPr>
        <p:grpSpPr>
          <a:xfrm>
            <a:off x="6258543" y="2659723"/>
            <a:ext cx="981949" cy="981949"/>
            <a:chOff x="1536943" y="3230891"/>
            <a:chExt cx="981949" cy="981949"/>
          </a:xfrm>
        </p:grpSpPr>
        <p:pic>
          <p:nvPicPr>
            <p:cNvPr id="33" name="Graphic 32" descr="Paper with solid fill">
              <a:extLst>
                <a:ext uri="{FF2B5EF4-FFF2-40B4-BE49-F238E27FC236}">
                  <a16:creationId xmlns:a16="http://schemas.microsoft.com/office/drawing/2014/main" id="{C21E53F4-EA17-507C-0529-0628B0C86FA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943" y="3230891"/>
              <a:ext cx="981949" cy="981949"/>
            </a:xfrm>
            <a:prstGeom prst="rect">
              <a:avLst/>
            </a:prstGeom>
          </p:spPr>
        </p:pic>
        <p:pic>
          <p:nvPicPr>
            <p:cNvPr id="34" name="Graphic 33" descr="Morse Code with solid fill">
              <a:extLst>
                <a:ext uri="{FF2B5EF4-FFF2-40B4-BE49-F238E27FC236}">
                  <a16:creationId xmlns:a16="http://schemas.microsoft.com/office/drawing/2014/main" id="{21F06685-3F07-553C-579E-6E94489F34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44120" y="3510204"/>
              <a:ext cx="571117" cy="571117"/>
            </a:xfrm>
            <a:prstGeom prst="rect">
              <a:avLst/>
            </a:prstGeom>
          </p:spPr>
        </p:pic>
      </p:grpSp>
      <p:sp>
        <p:nvSpPr>
          <p:cNvPr id="35" name="TextBox 34">
            <a:extLst>
              <a:ext uri="{FF2B5EF4-FFF2-40B4-BE49-F238E27FC236}">
                <a16:creationId xmlns:a16="http://schemas.microsoft.com/office/drawing/2014/main" id="{EBCF083C-3809-7133-4502-F7AB814CF19A}"/>
              </a:ext>
            </a:extLst>
          </p:cNvPr>
          <p:cNvSpPr txBox="1"/>
          <p:nvPr/>
        </p:nvSpPr>
        <p:spPr>
          <a:xfrm>
            <a:off x="4991304" y="2863822"/>
            <a:ext cx="1413016" cy="646331"/>
          </a:xfrm>
          <a:prstGeom prst="rect">
            <a:avLst/>
          </a:prstGeom>
          <a:noFill/>
        </p:spPr>
        <p:txBody>
          <a:bodyPr wrap="none" rtlCol="0">
            <a:spAutoFit/>
          </a:bodyPr>
          <a:lstStyle/>
          <a:p>
            <a:r>
              <a:rPr lang="en-US" b="1" dirty="0"/>
              <a:t>Malware</a:t>
            </a:r>
          </a:p>
          <a:p>
            <a:r>
              <a:rPr lang="en-US" b="1" dirty="0"/>
              <a:t>Hash Value</a:t>
            </a:r>
            <a:endParaRPr lang="en-CA" b="1" dirty="0"/>
          </a:p>
        </p:txBody>
      </p:sp>
      <p:sp>
        <p:nvSpPr>
          <p:cNvPr id="36" name="TextBox 35">
            <a:extLst>
              <a:ext uri="{FF2B5EF4-FFF2-40B4-BE49-F238E27FC236}">
                <a16:creationId xmlns:a16="http://schemas.microsoft.com/office/drawing/2014/main" id="{12A8C38B-BAF1-B708-F582-625892BD183A}"/>
              </a:ext>
            </a:extLst>
          </p:cNvPr>
          <p:cNvSpPr txBox="1"/>
          <p:nvPr/>
        </p:nvSpPr>
        <p:spPr>
          <a:xfrm>
            <a:off x="4991304" y="2060027"/>
            <a:ext cx="1080489" cy="369332"/>
          </a:xfrm>
          <a:prstGeom prst="rect">
            <a:avLst/>
          </a:prstGeom>
          <a:noFill/>
        </p:spPr>
        <p:txBody>
          <a:bodyPr wrap="none" rtlCol="0">
            <a:spAutoFit/>
          </a:bodyPr>
          <a:lstStyle/>
          <a:p>
            <a:r>
              <a:rPr lang="en-US" b="1" dirty="0"/>
              <a:t>Malware</a:t>
            </a:r>
            <a:endParaRPr lang="en-CA" b="1" dirty="0"/>
          </a:p>
        </p:txBody>
      </p:sp>
      <p:sp>
        <p:nvSpPr>
          <p:cNvPr id="37" name="Rectangle: Rounded Corners 36">
            <a:extLst>
              <a:ext uri="{FF2B5EF4-FFF2-40B4-BE49-F238E27FC236}">
                <a16:creationId xmlns:a16="http://schemas.microsoft.com/office/drawing/2014/main" id="{B9C284BE-F3A1-3788-3F20-48127FF59C7F}"/>
              </a:ext>
            </a:extLst>
          </p:cNvPr>
          <p:cNvSpPr/>
          <p:nvPr/>
        </p:nvSpPr>
        <p:spPr>
          <a:xfrm>
            <a:off x="5484253" y="3693811"/>
            <a:ext cx="1299988" cy="29869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Hacker</a:t>
            </a:r>
            <a:endParaRPr lang="en-CA" dirty="0"/>
          </a:p>
        </p:txBody>
      </p:sp>
      <p:pic>
        <p:nvPicPr>
          <p:cNvPr id="39" name="Graphic 38" descr="Badge Tick1 with solid fill">
            <a:extLst>
              <a:ext uri="{FF2B5EF4-FFF2-40B4-BE49-F238E27FC236}">
                <a16:creationId xmlns:a16="http://schemas.microsoft.com/office/drawing/2014/main" id="{98E4A55C-E34B-453B-9D61-AEEA6803209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8320696" y="4070376"/>
            <a:ext cx="510217" cy="510217"/>
          </a:xfrm>
          <a:prstGeom prst="rect">
            <a:avLst/>
          </a:prstGeom>
        </p:spPr>
      </p:pic>
      <p:sp>
        <p:nvSpPr>
          <p:cNvPr id="40" name="TextBox 39">
            <a:extLst>
              <a:ext uri="{FF2B5EF4-FFF2-40B4-BE49-F238E27FC236}">
                <a16:creationId xmlns:a16="http://schemas.microsoft.com/office/drawing/2014/main" id="{C3CF7470-4A4A-B5F7-8706-F5BC2DD9CACC}"/>
              </a:ext>
            </a:extLst>
          </p:cNvPr>
          <p:cNvSpPr txBox="1"/>
          <p:nvPr/>
        </p:nvSpPr>
        <p:spPr>
          <a:xfrm>
            <a:off x="7107426" y="4757347"/>
            <a:ext cx="2295522" cy="923330"/>
          </a:xfrm>
          <a:prstGeom prst="rect">
            <a:avLst/>
          </a:prstGeom>
          <a:noFill/>
        </p:spPr>
        <p:txBody>
          <a:bodyPr wrap="square" rtlCol="0">
            <a:spAutoFit/>
          </a:bodyPr>
          <a:lstStyle/>
          <a:p>
            <a:r>
              <a:rPr lang="en-US" b="1" dirty="0"/>
              <a:t>Malware that have hash value as same legal program</a:t>
            </a:r>
          </a:p>
        </p:txBody>
      </p:sp>
      <p:sp>
        <p:nvSpPr>
          <p:cNvPr id="41" name="Rectangle 40">
            <a:extLst>
              <a:ext uri="{FF2B5EF4-FFF2-40B4-BE49-F238E27FC236}">
                <a16:creationId xmlns:a16="http://schemas.microsoft.com/office/drawing/2014/main" id="{1AFC5C77-5F16-2945-EFF3-8575DBDB0A87}"/>
              </a:ext>
            </a:extLst>
          </p:cNvPr>
          <p:cNvSpPr/>
          <p:nvPr/>
        </p:nvSpPr>
        <p:spPr>
          <a:xfrm>
            <a:off x="9365957" y="3313471"/>
            <a:ext cx="2644878" cy="2684206"/>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CA" dirty="0"/>
          </a:p>
        </p:txBody>
      </p:sp>
      <p:pic>
        <p:nvPicPr>
          <p:cNvPr id="42" name="Graphic 41" descr="Cmd Terminal with solid fill">
            <a:extLst>
              <a:ext uri="{FF2B5EF4-FFF2-40B4-BE49-F238E27FC236}">
                <a16:creationId xmlns:a16="http://schemas.microsoft.com/office/drawing/2014/main" id="{738F8BD3-3DA6-4FB2-5D0A-E2BDFE4FF3A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524122" y="3411793"/>
            <a:ext cx="1211410" cy="1211410"/>
          </a:xfrm>
          <a:prstGeom prst="rect">
            <a:avLst/>
          </a:prstGeom>
        </p:spPr>
      </p:pic>
      <p:grpSp>
        <p:nvGrpSpPr>
          <p:cNvPr id="43" name="Group 42">
            <a:extLst>
              <a:ext uri="{FF2B5EF4-FFF2-40B4-BE49-F238E27FC236}">
                <a16:creationId xmlns:a16="http://schemas.microsoft.com/office/drawing/2014/main" id="{9AD7AFEB-9EEC-F107-314C-741F8D00D252}"/>
              </a:ext>
            </a:extLst>
          </p:cNvPr>
          <p:cNvGrpSpPr/>
          <p:nvPr/>
        </p:nvGrpSpPr>
        <p:grpSpPr>
          <a:xfrm>
            <a:off x="10754745" y="4432528"/>
            <a:ext cx="981949" cy="981949"/>
            <a:chOff x="1536943" y="3230891"/>
            <a:chExt cx="981949" cy="981949"/>
          </a:xfrm>
        </p:grpSpPr>
        <p:pic>
          <p:nvPicPr>
            <p:cNvPr id="44" name="Graphic 43" descr="Paper with solid fill">
              <a:extLst>
                <a:ext uri="{FF2B5EF4-FFF2-40B4-BE49-F238E27FC236}">
                  <a16:creationId xmlns:a16="http://schemas.microsoft.com/office/drawing/2014/main" id="{C6DB0495-09A8-750C-537F-6A481488E05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36943" y="3230891"/>
              <a:ext cx="981949" cy="981949"/>
            </a:xfrm>
            <a:prstGeom prst="rect">
              <a:avLst/>
            </a:prstGeom>
          </p:spPr>
        </p:pic>
        <p:pic>
          <p:nvPicPr>
            <p:cNvPr id="45" name="Graphic 44" descr="Morse Code with solid fill">
              <a:extLst>
                <a:ext uri="{FF2B5EF4-FFF2-40B4-BE49-F238E27FC236}">
                  <a16:creationId xmlns:a16="http://schemas.microsoft.com/office/drawing/2014/main" id="{DE901317-75AD-1140-36A2-371AD66FD3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744120" y="3510204"/>
              <a:ext cx="571117" cy="571117"/>
            </a:xfrm>
            <a:prstGeom prst="rect">
              <a:avLst/>
            </a:prstGeom>
          </p:spPr>
        </p:pic>
      </p:grpSp>
      <p:sp>
        <p:nvSpPr>
          <p:cNvPr id="46" name="TextBox 45">
            <a:extLst>
              <a:ext uri="{FF2B5EF4-FFF2-40B4-BE49-F238E27FC236}">
                <a16:creationId xmlns:a16="http://schemas.microsoft.com/office/drawing/2014/main" id="{8693DA27-AA74-E0F3-40E3-89EF0D3F83AC}"/>
              </a:ext>
            </a:extLst>
          </p:cNvPr>
          <p:cNvSpPr txBox="1"/>
          <p:nvPr/>
        </p:nvSpPr>
        <p:spPr>
          <a:xfrm>
            <a:off x="9487506" y="4636627"/>
            <a:ext cx="1413016" cy="646331"/>
          </a:xfrm>
          <a:prstGeom prst="rect">
            <a:avLst/>
          </a:prstGeom>
          <a:noFill/>
        </p:spPr>
        <p:txBody>
          <a:bodyPr wrap="none" rtlCol="0">
            <a:spAutoFit/>
          </a:bodyPr>
          <a:lstStyle/>
          <a:p>
            <a:r>
              <a:rPr lang="en-US" b="1" dirty="0"/>
              <a:t>Program</a:t>
            </a:r>
          </a:p>
          <a:p>
            <a:r>
              <a:rPr lang="en-US" b="1" dirty="0"/>
              <a:t>Hash Value</a:t>
            </a:r>
            <a:endParaRPr lang="en-CA" b="1" dirty="0"/>
          </a:p>
        </p:txBody>
      </p:sp>
      <p:sp>
        <p:nvSpPr>
          <p:cNvPr id="47" name="TextBox 46">
            <a:extLst>
              <a:ext uri="{FF2B5EF4-FFF2-40B4-BE49-F238E27FC236}">
                <a16:creationId xmlns:a16="http://schemas.microsoft.com/office/drawing/2014/main" id="{4E6B408E-F069-18DE-80E4-F2853250C3DF}"/>
              </a:ext>
            </a:extLst>
          </p:cNvPr>
          <p:cNvSpPr txBox="1"/>
          <p:nvPr/>
        </p:nvSpPr>
        <p:spPr>
          <a:xfrm>
            <a:off x="9487506" y="3832832"/>
            <a:ext cx="1065869" cy="369332"/>
          </a:xfrm>
          <a:prstGeom prst="rect">
            <a:avLst/>
          </a:prstGeom>
          <a:noFill/>
        </p:spPr>
        <p:txBody>
          <a:bodyPr wrap="none" rtlCol="0">
            <a:spAutoFit/>
          </a:bodyPr>
          <a:lstStyle/>
          <a:p>
            <a:r>
              <a:rPr lang="en-US" b="1" dirty="0"/>
              <a:t>Program</a:t>
            </a:r>
            <a:endParaRPr lang="en-CA" b="1" dirty="0"/>
          </a:p>
        </p:txBody>
      </p:sp>
      <p:sp>
        <p:nvSpPr>
          <p:cNvPr id="48" name="Rectangle: Rounded Corners 47">
            <a:extLst>
              <a:ext uri="{FF2B5EF4-FFF2-40B4-BE49-F238E27FC236}">
                <a16:creationId xmlns:a16="http://schemas.microsoft.com/office/drawing/2014/main" id="{556BE77C-25BF-0498-9695-BB8F874A355C}"/>
              </a:ext>
            </a:extLst>
          </p:cNvPr>
          <p:cNvSpPr/>
          <p:nvPr/>
        </p:nvSpPr>
        <p:spPr>
          <a:xfrm>
            <a:off x="9734666" y="5435985"/>
            <a:ext cx="1907459" cy="420329"/>
          </a:xfrm>
          <a:prstGeom prst="roundRect">
            <a:avLst/>
          </a:prstGeom>
          <a:solidFill>
            <a:schemeClr val="bg2">
              <a:lumMod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User</a:t>
            </a:r>
            <a:endParaRPr lang="en-CA" dirty="0"/>
          </a:p>
        </p:txBody>
      </p:sp>
      <p:cxnSp>
        <p:nvCxnSpPr>
          <p:cNvPr id="50" name="Connector: Elbow 49">
            <a:extLst>
              <a:ext uri="{FF2B5EF4-FFF2-40B4-BE49-F238E27FC236}">
                <a16:creationId xmlns:a16="http://schemas.microsoft.com/office/drawing/2014/main" id="{6B47A068-C65A-9BF7-696A-0B12AE5F9BD9}"/>
              </a:ext>
            </a:extLst>
          </p:cNvPr>
          <p:cNvCxnSpPr/>
          <p:nvPr/>
        </p:nvCxnSpPr>
        <p:spPr>
          <a:xfrm>
            <a:off x="6283382" y="4325484"/>
            <a:ext cx="3040296" cy="386356"/>
          </a:xfrm>
          <a:prstGeom prst="bentConnector3">
            <a:avLst>
              <a:gd name="adj1" fmla="val -949"/>
            </a:avLst>
          </a:prstGeom>
          <a:ln w="57150">
            <a:tailEnd type="triangle"/>
          </a:ln>
        </p:spPr>
        <p:style>
          <a:lnRef idx="2">
            <a:schemeClr val="dk1"/>
          </a:lnRef>
          <a:fillRef idx="0">
            <a:schemeClr val="dk1"/>
          </a:fillRef>
          <a:effectRef idx="1">
            <a:schemeClr val="dk1"/>
          </a:effectRef>
          <a:fontRef idx="minor">
            <a:schemeClr val="tx1"/>
          </a:fontRef>
        </p:style>
      </p:cxnSp>
      <p:pic>
        <p:nvPicPr>
          <p:cNvPr id="54" name="Picture 53" descr="A black background with a black square&#10;&#10;Description automatically generated with medium confidence">
            <a:extLst>
              <a:ext uri="{FF2B5EF4-FFF2-40B4-BE49-F238E27FC236}">
                <a16:creationId xmlns:a16="http://schemas.microsoft.com/office/drawing/2014/main" id="{8C55F9E2-BE9E-86A7-267F-4DCFAE311570}"/>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114737" y="3013991"/>
            <a:ext cx="658427" cy="658427"/>
          </a:xfrm>
          <a:prstGeom prst="rect">
            <a:avLst/>
          </a:prstGeom>
        </p:spPr>
      </p:pic>
      <p:pic>
        <p:nvPicPr>
          <p:cNvPr id="56" name="Picture 55">
            <a:extLst>
              <a:ext uri="{FF2B5EF4-FFF2-40B4-BE49-F238E27FC236}">
                <a16:creationId xmlns:a16="http://schemas.microsoft.com/office/drawing/2014/main" id="{FC8BF0A8-AC50-B629-9E35-778790B0D8F9}"/>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89067" y="3118113"/>
            <a:ext cx="498275" cy="498275"/>
          </a:xfrm>
          <a:prstGeom prst="rect">
            <a:avLst/>
          </a:prstGeom>
        </p:spPr>
      </p:pic>
    </p:spTree>
    <p:extLst>
      <p:ext uri="{BB962C8B-B14F-4D97-AF65-F5344CB8AC3E}">
        <p14:creationId xmlns:p14="http://schemas.microsoft.com/office/powerpoint/2010/main" val="41930838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7CD3-76CB-8779-72AF-3F9D746830E2}"/>
              </a:ext>
            </a:extLst>
          </p:cNvPr>
          <p:cNvSpPr>
            <a:spLocks noGrp="1"/>
          </p:cNvSpPr>
          <p:nvPr>
            <p:ph type="title"/>
          </p:nvPr>
        </p:nvSpPr>
        <p:spPr/>
        <p:txBody>
          <a:bodyPr/>
          <a:lstStyle/>
          <a:p>
            <a:r>
              <a:rPr lang="en-US" dirty="0"/>
              <a:t>Security</a:t>
            </a:r>
            <a:endParaRPr lang="en-CA" dirty="0"/>
          </a:p>
        </p:txBody>
      </p:sp>
      <p:sp>
        <p:nvSpPr>
          <p:cNvPr id="3" name="Content Placeholder 2">
            <a:extLst>
              <a:ext uri="{FF2B5EF4-FFF2-40B4-BE49-F238E27FC236}">
                <a16:creationId xmlns:a16="http://schemas.microsoft.com/office/drawing/2014/main" id="{B19A2F92-E872-1B04-CB2F-5EED0F971DA7}"/>
              </a:ext>
            </a:extLst>
          </p:cNvPr>
          <p:cNvSpPr>
            <a:spLocks noGrp="1"/>
          </p:cNvSpPr>
          <p:nvPr>
            <p:ph idx="1"/>
          </p:nvPr>
        </p:nvSpPr>
        <p:spPr/>
        <p:txBody>
          <a:bodyPr>
            <a:normAutofit/>
          </a:bodyPr>
          <a:lstStyle/>
          <a:p>
            <a:r>
              <a:rPr lang="en-US" sz="2400" dirty="0"/>
              <a:t>Outline:</a:t>
            </a:r>
          </a:p>
          <a:p>
            <a:pPr marL="914400" lvl="1" indent="-457200">
              <a:buFont typeface="+mj-lt"/>
              <a:buAutoNum type="arabicPeriod"/>
            </a:pPr>
            <a:r>
              <a:rPr lang="en-US" sz="2000" dirty="0"/>
              <a:t>Cybersecurity</a:t>
            </a:r>
          </a:p>
          <a:p>
            <a:pPr marL="914400" lvl="1" indent="-457200">
              <a:buFont typeface="+mj-lt"/>
              <a:buAutoNum type="arabicPeriod"/>
            </a:pPr>
            <a:r>
              <a:rPr lang="en-US" sz="2000" dirty="0"/>
              <a:t>Symmetric &amp; Asymmetric Encryption</a:t>
            </a:r>
          </a:p>
          <a:p>
            <a:pPr marL="914400" lvl="1" indent="-457200">
              <a:buFont typeface="+mj-lt"/>
              <a:buAutoNum type="arabicPeriod"/>
            </a:pPr>
            <a:r>
              <a:rPr lang="en-CA" sz="2000" dirty="0"/>
              <a:t>Hashing</a:t>
            </a:r>
          </a:p>
          <a:p>
            <a:pPr lvl="2"/>
            <a:r>
              <a:rPr lang="en-CA" sz="1600" dirty="0"/>
              <a:t>HMAC</a:t>
            </a:r>
          </a:p>
          <a:p>
            <a:pPr lvl="2"/>
            <a:r>
              <a:rPr lang="en-CA" sz="1600" dirty="0"/>
              <a:t>College Domaine </a:t>
            </a:r>
          </a:p>
          <a:p>
            <a:pPr marL="914400" lvl="1" indent="-457200">
              <a:buFont typeface="+mj-lt"/>
              <a:buAutoNum type="arabicPeriod"/>
            </a:pPr>
            <a:r>
              <a:rPr lang="en-CA" sz="2000" dirty="0"/>
              <a:t>Digital Signature </a:t>
            </a:r>
          </a:p>
          <a:p>
            <a:pPr marL="914400" lvl="1" indent="-457200">
              <a:buFont typeface="+mj-lt"/>
              <a:buAutoNum type="arabicPeriod"/>
            </a:pPr>
            <a:r>
              <a:rPr lang="en-CA" sz="2000" dirty="0"/>
              <a:t>HTTPS (TLS/SSL &amp; CA)</a:t>
            </a:r>
          </a:p>
          <a:p>
            <a:pPr marL="914400" lvl="1" indent="-457200">
              <a:buFont typeface="+mj-lt"/>
              <a:buAutoNum type="arabicPeriod"/>
            </a:pPr>
            <a:r>
              <a:rPr lang="en-US" dirty="0" err="1"/>
              <a:t>CrypTool</a:t>
            </a:r>
            <a:endParaRPr lang="en-US" dirty="0"/>
          </a:p>
          <a:p>
            <a:pPr marL="914400" lvl="1" indent="-457200">
              <a:buFont typeface="+mj-lt"/>
              <a:buAutoNum type="arabicPeriod"/>
            </a:pPr>
            <a:r>
              <a:rPr lang="en-US" dirty="0"/>
              <a:t>Port Number</a:t>
            </a:r>
          </a:p>
          <a:p>
            <a:pPr marL="914400" lvl="1" indent="-457200">
              <a:buFont typeface="+mj-lt"/>
              <a:buAutoNum type="arabicPeriod"/>
            </a:pPr>
            <a:r>
              <a:rPr lang="en-US" dirty="0"/>
              <a:t>Penetration testing process</a:t>
            </a:r>
            <a:endParaRPr lang="en-US" dirty="0">
              <a:solidFill>
                <a:schemeClr val="dk1"/>
              </a:solidFill>
              <a:sym typeface="Wingdings" panose="05000000000000000000" pitchFamily="2" charset="2"/>
            </a:endParaRPr>
          </a:p>
          <a:p>
            <a:pPr lvl="2"/>
            <a:endParaRPr lang="en-CA" dirty="0">
              <a:solidFill>
                <a:schemeClr val="dk1"/>
              </a:solidFill>
              <a:sym typeface="Wingdings" panose="05000000000000000000" pitchFamily="2" charset="2"/>
            </a:endParaRPr>
          </a:p>
          <a:p>
            <a:pPr marL="914400" lvl="1" indent="-457200">
              <a:buFont typeface="+mj-lt"/>
              <a:buAutoNum type="arabicPeriod"/>
            </a:pPr>
            <a:endParaRPr lang="en-CA" sz="2000" dirty="0"/>
          </a:p>
          <a:p>
            <a:endParaRPr lang="en-CA" dirty="0"/>
          </a:p>
        </p:txBody>
      </p:sp>
      <p:sp>
        <p:nvSpPr>
          <p:cNvPr id="4" name="Footer Placeholder 3">
            <a:extLst>
              <a:ext uri="{FF2B5EF4-FFF2-40B4-BE49-F238E27FC236}">
                <a16:creationId xmlns:a16="http://schemas.microsoft.com/office/drawing/2014/main" id="{32D693CA-2906-BB72-78FD-8448F46D1B0E}"/>
              </a:ext>
            </a:extLst>
          </p:cNvPr>
          <p:cNvSpPr>
            <a:spLocks noGrp="1"/>
          </p:cNvSpPr>
          <p:nvPr>
            <p:ph type="ftr" sz="quarter" idx="11"/>
          </p:nvPr>
        </p:nvSpPr>
        <p:spPr/>
        <p:txBody>
          <a:bodyPr/>
          <a:lstStyle/>
          <a:p>
            <a:r>
              <a:rPr lang="sv-SE"/>
              <a:t>INST. : ENG.ALI BANI BAKAR &amp; ENG.Dana Al-Mahrouk</a:t>
            </a:r>
            <a:endParaRPr lang="en-CA" dirty="0"/>
          </a:p>
        </p:txBody>
      </p:sp>
    </p:spTree>
    <p:extLst>
      <p:ext uri="{BB962C8B-B14F-4D97-AF65-F5344CB8AC3E}">
        <p14:creationId xmlns:p14="http://schemas.microsoft.com/office/powerpoint/2010/main" val="81360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8806-4CC1-59B0-FCD7-303BE4BB2652}"/>
              </a:ext>
            </a:extLst>
          </p:cNvPr>
          <p:cNvSpPr>
            <a:spLocks noGrp="1"/>
          </p:cNvSpPr>
          <p:nvPr>
            <p:ph type="title"/>
          </p:nvPr>
        </p:nvSpPr>
        <p:spPr/>
        <p:txBody>
          <a:bodyPr/>
          <a:lstStyle/>
          <a:p>
            <a:r>
              <a:rPr lang="en-US" dirty="0"/>
              <a:t>Hash Value</a:t>
            </a:r>
            <a:endParaRPr lang="en-CA" dirty="0"/>
          </a:p>
        </p:txBody>
      </p:sp>
      <p:sp>
        <p:nvSpPr>
          <p:cNvPr id="3" name="Content Placeholder 2">
            <a:extLst>
              <a:ext uri="{FF2B5EF4-FFF2-40B4-BE49-F238E27FC236}">
                <a16:creationId xmlns:a16="http://schemas.microsoft.com/office/drawing/2014/main" id="{7D9A80E2-63A1-DF60-5CD7-AE4374157D77}"/>
              </a:ext>
            </a:extLst>
          </p:cNvPr>
          <p:cNvSpPr>
            <a:spLocks noGrp="1"/>
          </p:cNvSpPr>
          <p:nvPr>
            <p:ph idx="1"/>
          </p:nvPr>
        </p:nvSpPr>
        <p:spPr/>
        <p:txBody>
          <a:bodyPr>
            <a:normAutofit/>
          </a:bodyPr>
          <a:lstStyle/>
          <a:p>
            <a:r>
              <a:rPr lang="en-US" sz="2400" b="1" dirty="0">
                <a:solidFill>
                  <a:srgbClr val="FF0000"/>
                </a:solidFill>
              </a:rPr>
              <a:t>Salting: Adds randomness to the password before hashing</a:t>
            </a:r>
            <a:r>
              <a:rPr lang="en-US" sz="2400" dirty="0"/>
              <a:t>, this ensures that even if two users have the same password, their hashes will be different, making it more resistant to attacks like </a:t>
            </a:r>
            <a:r>
              <a:rPr lang="en-US" sz="2400" b="1" dirty="0"/>
              <a:t>rainbow table attacks</a:t>
            </a:r>
            <a:r>
              <a:rPr lang="en-US" sz="2400" dirty="0"/>
              <a:t>.</a:t>
            </a:r>
          </a:p>
          <a:p>
            <a:endParaRPr lang="en-US" sz="2400" b="1" dirty="0">
              <a:solidFill>
                <a:srgbClr val="FF0000"/>
              </a:solidFill>
            </a:endParaRPr>
          </a:p>
          <a:p>
            <a:r>
              <a:rPr lang="en-US" sz="2400" b="1" dirty="0">
                <a:solidFill>
                  <a:srgbClr val="FF0000"/>
                </a:solidFill>
              </a:rPr>
              <a:t>Peppering: Adds a secret value</a:t>
            </a:r>
            <a:r>
              <a:rPr lang="en-US" sz="2400" dirty="0"/>
              <a:t> (known only to the server) to further </a:t>
            </a:r>
            <a:r>
              <a:rPr lang="en-US" sz="2400" b="1" dirty="0">
                <a:solidFill>
                  <a:srgbClr val="FF0000"/>
                </a:solidFill>
              </a:rPr>
              <a:t>randomize the hash</a:t>
            </a:r>
            <a:r>
              <a:rPr lang="en-US" sz="2400" dirty="0"/>
              <a:t>, enhancing security.</a:t>
            </a:r>
          </a:p>
          <a:p>
            <a:endParaRPr lang="en-US" sz="2400" dirty="0"/>
          </a:p>
          <a:p>
            <a:endParaRPr lang="en-CA" sz="2400" dirty="0"/>
          </a:p>
        </p:txBody>
      </p:sp>
      <p:sp>
        <p:nvSpPr>
          <p:cNvPr id="4" name="Footer Placeholder 3">
            <a:extLst>
              <a:ext uri="{FF2B5EF4-FFF2-40B4-BE49-F238E27FC236}">
                <a16:creationId xmlns:a16="http://schemas.microsoft.com/office/drawing/2014/main" id="{5D2A50B3-D2CD-8501-2EE8-6CF4B9A4DF0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0764224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23A24-1609-5012-A532-F61090B2572F}"/>
              </a:ext>
            </a:extLst>
          </p:cNvPr>
          <p:cNvSpPr>
            <a:spLocks noGrp="1"/>
          </p:cNvSpPr>
          <p:nvPr>
            <p:ph type="title"/>
          </p:nvPr>
        </p:nvSpPr>
        <p:spPr/>
        <p:txBody>
          <a:bodyPr/>
          <a:lstStyle/>
          <a:p>
            <a:r>
              <a:rPr lang="en-US" dirty="0"/>
              <a:t>Digital Signature </a:t>
            </a:r>
            <a:endParaRPr lang="en-CA" dirty="0"/>
          </a:p>
        </p:txBody>
      </p:sp>
      <p:sp>
        <p:nvSpPr>
          <p:cNvPr id="3" name="Content Placeholder 2">
            <a:extLst>
              <a:ext uri="{FF2B5EF4-FFF2-40B4-BE49-F238E27FC236}">
                <a16:creationId xmlns:a16="http://schemas.microsoft.com/office/drawing/2014/main" id="{FBA4F6BC-AF15-64C8-D0F9-8BA46C1B82A7}"/>
              </a:ext>
            </a:extLst>
          </p:cNvPr>
          <p:cNvSpPr>
            <a:spLocks noGrp="1"/>
          </p:cNvSpPr>
          <p:nvPr>
            <p:ph idx="1"/>
          </p:nvPr>
        </p:nvSpPr>
        <p:spPr>
          <a:xfrm>
            <a:off x="838200" y="1825625"/>
            <a:ext cx="9014676" cy="1628122"/>
          </a:xfrm>
        </p:spPr>
        <p:txBody>
          <a:bodyPr>
            <a:normAutofit/>
          </a:bodyPr>
          <a:lstStyle/>
          <a:p>
            <a:r>
              <a:rPr lang="en-US" sz="2400" dirty="0"/>
              <a:t>is a cryptographic technique used to ensure the </a:t>
            </a:r>
            <a:r>
              <a:rPr lang="en-US" sz="2400" b="1" dirty="0">
                <a:solidFill>
                  <a:srgbClr val="FF0000"/>
                </a:solidFill>
              </a:rPr>
              <a:t>authenticity and integrity </a:t>
            </a:r>
            <a:r>
              <a:rPr lang="en-US" sz="2400" dirty="0"/>
              <a:t>of a message. It verifies that the file or message has </a:t>
            </a:r>
            <a:r>
              <a:rPr lang="en-US" sz="2400" b="1" dirty="0"/>
              <a:t>not been altered since it was signed by the legitimate sender</a:t>
            </a:r>
            <a:r>
              <a:rPr lang="en-US" sz="2400" dirty="0"/>
              <a:t>, ensuring trust in digital communications (</a:t>
            </a:r>
            <a:r>
              <a:rPr lang="en-CA" sz="2400" dirty="0"/>
              <a:t>Non-denial agreement).</a:t>
            </a:r>
          </a:p>
        </p:txBody>
      </p:sp>
      <p:pic>
        <p:nvPicPr>
          <p:cNvPr id="4" name="Graphic 3" descr="Document with solid fill">
            <a:extLst>
              <a:ext uri="{FF2B5EF4-FFF2-40B4-BE49-F238E27FC236}">
                <a16:creationId xmlns:a16="http://schemas.microsoft.com/office/drawing/2014/main" id="{57E76E96-957B-030B-FC58-D936F7AA5A7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27220" y="3905018"/>
            <a:ext cx="1287134" cy="1287134"/>
          </a:xfrm>
          <a:prstGeom prst="rect">
            <a:avLst/>
          </a:prstGeom>
        </p:spPr>
      </p:pic>
      <p:sp>
        <p:nvSpPr>
          <p:cNvPr id="5" name="TextBox 4">
            <a:extLst>
              <a:ext uri="{FF2B5EF4-FFF2-40B4-BE49-F238E27FC236}">
                <a16:creationId xmlns:a16="http://schemas.microsoft.com/office/drawing/2014/main" id="{86D342AA-5719-7A8A-9937-D10A6E6C2C0D}"/>
              </a:ext>
            </a:extLst>
          </p:cNvPr>
          <p:cNvSpPr txBox="1"/>
          <p:nvPr/>
        </p:nvSpPr>
        <p:spPr>
          <a:xfrm>
            <a:off x="751137" y="5073435"/>
            <a:ext cx="2063001" cy="400110"/>
          </a:xfrm>
          <a:prstGeom prst="rect">
            <a:avLst/>
          </a:prstGeom>
          <a:noFill/>
        </p:spPr>
        <p:txBody>
          <a:bodyPr wrap="none" rtlCol="0">
            <a:spAutoFit/>
          </a:bodyPr>
          <a:lstStyle/>
          <a:p>
            <a:r>
              <a:rPr lang="en-US" sz="2000" b="1" dirty="0"/>
              <a:t>Documentation </a:t>
            </a:r>
            <a:endParaRPr lang="en-CA" sz="2000" b="1" dirty="0"/>
          </a:p>
        </p:txBody>
      </p:sp>
      <p:pic>
        <p:nvPicPr>
          <p:cNvPr id="6" name="Graphic 5" descr="Gears with solid fill">
            <a:extLst>
              <a:ext uri="{FF2B5EF4-FFF2-40B4-BE49-F238E27FC236}">
                <a16:creationId xmlns:a16="http://schemas.microsoft.com/office/drawing/2014/main" id="{DFEBAB39-114D-7A25-CB82-4B550EC367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9132" y="4365948"/>
            <a:ext cx="829372" cy="829372"/>
          </a:xfrm>
          <a:prstGeom prst="rect">
            <a:avLst/>
          </a:prstGeom>
        </p:spPr>
      </p:pic>
      <p:sp>
        <p:nvSpPr>
          <p:cNvPr id="7" name="Rectangle 6">
            <a:extLst>
              <a:ext uri="{FF2B5EF4-FFF2-40B4-BE49-F238E27FC236}">
                <a16:creationId xmlns:a16="http://schemas.microsoft.com/office/drawing/2014/main" id="{0DA572C6-891C-4229-0EC2-CAA8340920BE}"/>
              </a:ext>
            </a:extLst>
          </p:cNvPr>
          <p:cNvSpPr/>
          <p:nvPr/>
        </p:nvSpPr>
        <p:spPr>
          <a:xfrm>
            <a:off x="3458343" y="4239979"/>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29F9F70E-07E8-5645-1A9F-4FBC59828A5F}"/>
              </a:ext>
            </a:extLst>
          </p:cNvPr>
          <p:cNvSpPr txBox="1"/>
          <p:nvPr/>
        </p:nvSpPr>
        <p:spPr>
          <a:xfrm>
            <a:off x="1335411" y="5344136"/>
            <a:ext cx="870751" cy="369332"/>
          </a:xfrm>
          <a:prstGeom prst="rect">
            <a:avLst/>
          </a:prstGeom>
          <a:noFill/>
        </p:spPr>
        <p:txBody>
          <a:bodyPr wrap="none" rtlCol="0">
            <a:spAutoFit/>
          </a:bodyPr>
          <a:lstStyle/>
          <a:p>
            <a:r>
              <a:rPr lang="en-US" b="1" dirty="0"/>
              <a:t>(Input)</a:t>
            </a:r>
            <a:endParaRPr lang="en-CA" b="1" dirty="0"/>
          </a:p>
        </p:txBody>
      </p:sp>
      <p:sp>
        <p:nvSpPr>
          <p:cNvPr id="9" name="TextBox 8">
            <a:extLst>
              <a:ext uri="{FF2B5EF4-FFF2-40B4-BE49-F238E27FC236}">
                <a16:creationId xmlns:a16="http://schemas.microsoft.com/office/drawing/2014/main" id="{5548BF31-2AD6-2D9E-2B95-07AD7E9EA9AD}"/>
              </a:ext>
            </a:extLst>
          </p:cNvPr>
          <p:cNvSpPr txBox="1"/>
          <p:nvPr/>
        </p:nvSpPr>
        <p:spPr>
          <a:xfrm>
            <a:off x="3218784" y="5329167"/>
            <a:ext cx="1880964" cy="400110"/>
          </a:xfrm>
          <a:prstGeom prst="rect">
            <a:avLst/>
          </a:prstGeom>
          <a:noFill/>
        </p:spPr>
        <p:txBody>
          <a:bodyPr wrap="none" rtlCol="0">
            <a:spAutoFit/>
          </a:bodyPr>
          <a:lstStyle/>
          <a:p>
            <a:r>
              <a:rPr lang="en-US" sz="2000" b="1" dirty="0"/>
              <a:t>Hash Function</a:t>
            </a:r>
            <a:endParaRPr lang="en-CA" sz="2000" b="1" dirty="0"/>
          </a:p>
        </p:txBody>
      </p:sp>
      <p:sp>
        <p:nvSpPr>
          <p:cNvPr id="10" name="Arrow: Right 9">
            <a:extLst>
              <a:ext uri="{FF2B5EF4-FFF2-40B4-BE49-F238E27FC236}">
                <a16:creationId xmlns:a16="http://schemas.microsoft.com/office/drawing/2014/main" id="{7C0A9F28-F12D-AD2C-DBC7-E9E8D45C6943}"/>
              </a:ext>
            </a:extLst>
          </p:cNvPr>
          <p:cNvSpPr/>
          <p:nvPr/>
        </p:nvSpPr>
        <p:spPr>
          <a:xfrm>
            <a:off x="2475701" y="4519113"/>
            <a:ext cx="670621"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ED29B399-DA81-0BAD-F86A-912EEC770500}"/>
              </a:ext>
            </a:extLst>
          </p:cNvPr>
          <p:cNvSpPr/>
          <p:nvPr/>
        </p:nvSpPr>
        <p:spPr>
          <a:xfrm>
            <a:off x="3420672" y="3782829"/>
            <a:ext cx="1326292"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pic>
        <p:nvPicPr>
          <p:cNvPr id="12" name="Graphic 11" descr="Paper with solid fill">
            <a:extLst>
              <a:ext uri="{FF2B5EF4-FFF2-40B4-BE49-F238E27FC236}">
                <a16:creationId xmlns:a16="http://schemas.microsoft.com/office/drawing/2014/main" id="{B08786B7-FA28-E121-A01F-87D41C6C07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07968" y="3980495"/>
            <a:ext cx="1287133" cy="1287133"/>
          </a:xfrm>
          <a:prstGeom prst="rect">
            <a:avLst/>
          </a:prstGeom>
        </p:spPr>
      </p:pic>
      <p:pic>
        <p:nvPicPr>
          <p:cNvPr id="13" name="Graphic 12" descr="Morse Code with solid fill">
            <a:extLst>
              <a:ext uri="{FF2B5EF4-FFF2-40B4-BE49-F238E27FC236}">
                <a16:creationId xmlns:a16="http://schemas.microsoft.com/office/drawing/2014/main" id="{C15E2090-2604-89FC-02F4-78DA4AF58CD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983837" y="4348165"/>
            <a:ext cx="748616" cy="748616"/>
          </a:xfrm>
          <a:prstGeom prst="rect">
            <a:avLst/>
          </a:prstGeom>
        </p:spPr>
      </p:pic>
      <p:sp>
        <p:nvSpPr>
          <p:cNvPr id="14" name="TextBox 13">
            <a:extLst>
              <a:ext uri="{FF2B5EF4-FFF2-40B4-BE49-F238E27FC236}">
                <a16:creationId xmlns:a16="http://schemas.microsoft.com/office/drawing/2014/main" id="{60878F4D-9601-84D1-5250-E369B4EDD82E}"/>
              </a:ext>
            </a:extLst>
          </p:cNvPr>
          <p:cNvSpPr txBox="1"/>
          <p:nvPr/>
        </p:nvSpPr>
        <p:spPr>
          <a:xfrm>
            <a:off x="5609410" y="5173811"/>
            <a:ext cx="1554272" cy="400110"/>
          </a:xfrm>
          <a:prstGeom prst="rect">
            <a:avLst/>
          </a:prstGeom>
          <a:noFill/>
        </p:spPr>
        <p:txBody>
          <a:bodyPr wrap="none" rtlCol="0">
            <a:spAutoFit/>
          </a:bodyPr>
          <a:lstStyle/>
          <a:p>
            <a:r>
              <a:rPr lang="en-US" sz="2000" b="1" dirty="0"/>
              <a:t>Hash Value</a:t>
            </a:r>
            <a:endParaRPr lang="en-CA" sz="2000" b="1" dirty="0"/>
          </a:p>
        </p:txBody>
      </p:sp>
      <p:sp>
        <p:nvSpPr>
          <p:cNvPr id="18" name="Arrow: Right 17">
            <a:extLst>
              <a:ext uri="{FF2B5EF4-FFF2-40B4-BE49-F238E27FC236}">
                <a16:creationId xmlns:a16="http://schemas.microsoft.com/office/drawing/2014/main" id="{B672A997-B0DA-257C-8BC7-66AB3E987532}"/>
              </a:ext>
            </a:extLst>
          </p:cNvPr>
          <p:cNvSpPr/>
          <p:nvPr/>
        </p:nvSpPr>
        <p:spPr>
          <a:xfrm>
            <a:off x="5032500" y="4514390"/>
            <a:ext cx="670621"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1" name="Oval 20">
            <a:extLst>
              <a:ext uri="{FF2B5EF4-FFF2-40B4-BE49-F238E27FC236}">
                <a16:creationId xmlns:a16="http://schemas.microsoft.com/office/drawing/2014/main" id="{0B8957A1-CDF5-2FBB-336F-24195341D114}"/>
              </a:ext>
            </a:extLst>
          </p:cNvPr>
          <p:cNvSpPr/>
          <p:nvPr/>
        </p:nvSpPr>
        <p:spPr>
          <a:xfrm>
            <a:off x="7951278" y="4044194"/>
            <a:ext cx="1190730" cy="1147958"/>
          </a:xfrm>
          <a:prstGeom prst="ellipse">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3" name="TextBox 22">
            <a:extLst>
              <a:ext uri="{FF2B5EF4-FFF2-40B4-BE49-F238E27FC236}">
                <a16:creationId xmlns:a16="http://schemas.microsoft.com/office/drawing/2014/main" id="{CB835BE4-BDCB-8242-4FCE-6B6EA6E7A517}"/>
              </a:ext>
            </a:extLst>
          </p:cNvPr>
          <p:cNvSpPr txBox="1"/>
          <p:nvPr/>
        </p:nvSpPr>
        <p:spPr>
          <a:xfrm>
            <a:off x="7715613" y="5143872"/>
            <a:ext cx="1704184" cy="461665"/>
          </a:xfrm>
          <a:prstGeom prst="rect">
            <a:avLst/>
          </a:prstGeom>
          <a:noFill/>
        </p:spPr>
        <p:txBody>
          <a:bodyPr wrap="none" rtlCol="0">
            <a:spAutoFit/>
          </a:bodyPr>
          <a:lstStyle/>
          <a:p>
            <a:r>
              <a:rPr lang="en-US" sz="2400" b="1" dirty="0"/>
              <a:t>Encryption</a:t>
            </a:r>
            <a:endParaRPr lang="en-CA" sz="2400" b="1" dirty="0"/>
          </a:p>
        </p:txBody>
      </p:sp>
      <p:pic>
        <p:nvPicPr>
          <p:cNvPr id="24" name="Graphic 23" descr="Key with solid fill">
            <a:extLst>
              <a:ext uri="{FF2B5EF4-FFF2-40B4-BE49-F238E27FC236}">
                <a16:creationId xmlns:a16="http://schemas.microsoft.com/office/drawing/2014/main" id="{FD2453CE-74B8-619D-234F-E88B78FCCBA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107142" y="4156508"/>
            <a:ext cx="921126" cy="921126"/>
          </a:xfrm>
          <a:prstGeom prst="rect">
            <a:avLst/>
          </a:prstGeom>
        </p:spPr>
      </p:pic>
      <p:sp>
        <p:nvSpPr>
          <p:cNvPr id="26" name="Arrow: Right 25">
            <a:extLst>
              <a:ext uri="{FF2B5EF4-FFF2-40B4-BE49-F238E27FC236}">
                <a16:creationId xmlns:a16="http://schemas.microsoft.com/office/drawing/2014/main" id="{F80FCEB1-0CCF-BBB1-F035-6106884DAA8E}"/>
              </a:ext>
            </a:extLst>
          </p:cNvPr>
          <p:cNvSpPr/>
          <p:nvPr/>
        </p:nvSpPr>
        <p:spPr>
          <a:xfrm>
            <a:off x="7067661" y="4503054"/>
            <a:ext cx="670621"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7" name="Graphic 26" descr="Key with solid fill">
            <a:extLst>
              <a:ext uri="{FF2B5EF4-FFF2-40B4-BE49-F238E27FC236}">
                <a16:creationId xmlns:a16="http://schemas.microsoft.com/office/drawing/2014/main" id="{AB3CEC36-69B0-A055-3858-A7E32164CD4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147747" y="3101427"/>
            <a:ext cx="785856" cy="785856"/>
          </a:xfrm>
          <a:prstGeom prst="rect">
            <a:avLst/>
          </a:prstGeom>
        </p:spPr>
      </p:pic>
      <p:cxnSp>
        <p:nvCxnSpPr>
          <p:cNvPr id="28" name="Straight Arrow Connector 27">
            <a:extLst>
              <a:ext uri="{FF2B5EF4-FFF2-40B4-BE49-F238E27FC236}">
                <a16:creationId xmlns:a16="http://schemas.microsoft.com/office/drawing/2014/main" id="{6774079F-DCB4-9141-4D18-EB4E4D21BF0D}"/>
              </a:ext>
            </a:extLst>
          </p:cNvPr>
          <p:cNvCxnSpPr>
            <a:cxnSpLocks/>
          </p:cNvCxnSpPr>
          <p:nvPr/>
        </p:nvCxnSpPr>
        <p:spPr>
          <a:xfrm>
            <a:off x="8540675" y="3687239"/>
            <a:ext cx="0" cy="337632"/>
          </a:xfrm>
          <a:prstGeom prst="straightConnector1">
            <a:avLst/>
          </a:prstGeom>
          <a:ln w="57150">
            <a:solidFill>
              <a:srgbClr val="C00000"/>
            </a:solidFill>
            <a:tailEnd type="triangle"/>
          </a:ln>
        </p:spPr>
        <p:style>
          <a:lnRef idx="2">
            <a:schemeClr val="accent1"/>
          </a:lnRef>
          <a:fillRef idx="0">
            <a:schemeClr val="accent1"/>
          </a:fillRef>
          <a:effectRef idx="1">
            <a:schemeClr val="accent1"/>
          </a:effectRef>
          <a:fontRef idx="minor">
            <a:schemeClr val="tx1"/>
          </a:fontRef>
        </p:style>
      </p:cxnSp>
      <p:pic>
        <p:nvPicPr>
          <p:cNvPr id="29" name="Graphic 28" descr="Paper with solid fill">
            <a:extLst>
              <a:ext uri="{FF2B5EF4-FFF2-40B4-BE49-F238E27FC236}">
                <a16:creationId xmlns:a16="http://schemas.microsoft.com/office/drawing/2014/main" id="{A09C93A3-8139-741A-3034-FB3C1452EFB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52876" y="3937027"/>
            <a:ext cx="1287133" cy="1287133"/>
          </a:xfrm>
          <a:prstGeom prst="rect">
            <a:avLst/>
          </a:prstGeom>
        </p:spPr>
      </p:pic>
      <p:pic>
        <p:nvPicPr>
          <p:cNvPr id="30" name="Graphic 29" descr="Morse Code with solid fill">
            <a:extLst>
              <a:ext uri="{FF2B5EF4-FFF2-40B4-BE49-F238E27FC236}">
                <a16:creationId xmlns:a16="http://schemas.microsoft.com/office/drawing/2014/main" id="{A333904A-CACB-D165-FB35-527E8BDE52E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28745" y="4304697"/>
            <a:ext cx="748616" cy="748616"/>
          </a:xfrm>
          <a:prstGeom prst="rect">
            <a:avLst/>
          </a:prstGeom>
        </p:spPr>
      </p:pic>
      <p:sp>
        <p:nvSpPr>
          <p:cNvPr id="32" name="TextBox 31">
            <a:extLst>
              <a:ext uri="{FF2B5EF4-FFF2-40B4-BE49-F238E27FC236}">
                <a16:creationId xmlns:a16="http://schemas.microsoft.com/office/drawing/2014/main" id="{DBF2B6FF-C94D-3A51-8EE3-5629968A9FCB}"/>
              </a:ext>
            </a:extLst>
          </p:cNvPr>
          <p:cNvSpPr txBox="1"/>
          <p:nvPr/>
        </p:nvSpPr>
        <p:spPr>
          <a:xfrm>
            <a:off x="9968092" y="5164028"/>
            <a:ext cx="1056700" cy="369332"/>
          </a:xfrm>
          <a:prstGeom prst="rect">
            <a:avLst/>
          </a:prstGeom>
          <a:noFill/>
        </p:spPr>
        <p:txBody>
          <a:bodyPr wrap="none" rtlCol="0">
            <a:spAutoFit/>
          </a:bodyPr>
          <a:lstStyle/>
          <a:p>
            <a:r>
              <a:rPr lang="en-US" b="1" dirty="0"/>
              <a:t>(Output)</a:t>
            </a:r>
            <a:endParaRPr lang="en-CA" b="1" dirty="0"/>
          </a:p>
        </p:txBody>
      </p:sp>
      <p:sp>
        <p:nvSpPr>
          <p:cNvPr id="33" name="Arrow: Right 32">
            <a:extLst>
              <a:ext uri="{FF2B5EF4-FFF2-40B4-BE49-F238E27FC236}">
                <a16:creationId xmlns:a16="http://schemas.microsoft.com/office/drawing/2014/main" id="{C025C28B-B02D-4EE2-7509-2960E55B5152}"/>
              </a:ext>
            </a:extLst>
          </p:cNvPr>
          <p:cNvSpPr/>
          <p:nvPr/>
        </p:nvSpPr>
        <p:spPr>
          <a:xfrm>
            <a:off x="9273766" y="4494320"/>
            <a:ext cx="670621"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4" name="Graphic 33" descr="Lock with solid fill">
            <a:extLst>
              <a:ext uri="{FF2B5EF4-FFF2-40B4-BE49-F238E27FC236}">
                <a16:creationId xmlns:a16="http://schemas.microsoft.com/office/drawing/2014/main" id="{025FD90C-B778-E6B1-8B65-F928F71D421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40468" y="3687239"/>
            <a:ext cx="830638" cy="830638"/>
          </a:xfrm>
          <a:prstGeom prst="rect">
            <a:avLst/>
          </a:prstGeom>
        </p:spPr>
      </p:pic>
      <p:pic>
        <p:nvPicPr>
          <p:cNvPr id="35" name="Graphic 34" descr="Key with solid fill">
            <a:extLst>
              <a:ext uri="{FF2B5EF4-FFF2-40B4-BE49-F238E27FC236}">
                <a16:creationId xmlns:a16="http://schemas.microsoft.com/office/drawing/2014/main" id="{C052C617-E717-5C8C-2D58-02CD1FD9E66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11265" y="5632281"/>
            <a:ext cx="785856" cy="785856"/>
          </a:xfrm>
          <a:prstGeom prst="rect">
            <a:avLst/>
          </a:prstGeom>
        </p:spPr>
      </p:pic>
      <p:pic>
        <p:nvPicPr>
          <p:cNvPr id="36" name="Graphic 35" descr="Key with solid fill">
            <a:extLst>
              <a:ext uri="{FF2B5EF4-FFF2-40B4-BE49-F238E27FC236}">
                <a16:creationId xmlns:a16="http://schemas.microsoft.com/office/drawing/2014/main" id="{5B7CDE76-F562-EA50-B082-43191B201BE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311875" y="6119619"/>
            <a:ext cx="785856" cy="785856"/>
          </a:xfrm>
          <a:prstGeom prst="rect">
            <a:avLst/>
          </a:prstGeom>
        </p:spPr>
      </p:pic>
      <p:sp>
        <p:nvSpPr>
          <p:cNvPr id="37" name="Rectangle: Rounded Corners 36">
            <a:extLst>
              <a:ext uri="{FF2B5EF4-FFF2-40B4-BE49-F238E27FC236}">
                <a16:creationId xmlns:a16="http://schemas.microsoft.com/office/drawing/2014/main" id="{5EF6CE95-A10B-EBD6-99E1-F5A5C7DB7A79}"/>
              </a:ext>
            </a:extLst>
          </p:cNvPr>
          <p:cNvSpPr/>
          <p:nvPr/>
        </p:nvSpPr>
        <p:spPr>
          <a:xfrm>
            <a:off x="1147291" y="5794377"/>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38" name="Rectangle: Rounded Corners 37">
            <a:extLst>
              <a:ext uri="{FF2B5EF4-FFF2-40B4-BE49-F238E27FC236}">
                <a16:creationId xmlns:a16="http://schemas.microsoft.com/office/drawing/2014/main" id="{1F68219D-2980-8157-CF99-DCB987F1335E}"/>
              </a:ext>
            </a:extLst>
          </p:cNvPr>
          <p:cNvSpPr/>
          <p:nvPr/>
        </p:nvSpPr>
        <p:spPr>
          <a:xfrm>
            <a:off x="1122373" y="6318382"/>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sp>
        <p:nvSpPr>
          <p:cNvPr id="39" name="Arrow: Right 38">
            <a:extLst>
              <a:ext uri="{FF2B5EF4-FFF2-40B4-BE49-F238E27FC236}">
                <a16:creationId xmlns:a16="http://schemas.microsoft.com/office/drawing/2014/main" id="{8679B2CE-06E0-D9E9-546D-ED5AF9922B92}"/>
              </a:ext>
            </a:extLst>
          </p:cNvPr>
          <p:cNvSpPr/>
          <p:nvPr/>
        </p:nvSpPr>
        <p:spPr>
          <a:xfrm>
            <a:off x="11165792" y="4462695"/>
            <a:ext cx="670621"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0" name="Plus Sign 39">
            <a:extLst>
              <a:ext uri="{FF2B5EF4-FFF2-40B4-BE49-F238E27FC236}">
                <a16:creationId xmlns:a16="http://schemas.microsoft.com/office/drawing/2014/main" id="{6252D3C4-4EC6-C6AB-9AE0-56AE2D85D16C}"/>
              </a:ext>
            </a:extLst>
          </p:cNvPr>
          <p:cNvSpPr/>
          <p:nvPr/>
        </p:nvSpPr>
        <p:spPr>
          <a:xfrm>
            <a:off x="10167396" y="3243002"/>
            <a:ext cx="565999" cy="595568"/>
          </a:xfrm>
          <a:prstGeom prst="mathPl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1" name="Plus Sign 40">
            <a:extLst>
              <a:ext uri="{FF2B5EF4-FFF2-40B4-BE49-F238E27FC236}">
                <a16:creationId xmlns:a16="http://schemas.microsoft.com/office/drawing/2014/main" id="{82A66C91-E128-9EFC-9CF9-9501C788D5E8}"/>
              </a:ext>
            </a:extLst>
          </p:cNvPr>
          <p:cNvSpPr/>
          <p:nvPr/>
        </p:nvSpPr>
        <p:spPr>
          <a:xfrm>
            <a:off x="10220053" y="5525247"/>
            <a:ext cx="565999" cy="595568"/>
          </a:xfrm>
          <a:prstGeom prst="mathPl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42" name="Graphic 41" descr="Key with solid fill">
            <a:extLst>
              <a:ext uri="{FF2B5EF4-FFF2-40B4-BE49-F238E27FC236}">
                <a16:creationId xmlns:a16="http://schemas.microsoft.com/office/drawing/2014/main" id="{C178E0A0-0B2D-C146-0B86-6475B9BAE1A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03514" y="5993271"/>
            <a:ext cx="785856" cy="785856"/>
          </a:xfrm>
          <a:prstGeom prst="rect">
            <a:avLst/>
          </a:prstGeom>
        </p:spPr>
      </p:pic>
      <p:pic>
        <p:nvPicPr>
          <p:cNvPr id="43" name="Graphic 42" descr="Document with solid fill">
            <a:extLst>
              <a:ext uri="{FF2B5EF4-FFF2-40B4-BE49-F238E27FC236}">
                <a16:creationId xmlns:a16="http://schemas.microsoft.com/office/drawing/2014/main" id="{84186320-57B5-9297-240B-367E058AA2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06828" y="1984257"/>
            <a:ext cx="1287134" cy="1287134"/>
          </a:xfrm>
          <a:prstGeom prst="rect">
            <a:avLst/>
          </a:prstGeom>
        </p:spPr>
      </p:pic>
      <p:sp>
        <p:nvSpPr>
          <p:cNvPr id="17" name="Footer Placeholder 16">
            <a:extLst>
              <a:ext uri="{FF2B5EF4-FFF2-40B4-BE49-F238E27FC236}">
                <a16:creationId xmlns:a16="http://schemas.microsoft.com/office/drawing/2014/main" id="{C0FE5F93-EB06-B759-7AE3-933FBD34E99F}"/>
              </a:ext>
            </a:extLst>
          </p:cNvPr>
          <p:cNvSpPr>
            <a:spLocks noGrp="1"/>
          </p:cNvSpPr>
          <p:nvPr>
            <p:ph type="ftr" sz="quarter" idx="11"/>
          </p:nvPr>
        </p:nvSpPr>
        <p:spPr/>
        <p:txBody>
          <a:bodyPr/>
          <a:lstStyle/>
          <a:p>
            <a:r>
              <a:rPr lang="sv-SE"/>
              <a:t>INST. : ENG.ALI BANI BAKAR &amp; ENG.Dana Al-Mahrouk</a:t>
            </a:r>
            <a:endParaRPr lang="en-CA"/>
          </a:p>
        </p:txBody>
      </p:sp>
      <p:pic>
        <p:nvPicPr>
          <p:cNvPr id="25" name="Picture 24" descr="A pen and a paper with a person on it&#10;&#10;Description automatically generated">
            <a:extLst>
              <a:ext uri="{FF2B5EF4-FFF2-40B4-BE49-F238E27FC236}">
                <a16:creationId xmlns:a16="http://schemas.microsoft.com/office/drawing/2014/main" id="{6C2B416C-C1B4-51CD-0FD9-3F4904E52E26}"/>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751909" y="254410"/>
            <a:ext cx="1140517" cy="1250504"/>
          </a:xfrm>
          <a:prstGeom prst="rect">
            <a:avLst/>
          </a:prstGeom>
        </p:spPr>
      </p:pic>
    </p:spTree>
    <p:extLst>
      <p:ext uri="{BB962C8B-B14F-4D97-AF65-F5344CB8AC3E}">
        <p14:creationId xmlns:p14="http://schemas.microsoft.com/office/powerpoint/2010/main" val="2311780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Paper with solid fill">
            <a:extLst>
              <a:ext uri="{FF2B5EF4-FFF2-40B4-BE49-F238E27FC236}">
                <a16:creationId xmlns:a16="http://schemas.microsoft.com/office/drawing/2014/main" id="{6D4A22DA-2468-173B-2563-6192E5CC78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9500" y="2130145"/>
            <a:ext cx="1287133" cy="1287133"/>
          </a:xfrm>
          <a:prstGeom prst="rect">
            <a:avLst/>
          </a:prstGeom>
        </p:spPr>
      </p:pic>
      <p:pic>
        <p:nvPicPr>
          <p:cNvPr id="5" name="Graphic 4" descr="Morse Code with solid fill">
            <a:extLst>
              <a:ext uri="{FF2B5EF4-FFF2-40B4-BE49-F238E27FC236}">
                <a16:creationId xmlns:a16="http://schemas.microsoft.com/office/drawing/2014/main" id="{950598A2-CB7F-BA47-A414-9D7105AB35C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369" y="2497815"/>
            <a:ext cx="748616" cy="748616"/>
          </a:xfrm>
          <a:prstGeom prst="rect">
            <a:avLst/>
          </a:prstGeom>
        </p:spPr>
      </p:pic>
      <p:sp>
        <p:nvSpPr>
          <p:cNvPr id="6" name="TextBox 5">
            <a:extLst>
              <a:ext uri="{FF2B5EF4-FFF2-40B4-BE49-F238E27FC236}">
                <a16:creationId xmlns:a16="http://schemas.microsoft.com/office/drawing/2014/main" id="{74C6AC57-07BA-487B-338C-89100E4BB1B0}"/>
              </a:ext>
            </a:extLst>
          </p:cNvPr>
          <p:cNvSpPr txBox="1"/>
          <p:nvPr/>
        </p:nvSpPr>
        <p:spPr>
          <a:xfrm>
            <a:off x="564716" y="3357146"/>
            <a:ext cx="1056700" cy="369332"/>
          </a:xfrm>
          <a:prstGeom prst="rect">
            <a:avLst/>
          </a:prstGeom>
          <a:noFill/>
        </p:spPr>
        <p:txBody>
          <a:bodyPr wrap="none" rtlCol="0">
            <a:spAutoFit/>
          </a:bodyPr>
          <a:lstStyle/>
          <a:p>
            <a:r>
              <a:rPr lang="en-US" b="1" dirty="0"/>
              <a:t>(Output)</a:t>
            </a:r>
            <a:endParaRPr lang="en-CA" b="1" dirty="0"/>
          </a:p>
        </p:txBody>
      </p:sp>
      <p:pic>
        <p:nvPicPr>
          <p:cNvPr id="7" name="Graphic 6" descr="Lock with solid fill">
            <a:extLst>
              <a:ext uri="{FF2B5EF4-FFF2-40B4-BE49-F238E27FC236}">
                <a16:creationId xmlns:a16="http://schemas.microsoft.com/office/drawing/2014/main" id="{8DDACB03-CF67-3C62-92ED-4B378BA13F1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7092" y="1880357"/>
            <a:ext cx="830638" cy="830638"/>
          </a:xfrm>
          <a:prstGeom prst="rect">
            <a:avLst/>
          </a:prstGeom>
        </p:spPr>
      </p:pic>
      <p:sp>
        <p:nvSpPr>
          <p:cNvPr id="9" name="Plus Sign 8">
            <a:extLst>
              <a:ext uri="{FF2B5EF4-FFF2-40B4-BE49-F238E27FC236}">
                <a16:creationId xmlns:a16="http://schemas.microsoft.com/office/drawing/2014/main" id="{07A55A9D-EA65-93F9-47CD-874ACB228F6A}"/>
              </a:ext>
            </a:extLst>
          </p:cNvPr>
          <p:cNvSpPr/>
          <p:nvPr/>
        </p:nvSpPr>
        <p:spPr>
          <a:xfrm>
            <a:off x="764020" y="1436120"/>
            <a:ext cx="565999" cy="595568"/>
          </a:xfrm>
          <a:prstGeom prst="mathPl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Plus Sign 9">
            <a:extLst>
              <a:ext uri="{FF2B5EF4-FFF2-40B4-BE49-F238E27FC236}">
                <a16:creationId xmlns:a16="http://schemas.microsoft.com/office/drawing/2014/main" id="{9B84F4C5-4559-DBD8-F3CF-2514E717C8BA}"/>
              </a:ext>
            </a:extLst>
          </p:cNvPr>
          <p:cNvSpPr/>
          <p:nvPr/>
        </p:nvSpPr>
        <p:spPr>
          <a:xfrm>
            <a:off x="816677" y="3718365"/>
            <a:ext cx="565999" cy="595568"/>
          </a:xfrm>
          <a:prstGeom prst="mathPlus">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1" name="Graphic 10" descr="Key with solid fill">
            <a:extLst>
              <a:ext uri="{FF2B5EF4-FFF2-40B4-BE49-F238E27FC236}">
                <a16:creationId xmlns:a16="http://schemas.microsoft.com/office/drawing/2014/main" id="{36182940-7077-1718-219D-691F9D9E78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00138" y="4186389"/>
            <a:ext cx="785856" cy="785856"/>
          </a:xfrm>
          <a:prstGeom prst="rect">
            <a:avLst/>
          </a:prstGeom>
        </p:spPr>
      </p:pic>
      <p:pic>
        <p:nvPicPr>
          <p:cNvPr id="12" name="Graphic 11" descr="Document with solid fill">
            <a:extLst>
              <a:ext uri="{FF2B5EF4-FFF2-40B4-BE49-F238E27FC236}">
                <a16:creationId xmlns:a16="http://schemas.microsoft.com/office/drawing/2014/main" id="{18CF12A5-226C-1D3C-F415-91885798914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03452" y="177375"/>
            <a:ext cx="1287134" cy="1287134"/>
          </a:xfrm>
          <a:prstGeom prst="rect">
            <a:avLst/>
          </a:prstGeom>
        </p:spPr>
      </p:pic>
      <p:sp>
        <p:nvSpPr>
          <p:cNvPr id="19" name="Oval 18">
            <a:extLst>
              <a:ext uri="{FF2B5EF4-FFF2-40B4-BE49-F238E27FC236}">
                <a16:creationId xmlns:a16="http://schemas.microsoft.com/office/drawing/2014/main" id="{CC418323-FAB1-8DC4-32F8-6C9B74AF01F7}"/>
              </a:ext>
            </a:extLst>
          </p:cNvPr>
          <p:cNvSpPr/>
          <p:nvPr/>
        </p:nvSpPr>
        <p:spPr>
          <a:xfrm>
            <a:off x="3491383" y="2329689"/>
            <a:ext cx="1190730" cy="1147958"/>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E26D2437-5C2C-6FA0-B028-8A6E5C9F7626}"/>
              </a:ext>
            </a:extLst>
          </p:cNvPr>
          <p:cNvSpPr txBox="1"/>
          <p:nvPr/>
        </p:nvSpPr>
        <p:spPr>
          <a:xfrm>
            <a:off x="3215364" y="3498066"/>
            <a:ext cx="1739451" cy="461665"/>
          </a:xfrm>
          <a:prstGeom prst="rect">
            <a:avLst/>
          </a:prstGeom>
          <a:noFill/>
        </p:spPr>
        <p:txBody>
          <a:bodyPr wrap="none" rtlCol="0">
            <a:spAutoFit/>
          </a:bodyPr>
          <a:lstStyle/>
          <a:p>
            <a:r>
              <a:rPr lang="en-US" sz="2400" b="1" dirty="0"/>
              <a:t>Decryption</a:t>
            </a:r>
            <a:endParaRPr lang="en-CA" sz="2400" b="1" dirty="0"/>
          </a:p>
        </p:txBody>
      </p:sp>
      <p:pic>
        <p:nvPicPr>
          <p:cNvPr id="21" name="Graphic 20" descr="Key with solid fill">
            <a:extLst>
              <a:ext uri="{FF2B5EF4-FFF2-40B4-BE49-F238E27FC236}">
                <a16:creationId xmlns:a16="http://schemas.microsoft.com/office/drawing/2014/main" id="{7D8B408A-161A-B728-7E76-68A36C4892A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47247" y="2442003"/>
            <a:ext cx="921126" cy="921126"/>
          </a:xfrm>
          <a:prstGeom prst="rect">
            <a:avLst/>
          </a:prstGeom>
        </p:spPr>
      </p:pic>
      <p:pic>
        <p:nvPicPr>
          <p:cNvPr id="22" name="Graphic 21" descr="Key with solid fill">
            <a:extLst>
              <a:ext uri="{FF2B5EF4-FFF2-40B4-BE49-F238E27FC236}">
                <a16:creationId xmlns:a16="http://schemas.microsoft.com/office/drawing/2014/main" id="{449F89E9-121C-0D73-6B07-21C1BEE90A8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14882" y="1181515"/>
            <a:ext cx="785856" cy="785856"/>
          </a:xfrm>
          <a:prstGeom prst="rect">
            <a:avLst/>
          </a:prstGeom>
        </p:spPr>
      </p:pic>
      <p:cxnSp>
        <p:nvCxnSpPr>
          <p:cNvPr id="23" name="Straight Arrow Connector 22">
            <a:extLst>
              <a:ext uri="{FF2B5EF4-FFF2-40B4-BE49-F238E27FC236}">
                <a16:creationId xmlns:a16="http://schemas.microsoft.com/office/drawing/2014/main" id="{B8150A1C-72CA-DAC4-148F-B611AF93C73F}"/>
              </a:ext>
            </a:extLst>
          </p:cNvPr>
          <p:cNvCxnSpPr>
            <a:cxnSpLocks/>
          </p:cNvCxnSpPr>
          <p:nvPr/>
        </p:nvCxnSpPr>
        <p:spPr>
          <a:xfrm>
            <a:off x="4085090" y="1802140"/>
            <a:ext cx="0" cy="484085"/>
          </a:xfrm>
          <a:prstGeom prst="straightConnector1">
            <a:avLst/>
          </a:prstGeom>
          <a:ln w="57150">
            <a:solidFill>
              <a:srgbClr val="FFC000"/>
            </a:solidFill>
            <a:tailEnd type="triangle"/>
          </a:ln>
        </p:spPr>
        <p:style>
          <a:lnRef idx="2">
            <a:schemeClr val="accent1"/>
          </a:lnRef>
          <a:fillRef idx="0">
            <a:schemeClr val="accent1"/>
          </a:fillRef>
          <a:effectRef idx="1">
            <a:schemeClr val="accent1"/>
          </a:effectRef>
          <a:fontRef idx="minor">
            <a:schemeClr val="tx1"/>
          </a:fontRef>
        </p:style>
      </p:cxnSp>
      <p:pic>
        <p:nvPicPr>
          <p:cNvPr id="24" name="Graphic 23" descr="Paper with solid fill">
            <a:extLst>
              <a:ext uri="{FF2B5EF4-FFF2-40B4-BE49-F238E27FC236}">
                <a16:creationId xmlns:a16="http://schemas.microsoft.com/office/drawing/2014/main" id="{7F8B52CB-E1D3-0DF0-3A30-97818B3143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305476" y="2104981"/>
            <a:ext cx="1287133" cy="1287133"/>
          </a:xfrm>
          <a:prstGeom prst="rect">
            <a:avLst/>
          </a:prstGeom>
        </p:spPr>
      </p:pic>
      <p:pic>
        <p:nvPicPr>
          <p:cNvPr id="25" name="Graphic 24" descr="Morse Code with solid fill">
            <a:extLst>
              <a:ext uri="{FF2B5EF4-FFF2-40B4-BE49-F238E27FC236}">
                <a16:creationId xmlns:a16="http://schemas.microsoft.com/office/drawing/2014/main" id="{DFB0D660-662B-B224-2048-9FE9FEFF06F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81345" y="2472651"/>
            <a:ext cx="748616" cy="748616"/>
          </a:xfrm>
          <a:prstGeom prst="rect">
            <a:avLst/>
          </a:prstGeom>
        </p:spPr>
      </p:pic>
      <p:sp>
        <p:nvSpPr>
          <p:cNvPr id="26" name="TextBox 25">
            <a:extLst>
              <a:ext uri="{FF2B5EF4-FFF2-40B4-BE49-F238E27FC236}">
                <a16:creationId xmlns:a16="http://schemas.microsoft.com/office/drawing/2014/main" id="{096212F3-2435-3450-06E1-148A76A9E45F}"/>
              </a:ext>
            </a:extLst>
          </p:cNvPr>
          <p:cNvSpPr txBox="1"/>
          <p:nvPr/>
        </p:nvSpPr>
        <p:spPr>
          <a:xfrm>
            <a:off x="6178517" y="3291762"/>
            <a:ext cx="1554272" cy="400110"/>
          </a:xfrm>
          <a:prstGeom prst="rect">
            <a:avLst/>
          </a:prstGeom>
          <a:noFill/>
        </p:spPr>
        <p:txBody>
          <a:bodyPr wrap="none" rtlCol="0">
            <a:spAutoFit/>
          </a:bodyPr>
          <a:lstStyle/>
          <a:p>
            <a:r>
              <a:rPr lang="en-US" sz="2000" b="1" dirty="0"/>
              <a:t>Hash Value</a:t>
            </a:r>
            <a:endParaRPr lang="en-CA" sz="2000" b="1" dirty="0"/>
          </a:p>
        </p:txBody>
      </p:sp>
      <p:sp>
        <p:nvSpPr>
          <p:cNvPr id="27" name="Arrow: Right 26">
            <a:extLst>
              <a:ext uri="{FF2B5EF4-FFF2-40B4-BE49-F238E27FC236}">
                <a16:creationId xmlns:a16="http://schemas.microsoft.com/office/drawing/2014/main" id="{F0C06315-8986-D9E6-EEBF-CA0371C685AD}"/>
              </a:ext>
            </a:extLst>
          </p:cNvPr>
          <p:cNvSpPr/>
          <p:nvPr/>
        </p:nvSpPr>
        <p:spPr>
          <a:xfrm>
            <a:off x="7540714" y="2675602"/>
            <a:ext cx="1639378"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1" name="Graphic 30" descr="Paper with solid fill">
            <a:extLst>
              <a:ext uri="{FF2B5EF4-FFF2-40B4-BE49-F238E27FC236}">
                <a16:creationId xmlns:a16="http://schemas.microsoft.com/office/drawing/2014/main" id="{899C4738-5525-6797-D59A-C8C09DAB565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7523507" y="3966083"/>
            <a:ext cx="1287133" cy="1287133"/>
          </a:xfrm>
          <a:prstGeom prst="rect">
            <a:avLst/>
          </a:prstGeom>
        </p:spPr>
      </p:pic>
      <p:pic>
        <p:nvPicPr>
          <p:cNvPr id="32" name="Graphic 31" descr="Morse Code with solid fill">
            <a:extLst>
              <a:ext uri="{FF2B5EF4-FFF2-40B4-BE49-F238E27FC236}">
                <a16:creationId xmlns:a16="http://schemas.microsoft.com/office/drawing/2014/main" id="{384A6E75-5A67-FE4E-8B96-016F4FE79748}"/>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7799376" y="4333753"/>
            <a:ext cx="748616" cy="748616"/>
          </a:xfrm>
          <a:prstGeom prst="rect">
            <a:avLst/>
          </a:prstGeom>
        </p:spPr>
      </p:pic>
      <p:sp>
        <p:nvSpPr>
          <p:cNvPr id="33" name="TextBox 32">
            <a:extLst>
              <a:ext uri="{FF2B5EF4-FFF2-40B4-BE49-F238E27FC236}">
                <a16:creationId xmlns:a16="http://schemas.microsoft.com/office/drawing/2014/main" id="{6B08255E-BB26-364E-1676-A28D89B9899C}"/>
              </a:ext>
            </a:extLst>
          </p:cNvPr>
          <p:cNvSpPr txBox="1"/>
          <p:nvPr/>
        </p:nvSpPr>
        <p:spPr>
          <a:xfrm>
            <a:off x="7412728" y="5082369"/>
            <a:ext cx="1690527" cy="400110"/>
          </a:xfrm>
          <a:prstGeom prst="rect">
            <a:avLst/>
          </a:prstGeom>
          <a:noFill/>
        </p:spPr>
        <p:txBody>
          <a:bodyPr wrap="none" rtlCol="0">
            <a:spAutoFit/>
          </a:bodyPr>
          <a:lstStyle/>
          <a:p>
            <a:r>
              <a:rPr lang="en-US" sz="2000" b="1" dirty="0"/>
              <a:t>Hash Value 2</a:t>
            </a:r>
            <a:endParaRPr lang="en-CA" sz="2000" b="1" dirty="0"/>
          </a:p>
        </p:txBody>
      </p:sp>
      <p:sp>
        <p:nvSpPr>
          <p:cNvPr id="34" name="TextBox 33">
            <a:extLst>
              <a:ext uri="{FF2B5EF4-FFF2-40B4-BE49-F238E27FC236}">
                <a16:creationId xmlns:a16="http://schemas.microsoft.com/office/drawing/2014/main" id="{6E69642E-1BE9-D8EA-ABB7-7EFDBF039504}"/>
              </a:ext>
            </a:extLst>
          </p:cNvPr>
          <p:cNvSpPr txBox="1"/>
          <p:nvPr/>
        </p:nvSpPr>
        <p:spPr>
          <a:xfrm>
            <a:off x="7645334" y="5378127"/>
            <a:ext cx="1056700" cy="369332"/>
          </a:xfrm>
          <a:prstGeom prst="rect">
            <a:avLst/>
          </a:prstGeom>
          <a:noFill/>
        </p:spPr>
        <p:txBody>
          <a:bodyPr wrap="none" rtlCol="0">
            <a:spAutoFit/>
          </a:bodyPr>
          <a:lstStyle/>
          <a:p>
            <a:r>
              <a:rPr lang="en-US" b="1" dirty="0"/>
              <a:t>(Output)</a:t>
            </a:r>
            <a:endParaRPr lang="en-CA" b="1" dirty="0"/>
          </a:p>
        </p:txBody>
      </p:sp>
      <p:sp>
        <p:nvSpPr>
          <p:cNvPr id="35" name="Rectangle 34">
            <a:extLst>
              <a:ext uri="{FF2B5EF4-FFF2-40B4-BE49-F238E27FC236}">
                <a16:creationId xmlns:a16="http://schemas.microsoft.com/office/drawing/2014/main" id="{2B6422F0-598C-8703-3A7C-73D9D6EAE3C1}"/>
              </a:ext>
            </a:extLst>
          </p:cNvPr>
          <p:cNvSpPr/>
          <p:nvPr/>
        </p:nvSpPr>
        <p:spPr>
          <a:xfrm>
            <a:off x="9452767" y="2581356"/>
            <a:ext cx="1742199"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6" name="TextBox 35">
            <a:extLst>
              <a:ext uri="{FF2B5EF4-FFF2-40B4-BE49-F238E27FC236}">
                <a16:creationId xmlns:a16="http://schemas.microsoft.com/office/drawing/2014/main" id="{2AAEFE5A-636A-8AB2-D07C-69E0D80627E2}"/>
              </a:ext>
            </a:extLst>
          </p:cNvPr>
          <p:cNvSpPr txBox="1"/>
          <p:nvPr/>
        </p:nvSpPr>
        <p:spPr>
          <a:xfrm>
            <a:off x="9608101" y="2766022"/>
            <a:ext cx="1472070" cy="707886"/>
          </a:xfrm>
          <a:prstGeom prst="rect">
            <a:avLst/>
          </a:prstGeom>
          <a:noFill/>
        </p:spPr>
        <p:txBody>
          <a:bodyPr wrap="none" rtlCol="0">
            <a:spAutoFit/>
          </a:bodyPr>
          <a:lstStyle/>
          <a:p>
            <a:pPr algn="ctr"/>
            <a:r>
              <a:rPr lang="en-US" sz="2000" b="1" dirty="0"/>
              <a:t>H1 == H2</a:t>
            </a:r>
          </a:p>
          <a:p>
            <a:pPr algn="ctr"/>
            <a:r>
              <a:rPr lang="en-US" sz="2000" b="1" dirty="0"/>
              <a:t>Yes, or No?</a:t>
            </a:r>
            <a:endParaRPr lang="en-CA" sz="2000" b="1" dirty="0"/>
          </a:p>
        </p:txBody>
      </p:sp>
      <p:sp>
        <p:nvSpPr>
          <p:cNvPr id="37" name="Rectangle: Rounded Corners 36">
            <a:extLst>
              <a:ext uri="{FF2B5EF4-FFF2-40B4-BE49-F238E27FC236}">
                <a16:creationId xmlns:a16="http://schemas.microsoft.com/office/drawing/2014/main" id="{A2468CE9-C539-A274-6F7E-9BCD977F15DD}"/>
              </a:ext>
            </a:extLst>
          </p:cNvPr>
          <p:cNvSpPr/>
          <p:nvPr/>
        </p:nvSpPr>
        <p:spPr>
          <a:xfrm>
            <a:off x="9559103" y="2089662"/>
            <a:ext cx="1570067" cy="349402"/>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Comparator</a:t>
            </a:r>
            <a:endParaRPr lang="en-CA" b="1" dirty="0"/>
          </a:p>
        </p:txBody>
      </p:sp>
      <p:sp>
        <p:nvSpPr>
          <p:cNvPr id="38" name="Arrow: Right 37">
            <a:extLst>
              <a:ext uri="{FF2B5EF4-FFF2-40B4-BE49-F238E27FC236}">
                <a16:creationId xmlns:a16="http://schemas.microsoft.com/office/drawing/2014/main" id="{CC1E0303-494F-9881-61D5-166F42E46C8E}"/>
              </a:ext>
            </a:extLst>
          </p:cNvPr>
          <p:cNvSpPr/>
          <p:nvPr/>
        </p:nvSpPr>
        <p:spPr>
          <a:xfrm rot="19554687" flipV="1">
            <a:off x="8745465" y="3981944"/>
            <a:ext cx="783815"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39" name="Graphic 38" descr="Document with solid fill">
            <a:extLst>
              <a:ext uri="{FF2B5EF4-FFF2-40B4-BE49-F238E27FC236}">
                <a16:creationId xmlns:a16="http://schemas.microsoft.com/office/drawing/2014/main" id="{CF7B818C-6EE6-A6F9-9953-12CB6028B45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60071" y="4584243"/>
            <a:ext cx="1287134" cy="1287134"/>
          </a:xfrm>
          <a:prstGeom prst="rect">
            <a:avLst/>
          </a:prstGeom>
        </p:spPr>
      </p:pic>
      <p:sp>
        <p:nvSpPr>
          <p:cNvPr id="40" name="TextBox 39">
            <a:extLst>
              <a:ext uri="{FF2B5EF4-FFF2-40B4-BE49-F238E27FC236}">
                <a16:creationId xmlns:a16="http://schemas.microsoft.com/office/drawing/2014/main" id="{6DCAD05A-8406-FF63-C90E-043708A9AF9A}"/>
              </a:ext>
            </a:extLst>
          </p:cNvPr>
          <p:cNvSpPr txBox="1"/>
          <p:nvPr/>
        </p:nvSpPr>
        <p:spPr>
          <a:xfrm>
            <a:off x="2183988" y="5752660"/>
            <a:ext cx="2063001" cy="400110"/>
          </a:xfrm>
          <a:prstGeom prst="rect">
            <a:avLst/>
          </a:prstGeom>
          <a:noFill/>
        </p:spPr>
        <p:txBody>
          <a:bodyPr wrap="none" rtlCol="0">
            <a:spAutoFit/>
          </a:bodyPr>
          <a:lstStyle/>
          <a:p>
            <a:r>
              <a:rPr lang="en-US" sz="2000" b="1" dirty="0"/>
              <a:t>Documentation </a:t>
            </a:r>
            <a:endParaRPr lang="en-CA" sz="2000" b="1" dirty="0"/>
          </a:p>
        </p:txBody>
      </p:sp>
      <p:pic>
        <p:nvPicPr>
          <p:cNvPr id="41" name="Graphic 40" descr="Gears with solid fill">
            <a:extLst>
              <a:ext uri="{FF2B5EF4-FFF2-40B4-BE49-F238E27FC236}">
                <a16:creationId xmlns:a16="http://schemas.microsoft.com/office/drawing/2014/main" id="{735C84CD-4D10-6FEE-16E4-0AE0746D743C}"/>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5234702" y="4942956"/>
            <a:ext cx="829372" cy="829372"/>
          </a:xfrm>
          <a:prstGeom prst="rect">
            <a:avLst/>
          </a:prstGeom>
        </p:spPr>
      </p:pic>
      <p:sp>
        <p:nvSpPr>
          <p:cNvPr id="42" name="Rectangle 41">
            <a:extLst>
              <a:ext uri="{FF2B5EF4-FFF2-40B4-BE49-F238E27FC236}">
                <a16:creationId xmlns:a16="http://schemas.microsoft.com/office/drawing/2014/main" id="{BADEE4E2-C2BB-97A2-4A3A-295E26D49785}"/>
              </a:ext>
            </a:extLst>
          </p:cNvPr>
          <p:cNvSpPr/>
          <p:nvPr/>
        </p:nvSpPr>
        <p:spPr>
          <a:xfrm>
            <a:off x="5023913" y="4816987"/>
            <a:ext cx="1250950" cy="1054390"/>
          </a:xfrm>
          <a:prstGeom prst="rect">
            <a:avLst/>
          </a:prstGeom>
          <a:noFill/>
          <a:ln w="1270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3" name="TextBox 42">
            <a:extLst>
              <a:ext uri="{FF2B5EF4-FFF2-40B4-BE49-F238E27FC236}">
                <a16:creationId xmlns:a16="http://schemas.microsoft.com/office/drawing/2014/main" id="{206223EA-B699-55C0-332A-B5AE8C95191D}"/>
              </a:ext>
            </a:extLst>
          </p:cNvPr>
          <p:cNvSpPr txBox="1"/>
          <p:nvPr/>
        </p:nvSpPr>
        <p:spPr>
          <a:xfrm>
            <a:off x="4784354" y="5906175"/>
            <a:ext cx="1880964" cy="400110"/>
          </a:xfrm>
          <a:prstGeom prst="rect">
            <a:avLst/>
          </a:prstGeom>
          <a:noFill/>
        </p:spPr>
        <p:txBody>
          <a:bodyPr wrap="none" rtlCol="0">
            <a:spAutoFit/>
          </a:bodyPr>
          <a:lstStyle/>
          <a:p>
            <a:r>
              <a:rPr lang="en-US" sz="2000" b="1" dirty="0"/>
              <a:t>Hash Function</a:t>
            </a:r>
            <a:endParaRPr lang="en-CA" sz="2000" b="1" dirty="0"/>
          </a:p>
        </p:txBody>
      </p:sp>
      <p:sp>
        <p:nvSpPr>
          <p:cNvPr id="44" name="Rectangle: Rounded Corners 43">
            <a:extLst>
              <a:ext uri="{FF2B5EF4-FFF2-40B4-BE49-F238E27FC236}">
                <a16:creationId xmlns:a16="http://schemas.microsoft.com/office/drawing/2014/main" id="{55E0E979-A1AC-53A3-45C8-8D60CEC39959}"/>
              </a:ext>
            </a:extLst>
          </p:cNvPr>
          <p:cNvSpPr/>
          <p:nvPr/>
        </p:nvSpPr>
        <p:spPr>
          <a:xfrm>
            <a:off x="4986242" y="4359837"/>
            <a:ext cx="1326292" cy="349402"/>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SHA 256</a:t>
            </a:r>
            <a:endParaRPr lang="en-CA" b="1" dirty="0"/>
          </a:p>
        </p:txBody>
      </p:sp>
      <p:sp>
        <p:nvSpPr>
          <p:cNvPr id="45" name="Arrow: Right 44">
            <a:extLst>
              <a:ext uri="{FF2B5EF4-FFF2-40B4-BE49-F238E27FC236}">
                <a16:creationId xmlns:a16="http://schemas.microsoft.com/office/drawing/2014/main" id="{F5B63BAB-F691-3663-70F4-484458CA3589}"/>
              </a:ext>
            </a:extLst>
          </p:cNvPr>
          <p:cNvSpPr/>
          <p:nvPr/>
        </p:nvSpPr>
        <p:spPr>
          <a:xfrm flipV="1">
            <a:off x="3863376" y="5144813"/>
            <a:ext cx="945464"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6" name="Arrow: Right 45">
            <a:extLst>
              <a:ext uri="{FF2B5EF4-FFF2-40B4-BE49-F238E27FC236}">
                <a16:creationId xmlns:a16="http://schemas.microsoft.com/office/drawing/2014/main" id="{D304599A-6E49-C07E-CD94-778CB693DB1C}"/>
              </a:ext>
            </a:extLst>
          </p:cNvPr>
          <p:cNvSpPr/>
          <p:nvPr/>
        </p:nvSpPr>
        <p:spPr>
          <a:xfrm rot="20240544" flipV="1">
            <a:off x="6526961" y="4894732"/>
            <a:ext cx="892066" cy="432619"/>
          </a:xfrm>
          <a:prstGeom prst="rightArrow">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9" name="Arrow: Right 48">
            <a:extLst>
              <a:ext uri="{FF2B5EF4-FFF2-40B4-BE49-F238E27FC236}">
                <a16:creationId xmlns:a16="http://schemas.microsoft.com/office/drawing/2014/main" id="{97DC53F1-C108-5EF2-C0E7-47D828125FF9}"/>
              </a:ext>
            </a:extLst>
          </p:cNvPr>
          <p:cNvSpPr/>
          <p:nvPr/>
        </p:nvSpPr>
        <p:spPr>
          <a:xfrm>
            <a:off x="1718023" y="2675602"/>
            <a:ext cx="1639378"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50" name="Arrow: Right 49">
            <a:extLst>
              <a:ext uri="{FF2B5EF4-FFF2-40B4-BE49-F238E27FC236}">
                <a16:creationId xmlns:a16="http://schemas.microsoft.com/office/drawing/2014/main" id="{245CCECE-D14E-2BCE-FE0A-22CD736E0F95}"/>
              </a:ext>
            </a:extLst>
          </p:cNvPr>
          <p:cNvSpPr/>
          <p:nvPr/>
        </p:nvSpPr>
        <p:spPr>
          <a:xfrm>
            <a:off x="4816095" y="2658882"/>
            <a:ext cx="1639378" cy="432619"/>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 name="Graphic 1" descr="Unlock with solid fill">
            <a:extLst>
              <a:ext uri="{FF2B5EF4-FFF2-40B4-BE49-F238E27FC236}">
                <a16:creationId xmlns:a16="http://schemas.microsoft.com/office/drawing/2014/main" id="{24CED817-1897-84F7-4841-745A0A026D8E}"/>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193491" y="2009410"/>
            <a:ext cx="733400" cy="733400"/>
          </a:xfrm>
          <a:prstGeom prst="rect">
            <a:avLst/>
          </a:prstGeom>
        </p:spPr>
      </p:pic>
      <p:sp>
        <p:nvSpPr>
          <p:cNvPr id="3" name="Footer Placeholder 2">
            <a:extLst>
              <a:ext uri="{FF2B5EF4-FFF2-40B4-BE49-F238E27FC236}">
                <a16:creationId xmlns:a16="http://schemas.microsoft.com/office/drawing/2014/main" id="{E5449827-D725-C206-4C0D-9F785568090B}"/>
              </a:ext>
            </a:extLst>
          </p:cNvPr>
          <p:cNvSpPr>
            <a:spLocks noGrp="1"/>
          </p:cNvSpPr>
          <p:nvPr>
            <p:ph type="ftr" sz="quarter" idx="11"/>
          </p:nvPr>
        </p:nvSpPr>
        <p:spPr/>
        <p:txBody>
          <a:bodyPr/>
          <a:lstStyle/>
          <a:p>
            <a:r>
              <a:rPr lang="sv-SE"/>
              <a:t>INST. : ENG.ALI BANI BAKAR &amp; ENG.Dana Al-Mahrouk</a:t>
            </a:r>
            <a:endParaRPr lang="en-CA"/>
          </a:p>
        </p:txBody>
      </p:sp>
      <p:pic>
        <p:nvPicPr>
          <p:cNvPr id="13" name="Picture 12" descr="A pen and a paper with a person on it&#10;&#10;Description automatically generated">
            <a:extLst>
              <a:ext uri="{FF2B5EF4-FFF2-40B4-BE49-F238E27FC236}">
                <a16:creationId xmlns:a16="http://schemas.microsoft.com/office/drawing/2014/main" id="{E10FDA30-4786-4942-233C-3FDD59FB9DBC}"/>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751909" y="254410"/>
            <a:ext cx="1140517" cy="1250504"/>
          </a:xfrm>
          <a:prstGeom prst="rect">
            <a:avLst/>
          </a:prstGeom>
        </p:spPr>
      </p:pic>
    </p:spTree>
    <p:extLst>
      <p:ext uri="{BB962C8B-B14F-4D97-AF65-F5344CB8AC3E}">
        <p14:creationId xmlns:p14="http://schemas.microsoft.com/office/powerpoint/2010/main" val="42226576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6555B-BDEA-8A97-A1A4-E7973762FB09}"/>
              </a:ext>
            </a:extLst>
          </p:cNvPr>
          <p:cNvSpPr>
            <a:spLocks noGrp="1"/>
          </p:cNvSpPr>
          <p:nvPr>
            <p:ph type="title"/>
          </p:nvPr>
        </p:nvSpPr>
        <p:spPr/>
        <p:txBody>
          <a:bodyPr/>
          <a:lstStyle/>
          <a:p>
            <a:r>
              <a:rPr lang="en-US" dirty="0"/>
              <a:t>HTTPS </a:t>
            </a:r>
            <a:r>
              <a:rPr lang="en-US" sz="3600" dirty="0"/>
              <a:t>(Hypertext Transfer Protocol Secure)</a:t>
            </a:r>
            <a:endParaRPr lang="en-CA" dirty="0"/>
          </a:p>
        </p:txBody>
      </p:sp>
      <p:sp>
        <p:nvSpPr>
          <p:cNvPr id="3" name="Content Placeholder 2">
            <a:extLst>
              <a:ext uri="{FF2B5EF4-FFF2-40B4-BE49-F238E27FC236}">
                <a16:creationId xmlns:a16="http://schemas.microsoft.com/office/drawing/2014/main" id="{323D24E8-017E-162B-282F-7000D15E3154}"/>
              </a:ext>
            </a:extLst>
          </p:cNvPr>
          <p:cNvSpPr>
            <a:spLocks noGrp="1"/>
          </p:cNvSpPr>
          <p:nvPr>
            <p:ph idx="1"/>
          </p:nvPr>
        </p:nvSpPr>
        <p:spPr/>
        <p:txBody>
          <a:bodyPr>
            <a:normAutofit/>
          </a:bodyPr>
          <a:lstStyle/>
          <a:p>
            <a:r>
              <a:rPr lang="en-US" sz="2000" b="1" dirty="0">
                <a:solidFill>
                  <a:srgbClr val="FF0000"/>
                </a:solidFill>
              </a:rPr>
              <a:t>Encryption: </a:t>
            </a:r>
            <a:r>
              <a:rPr lang="en-US" sz="2000" dirty="0"/>
              <a:t>HTTPS uses encryption to scramble the data exchanged between the browser and the web server so that it can only be read by the intended recipient.</a:t>
            </a:r>
          </a:p>
          <a:p>
            <a:r>
              <a:rPr lang="en-US" sz="2000" b="1" dirty="0">
                <a:solidFill>
                  <a:srgbClr val="FF0000"/>
                </a:solidFill>
              </a:rPr>
              <a:t>Authentication: </a:t>
            </a:r>
            <a:r>
              <a:rPr lang="en-US" sz="2000" dirty="0"/>
              <a:t>HTTPS also ensures that the website the user is communicating with is authentic and not an impostor.</a:t>
            </a:r>
          </a:p>
          <a:p>
            <a:r>
              <a:rPr lang="en-US" sz="2000" b="1" dirty="0">
                <a:solidFill>
                  <a:srgbClr val="FF0000"/>
                </a:solidFill>
              </a:rPr>
              <a:t>Integrity: </a:t>
            </a:r>
            <a:r>
              <a:rPr lang="en-US" sz="2000" dirty="0"/>
              <a:t>Data transmitted via HTTPS cannot be modified or corrupted during transfer without being detected.</a:t>
            </a:r>
            <a:endParaRPr lang="en-CA" sz="2000" dirty="0"/>
          </a:p>
        </p:txBody>
      </p:sp>
      <p:sp>
        <p:nvSpPr>
          <p:cNvPr id="4" name="Footer Placeholder 3">
            <a:extLst>
              <a:ext uri="{FF2B5EF4-FFF2-40B4-BE49-F238E27FC236}">
                <a16:creationId xmlns:a16="http://schemas.microsoft.com/office/drawing/2014/main" id="{7D20C33C-361C-E856-B6F6-CACB10070733}"/>
              </a:ext>
            </a:extLst>
          </p:cNvPr>
          <p:cNvSpPr>
            <a:spLocks noGrp="1"/>
          </p:cNvSpPr>
          <p:nvPr>
            <p:ph type="ftr" sz="quarter" idx="11"/>
          </p:nvPr>
        </p:nvSpPr>
        <p:spPr/>
        <p:txBody>
          <a:bodyPr/>
          <a:lstStyle/>
          <a:p>
            <a:r>
              <a:rPr lang="sv-SE"/>
              <a:t>INST. : ENG.ALI BANI BAKAR &amp; ENG.Dana Al-Mahrouk</a:t>
            </a:r>
            <a:endParaRPr lang="en-CA"/>
          </a:p>
        </p:txBody>
      </p:sp>
      <p:pic>
        <p:nvPicPr>
          <p:cNvPr id="7" name="Picture 6" descr="A black and white image of a browser window&#10;&#10;Description automatically generated">
            <a:extLst>
              <a:ext uri="{FF2B5EF4-FFF2-40B4-BE49-F238E27FC236}">
                <a16:creationId xmlns:a16="http://schemas.microsoft.com/office/drawing/2014/main" id="{5ECFACC8-F647-9304-08A7-F7A240EC9B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901564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1469C-2F0A-7145-A942-F1B768172A29}"/>
              </a:ext>
            </a:extLst>
          </p:cNvPr>
          <p:cNvSpPr>
            <a:spLocks noGrp="1"/>
          </p:cNvSpPr>
          <p:nvPr>
            <p:ph type="title"/>
          </p:nvPr>
        </p:nvSpPr>
        <p:spPr/>
        <p:txBody>
          <a:bodyPr/>
          <a:lstStyle/>
          <a:p>
            <a:r>
              <a:rPr lang="en-CA" dirty="0"/>
              <a:t>CA (Certificate Authority)</a:t>
            </a:r>
          </a:p>
        </p:txBody>
      </p:sp>
      <p:sp>
        <p:nvSpPr>
          <p:cNvPr id="3" name="Content Placeholder 2">
            <a:extLst>
              <a:ext uri="{FF2B5EF4-FFF2-40B4-BE49-F238E27FC236}">
                <a16:creationId xmlns:a16="http://schemas.microsoft.com/office/drawing/2014/main" id="{71E6AD71-E6A3-6533-CA10-3B26CC1903BD}"/>
              </a:ext>
            </a:extLst>
          </p:cNvPr>
          <p:cNvSpPr>
            <a:spLocks noGrp="1"/>
          </p:cNvSpPr>
          <p:nvPr>
            <p:ph idx="1"/>
          </p:nvPr>
        </p:nvSpPr>
        <p:spPr/>
        <p:txBody>
          <a:bodyPr>
            <a:normAutofit/>
          </a:bodyPr>
          <a:lstStyle/>
          <a:p>
            <a:r>
              <a:rPr lang="en-US" sz="2000" dirty="0"/>
              <a:t>is a trusted organization that issues </a:t>
            </a:r>
            <a:r>
              <a:rPr lang="en-US" sz="2000" b="1" dirty="0">
                <a:solidFill>
                  <a:srgbClr val="FF0000"/>
                </a:solidFill>
              </a:rPr>
              <a:t>digital certificates</a:t>
            </a:r>
            <a:r>
              <a:rPr lang="en-US" sz="2000" dirty="0"/>
              <a:t>. These certificates are used to authenticate the identity of websites, companies, or other entities and to secure communications through encryption.</a:t>
            </a:r>
          </a:p>
          <a:p>
            <a:endParaRPr lang="en-US" sz="2000" dirty="0"/>
          </a:p>
          <a:p>
            <a:r>
              <a:rPr lang="en-US" sz="2000" dirty="0"/>
              <a:t>Role of the CA: The CA acts as a </a:t>
            </a:r>
            <a:r>
              <a:rPr lang="en-US" sz="2000" b="1" dirty="0">
                <a:solidFill>
                  <a:srgbClr val="FF0000"/>
                </a:solidFill>
              </a:rPr>
              <a:t>trusted third party </a:t>
            </a:r>
            <a:r>
              <a:rPr lang="en-US" sz="2000" dirty="0"/>
              <a:t>that verifies the identity of an entity requesting a certificate (e.g., a website). Once verified, the CA issues an </a:t>
            </a:r>
            <a:r>
              <a:rPr lang="en-US" sz="2000" b="1" dirty="0">
                <a:solidFill>
                  <a:srgbClr val="FF0000"/>
                </a:solidFill>
              </a:rPr>
              <a:t>SSL/TLS certificate </a:t>
            </a:r>
            <a:r>
              <a:rPr lang="en-US" sz="2000" dirty="0"/>
              <a:t>to the entity.</a:t>
            </a:r>
          </a:p>
          <a:p>
            <a:endParaRPr lang="en-US" sz="2000" dirty="0"/>
          </a:p>
          <a:p>
            <a:r>
              <a:rPr lang="en-US" sz="2000" b="1" dirty="0">
                <a:solidFill>
                  <a:srgbClr val="FF0000"/>
                </a:solidFill>
              </a:rPr>
              <a:t>Digital Certificates: </a:t>
            </a:r>
            <a:r>
              <a:rPr lang="en-US" sz="2000" dirty="0"/>
              <a:t>These certificates contain the public key needed for encryption and are typically signed by the CA's private key. This confirms that the certificate is legitimate.</a:t>
            </a:r>
            <a:endParaRPr lang="en-CA" sz="2000" dirty="0"/>
          </a:p>
        </p:txBody>
      </p:sp>
      <p:sp>
        <p:nvSpPr>
          <p:cNvPr id="4" name="Footer Placeholder 3">
            <a:extLst>
              <a:ext uri="{FF2B5EF4-FFF2-40B4-BE49-F238E27FC236}">
                <a16:creationId xmlns:a16="http://schemas.microsoft.com/office/drawing/2014/main" id="{4C45262D-3F45-F82D-2998-44AA357B638F}"/>
              </a:ext>
            </a:extLst>
          </p:cNvPr>
          <p:cNvSpPr>
            <a:spLocks noGrp="1"/>
          </p:cNvSpPr>
          <p:nvPr>
            <p:ph type="ftr" sz="quarter" idx="11"/>
          </p:nvPr>
        </p:nvSpPr>
        <p:spPr/>
        <p:txBody>
          <a:bodyPr/>
          <a:lstStyle/>
          <a:p>
            <a:r>
              <a:rPr lang="sv-SE"/>
              <a:t>INST. : ENG.ALI BANI BAKAR &amp; ENG.Dana Al-Mahrouk</a:t>
            </a:r>
            <a:endParaRPr lang="en-CA"/>
          </a:p>
        </p:txBody>
      </p:sp>
      <p:pic>
        <p:nvPicPr>
          <p:cNvPr id="8" name="Picture 7" descr="A black and white image of a browser window&#10;&#10;Description automatically generated">
            <a:extLst>
              <a:ext uri="{FF2B5EF4-FFF2-40B4-BE49-F238E27FC236}">
                <a16:creationId xmlns:a16="http://schemas.microsoft.com/office/drawing/2014/main" id="{49EC7B98-9EF7-CAE7-149F-F725E9B765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7926835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A8315-3E1B-0704-DB56-30A0051DEB00}"/>
              </a:ext>
            </a:extLst>
          </p:cNvPr>
          <p:cNvSpPr>
            <a:spLocks noGrp="1"/>
          </p:cNvSpPr>
          <p:nvPr>
            <p:ph type="title"/>
          </p:nvPr>
        </p:nvSpPr>
        <p:spPr/>
        <p:txBody>
          <a:bodyPr/>
          <a:lstStyle/>
          <a:p>
            <a:r>
              <a:rPr lang="en-US" dirty="0"/>
              <a:t>TSL/SSL </a:t>
            </a:r>
            <a:r>
              <a:rPr lang="en-US" sz="4000" dirty="0"/>
              <a:t>(Transport Layer Security / Secure Sockets Layer)</a:t>
            </a:r>
            <a:endParaRPr lang="en-CA" dirty="0"/>
          </a:p>
        </p:txBody>
      </p:sp>
      <p:sp>
        <p:nvSpPr>
          <p:cNvPr id="3" name="Content Placeholder 2">
            <a:extLst>
              <a:ext uri="{FF2B5EF4-FFF2-40B4-BE49-F238E27FC236}">
                <a16:creationId xmlns:a16="http://schemas.microsoft.com/office/drawing/2014/main" id="{253A6031-F3F5-712D-E605-AEE9BA831D0D}"/>
              </a:ext>
            </a:extLst>
          </p:cNvPr>
          <p:cNvSpPr>
            <a:spLocks noGrp="1"/>
          </p:cNvSpPr>
          <p:nvPr>
            <p:ph idx="1"/>
          </p:nvPr>
        </p:nvSpPr>
        <p:spPr/>
        <p:txBody>
          <a:bodyPr>
            <a:normAutofit/>
          </a:bodyPr>
          <a:lstStyle/>
          <a:p>
            <a:r>
              <a:rPr lang="en-US" sz="2400" dirty="0"/>
              <a:t>are cryptographic protocols that provide secure communication over a computer network, such as the internet.</a:t>
            </a:r>
            <a:endParaRPr lang="en-CA" sz="2400" dirty="0"/>
          </a:p>
        </p:txBody>
      </p:sp>
      <p:pic>
        <p:nvPicPr>
          <p:cNvPr id="5" name="Picture 4" descr="A screenshot of a computer&#10;&#10;Description automatically generated">
            <a:extLst>
              <a:ext uri="{FF2B5EF4-FFF2-40B4-BE49-F238E27FC236}">
                <a16:creationId xmlns:a16="http://schemas.microsoft.com/office/drawing/2014/main" id="{3276998D-22E7-6BC1-50EA-C14F9D3B79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06130" y="3003134"/>
            <a:ext cx="3047670" cy="2574622"/>
          </a:xfrm>
          <a:prstGeom prst="rect">
            <a:avLst/>
          </a:prstGeom>
        </p:spPr>
      </p:pic>
      <p:pic>
        <p:nvPicPr>
          <p:cNvPr id="13" name="Picture 12" descr="A black and blue rectangle with white and black text&#10;&#10;Description automatically generated">
            <a:extLst>
              <a:ext uri="{FF2B5EF4-FFF2-40B4-BE49-F238E27FC236}">
                <a16:creationId xmlns:a16="http://schemas.microsoft.com/office/drawing/2014/main" id="{09739484-83A2-7768-0D49-5E6FEE3472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1889" y="4001294"/>
            <a:ext cx="2191559" cy="450684"/>
          </a:xfrm>
          <a:prstGeom prst="rect">
            <a:avLst/>
          </a:prstGeom>
        </p:spPr>
      </p:pic>
      <p:pic>
        <p:nvPicPr>
          <p:cNvPr id="15" name="Picture 14" descr="A screenshot of a black screen&#10;&#10;Description automatically generated">
            <a:extLst>
              <a:ext uri="{FF2B5EF4-FFF2-40B4-BE49-F238E27FC236}">
                <a16:creationId xmlns:a16="http://schemas.microsoft.com/office/drawing/2014/main" id="{A792DD20-4740-751D-D28D-9D943C653E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32477" y="2644877"/>
            <a:ext cx="3070935" cy="4048051"/>
          </a:xfrm>
          <a:prstGeom prst="rect">
            <a:avLst/>
          </a:prstGeom>
        </p:spPr>
      </p:pic>
      <p:sp>
        <p:nvSpPr>
          <p:cNvPr id="16" name="Arrow: Right 15">
            <a:extLst>
              <a:ext uri="{FF2B5EF4-FFF2-40B4-BE49-F238E27FC236}">
                <a16:creationId xmlns:a16="http://schemas.microsoft.com/office/drawing/2014/main" id="{149CDA05-6F29-10CC-6104-D4FA4998662B}"/>
              </a:ext>
            </a:extLst>
          </p:cNvPr>
          <p:cNvSpPr/>
          <p:nvPr/>
        </p:nvSpPr>
        <p:spPr>
          <a:xfrm>
            <a:off x="3200986" y="4062870"/>
            <a:ext cx="543953" cy="3275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76B6F027-7829-116F-0B36-0A171B9771AF}"/>
              </a:ext>
            </a:extLst>
          </p:cNvPr>
          <p:cNvSpPr/>
          <p:nvPr/>
        </p:nvSpPr>
        <p:spPr>
          <a:xfrm>
            <a:off x="7590950" y="4062870"/>
            <a:ext cx="543953" cy="32753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Rounded Corners 17">
            <a:extLst>
              <a:ext uri="{FF2B5EF4-FFF2-40B4-BE49-F238E27FC236}">
                <a16:creationId xmlns:a16="http://schemas.microsoft.com/office/drawing/2014/main" id="{5184B2C4-880B-7877-FDE7-27D8CFD49899}"/>
              </a:ext>
            </a:extLst>
          </p:cNvPr>
          <p:cNvSpPr/>
          <p:nvPr/>
        </p:nvSpPr>
        <p:spPr>
          <a:xfrm>
            <a:off x="621889" y="4001294"/>
            <a:ext cx="439995" cy="450684"/>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9" name="Rectangle: Rounded Corners 18">
            <a:extLst>
              <a:ext uri="{FF2B5EF4-FFF2-40B4-BE49-F238E27FC236}">
                <a16:creationId xmlns:a16="http://schemas.microsoft.com/office/drawing/2014/main" id="{5C5E40C8-F53F-F2CC-919E-3C9BB331EC61}"/>
              </a:ext>
            </a:extLst>
          </p:cNvPr>
          <p:cNvSpPr/>
          <p:nvPr/>
        </p:nvSpPr>
        <p:spPr>
          <a:xfrm>
            <a:off x="4228650" y="3519949"/>
            <a:ext cx="2880074" cy="353526"/>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20" name="Rectangle: Rounded Corners 19">
            <a:extLst>
              <a:ext uri="{FF2B5EF4-FFF2-40B4-BE49-F238E27FC236}">
                <a16:creationId xmlns:a16="http://schemas.microsoft.com/office/drawing/2014/main" id="{F8A05ACA-19EE-2621-DC7C-D64F0AD84F1C}"/>
              </a:ext>
            </a:extLst>
          </p:cNvPr>
          <p:cNvSpPr/>
          <p:nvPr/>
        </p:nvSpPr>
        <p:spPr>
          <a:xfrm>
            <a:off x="8389928" y="5179551"/>
            <a:ext cx="2880074" cy="353526"/>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4" name="Footer Placeholder 3">
            <a:extLst>
              <a:ext uri="{FF2B5EF4-FFF2-40B4-BE49-F238E27FC236}">
                <a16:creationId xmlns:a16="http://schemas.microsoft.com/office/drawing/2014/main" id="{6CA25328-B45F-3C2E-A60C-A6437BABA7E9}"/>
              </a:ext>
            </a:extLst>
          </p:cNvPr>
          <p:cNvSpPr>
            <a:spLocks noGrp="1"/>
          </p:cNvSpPr>
          <p:nvPr>
            <p:ph type="ftr" sz="quarter" idx="11"/>
          </p:nvPr>
        </p:nvSpPr>
        <p:spPr/>
        <p:txBody>
          <a:bodyPr/>
          <a:lstStyle/>
          <a:p>
            <a:r>
              <a:rPr lang="sv-SE"/>
              <a:t>INST. : ENG.ALI BANI BAKAR &amp; ENG.Dana Al-Mahrouk</a:t>
            </a:r>
            <a:endParaRPr lang="en-CA"/>
          </a:p>
        </p:txBody>
      </p:sp>
      <p:pic>
        <p:nvPicPr>
          <p:cNvPr id="6" name="Picture 5" descr="A black and white image of a browser window&#10;&#10;Description automatically generated">
            <a:extLst>
              <a:ext uri="{FF2B5EF4-FFF2-40B4-BE49-F238E27FC236}">
                <a16:creationId xmlns:a16="http://schemas.microsoft.com/office/drawing/2014/main" id="{27788C7F-2A36-0E30-33D9-726C57133C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1715251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rtificate&#10;&#10;Description automatically generated">
            <a:extLst>
              <a:ext uri="{FF2B5EF4-FFF2-40B4-BE49-F238E27FC236}">
                <a16:creationId xmlns:a16="http://schemas.microsoft.com/office/drawing/2014/main" id="{11A0E41F-8BD7-FDE3-0EEF-E415F1A27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048" y="218148"/>
            <a:ext cx="6477904" cy="6639852"/>
          </a:xfrm>
          <a:prstGeom prst="rect">
            <a:avLst/>
          </a:prstGeom>
          <a:ln w="12700">
            <a:solidFill>
              <a:schemeClr val="tx1"/>
            </a:solidFill>
          </a:ln>
        </p:spPr>
      </p:pic>
      <p:sp>
        <p:nvSpPr>
          <p:cNvPr id="2" name="Footer Placeholder 1">
            <a:extLst>
              <a:ext uri="{FF2B5EF4-FFF2-40B4-BE49-F238E27FC236}">
                <a16:creationId xmlns:a16="http://schemas.microsoft.com/office/drawing/2014/main" id="{FFACAEF3-8D63-59EB-71B6-26D05E074D8A}"/>
              </a:ext>
            </a:extLst>
          </p:cNvPr>
          <p:cNvSpPr>
            <a:spLocks noGrp="1"/>
          </p:cNvSpPr>
          <p:nvPr>
            <p:ph type="ftr" sz="quarter" idx="11"/>
          </p:nvPr>
        </p:nvSpPr>
        <p:spPr/>
        <p:txBody>
          <a:bodyPr/>
          <a:lstStyle/>
          <a:p>
            <a:r>
              <a:rPr lang="sv-SE"/>
              <a:t>INST. : ENG.ALI BANI BAKAR &amp; ENG.Dana Al-Mahrouk</a:t>
            </a:r>
            <a:endParaRPr lang="en-CA"/>
          </a:p>
        </p:txBody>
      </p:sp>
      <p:pic>
        <p:nvPicPr>
          <p:cNvPr id="3" name="Picture 2" descr="A black and white image of a browser window&#10;&#10;Description automatically generated">
            <a:extLst>
              <a:ext uri="{FF2B5EF4-FFF2-40B4-BE49-F238E27FC236}">
                <a16:creationId xmlns:a16="http://schemas.microsoft.com/office/drawing/2014/main" id="{CBC0C054-6C1A-27AB-4CF7-A7C173900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159301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ertificate viewer&#10;&#10;Description automatically generated">
            <a:extLst>
              <a:ext uri="{FF2B5EF4-FFF2-40B4-BE49-F238E27FC236}">
                <a16:creationId xmlns:a16="http://schemas.microsoft.com/office/drawing/2014/main" id="{986F0613-C29E-64B8-F0CD-BFA4DFD7AD0B}"/>
              </a:ext>
            </a:extLst>
          </p:cNvPr>
          <p:cNvPicPr>
            <a:picLocks noChangeAspect="1"/>
          </p:cNvPicPr>
          <p:nvPr/>
        </p:nvPicPr>
        <p:blipFill rotWithShape="1">
          <a:blip r:embed="rId2">
            <a:extLst>
              <a:ext uri="{28A0092B-C50C-407E-A947-70E740481C1C}">
                <a14:useLocalDpi xmlns:a14="http://schemas.microsoft.com/office/drawing/2010/main" val="0"/>
              </a:ext>
            </a:extLst>
          </a:blip>
          <a:srcRect r="42103"/>
          <a:stretch/>
        </p:blipFill>
        <p:spPr>
          <a:xfrm>
            <a:off x="538483" y="599625"/>
            <a:ext cx="3345260" cy="5905422"/>
          </a:xfrm>
          <a:prstGeom prst="rect">
            <a:avLst/>
          </a:prstGeom>
          <a:ln w="19050">
            <a:solidFill>
              <a:schemeClr val="tx1"/>
            </a:solidFill>
          </a:ln>
        </p:spPr>
      </p:pic>
      <p:pic>
        <p:nvPicPr>
          <p:cNvPr id="5" name="Picture 4" descr="A screenshot of a computer&#10;&#10;Description automatically generated">
            <a:extLst>
              <a:ext uri="{FF2B5EF4-FFF2-40B4-BE49-F238E27FC236}">
                <a16:creationId xmlns:a16="http://schemas.microsoft.com/office/drawing/2014/main" id="{BF444765-138E-6375-B652-F2C76A2083A1}"/>
              </a:ext>
            </a:extLst>
          </p:cNvPr>
          <p:cNvPicPr>
            <a:picLocks noChangeAspect="1"/>
          </p:cNvPicPr>
          <p:nvPr/>
        </p:nvPicPr>
        <p:blipFill rotWithShape="1">
          <a:blip r:embed="rId3">
            <a:extLst>
              <a:ext uri="{28A0092B-C50C-407E-A947-70E740481C1C}">
                <a14:useLocalDpi xmlns:a14="http://schemas.microsoft.com/office/drawing/2010/main" val="0"/>
              </a:ext>
            </a:extLst>
          </a:blip>
          <a:srcRect l="1918" r="42349"/>
          <a:stretch/>
        </p:blipFill>
        <p:spPr>
          <a:xfrm>
            <a:off x="4483509" y="1546458"/>
            <a:ext cx="3224981" cy="4240008"/>
          </a:xfrm>
          <a:prstGeom prst="rect">
            <a:avLst/>
          </a:prstGeom>
          <a:ln w="19050">
            <a:solidFill>
              <a:schemeClr val="tx1"/>
            </a:solidFill>
          </a:ln>
        </p:spPr>
      </p:pic>
      <p:pic>
        <p:nvPicPr>
          <p:cNvPr id="7" name="Picture 6">
            <a:extLst>
              <a:ext uri="{FF2B5EF4-FFF2-40B4-BE49-F238E27FC236}">
                <a16:creationId xmlns:a16="http://schemas.microsoft.com/office/drawing/2014/main" id="{3D2C2DE4-F02D-90E9-3A75-F48322BBC4D0}"/>
              </a:ext>
            </a:extLst>
          </p:cNvPr>
          <p:cNvPicPr>
            <a:picLocks noChangeAspect="1"/>
          </p:cNvPicPr>
          <p:nvPr/>
        </p:nvPicPr>
        <p:blipFill>
          <a:blip r:embed="rId4"/>
          <a:stretch>
            <a:fillRect/>
          </a:stretch>
        </p:blipFill>
        <p:spPr>
          <a:xfrm>
            <a:off x="8392385" y="1618301"/>
            <a:ext cx="3096057" cy="4096322"/>
          </a:xfrm>
          <a:prstGeom prst="rect">
            <a:avLst/>
          </a:prstGeom>
          <a:ln w="19050">
            <a:solidFill>
              <a:schemeClr val="tx1"/>
            </a:solidFill>
          </a:ln>
        </p:spPr>
      </p:pic>
      <p:sp>
        <p:nvSpPr>
          <p:cNvPr id="2" name="Footer Placeholder 1">
            <a:extLst>
              <a:ext uri="{FF2B5EF4-FFF2-40B4-BE49-F238E27FC236}">
                <a16:creationId xmlns:a16="http://schemas.microsoft.com/office/drawing/2014/main" id="{5DE75695-06D1-604C-1A96-6C7FD9BC8C3C}"/>
              </a:ext>
            </a:extLst>
          </p:cNvPr>
          <p:cNvSpPr>
            <a:spLocks noGrp="1"/>
          </p:cNvSpPr>
          <p:nvPr>
            <p:ph type="ftr" sz="quarter" idx="11"/>
          </p:nvPr>
        </p:nvSpPr>
        <p:spPr/>
        <p:txBody>
          <a:bodyPr/>
          <a:lstStyle/>
          <a:p>
            <a:r>
              <a:rPr lang="sv-SE"/>
              <a:t>INST. : ENG.ALI BANI BAKAR &amp; ENG.Dana Al-Mahrouk</a:t>
            </a:r>
            <a:endParaRPr lang="en-CA"/>
          </a:p>
        </p:txBody>
      </p:sp>
      <p:pic>
        <p:nvPicPr>
          <p:cNvPr id="3" name="Picture 2" descr="A black and white image of a browser window&#10;&#10;Description automatically generated">
            <a:extLst>
              <a:ext uri="{FF2B5EF4-FFF2-40B4-BE49-F238E27FC236}">
                <a16:creationId xmlns:a16="http://schemas.microsoft.com/office/drawing/2014/main" id="{F5C29BB4-228B-549D-E23E-9546BEA9E1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997503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1286-D9ED-CB60-92F5-F11F4C627FB6}"/>
              </a:ext>
            </a:extLst>
          </p:cNvPr>
          <p:cNvSpPr>
            <a:spLocks noGrp="1"/>
          </p:cNvSpPr>
          <p:nvPr>
            <p:ph type="title"/>
          </p:nvPr>
        </p:nvSpPr>
        <p:spPr/>
        <p:txBody>
          <a:bodyPr/>
          <a:lstStyle/>
          <a:p>
            <a:r>
              <a:rPr lang="en-US" dirty="0"/>
              <a:t>Day 12</a:t>
            </a:r>
            <a:endParaRPr lang="en-CA" dirty="0"/>
          </a:p>
        </p:txBody>
      </p:sp>
      <p:sp>
        <p:nvSpPr>
          <p:cNvPr id="3" name="Content Placeholder 2">
            <a:extLst>
              <a:ext uri="{FF2B5EF4-FFF2-40B4-BE49-F238E27FC236}">
                <a16:creationId xmlns:a16="http://schemas.microsoft.com/office/drawing/2014/main" id="{8920D7C3-D3BC-D2C3-38E7-BB272EB50189}"/>
              </a:ext>
            </a:extLst>
          </p:cNvPr>
          <p:cNvSpPr>
            <a:spLocks noGrp="1"/>
          </p:cNvSpPr>
          <p:nvPr>
            <p:ph idx="1"/>
          </p:nvPr>
        </p:nvSpPr>
        <p:spPr>
          <a:xfrm>
            <a:off x="838200" y="1690688"/>
            <a:ext cx="10515600" cy="5167312"/>
          </a:xfrm>
        </p:spPr>
        <p:txBody>
          <a:bodyPr>
            <a:normAutofit lnSpcReduction="10000"/>
          </a:bodyPr>
          <a:lstStyle/>
          <a:p>
            <a:r>
              <a:rPr lang="en-US" dirty="0"/>
              <a:t>Outline</a:t>
            </a:r>
          </a:p>
          <a:p>
            <a:pPr lvl="1"/>
            <a:r>
              <a:rPr lang="en-US" dirty="0"/>
              <a:t>Rainbow Table</a:t>
            </a:r>
          </a:p>
          <a:p>
            <a:pPr lvl="1"/>
            <a:r>
              <a:rPr lang="en-US" dirty="0" err="1"/>
              <a:t>CrypTool</a:t>
            </a:r>
            <a:endParaRPr lang="en-US" dirty="0"/>
          </a:p>
          <a:p>
            <a:pPr lvl="2"/>
            <a:r>
              <a:rPr lang="en-US" dirty="0"/>
              <a:t>SHA-256</a:t>
            </a:r>
          </a:p>
          <a:p>
            <a:pPr lvl="2"/>
            <a:r>
              <a:rPr lang="en-US" dirty="0"/>
              <a:t>Caesar</a:t>
            </a:r>
          </a:p>
          <a:p>
            <a:pPr lvl="2"/>
            <a:r>
              <a:rPr lang="en-US" dirty="0"/>
              <a:t>Symmetric Encryption  </a:t>
            </a:r>
            <a:r>
              <a:rPr lang="en-US" dirty="0">
                <a:sym typeface="Wingdings" panose="05000000000000000000" pitchFamily="2" charset="2"/>
              </a:rPr>
              <a:t> </a:t>
            </a:r>
            <a:r>
              <a:rPr lang="en-CA" sz="2000" b="0" i="0" kern="1200" dirty="0">
                <a:solidFill>
                  <a:schemeClr val="dk1"/>
                </a:solidFill>
                <a:effectLst/>
                <a:latin typeface="+mn-lt"/>
                <a:ea typeface="+mn-ea"/>
                <a:cs typeface="+mn-cs"/>
              </a:rPr>
              <a:t>3DES</a:t>
            </a:r>
          </a:p>
          <a:p>
            <a:pPr lvl="2"/>
            <a:r>
              <a:rPr lang="en-US" dirty="0"/>
              <a:t>Asymmetric Encryption </a:t>
            </a:r>
            <a:r>
              <a:rPr lang="en-CA" dirty="0">
                <a:solidFill>
                  <a:schemeClr val="dk1"/>
                </a:solidFill>
              </a:rPr>
              <a:t> </a:t>
            </a:r>
            <a:r>
              <a:rPr lang="en-CA" dirty="0">
                <a:solidFill>
                  <a:schemeClr val="dk1"/>
                </a:solidFill>
                <a:sym typeface="Wingdings" panose="05000000000000000000" pitchFamily="2" charset="2"/>
              </a:rPr>
              <a:t> RSA </a:t>
            </a:r>
          </a:p>
          <a:p>
            <a:pPr lvl="1"/>
            <a:r>
              <a:rPr lang="en-US" dirty="0"/>
              <a:t>HTTPS (TSL/SSL)</a:t>
            </a:r>
          </a:p>
          <a:p>
            <a:pPr lvl="2"/>
            <a:r>
              <a:rPr lang="en-US" dirty="0">
                <a:solidFill>
                  <a:schemeClr val="dk1"/>
                </a:solidFill>
                <a:sym typeface="Wingdings" panose="05000000000000000000" pitchFamily="2" charset="2"/>
              </a:rPr>
              <a:t>Steps</a:t>
            </a:r>
          </a:p>
          <a:p>
            <a:pPr lvl="2"/>
            <a:r>
              <a:rPr lang="en-US" dirty="0">
                <a:solidFill>
                  <a:schemeClr val="dk1"/>
                </a:solidFill>
                <a:sym typeface="Wingdings" panose="05000000000000000000" pitchFamily="2" charset="2"/>
              </a:rPr>
              <a:t>Wireshark</a:t>
            </a:r>
          </a:p>
          <a:p>
            <a:pPr lvl="1"/>
            <a:r>
              <a:rPr lang="en-US" dirty="0"/>
              <a:t>Port Number</a:t>
            </a:r>
          </a:p>
          <a:p>
            <a:pPr lvl="2"/>
            <a:r>
              <a:rPr lang="en-US" dirty="0"/>
              <a:t>Hack value </a:t>
            </a:r>
            <a:r>
              <a:rPr lang="en-US" dirty="0">
                <a:sym typeface="Wingdings" panose="05000000000000000000" pitchFamily="2" charset="2"/>
              </a:rPr>
              <a:t> Risk Rank</a:t>
            </a:r>
          </a:p>
          <a:p>
            <a:pPr lvl="2"/>
            <a:r>
              <a:rPr lang="en-US" dirty="0"/>
              <a:t>Exploit</a:t>
            </a:r>
          </a:p>
          <a:p>
            <a:pPr lvl="2"/>
            <a:r>
              <a:rPr lang="en-US" dirty="0"/>
              <a:t>Expansion</a:t>
            </a:r>
          </a:p>
          <a:p>
            <a:pPr lvl="2"/>
            <a:r>
              <a:rPr lang="en-US" dirty="0"/>
              <a:t>Patch</a:t>
            </a:r>
            <a:endParaRPr lang="en-CA" dirty="0">
              <a:solidFill>
                <a:schemeClr val="dk1"/>
              </a:solidFill>
              <a:sym typeface="Wingdings" panose="05000000000000000000" pitchFamily="2" charset="2"/>
            </a:endParaRPr>
          </a:p>
        </p:txBody>
      </p:sp>
      <p:sp>
        <p:nvSpPr>
          <p:cNvPr id="4" name="Footer Placeholder 3">
            <a:extLst>
              <a:ext uri="{FF2B5EF4-FFF2-40B4-BE49-F238E27FC236}">
                <a16:creationId xmlns:a16="http://schemas.microsoft.com/office/drawing/2014/main" id="{3C32FB9D-BA49-E5DB-B94C-9DD62F590562}"/>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5135559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1286-D9ED-CB60-92F5-F11F4C627FB6}"/>
              </a:ext>
            </a:extLst>
          </p:cNvPr>
          <p:cNvSpPr>
            <a:spLocks noGrp="1"/>
          </p:cNvSpPr>
          <p:nvPr>
            <p:ph type="title"/>
          </p:nvPr>
        </p:nvSpPr>
        <p:spPr/>
        <p:txBody>
          <a:bodyPr/>
          <a:lstStyle/>
          <a:p>
            <a:r>
              <a:rPr lang="en-US" dirty="0"/>
              <a:t>Day 12</a:t>
            </a:r>
            <a:endParaRPr lang="en-CA" dirty="0"/>
          </a:p>
        </p:txBody>
      </p:sp>
      <p:sp>
        <p:nvSpPr>
          <p:cNvPr id="3" name="Content Placeholder 2">
            <a:extLst>
              <a:ext uri="{FF2B5EF4-FFF2-40B4-BE49-F238E27FC236}">
                <a16:creationId xmlns:a16="http://schemas.microsoft.com/office/drawing/2014/main" id="{8920D7C3-D3BC-D2C3-38E7-BB272EB50189}"/>
              </a:ext>
            </a:extLst>
          </p:cNvPr>
          <p:cNvSpPr>
            <a:spLocks noGrp="1"/>
          </p:cNvSpPr>
          <p:nvPr>
            <p:ph idx="1"/>
          </p:nvPr>
        </p:nvSpPr>
        <p:spPr>
          <a:xfrm>
            <a:off x="838200" y="1690688"/>
            <a:ext cx="10515600" cy="5167312"/>
          </a:xfrm>
        </p:spPr>
        <p:txBody>
          <a:bodyPr>
            <a:normAutofit/>
          </a:bodyPr>
          <a:lstStyle/>
          <a:p>
            <a:r>
              <a:rPr lang="en-US" dirty="0"/>
              <a:t>Outline</a:t>
            </a:r>
          </a:p>
          <a:p>
            <a:pPr lvl="1"/>
            <a:r>
              <a:rPr lang="en-US" dirty="0"/>
              <a:t>Penetration testing process</a:t>
            </a:r>
          </a:p>
          <a:p>
            <a:pPr lvl="2"/>
            <a:r>
              <a:rPr lang="en-US" dirty="0">
                <a:solidFill>
                  <a:schemeClr val="dk1"/>
                </a:solidFill>
                <a:sym typeface="Wingdings" panose="05000000000000000000" pitchFamily="2" charset="2"/>
              </a:rPr>
              <a:t>Reconnaissance (Information Gathering)</a:t>
            </a:r>
          </a:p>
          <a:p>
            <a:pPr lvl="2"/>
            <a:r>
              <a:rPr lang="en-US" dirty="0">
                <a:solidFill>
                  <a:schemeClr val="dk1"/>
                </a:solidFill>
                <a:sym typeface="Wingdings" panose="05000000000000000000" pitchFamily="2" charset="2"/>
              </a:rPr>
              <a:t>Scanning and Enumeration</a:t>
            </a:r>
          </a:p>
          <a:p>
            <a:pPr lvl="2"/>
            <a:r>
              <a:rPr lang="en-US" dirty="0">
                <a:solidFill>
                  <a:schemeClr val="dk1"/>
                </a:solidFill>
                <a:sym typeface="Wingdings" panose="05000000000000000000" pitchFamily="2" charset="2"/>
              </a:rPr>
              <a:t>Exploitation</a:t>
            </a:r>
          </a:p>
          <a:p>
            <a:pPr lvl="2"/>
            <a:r>
              <a:rPr lang="en-US" dirty="0">
                <a:solidFill>
                  <a:schemeClr val="dk1"/>
                </a:solidFill>
                <a:sym typeface="Wingdings" panose="05000000000000000000" pitchFamily="2" charset="2"/>
              </a:rPr>
              <a:t>Privilege Escalation</a:t>
            </a:r>
          </a:p>
          <a:p>
            <a:pPr lvl="2"/>
            <a:r>
              <a:rPr lang="en-US" dirty="0">
                <a:solidFill>
                  <a:schemeClr val="dk1"/>
                </a:solidFill>
                <a:sym typeface="Wingdings" panose="05000000000000000000" pitchFamily="2" charset="2"/>
              </a:rPr>
              <a:t>Post-Exploitation</a:t>
            </a:r>
          </a:p>
          <a:p>
            <a:pPr lvl="2"/>
            <a:r>
              <a:rPr lang="en-US" dirty="0">
                <a:solidFill>
                  <a:schemeClr val="dk1"/>
                </a:solidFill>
                <a:sym typeface="Wingdings" panose="05000000000000000000" pitchFamily="2" charset="2"/>
              </a:rPr>
              <a:t>Lateral Movement</a:t>
            </a:r>
          </a:p>
          <a:p>
            <a:pPr lvl="2"/>
            <a:r>
              <a:rPr lang="en-US" dirty="0">
                <a:solidFill>
                  <a:schemeClr val="dk1"/>
                </a:solidFill>
                <a:sym typeface="Wingdings" panose="05000000000000000000" pitchFamily="2" charset="2"/>
              </a:rPr>
              <a:t>Covering Tracks</a:t>
            </a:r>
          </a:p>
          <a:p>
            <a:pPr lvl="2"/>
            <a:r>
              <a:rPr lang="en-US" dirty="0">
                <a:solidFill>
                  <a:schemeClr val="dk1"/>
                </a:solidFill>
                <a:sym typeface="Wingdings" panose="05000000000000000000" pitchFamily="2" charset="2"/>
              </a:rPr>
              <a:t>Reporting</a:t>
            </a:r>
          </a:p>
          <a:p>
            <a:pPr lvl="2"/>
            <a:endParaRPr lang="en-US" dirty="0">
              <a:solidFill>
                <a:schemeClr val="dk1"/>
              </a:solidFill>
              <a:sym typeface="Wingdings" panose="05000000000000000000" pitchFamily="2" charset="2"/>
            </a:endParaRPr>
          </a:p>
          <a:p>
            <a:pPr lvl="2"/>
            <a:endParaRPr lang="en-CA" dirty="0">
              <a:solidFill>
                <a:schemeClr val="dk1"/>
              </a:solidFill>
              <a:sym typeface="Wingdings" panose="05000000000000000000" pitchFamily="2" charset="2"/>
            </a:endParaRPr>
          </a:p>
        </p:txBody>
      </p:sp>
      <p:sp>
        <p:nvSpPr>
          <p:cNvPr id="4" name="Footer Placeholder 3">
            <a:extLst>
              <a:ext uri="{FF2B5EF4-FFF2-40B4-BE49-F238E27FC236}">
                <a16:creationId xmlns:a16="http://schemas.microsoft.com/office/drawing/2014/main" id="{A6FA2337-912B-9BF3-CE82-F3F9F863509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464939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1458D-F348-3FF3-7E5D-16C3E1519CC8}"/>
              </a:ext>
            </a:extLst>
          </p:cNvPr>
          <p:cNvSpPr>
            <a:spLocks noGrp="1"/>
          </p:cNvSpPr>
          <p:nvPr>
            <p:ph type="title"/>
          </p:nvPr>
        </p:nvSpPr>
        <p:spPr/>
        <p:txBody>
          <a:bodyPr/>
          <a:lstStyle/>
          <a:p>
            <a:r>
              <a:rPr lang="en-US" dirty="0"/>
              <a:t>Day 11</a:t>
            </a:r>
            <a:endParaRPr lang="en-CA" dirty="0"/>
          </a:p>
        </p:txBody>
      </p:sp>
      <p:sp>
        <p:nvSpPr>
          <p:cNvPr id="3" name="Content Placeholder 2">
            <a:extLst>
              <a:ext uri="{FF2B5EF4-FFF2-40B4-BE49-F238E27FC236}">
                <a16:creationId xmlns:a16="http://schemas.microsoft.com/office/drawing/2014/main" id="{8F97B562-1F52-18F0-F6DB-C2BB026D708C}"/>
              </a:ext>
            </a:extLst>
          </p:cNvPr>
          <p:cNvSpPr>
            <a:spLocks noGrp="1"/>
          </p:cNvSpPr>
          <p:nvPr>
            <p:ph idx="1"/>
          </p:nvPr>
        </p:nvSpPr>
        <p:spPr>
          <a:xfrm>
            <a:off x="838200" y="1690688"/>
            <a:ext cx="10515600" cy="4955918"/>
          </a:xfrm>
        </p:spPr>
        <p:txBody>
          <a:bodyPr>
            <a:normAutofit/>
          </a:bodyPr>
          <a:lstStyle/>
          <a:p>
            <a:r>
              <a:rPr lang="en-US" sz="2400" dirty="0"/>
              <a:t>Outline:</a:t>
            </a:r>
          </a:p>
          <a:p>
            <a:pPr marL="914400" lvl="1" indent="-457200">
              <a:buFont typeface="+mj-lt"/>
              <a:buAutoNum type="arabicPeriod"/>
            </a:pPr>
            <a:r>
              <a:rPr lang="en-US" sz="2000" dirty="0"/>
              <a:t>Cybersecurity</a:t>
            </a:r>
          </a:p>
          <a:p>
            <a:pPr marL="914400" lvl="1" indent="-457200">
              <a:buFont typeface="+mj-lt"/>
              <a:buAutoNum type="arabicPeriod"/>
            </a:pPr>
            <a:r>
              <a:rPr lang="en-US" sz="2000" dirty="0"/>
              <a:t>CIA</a:t>
            </a:r>
          </a:p>
          <a:p>
            <a:pPr marL="914400" lvl="1" indent="-457200">
              <a:buFont typeface="+mj-lt"/>
              <a:buAutoNum type="arabicPeriod"/>
            </a:pPr>
            <a:r>
              <a:rPr lang="en-US" sz="2000" dirty="0"/>
              <a:t>Symmetric &amp; Asymmetric Encryption</a:t>
            </a:r>
          </a:p>
          <a:p>
            <a:pPr marL="914400" lvl="1" indent="-457200">
              <a:buFont typeface="+mj-lt"/>
              <a:buAutoNum type="arabicPeriod"/>
            </a:pPr>
            <a:r>
              <a:rPr lang="en-US" sz="2000" dirty="0"/>
              <a:t>Public &amp; Private Key </a:t>
            </a:r>
          </a:p>
          <a:p>
            <a:pPr marL="914400" lvl="1" indent="-457200">
              <a:buFont typeface="+mj-lt"/>
              <a:buAutoNum type="arabicPeriod"/>
            </a:pPr>
            <a:r>
              <a:rPr lang="en-CA" sz="2000" dirty="0"/>
              <a:t>Security Enhanced (SE)</a:t>
            </a:r>
          </a:p>
          <a:p>
            <a:pPr marL="914400" lvl="1" indent="-457200">
              <a:buFont typeface="+mj-lt"/>
              <a:buAutoNum type="arabicPeriod"/>
            </a:pPr>
            <a:r>
              <a:rPr lang="en-CA" sz="2000" dirty="0"/>
              <a:t>Hashing</a:t>
            </a:r>
          </a:p>
          <a:p>
            <a:pPr lvl="2"/>
            <a:r>
              <a:rPr lang="en-CA" sz="1600" dirty="0"/>
              <a:t>HMAC</a:t>
            </a:r>
          </a:p>
          <a:p>
            <a:pPr lvl="2"/>
            <a:r>
              <a:rPr lang="en-CA" sz="1600" dirty="0"/>
              <a:t>College Domaine </a:t>
            </a:r>
          </a:p>
          <a:p>
            <a:pPr marL="914400" lvl="1" indent="-457200">
              <a:buFont typeface="+mj-lt"/>
              <a:buAutoNum type="arabicPeriod"/>
            </a:pPr>
            <a:r>
              <a:rPr lang="en-CA" sz="2000" dirty="0"/>
              <a:t>Digital Signature </a:t>
            </a:r>
          </a:p>
          <a:p>
            <a:pPr marL="914400" lvl="1" indent="-457200">
              <a:buFont typeface="+mj-lt"/>
              <a:buAutoNum type="arabicPeriod"/>
            </a:pPr>
            <a:r>
              <a:rPr lang="en-CA" sz="2000" dirty="0"/>
              <a:t>HTTPS (TLS/SSL &amp; CA)</a:t>
            </a:r>
          </a:p>
          <a:p>
            <a:pPr marL="1371600" lvl="2" indent="-457200">
              <a:buFont typeface="+mj-lt"/>
              <a:buAutoNum type="arabicPeriod"/>
            </a:pPr>
            <a:endParaRPr lang="en-CA" sz="1600" dirty="0"/>
          </a:p>
        </p:txBody>
      </p:sp>
      <p:sp>
        <p:nvSpPr>
          <p:cNvPr id="4" name="Footer Placeholder 3">
            <a:extLst>
              <a:ext uri="{FF2B5EF4-FFF2-40B4-BE49-F238E27FC236}">
                <a16:creationId xmlns:a16="http://schemas.microsoft.com/office/drawing/2014/main" id="{FAD2D2ED-C996-A88A-3E32-1EB1A73A880B}"/>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2488049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32C0C-89A6-C52C-E1A2-17EAFBCCED48}"/>
              </a:ext>
            </a:extLst>
          </p:cNvPr>
          <p:cNvSpPr>
            <a:spLocks noGrp="1"/>
          </p:cNvSpPr>
          <p:nvPr>
            <p:ph type="title"/>
          </p:nvPr>
        </p:nvSpPr>
        <p:spPr/>
        <p:txBody>
          <a:bodyPr/>
          <a:lstStyle/>
          <a:p>
            <a:r>
              <a:rPr lang="en-US" dirty="0"/>
              <a:t>Rainbow table attack</a:t>
            </a:r>
            <a:endParaRPr lang="en-CA" dirty="0"/>
          </a:p>
        </p:txBody>
      </p:sp>
      <p:sp>
        <p:nvSpPr>
          <p:cNvPr id="3" name="Content Placeholder 2">
            <a:extLst>
              <a:ext uri="{FF2B5EF4-FFF2-40B4-BE49-F238E27FC236}">
                <a16:creationId xmlns:a16="http://schemas.microsoft.com/office/drawing/2014/main" id="{8CC9948E-6368-0C32-2A42-F3CCDA61BE5C}"/>
              </a:ext>
            </a:extLst>
          </p:cNvPr>
          <p:cNvSpPr>
            <a:spLocks noGrp="1"/>
          </p:cNvSpPr>
          <p:nvPr>
            <p:ph idx="1"/>
          </p:nvPr>
        </p:nvSpPr>
        <p:spPr/>
        <p:txBody>
          <a:bodyPr>
            <a:normAutofit/>
          </a:bodyPr>
          <a:lstStyle/>
          <a:p>
            <a:r>
              <a:rPr lang="en-US" sz="2000" dirty="0"/>
              <a:t>is a cryptographic attack that leverages precomputed tables containing hash values and their corresponding plaintext values.</a:t>
            </a:r>
          </a:p>
          <a:p>
            <a:endParaRPr lang="en-US" sz="2000" dirty="0"/>
          </a:p>
          <a:p>
            <a:r>
              <a:rPr lang="en-US" sz="2000" dirty="0"/>
              <a:t>Instead of computing a hash for every possible input during an attack (which would be computationally expensive) </a:t>
            </a:r>
            <a:r>
              <a:rPr lang="en-US" sz="2000" dirty="0">
                <a:sym typeface="Wingdings" panose="05000000000000000000" pitchFamily="2" charset="2"/>
              </a:rPr>
              <a:t></a:t>
            </a:r>
            <a:r>
              <a:rPr lang="en-US" sz="2000" dirty="0"/>
              <a:t> the attacker </a:t>
            </a:r>
            <a:r>
              <a:rPr lang="en-US" sz="2000" b="1" dirty="0"/>
              <a:t>compares</a:t>
            </a:r>
            <a:r>
              <a:rPr lang="en-US" sz="2000" dirty="0"/>
              <a:t> the </a:t>
            </a:r>
            <a:r>
              <a:rPr lang="en-US" sz="2000" b="1" dirty="0"/>
              <a:t>target hash </a:t>
            </a:r>
            <a:r>
              <a:rPr lang="en-US" sz="2000" dirty="0"/>
              <a:t>against the </a:t>
            </a:r>
            <a:r>
              <a:rPr lang="en-US" sz="2000" b="1" dirty="0"/>
              <a:t>precomputed values</a:t>
            </a:r>
            <a:r>
              <a:rPr lang="en-US" sz="2000" dirty="0"/>
              <a:t> stored in the rainbow table.</a:t>
            </a:r>
          </a:p>
          <a:p>
            <a:r>
              <a:rPr lang="en-US" sz="2000" dirty="0"/>
              <a:t>If a match is found, the attacker has successfully identified the original plaintext that created the hash, effectively "cracking" the hash.</a:t>
            </a:r>
            <a:endParaRPr lang="en-CA" sz="2000" dirty="0"/>
          </a:p>
        </p:txBody>
      </p:sp>
      <p:sp>
        <p:nvSpPr>
          <p:cNvPr id="4" name="Footer Placeholder 3">
            <a:extLst>
              <a:ext uri="{FF2B5EF4-FFF2-40B4-BE49-F238E27FC236}">
                <a16:creationId xmlns:a16="http://schemas.microsoft.com/office/drawing/2014/main" id="{CA8A980A-4EDC-FEA3-65B7-828B6F4ACBA5}"/>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4473780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28C-C243-1A3F-D5D9-B3CB7DFD1C6E}"/>
              </a:ext>
            </a:extLst>
          </p:cNvPr>
          <p:cNvSpPr>
            <a:spLocks noGrp="1"/>
          </p:cNvSpPr>
          <p:nvPr>
            <p:ph type="title"/>
          </p:nvPr>
        </p:nvSpPr>
        <p:spPr/>
        <p:txBody>
          <a:bodyPr/>
          <a:lstStyle/>
          <a:p>
            <a:r>
              <a:rPr lang="en-US" dirty="0" err="1"/>
              <a:t>CrypTool</a:t>
            </a:r>
            <a:endParaRPr lang="en-CA" dirty="0"/>
          </a:p>
        </p:txBody>
      </p:sp>
      <p:sp>
        <p:nvSpPr>
          <p:cNvPr id="3" name="Content Placeholder 2">
            <a:extLst>
              <a:ext uri="{FF2B5EF4-FFF2-40B4-BE49-F238E27FC236}">
                <a16:creationId xmlns:a16="http://schemas.microsoft.com/office/drawing/2014/main" id="{42B19075-F282-B7EB-CC14-3630260E495D}"/>
              </a:ext>
            </a:extLst>
          </p:cNvPr>
          <p:cNvSpPr>
            <a:spLocks noGrp="1"/>
          </p:cNvSpPr>
          <p:nvPr>
            <p:ph idx="1"/>
          </p:nvPr>
        </p:nvSpPr>
        <p:spPr/>
        <p:txBody>
          <a:bodyPr>
            <a:normAutofit/>
          </a:bodyPr>
          <a:lstStyle/>
          <a:p>
            <a:r>
              <a:rPr lang="en-US" sz="2400" dirty="0"/>
              <a:t>is an open-source educational software that visualizes cryptographic algorithms and techniques. It helps users learn about encryption, decryption, and cryptographic protocols through interactive tutorials and simulations.</a:t>
            </a:r>
            <a:endParaRPr lang="en-CA" sz="2400" dirty="0"/>
          </a:p>
        </p:txBody>
      </p:sp>
      <p:pic>
        <p:nvPicPr>
          <p:cNvPr id="7" name="Picture 6" descr="A blue and white logo&#10;&#10;Description automatically generated">
            <a:extLst>
              <a:ext uri="{FF2B5EF4-FFF2-40B4-BE49-F238E27FC236}">
                <a16:creationId xmlns:a16="http://schemas.microsoft.com/office/drawing/2014/main" id="{A5F17D26-A0D6-1478-1802-4A94537078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A307453-E6D1-4DEC-49B5-FA9CC63038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305" y="3429000"/>
            <a:ext cx="3489262" cy="2499969"/>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4E7AAB0E-EADA-210D-B985-AD806923AB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2389" y="3043146"/>
            <a:ext cx="3000794" cy="3524742"/>
          </a:xfrm>
          <a:prstGeom prst="rect">
            <a:avLst/>
          </a:prstGeom>
        </p:spPr>
      </p:pic>
      <p:sp>
        <p:nvSpPr>
          <p:cNvPr id="12" name="Rectangle: Rounded Corners 11">
            <a:extLst>
              <a:ext uri="{FF2B5EF4-FFF2-40B4-BE49-F238E27FC236}">
                <a16:creationId xmlns:a16="http://schemas.microsoft.com/office/drawing/2014/main" id="{ED87FEA3-C5BA-CD41-5F83-853140A1F962}"/>
              </a:ext>
            </a:extLst>
          </p:cNvPr>
          <p:cNvSpPr/>
          <p:nvPr/>
        </p:nvSpPr>
        <p:spPr>
          <a:xfrm>
            <a:off x="4733781" y="3893575"/>
            <a:ext cx="2880074" cy="294967"/>
          </a:xfrm>
          <a:prstGeom prst="roundRect">
            <a:avLst/>
          </a:prstGeom>
          <a:noFill/>
          <a:ln w="5715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14" name="Picture 13" descr="A screenshot of a computer&#10;&#10;Description automatically generated">
            <a:extLst>
              <a:ext uri="{FF2B5EF4-FFF2-40B4-BE49-F238E27FC236}">
                <a16:creationId xmlns:a16="http://schemas.microsoft.com/office/drawing/2014/main" id="{A3538166-1F5E-F499-FF4B-BA78FF36BF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74260" y="3194912"/>
            <a:ext cx="3219899" cy="2734057"/>
          </a:xfrm>
          <a:prstGeom prst="rect">
            <a:avLst/>
          </a:prstGeom>
        </p:spPr>
      </p:pic>
      <p:sp>
        <p:nvSpPr>
          <p:cNvPr id="4" name="Footer Placeholder 3">
            <a:extLst>
              <a:ext uri="{FF2B5EF4-FFF2-40B4-BE49-F238E27FC236}">
                <a16:creationId xmlns:a16="http://schemas.microsoft.com/office/drawing/2014/main" id="{0252B81B-9996-BD5F-4C7D-9FD78F33596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499919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D18DF-534A-993E-6761-BDC1DEA87E73}"/>
              </a:ext>
            </a:extLst>
          </p:cNvPr>
          <p:cNvSpPr>
            <a:spLocks noGrp="1"/>
          </p:cNvSpPr>
          <p:nvPr>
            <p:ph type="title"/>
          </p:nvPr>
        </p:nvSpPr>
        <p:spPr/>
        <p:txBody>
          <a:bodyPr/>
          <a:lstStyle/>
          <a:p>
            <a:r>
              <a:rPr lang="en-US" dirty="0"/>
              <a:t>SHA-256</a:t>
            </a:r>
            <a:endParaRPr lang="en-CA" dirty="0"/>
          </a:p>
        </p:txBody>
      </p:sp>
      <p:pic>
        <p:nvPicPr>
          <p:cNvPr id="5" name="Picture 4" descr="A screenshot of a computer&#10;&#10;Description automatically generated">
            <a:extLst>
              <a:ext uri="{FF2B5EF4-FFF2-40B4-BE49-F238E27FC236}">
                <a16:creationId xmlns:a16="http://schemas.microsoft.com/office/drawing/2014/main" id="{9D0B17CC-C703-7BC3-38DA-82BFD3CC47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27" y="3429000"/>
            <a:ext cx="6412542" cy="2496918"/>
          </a:xfrm>
          <a:prstGeom prst="rect">
            <a:avLst/>
          </a:prstGeom>
        </p:spPr>
      </p:pic>
      <p:sp>
        <p:nvSpPr>
          <p:cNvPr id="6" name="Rectangle: Rounded Corners 5">
            <a:extLst>
              <a:ext uri="{FF2B5EF4-FFF2-40B4-BE49-F238E27FC236}">
                <a16:creationId xmlns:a16="http://schemas.microsoft.com/office/drawing/2014/main" id="{70EE8CF0-1F15-D34F-4354-11DAE5B9F292}"/>
              </a:ext>
            </a:extLst>
          </p:cNvPr>
          <p:cNvSpPr/>
          <p:nvPr/>
        </p:nvSpPr>
        <p:spPr>
          <a:xfrm>
            <a:off x="471949" y="3667023"/>
            <a:ext cx="2959510" cy="199103"/>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AB9D2CFA-3EA2-C1F0-364A-A496A1DF36E7}"/>
              </a:ext>
            </a:extLst>
          </p:cNvPr>
          <p:cNvSpPr/>
          <p:nvPr/>
        </p:nvSpPr>
        <p:spPr>
          <a:xfrm>
            <a:off x="3612806" y="4763321"/>
            <a:ext cx="1087013" cy="26301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9" name="Picture 8" descr="A screenshot of a computer&#10;&#10;Description automatically generated">
            <a:extLst>
              <a:ext uri="{FF2B5EF4-FFF2-40B4-BE49-F238E27FC236}">
                <a16:creationId xmlns:a16="http://schemas.microsoft.com/office/drawing/2014/main" id="{1944DDEA-57BE-8B49-0DCB-A4DF327C6D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32523" y="4278645"/>
            <a:ext cx="4953830" cy="1213952"/>
          </a:xfrm>
          <a:prstGeom prst="rect">
            <a:avLst/>
          </a:prstGeom>
        </p:spPr>
      </p:pic>
      <p:pic>
        <p:nvPicPr>
          <p:cNvPr id="4" name="Picture 3" descr="A blue and white logo&#10;&#10;Description automatically generated">
            <a:extLst>
              <a:ext uri="{FF2B5EF4-FFF2-40B4-BE49-F238E27FC236}">
                <a16:creationId xmlns:a16="http://schemas.microsoft.com/office/drawing/2014/main" id="{FC500669-D7D7-0227-8DF2-C46F8EACB4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8" name="Footer Placeholder 7">
            <a:extLst>
              <a:ext uri="{FF2B5EF4-FFF2-40B4-BE49-F238E27FC236}">
                <a16:creationId xmlns:a16="http://schemas.microsoft.com/office/drawing/2014/main" id="{15FA533E-3236-8503-B5EA-48FCFCC3CB32}"/>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5247857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CAA7E-F08E-AA01-EABA-9FBCA384E977}"/>
              </a:ext>
            </a:extLst>
          </p:cNvPr>
          <p:cNvSpPr>
            <a:spLocks noGrp="1"/>
          </p:cNvSpPr>
          <p:nvPr>
            <p:ph type="title"/>
          </p:nvPr>
        </p:nvSpPr>
        <p:spPr/>
        <p:txBody>
          <a:bodyPr/>
          <a:lstStyle/>
          <a:p>
            <a:r>
              <a:rPr lang="en-US" dirty="0"/>
              <a:t>Caesar</a:t>
            </a:r>
            <a:endParaRPr lang="en-CA" dirty="0"/>
          </a:p>
        </p:txBody>
      </p:sp>
      <p:pic>
        <p:nvPicPr>
          <p:cNvPr id="5" name="Picture 4">
            <a:extLst>
              <a:ext uri="{FF2B5EF4-FFF2-40B4-BE49-F238E27FC236}">
                <a16:creationId xmlns:a16="http://schemas.microsoft.com/office/drawing/2014/main" id="{4A3C637F-EC2A-BE9B-7F5B-E34E0028CE91}"/>
              </a:ext>
            </a:extLst>
          </p:cNvPr>
          <p:cNvPicPr>
            <a:picLocks noChangeAspect="1"/>
          </p:cNvPicPr>
          <p:nvPr/>
        </p:nvPicPr>
        <p:blipFill>
          <a:blip r:embed="rId2"/>
          <a:stretch>
            <a:fillRect/>
          </a:stretch>
        </p:blipFill>
        <p:spPr>
          <a:xfrm>
            <a:off x="446232" y="2993109"/>
            <a:ext cx="5258534" cy="2857899"/>
          </a:xfrm>
          <a:prstGeom prst="rect">
            <a:avLst/>
          </a:prstGeom>
        </p:spPr>
      </p:pic>
      <p:sp>
        <p:nvSpPr>
          <p:cNvPr id="6" name="Rectangle: Rounded Corners 5">
            <a:extLst>
              <a:ext uri="{FF2B5EF4-FFF2-40B4-BE49-F238E27FC236}">
                <a16:creationId xmlns:a16="http://schemas.microsoft.com/office/drawing/2014/main" id="{3160CE13-9AC1-2AF1-16C2-6D32A4A7E853}"/>
              </a:ext>
            </a:extLst>
          </p:cNvPr>
          <p:cNvSpPr/>
          <p:nvPr/>
        </p:nvSpPr>
        <p:spPr>
          <a:xfrm>
            <a:off x="607603" y="3271274"/>
            <a:ext cx="2182760"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B035D331-C395-DD57-0FA5-62AA09148F66}"/>
              </a:ext>
            </a:extLst>
          </p:cNvPr>
          <p:cNvSpPr/>
          <p:nvPr/>
        </p:nvSpPr>
        <p:spPr>
          <a:xfrm>
            <a:off x="2991063" y="3271274"/>
            <a:ext cx="2182760"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9" name="Picture 8">
            <a:extLst>
              <a:ext uri="{FF2B5EF4-FFF2-40B4-BE49-F238E27FC236}">
                <a16:creationId xmlns:a16="http://schemas.microsoft.com/office/drawing/2014/main" id="{8A24AC3B-EA0A-ECB8-FCD7-138B3BB4CB83}"/>
              </a:ext>
            </a:extLst>
          </p:cNvPr>
          <p:cNvPicPr>
            <a:picLocks noChangeAspect="1"/>
          </p:cNvPicPr>
          <p:nvPr/>
        </p:nvPicPr>
        <p:blipFill>
          <a:blip r:embed="rId3"/>
          <a:stretch>
            <a:fillRect/>
          </a:stretch>
        </p:blipFill>
        <p:spPr>
          <a:xfrm>
            <a:off x="6466330" y="2239104"/>
            <a:ext cx="5152942" cy="4253771"/>
          </a:xfrm>
          <a:prstGeom prst="rect">
            <a:avLst/>
          </a:prstGeom>
        </p:spPr>
      </p:pic>
      <p:sp>
        <p:nvSpPr>
          <p:cNvPr id="12" name="Rectangle: Rounded Corners 11">
            <a:extLst>
              <a:ext uri="{FF2B5EF4-FFF2-40B4-BE49-F238E27FC236}">
                <a16:creationId xmlns:a16="http://schemas.microsoft.com/office/drawing/2014/main" id="{1AA0B334-13B2-C4E4-92DA-FFB91480C916}"/>
              </a:ext>
            </a:extLst>
          </p:cNvPr>
          <p:cNvSpPr/>
          <p:nvPr/>
        </p:nvSpPr>
        <p:spPr>
          <a:xfrm>
            <a:off x="6885499" y="2568267"/>
            <a:ext cx="793495" cy="27325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
        <p:nvSpPr>
          <p:cNvPr id="13" name="Rectangle: Rounded Corners 12">
            <a:extLst>
              <a:ext uri="{FF2B5EF4-FFF2-40B4-BE49-F238E27FC236}">
                <a16:creationId xmlns:a16="http://schemas.microsoft.com/office/drawing/2014/main" id="{26F368D8-CC4E-7622-EE62-85736CBB8550}"/>
              </a:ext>
            </a:extLst>
          </p:cNvPr>
          <p:cNvSpPr/>
          <p:nvPr/>
        </p:nvSpPr>
        <p:spPr>
          <a:xfrm>
            <a:off x="6885499" y="3480620"/>
            <a:ext cx="1884875" cy="27325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
        <p:nvSpPr>
          <p:cNvPr id="14" name="Rectangle: Rounded Corners 13">
            <a:extLst>
              <a:ext uri="{FF2B5EF4-FFF2-40B4-BE49-F238E27FC236}">
                <a16:creationId xmlns:a16="http://schemas.microsoft.com/office/drawing/2014/main" id="{8AE874C5-6C7E-CFD6-BF2C-A3AA12BA3D5B}"/>
              </a:ext>
            </a:extLst>
          </p:cNvPr>
          <p:cNvSpPr/>
          <p:nvPr/>
        </p:nvSpPr>
        <p:spPr>
          <a:xfrm>
            <a:off x="6885498" y="5080409"/>
            <a:ext cx="2759947" cy="67146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sp>
        <p:nvSpPr>
          <p:cNvPr id="15" name="Rectangle: Rounded Corners 14">
            <a:extLst>
              <a:ext uri="{FF2B5EF4-FFF2-40B4-BE49-F238E27FC236}">
                <a16:creationId xmlns:a16="http://schemas.microsoft.com/office/drawing/2014/main" id="{AD1AC823-C150-20AD-94B4-0FECD35DD175}"/>
              </a:ext>
            </a:extLst>
          </p:cNvPr>
          <p:cNvSpPr/>
          <p:nvPr/>
        </p:nvSpPr>
        <p:spPr>
          <a:xfrm>
            <a:off x="6729264" y="6098046"/>
            <a:ext cx="949729" cy="27325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dirty="0"/>
          </a:p>
        </p:txBody>
      </p:sp>
      <p:pic>
        <p:nvPicPr>
          <p:cNvPr id="4" name="Picture 3" descr="A blue and white logo&#10;&#10;Description automatically generated">
            <a:extLst>
              <a:ext uri="{FF2B5EF4-FFF2-40B4-BE49-F238E27FC236}">
                <a16:creationId xmlns:a16="http://schemas.microsoft.com/office/drawing/2014/main" id="{FDDD475E-24C5-9310-A51D-0809843E347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8" name="Footer Placeholder 7">
            <a:extLst>
              <a:ext uri="{FF2B5EF4-FFF2-40B4-BE49-F238E27FC236}">
                <a16:creationId xmlns:a16="http://schemas.microsoft.com/office/drawing/2014/main" id="{A337CCC8-F8A3-7E84-9F71-C686C2AFAE63}"/>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033805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32043-BDD6-BC5E-FA5A-EE3119B1F2A3}"/>
              </a:ext>
            </a:extLst>
          </p:cNvPr>
          <p:cNvSpPr>
            <a:spLocks noGrp="1"/>
          </p:cNvSpPr>
          <p:nvPr>
            <p:ph type="title"/>
          </p:nvPr>
        </p:nvSpPr>
        <p:spPr/>
        <p:txBody>
          <a:bodyPr/>
          <a:lstStyle/>
          <a:p>
            <a:r>
              <a:rPr lang="en-US" dirty="0"/>
              <a:t>Weak Encryption</a:t>
            </a:r>
            <a:endParaRPr lang="en-CA" dirty="0"/>
          </a:p>
        </p:txBody>
      </p:sp>
      <p:sp>
        <p:nvSpPr>
          <p:cNvPr id="3" name="Content Placeholder 2">
            <a:extLst>
              <a:ext uri="{FF2B5EF4-FFF2-40B4-BE49-F238E27FC236}">
                <a16:creationId xmlns:a16="http://schemas.microsoft.com/office/drawing/2014/main" id="{709AF3F3-B816-D540-5995-995C3BF29EA2}"/>
              </a:ext>
            </a:extLst>
          </p:cNvPr>
          <p:cNvSpPr>
            <a:spLocks noGrp="1"/>
          </p:cNvSpPr>
          <p:nvPr>
            <p:ph idx="1"/>
          </p:nvPr>
        </p:nvSpPr>
        <p:spPr>
          <a:xfrm>
            <a:off x="838200" y="1825625"/>
            <a:ext cx="6418006" cy="4351338"/>
          </a:xfrm>
        </p:spPr>
        <p:txBody>
          <a:bodyPr>
            <a:normAutofit/>
          </a:bodyPr>
          <a:lstStyle/>
          <a:p>
            <a:r>
              <a:rPr lang="en-US" sz="2000" dirty="0"/>
              <a:t>All types of substitution encryption can be solved using language algorithms:</a:t>
            </a:r>
          </a:p>
          <a:p>
            <a:pPr marL="0" indent="0">
              <a:buNone/>
            </a:pPr>
            <a:r>
              <a:rPr lang="en-US" sz="2000" dirty="0"/>
              <a:t>1) Most frequent letters (the frequency of letters in the language)</a:t>
            </a:r>
          </a:p>
          <a:p>
            <a:pPr marL="0" indent="0">
              <a:buNone/>
            </a:pPr>
            <a:r>
              <a:rPr lang="en-US" sz="2000" dirty="0"/>
              <a:t>2) Letters that are difficult to be in the same word</a:t>
            </a:r>
          </a:p>
          <a:p>
            <a:pPr marL="0" indent="0">
              <a:buNone/>
            </a:pPr>
            <a:r>
              <a:rPr lang="en-US" sz="2000" dirty="0"/>
              <a:t>3) Most frequent words</a:t>
            </a:r>
          </a:p>
          <a:p>
            <a:pPr marL="0" indent="0">
              <a:buNone/>
            </a:pPr>
            <a:r>
              <a:rPr lang="en-US" sz="2000" dirty="0"/>
              <a:t>4) Guessing words from context</a:t>
            </a:r>
            <a:endParaRPr lang="en-CA" sz="2000" dirty="0"/>
          </a:p>
        </p:txBody>
      </p:sp>
      <p:pic>
        <p:nvPicPr>
          <p:cNvPr id="5" name="Picture 4">
            <a:extLst>
              <a:ext uri="{FF2B5EF4-FFF2-40B4-BE49-F238E27FC236}">
                <a16:creationId xmlns:a16="http://schemas.microsoft.com/office/drawing/2014/main" id="{23174611-A5E6-323D-2E94-1240E40E43E6}"/>
              </a:ext>
            </a:extLst>
          </p:cNvPr>
          <p:cNvPicPr>
            <a:picLocks noChangeAspect="1"/>
          </p:cNvPicPr>
          <p:nvPr/>
        </p:nvPicPr>
        <p:blipFill>
          <a:blip r:embed="rId2"/>
          <a:stretch>
            <a:fillRect/>
          </a:stretch>
        </p:blipFill>
        <p:spPr>
          <a:xfrm>
            <a:off x="7779855" y="3814433"/>
            <a:ext cx="3381847" cy="236253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022F44B-9B75-01A5-B663-68D5840AD5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9017" y="429496"/>
            <a:ext cx="3219899" cy="2734057"/>
          </a:xfrm>
          <a:prstGeom prst="rect">
            <a:avLst/>
          </a:prstGeom>
        </p:spPr>
      </p:pic>
      <p:pic>
        <p:nvPicPr>
          <p:cNvPr id="4" name="Picture 3" descr="A blue and white logo&#10;&#10;Description automatically generated">
            <a:extLst>
              <a:ext uri="{FF2B5EF4-FFF2-40B4-BE49-F238E27FC236}">
                <a16:creationId xmlns:a16="http://schemas.microsoft.com/office/drawing/2014/main" id="{EE34D441-45FD-2244-92C5-D95B7EEA15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7" name="Footer Placeholder 6">
            <a:extLst>
              <a:ext uri="{FF2B5EF4-FFF2-40B4-BE49-F238E27FC236}">
                <a16:creationId xmlns:a16="http://schemas.microsoft.com/office/drawing/2014/main" id="{4ED91038-5341-D73D-9779-F18ED2AD86C5}"/>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539660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5BCB-3B9F-1E5D-17ED-8EF49B8D9205}"/>
              </a:ext>
            </a:extLst>
          </p:cNvPr>
          <p:cNvSpPr>
            <a:spLocks noGrp="1"/>
          </p:cNvSpPr>
          <p:nvPr>
            <p:ph type="title"/>
          </p:nvPr>
        </p:nvSpPr>
        <p:spPr/>
        <p:txBody>
          <a:bodyPr/>
          <a:lstStyle/>
          <a:p>
            <a:r>
              <a:rPr lang="en-US" dirty="0"/>
              <a:t>Symmetric Encryption  </a:t>
            </a:r>
            <a:endParaRPr lang="en-CA" dirty="0"/>
          </a:p>
        </p:txBody>
      </p:sp>
      <p:sp>
        <p:nvSpPr>
          <p:cNvPr id="3" name="Content Placeholder 2">
            <a:extLst>
              <a:ext uri="{FF2B5EF4-FFF2-40B4-BE49-F238E27FC236}">
                <a16:creationId xmlns:a16="http://schemas.microsoft.com/office/drawing/2014/main" id="{861E37D4-1E13-61A4-2669-C8942E72933B}"/>
              </a:ext>
            </a:extLst>
          </p:cNvPr>
          <p:cNvSpPr>
            <a:spLocks noGrp="1"/>
          </p:cNvSpPr>
          <p:nvPr>
            <p:ph idx="1"/>
          </p:nvPr>
        </p:nvSpPr>
        <p:spPr>
          <a:xfrm>
            <a:off x="838200" y="1825625"/>
            <a:ext cx="5523271" cy="4351338"/>
          </a:xfrm>
        </p:spPr>
        <p:txBody>
          <a:bodyPr>
            <a:normAutofit/>
          </a:bodyPr>
          <a:lstStyle/>
          <a:p>
            <a:pPr marL="0" indent="0">
              <a:buNone/>
            </a:pPr>
            <a:r>
              <a:rPr lang="en-US" sz="2400" dirty="0"/>
              <a:t>Key Length is not important. </a:t>
            </a:r>
          </a:p>
          <a:p>
            <a:pPr marL="0" indent="0">
              <a:buNone/>
            </a:pPr>
            <a:r>
              <a:rPr lang="en-US" sz="2400" dirty="0"/>
              <a:t>&lt;address&gt; &lt;Hexadecimal&gt; &lt;ASCII&gt;</a:t>
            </a:r>
            <a:endParaRPr lang="en-CA" sz="2400" dirty="0"/>
          </a:p>
        </p:txBody>
      </p:sp>
      <p:grpSp>
        <p:nvGrpSpPr>
          <p:cNvPr id="14" name="Group 13">
            <a:extLst>
              <a:ext uri="{FF2B5EF4-FFF2-40B4-BE49-F238E27FC236}">
                <a16:creationId xmlns:a16="http://schemas.microsoft.com/office/drawing/2014/main" id="{3846BD57-EE6A-C65B-E419-A689BA9FB36D}"/>
              </a:ext>
            </a:extLst>
          </p:cNvPr>
          <p:cNvGrpSpPr/>
          <p:nvPr/>
        </p:nvGrpSpPr>
        <p:grpSpPr>
          <a:xfrm>
            <a:off x="7028135" y="365125"/>
            <a:ext cx="4788562" cy="2759910"/>
            <a:chOff x="396082" y="2701026"/>
            <a:chExt cx="4788562" cy="2759910"/>
          </a:xfrm>
        </p:grpSpPr>
        <p:pic>
          <p:nvPicPr>
            <p:cNvPr id="9" name="Picture 8" descr="A screenshot of a computer&#10;&#10;Description automatically generated">
              <a:extLst>
                <a:ext uri="{FF2B5EF4-FFF2-40B4-BE49-F238E27FC236}">
                  <a16:creationId xmlns:a16="http://schemas.microsoft.com/office/drawing/2014/main" id="{605B17C5-2454-C086-8EDF-DE1849B3AE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082" y="2701026"/>
              <a:ext cx="4788562" cy="2759910"/>
            </a:xfrm>
            <a:prstGeom prst="rect">
              <a:avLst/>
            </a:prstGeom>
          </p:spPr>
        </p:pic>
        <p:sp>
          <p:nvSpPr>
            <p:cNvPr id="6" name="Rectangle: Rounded Corners 5">
              <a:extLst>
                <a:ext uri="{FF2B5EF4-FFF2-40B4-BE49-F238E27FC236}">
                  <a16:creationId xmlns:a16="http://schemas.microsoft.com/office/drawing/2014/main" id="{58995524-86AB-3A68-7207-8995AC7F3F8B}"/>
                </a:ext>
              </a:extLst>
            </p:cNvPr>
            <p:cNvSpPr/>
            <p:nvPr/>
          </p:nvSpPr>
          <p:spPr>
            <a:xfrm>
              <a:off x="589935" y="3113957"/>
              <a:ext cx="1759976" cy="219178"/>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4F20E94D-0050-8676-694C-B78C2D6FF77A}"/>
                </a:ext>
              </a:extLst>
            </p:cNvPr>
            <p:cNvSpPr/>
            <p:nvPr/>
          </p:nvSpPr>
          <p:spPr>
            <a:xfrm>
              <a:off x="2627269" y="4175841"/>
              <a:ext cx="2182760"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grpSp>
      <p:pic>
        <p:nvPicPr>
          <p:cNvPr id="11" name="Picture 10" descr="A screenshot of a computer&#10;&#10;Description automatically generated">
            <a:extLst>
              <a:ext uri="{FF2B5EF4-FFF2-40B4-BE49-F238E27FC236}">
                <a16:creationId xmlns:a16="http://schemas.microsoft.com/office/drawing/2014/main" id="{BC8A6C98-5AA3-6E5B-7FAD-FA42A661A9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3360" y="3363956"/>
            <a:ext cx="4583337" cy="1983479"/>
          </a:xfrm>
          <a:prstGeom prst="rect">
            <a:avLst/>
          </a:prstGeom>
        </p:spPr>
      </p:pic>
      <p:pic>
        <p:nvPicPr>
          <p:cNvPr id="13" name="Picture 12" descr="A screen shot of a computer&#10;&#10;Description automatically generated">
            <a:extLst>
              <a:ext uri="{FF2B5EF4-FFF2-40B4-BE49-F238E27FC236}">
                <a16:creationId xmlns:a16="http://schemas.microsoft.com/office/drawing/2014/main" id="{861633B3-913B-9BD3-B7F2-074516A23E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3368" y="5586356"/>
            <a:ext cx="8983329" cy="1209844"/>
          </a:xfrm>
          <a:prstGeom prst="rect">
            <a:avLst/>
          </a:prstGeom>
        </p:spPr>
      </p:pic>
      <p:pic>
        <p:nvPicPr>
          <p:cNvPr id="5" name="Picture 4" descr="A blue and white logo&#10;&#10;Description automatically generated">
            <a:extLst>
              <a:ext uri="{FF2B5EF4-FFF2-40B4-BE49-F238E27FC236}">
                <a16:creationId xmlns:a16="http://schemas.microsoft.com/office/drawing/2014/main" id="{02D1ED8E-E350-E682-56AD-15F1842C39F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8" name="Footer Placeholder 7">
            <a:extLst>
              <a:ext uri="{FF2B5EF4-FFF2-40B4-BE49-F238E27FC236}">
                <a16:creationId xmlns:a16="http://schemas.microsoft.com/office/drawing/2014/main" id="{FBCF5D92-37FA-0F1A-2D93-428F34C7037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98253090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C141C-5872-3BE6-BB30-B641C3C7FC1F}"/>
              </a:ext>
            </a:extLst>
          </p:cNvPr>
          <p:cNvSpPr>
            <a:spLocks noGrp="1"/>
          </p:cNvSpPr>
          <p:nvPr>
            <p:ph type="title"/>
          </p:nvPr>
        </p:nvSpPr>
        <p:spPr/>
        <p:txBody>
          <a:bodyPr/>
          <a:lstStyle/>
          <a:p>
            <a:r>
              <a:rPr lang="en-US" dirty="0"/>
              <a:t>Asymmetric Encryption </a:t>
            </a:r>
            <a:endParaRPr lang="en-CA" dirty="0"/>
          </a:p>
        </p:txBody>
      </p:sp>
      <p:sp>
        <p:nvSpPr>
          <p:cNvPr id="3" name="Content Placeholder 2">
            <a:extLst>
              <a:ext uri="{FF2B5EF4-FFF2-40B4-BE49-F238E27FC236}">
                <a16:creationId xmlns:a16="http://schemas.microsoft.com/office/drawing/2014/main" id="{F2B8D5D9-EF3E-9A9A-49D1-D62A8B1EB80C}"/>
              </a:ext>
            </a:extLst>
          </p:cNvPr>
          <p:cNvSpPr>
            <a:spLocks noGrp="1"/>
          </p:cNvSpPr>
          <p:nvPr>
            <p:ph idx="1"/>
          </p:nvPr>
        </p:nvSpPr>
        <p:spPr>
          <a:xfrm>
            <a:off x="838200" y="1825625"/>
            <a:ext cx="5031658" cy="1089551"/>
          </a:xfrm>
        </p:spPr>
        <p:txBody>
          <a:bodyPr/>
          <a:lstStyle/>
          <a:p>
            <a:r>
              <a:rPr lang="en-US" dirty="0"/>
              <a:t>You must generate pair key</a:t>
            </a:r>
            <a:endParaRPr lang="en-CA" dirty="0"/>
          </a:p>
        </p:txBody>
      </p:sp>
      <p:pic>
        <p:nvPicPr>
          <p:cNvPr id="5" name="Picture 4" descr="A screenshot of a computer&#10;&#10;Description automatically generated">
            <a:extLst>
              <a:ext uri="{FF2B5EF4-FFF2-40B4-BE49-F238E27FC236}">
                <a16:creationId xmlns:a16="http://schemas.microsoft.com/office/drawing/2014/main" id="{438E21AB-29EA-2DB7-F53A-3473A824B01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134717"/>
            <a:ext cx="4253437" cy="1409569"/>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E72C128A-14A6-4ABD-A0D0-B9104FCB71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16539"/>
            <a:ext cx="5943274" cy="1351868"/>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A2CD5EDD-24AA-247A-067F-4FEE6D9494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278193"/>
            <a:ext cx="5905009" cy="5390214"/>
          </a:xfrm>
          <a:prstGeom prst="rect">
            <a:avLst/>
          </a:prstGeom>
        </p:spPr>
      </p:pic>
      <p:sp>
        <p:nvSpPr>
          <p:cNvPr id="10" name="Rectangle: Rounded Corners 9">
            <a:extLst>
              <a:ext uri="{FF2B5EF4-FFF2-40B4-BE49-F238E27FC236}">
                <a16:creationId xmlns:a16="http://schemas.microsoft.com/office/drawing/2014/main" id="{F94AF1AF-E01C-923A-24C9-B0664181DF81}"/>
              </a:ext>
            </a:extLst>
          </p:cNvPr>
          <p:cNvSpPr/>
          <p:nvPr/>
        </p:nvSpPr>
        <p:spPr>
          <a:xfrm>
            <a:off x="140668" y="3831712"/>
            <a:ext cx="1904441"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F58010DC-8453-4067-3DB7-A9A6029EA11E}"/>
              </a:ext>
            </a:extLst>
          </p:cNvPr>
          <p:cNvSpPr/>
          <p:nvPr/>
        </p:nvSpPr>
        <p:spPr>
          <a:xfrm>
            <a:off x="2318057" y="3812048"/>
            <a:ext cx="1904441"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D282C519-DC5F-48BB-B780-34AD189CDA36}"/>
              </a:ext>
            </a:extLst>
          </p:cNvPr>
          <p:cNvSpPr/>
          <p:nvPr/>
        </p:nvSpPr>
        <p:spPr>
          <a:xfrm>
            <a:off x="140667" y="5537609"/>
            <a:ext cx="1304675" cy="21426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3" name="Rectangle: Rounded Corners 12">
            <a:extLst>
              <a:ext uri="{FF2B5EF4-FFF2-40B4-BE49-F238E27FC236}">
                <a16:creationId xmlns:a16="http://schemas.microsoft.com/office/drawing/2014/main" id="{506D744D-38B7-6B17-AC1A-373B84C975A1}"/>
              </a:ext>
            </a:extLst>
          </p:cNvPr>
          <p:cNvSpPr/>
          <p:nvPr/>
        </p:nvSpPr>
        <p:spPr>
          <a:xfrm>
            <a:off x="-12059" y="5323347"/>
            <a:ext cx="1304675" cy="214262"/>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4" name="Rectangle: Rounded Corners 13">
            <a:extLst>
              <a:ext uri="{FF2B5EF4-FFF2-40B4-BE49-F238E27FC236}">
                <a16:creationId xmlns:a16="http://schemas.microsoft.com/office/drawing/2014/main" id="{8A5F4AB1-AEC4-1A35-DDFC-F1E1D052E0B5}"/>
              </a:ext>
            </a:extLst>
          </p:cNvPr>
          <p:cNvSpPr/>
          <p:nvPr/>
        </p:nvSpPr>
        <p:spPr>
          <a:xfrm>
            <a:off x="0" y="3134717"/>
            <a:ext cx="1022555" cy="20555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5" name="Rectangle: Rounded Corners 14">
            <a:extLst>
              <a:ext uri="{FF2B5EF4-FFF2-40B4-BE49-F238E27FC236}">
                <a16:creationId xmlns:a16="http://schemas.microsoft.com/office/drawing/2014/main" id="{DCC13FC5-A854-AEAB-588A-485B97CD9BB3}"/>
              </a:ext>
            </a:extLst>
          </p:cNvPr>
          <p:cNvSpPr/>
          <p:nvPr/>
        </p:nvSpPr>
        <p:spPr>
          <a:xfrm>
            <a:off x="3817476" y="5542526"/>
            <a:ext cx="1904441"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7598E521-E980-E029-479C-0C026D89F73D}"/>
              </a:ext>
            </a:extLst>
          </p:cNvPr>
          <p:cNvSpPr/>
          <p:nvPr/>
        </p:nvSpPr>
        <p:spPr>
          <a:xfrm>
            <a:off x="6221463" y="1894296"/>
            <a:ext cx="2824214" cy="47527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7" name="Rectangle: Rounded Corners 16">
            <a:extLst>
              <a:ext uri="{FF2B5EF4-FFF2-40B4-BE49-F238E27FC236}">
                <a16:creationId xmlns:a16="http://schemas.microsoft.com/office/drawing/2014/main" id="{06CC46DD-54CF-57DF-BCED-B8D1D3C84C2B}"/>
              </a:ext>
            </a:extLst>
          </p:cNvPr>
          <p:cNvSpPr/>
          <p:nvPr/>
        </p:nvSpPr>
        <p:spPr>
          <a:xfrm>
            <a:off x="9367786" y="2354823"/>
            <a:ext cx="2460420" cy="1457225"/>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8" name="Rectangle: Rounded Corners 17">
            <a:extLst>
              <a:ext uri="{FF2B5EF4-FFF2-40B4-BE49-F238E27FC236}">
                <a16:creationId xmlns:a16="http://schemas.microsoft.com/office/drawing/2014/main" id="{41FE3539-FEB4-66E6-0CF8-0C059BD860E5}"/>
              </a:ext>
            </a:extLst>
          </p:cNvPr>
          <p:cNvSpPr/>
          <p:nvPr/>
        </p:nvSpPr>
        <p:spPr>
          <a:xfrm>
            <a:off x="6307067" y="6272981"/>
            <a:ext cx="1273604" cy="276244"/>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6" name="Picture 5" descr="A blue and white logo&#10;&#10;Description automatically generated">
            <a:extLst>
              <a:ext uri="{FF2B5EF4-FFF2-40B4-BE49-F238E27FC236}">
                <a16:creationId xmlns:a16="http://schemas.microsoft.com/office/drawing/2014/main" id="{EA877A3F-455C-0C81-AA5D-76C66366AAC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8" name="Footer Placeholder 7">
            <a:extLst>
              <a:ext uri="{FF2B5EF4-FFF2-40B4-BE49-F238E27FC236}">
                <a16:creationId xmlns:a16="http://schemas.microsoft.com/office/drawing/2014/main" id="{D2B1B444-80C8-62D3-A738-6B184CC5276E}"/>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6776278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93CCA3-5539-30A3-16B9-B1D90F023E9D}"/>
              </a:ext>
            </a:extLst>
          </p:cNvPr>
          <p:cNvPicPr>
            <a:picLocks noChangeAspect="1"/>
          </p:cNvPicPr>
          <p:nvPr/>
        </p:nvPicPr>
        <p:blipFill>
          <a:blip r:embed="rId2"/>
          <a:stretch>
            <a:fillRect/>
          </a:stretch>
        </p:blipFill>
        <p:spPr>
          <a:xfrm>
            <a:off x="2652232" y="237679"/>
            <a:ext cx="6887536" cy="6382641"/>
          </a:xfrm>
          <a:prstGeom prst="rect">
            <a:avLst/>
          </a:prstGeom>
        </p:spPr>
      </p:pic>
      <p:pic>
        <p:nvPicPr>
          <p:cNvPr id="2" name="Picture 1" descr="A blue and white logo&#10;&#10;Description automatically generated">
            <a:extLst>
              <a:ext uri="{FF2B5EF4-FFF2-40B4-BE49-F238E27FC236}">
                <a16:creationId xmlns:a16="http://schemas.microsoft.com/office/drawing/2014/main" id="{C73E74F7-A3A2-B653-ED88-400EEB6BB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3" name="Footer Placeholder 2">
            <a:extLst>
              <a:ext uri="{FF2B5EF4-FFF2-40B4-BE49-F238E27FC236}">
                <a16:creationId xmlns:a16="http://schemas.microsoft.com/office/drawing/2014/main" id="{3242C89A-6E18-6F16-8B12-46278FAE3DCE}"/>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9179070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65E07-EA1E-1A7A-4D28-3A16C7542669}"/>
              </a:ext>
            </a:extLst>
          </p:cNvPr>
          <p:cNvSpPr>
            <a:spLocks noGrp="1"/>
          </p:cNvSpPr>
          <p:nvPr>
            <p:ph type="title"/>
          </p:nvPr>
        </p:nvSpPr>
        <p:spPr/>
        <p:txBody>
          <a:bodyPr/>
          <a:lstStyle/>
          <a:p>
            <a:r>
              <a:rPr lang="en-US" dirty="0"/>
              <a:t>Use your public key for encryption</a:t>
            </a:r>
            <a:endParaRPr lang="en-CA" dirty="0"/>
          </a:p>
        </p:txBody>
      </p:sp>
      <p:pic>
        <p:nvPicPr>
          <p:cNvPr id="7" name="Picture 6" descr="A screenshot of a computer&#10;&#10;Description automatically generated">
            <a:extLst>
              <a:ext uri="{FF2B5EF4-FFF2-40B4-BE49-F238E27FC236}">
                <a16:creationId xmlns:a16="http://schemas.microsoft.com/office/drawing/2014/main" id="{2E48E442-7A93-E0CD-131B-5178D38107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3" y="2156664"/>
            <a:ext cx="5607624" cy="4420217"/>
          </a:xfrm>
          <a:prstGeom prst="rect">
            <a:avLst/>
          </a:prstGeom>
        </p:spPr>
      </p:pic>
      <p:pic>
        <p:nvPicPr>
          <p:cNvPr id="15" name="Picture 14" descr="A screenshot of a computer&#10;&#10;Description automatically generated">
            <a:extLst>
              <a:ext uri="{FF2B5EF4-FFF2-40B4-BE49-F238E27FC236}">
                <a16:creationId xmlns:a16="http://schemas.microsoft.com/office/drawing/2014/main" id="{47EFF522-92B7-2179-FC4A-BC46EDDC3F1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3499" y="2748795"/>
            <a:ext cx="5618376" cy="3828086"/>
          </a:xfrm>
          <a:prstGeom prst="rect">
            <a:avLst/>
          </a:prstGeom>
        </p:spPr>
      </p:pic>
      <p:pic>
        <p:nvPicPr>
          <p:cNvPr id="3" name="Picture 2" descr="A blue and white logo&#10;&#10;Description automatically generated">
            <a:extLst>
              <a:ext uri="{FF2B5EF4-FFF2-40B4-BE49-F238E27FC236}">
                <a16:creationId xmlns:a16="http://schemas.microsoft.com/office/drawing/2014/main" id="{5347738A-B603-323E-CE80-C8DD86FA7F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4" name="Footer Placeholder 3">
            <a:extLst>
              <a:ext uri="{FF2B5EF4-FFF2-40B4-BE49-F238E27FC236}">
                <a16:creationId xmlns:a16="http://schemas.microsoft.com/office/drawing/2014/main" id="{6BC13D5D-D78B-4724-4DA5-615F9D9101EE}"/>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6361411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FC9A8-3789-F1A1-EC81-36B25A575EC8}"/>
              </a:ext>
            </a:extLst>
          </p:cNvPr>
          <p:cNvSpPr>
            <a:spLocks noGrp="1"/>
          </p:cNvSpPr>
          <p:nvPr>
            <p:ph type="title"/>
          </p:nvPr>
        </p:nvSpPr>
        <p:spPr/>
        <p:txBody>
          <a:bodyPr/>
          <a:lstStyle/>
          <a:p>
            <a:r>
              <a:rPr lang="en-US" dirty="0"/>
              <a:t>Asymmetric Decryption</a:t>
            </a:r>
            <a:endParaRPr lang="en-CA" dirty="0"/>
          </a:p>
        </p:txBody>
      </p:sp>
      <p:pic>
        <p:nvPicPr>
          <p:cNvPr id="5" name="Picture 4" descr="A screenshot of a computer&#10;&#10;Description automatically generated">
            <a:extLst>
              <a:ext uri="{FF2B5EF4-FFF2-40B4-BE49-F238E27FC236}">
                <a16:creationId xmlns:a16="http://schemas.microsoft.com/office/drawing/2014/main" id="{84DEA217-B9DA-B2CA-8817-A753426170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047" y="2139179"/>
            <a:ext cx="5585782" cy="3781271"/>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F8EF7839-9BCE-165E-F234-B99F36066A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690688"/>
            <a:ext cx="5804953" cy="4678254"/>
          </a:xfrm>
          <a:prstGeom prst="rect">
            <a:avLst/>
          </a:prstGeom>
        </p:spPr>
      </p:pic>
      <p:sp>
        <p:nvSpPr>
          <p:cNvPr id="8" name="Rectangle: Rounded Corners 7">
            <a:extLst>
              <a:ext uri="{FF2B5EF4-FFF2-40B4-BE49-F238E27FC236}">
                <a16:creationId xmlns:a16="http://schemas.microsoft.com/office/drawing/2014/main" id="{18962B03-C749-893D-0C8F-2E922209D825}"/>
              </a:ext>
            </a:extLst>
          </p:cNvPr>
          <p:cNvSpPr/>
          <p:nvPr/>
        </p:nvSpPr>
        <p:spPr>
          <a:xfrm>
            <a:off x="1777283" y="3123790"/>
            <a:ext cx="1904441"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9" name="Rectangle: Rounded Corners 8">
            <a:extLst>
              <a:ext uri="{FF2B5EF4-FFF2-40B4-BE49-F238E27FC236}">
                <a16:creationId xmlns:a16="http://schemas.microsoft.com/office/drawing/2014/main" id="{C518D053-676F-5D24-2120-F05F0465BD3E}"/>
              </a:ext>
            </a:extLst>
          </p:cNvPr>
          <p:cNvSpPr/>
          <p:nvPr/>
        </p:nvSpPr>
        <p:spPr>
          <a:xfrm>
            <a:off x="3861721" y="3351389"/>
            <a:ext cx="1904441" cy="20934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0" name="Rectangle: Rounded Corners 9">
            <a:extLst>
              <a:ext uri="{FF2B5EF4-FFF2-40B4-BE49-F238E27FC236}">
                <a16:creationId xmlns:a16="http://schemas.microsoft.com/office/drawing/2014/main" id="{13717F54-3D66-01CA-2439-E39AAE199CED}"/>
              </a:ext>
            </a:extLst>
          </p:cNvPr>
          <p:cNvSpPr/>
          <p:nvPr/>
        </p:nvSpPr>
        <p:spPr>
          <a:xfrm>
            <a:off x="6184492" y="2625213"/>
            <a:ext cx="2694039" cy="157316"/>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1" name="Rectangle: Rounded Corners 10">
            <a:extLst>
              <a:ext uri="{FF2B5EF4-FFF2-40B4-BE49-F238E27FC236}">
                <a16:creationId xmlns:a16="http://schemas.microsoft.com/office/drawing/2014/main" id="{29C57CE7-4D2C-D65C-CE56-6B378AE0A5C9}"/>
              </a:ext>
            </a:extLst>
          </p:cNvPr>
          <p:cNvSpPr/>
          <p:nvPr/>
        </p:nvSpPr>
        <p:spPr>
          <a:xfrm>
            <a:off x="10343535" y="5473700"/>
            <a:ext cx="1505900" cy="229010"/>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028CAB51-B5AB-5D59-FDE3-B85DC5030148}"/>
              </a:ext>
            </a:extLst>
          </p:cNvPr>
          <p:cNvSpPr/>
          <p:nvPr/>
        </p:nvSpPr>
        <p:spPr>
          <a:xfrm>
            <a:off x="6184492" y="5927946"/>
            <a:ext cx="1327353" cy="335201"/>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3" name="Picture 2" descr="A blue and white logo&#10;&#10;Description automatically generated">
            <a:extLst>
              <a:ext uri="{FF2B5EF4-FFF2-40B4-BE49-F238E27FC236}">
                <a16:creationId xmlns:a16="http://schemas.microsoft.com/office/drawing/2014/main" id="{B76A19B0-025C-7337-A4CF-7FFA57C90B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4" name="Footer Placeholder 3">
            <a:extLst>
              <a:ext uri="{FF2B5EF4-FFF2-40B4-BE49-F238E27FC236}">
                <a16:creationId xmlns:a16="http://schemas.microsoft.com/office/drawing/2014/main" id="{6616CE5C-55A1-D157-F4BE-87AA903EF207}"/>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2088533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7BEF1-F4D1-43AE-DC66-1B36D8C81CB6}"/>
              </a:ext>
            </a:extLst>
          </p:cNvPr>
          <p:cNvSpPr>
            <a:spLocks noGrp="1"/>
          </p:cNvSpPr>
          <p:nvPr>
            <p:ph type="title"/>
          </p:nvPr>
        </p:nvSpPr>
        <p:spPr/>
        <p:txBody>
          <a:bodyPr/>
          <a:lstStyle/>
          <a:p>
            <a:r>
              <a:rPr lang="en-US" dirty="0"/>
              <a:t>Cybersecurity</a:t>
            </a:r>
            <a:endParaRPr lang="en-CA" dirty="0"/>
          </a:p>
        </p:txBody>
      </p:sp>
      <p:sp>
        <p:nvSpPr>
          <p:cNvPr id="3" name="Content Placeholder 2">
            <a:extLst>
              <a:ext uri="{FF2B5EF4-FFF2-40B4-BE49-F238E27FC236}">
                <a16:creationId xmlns:a16="http://schemas.microsoft.com/office/drawing/2014/main" id="{BA041E4D-8B96-3D0B-0A58-395C87A4BCFB}"/>
              </a:ext>
            </a:extLst>
          </p:cNvPr>
          <p:cNvSpPr>
            <a:spLocks noGrp="1"/>
          </p:cNvSpPr>
          <p:nvPr>
            <p:ph idx="1"/>
          </p:nvPr>
        </p:nvSpPr>
        <p:spPr>
          <a:xfrm>
            <a:off x="838200" y="1825625"/>
            <a:ext cx="10515600" cy="4741430"/>
          </a:xfrm>
        </p:spPr>
        <p:txBody>
          <a:bodyPr>
            <a:normAutofit/>
          </a:bodyPr>
          <a:lstStyle/>
          <a:p>
            <a:r>
              <a:rPr lang="en-US" sz="2400" b="1" dirty="0"/>
              <a:t>Cybersecurity</a:t>
            </a:r>
            <a:r>
              <a:rPr lang="en-US" sz="2000" dirty="0"/>
              <a:t> is the practice of protecting computer systems, networks, and data from cyberattacks, unauthorized access, and damage.</a:t>
            </a:r>
          </a:p>
          <a:p>
            <a:r>
              <a:rPr lang="en-CA" sz="2000" dirty="0"/>
              <a:t>Network </a:t>
            </a:r>
            <a:r>
              <a:rPr lang="en-CA" sz="2000" dirty="0">
                <a:sym typeface="Wingdings" panose="05000000000000000000" pitchFamily="2" charset="2"/>
              </a:rPr>
              <a:t> TCP/IP, OSI</a:t>
            </a:r>
          </a:p>
          <a:p>
            <a:r>
              <a:rPr lang="en-CA" sz="2000" dirty="0">
                <a:sym typeface="Wingdings" panose="05000000000000000000" pitchFamily="2" charset="2"/>
              </a:rPr>
              <a:t>Cyber  CIA</a:t>
            </a:r>
          </a:p>
          <a:p>
            <a:r>
              <a:rPr lang="en-CA" sz="2400" b="1" dirty="0">
                <a:sym typeface="Wingdings" panose="05000000000000000000" pitchFamily="2" charset="2"/>
              </a:rPr>
              <a:t>Confidentiality: </a:t>
            </a:r>
            <a:r>
              <a:rPr lang="en-US" sz="2000" dirty="0">
                <a:sym typeface="Wingdings" panose="05000000000000000000" pitchFamily="2" charset="2"/>
              </a:rPr>
              <a:t>Ensures that </a:t>
            </a:r>
            <a:r>
              <a:rPr lang="en-US" sz="2000" b="1" dirty="0">
                <a:solidFill>
                  <a:srgbClr val="FF0000"/>
                </a:solidFill>
                <a:sym typeface="Wingdings" panose="05000000000000000000" pitchFamily="2" charset="2"/>
              </a:rPr>
              <a:t>sensitive data is accessible only to authorized individuals </a:t>
            </a:r>
            <a:r>
              <a:rPr lang="en-US" sz="2000" dirty="0">
                <a:sym typeface="Wingdings" panose="05000000000000000000" pitchFamily="2" charset="2"/>
              </a:rPr>
              <a:t>and remains private. (</a:t>
            </a:r>
            <a:r>
              <a:rPr lang="en-US" sz="2000" b="1" dirty="0">
                <a:solidFill>
                  <a:srgbClr val="00B050"/>
                </a:solidFill>
                <a:sym typeface="Wingdings" panose="05000000000000000000" pitchFamily="2" charset="2"/>
              </a:rPr>
              <a:t>Encryption, Access control, and Authentication</a:t>
            </a:r>
            <a:r>
              <a:rPr lang="en-US" sz="2000" dirty="0">
                <a:sym typeface="Wingdings" panose="05000000000000000000" pitchFamily="2" charset="2"/>
              </a:rPr>
              <a:t>)</a:t>
            </a:r>
            <a:endParaRPr lang="en-CA" sz="2000" dirty="0">
              <a:sym typeface="Wingdings" panose="05000000000000000000" pitchFamily="2" charset="2"/>
            </a:endParaRPr>
          </a:p>
          <a:p>
            <a:r>
              <a:rPr lang="en-CA" sz="2400" b="1" dirty="0">
                <a:sym typeface="Wingdings" panose="05000000000000000000" pitchFamily="2" charset="2"/>
              </a:rPr>
              <a:t>Integrity: </a:t>
            </a:r>
            <a:r>
              <a:rPr lang="en-US" sz="2000" dirty="0">
                <a:sym typeface="Wingdings" panose="05000000000000000000" pitchFamily="2" charset="2"/>
              </a:rPr>
              <a:t>Verifying the </a:t>
            </a:r>
            <a:r>
              <a:rPr lang="en-US" sz="2000" b="1" dirty="0">
                <a:solidFill>
                  <a:srgbClr val="FF0000"/>
                </a:solidFill>
                <a:sym typeface="Wingdings" panose="05000000000000000000" pitchFamily="2" charset="2"/>
              </a:rPr>
              <a:t>validity of the data</a:t>
            </a:r>
            <a:r>
              <a:rPr lang="en-US" sz="2000" dirty="0">
                <a:sym typeface="Wingdings" panose="05000000000000000000" pitchFamily="2" charset="2"/>
              </a:rPr>
              <a:t>, does not guarantee the integrity and protection of the data, only informing you if the data has been tampered with or not. (</a:t>
            </a:r>
            <a:r>
              <a:rPr lang="en-US" sz="2000" b="1" dirty="0">
                <a:solidFill>
                  <a:srgbClr val="00B050"/>
                </a:solidFill>
                <a:sym typeface="Wingdings" panose="05000000000000000000" pitchFamily="2" charset="2"/>
              </a:rPr>
              <a:t>Hashing algorithms and Digital signatures</a:t>
            </a:r>
            <a:r>
              <a:rPr lang="en-US" sz="2000" dirty="0">
                <a:sym typeface="Wingdings" panose="05000000000000000000" pitchFamily="2" charset="2"/>
              </a:rPr>
              <a:t>)</a:t>
            </a:r>
            <a:endParaRPr lang="en-CA" sz="2000" dirty="0">
              <a:sym typeface="Wingdings" panose="05000000000000000000" pitchFamily="2" charset="2"/>
            </a:endParaRPr>
          </a:p>
          <a:p>
            <a:r>
              <a:rPr lang="en-CA" sz="2400" b="1" dirty="0">
                <a:sym typeface="Wingdings" panose="05000000000000000000" pitchFamily="2" charset="2"/>
              </a:rPr>
              <a:t>Availability:</a:t>
            </a:r>
            <a:r>
              <a:rPr lang="en-US" sz="2400" b="1" dirty="0">
                <a:sym typeface="Wingdings" panose="05000000000000000000" pitchFamily="2" charset="2"/>
              </a:rPr>
              <a:t> </a:t>
            </a:r>
            <a:r>
              <a:rPr lang="en-US" sz="2000" dirty="0">
                <a:sym typeface="Wingdings" panose="05000000000000000000" pitchFamily="2" charset="2"/>
              </a:rPr>
              <a:t>Ensures that systems, networks, and </a:t>
            </a:r>
            <a:r>
              <a:rPr lang="en-US" sz="2000" b="1" dirty="0">
                <a:solidFill>
                  <a:srgbClr val="FF0000"/>
                </a:solidFill>
                <a:sym typeface="Wingdings" panose="05000000000000000000" pitchFamily="2" charset="2"/>
              </a:rPr>
              <a:t>data are available when needed by authorized users</a:t>
            </a:r>
            <a:r>
              <a:rPr lang="en-US" sz="2000" dirty="0">
                <a:sym typeface="Wingdings" panose="05000000000000000000" pitchFamily="2" charset="2"/>
              </a:rPr>
              <a:t>. </a:t>
            </a:r>
            <a:r>
              <a:rPr lang="en-US" sz="2000" b="1" dirty="0">
                <a:solidFill>
                  <a:srgbClr val="00B050"/>
                </a:solidFill>
                <a:sym typeface="Wingdings" panose="05000000000000000000" pitchFamily="2" charset="2"/>
              </a:rPr>
              <a:t>(Redundancy, Fault tolerance, and Regular backups to prevent outages)</a:t>
            </a:r>
            <a:endParaRPr lang="en-CA" sz="2000" b="1" dirty="0">
              <a:solidFill>
                <a:srgbClr val="00B050"/>
              </a:solidFill>
              <a:sym typeface="Wingdings" panose="05000000000000000000" pitchFamily="2" charset="2"/>
            </a:endParaRPr>
          </a:p>
          <a:p>
            <a:endParaRPr lang="en-CA" sz="2000" dirty="0">
              <a:sym typeface="Wingdings" panose="05000000000000000000" pitchFamily="2" charset="2"/>
            </a:endParaRPr>
          </a:p>
          <a:p>
            <a:endParaRPr lang="en-CA" sz="2000" dirty="0"/>
          </a:p>
        </p:txBody>
      </p:sp>
      <p:sp>
        <p:nvSpPr>
          <p:cNvPr id="4" name="Footer Placeholder 3">
            <a:extLst>
              <a:ext uri="{FF2B5EF4-FFF2-40B4-BE49-F238E27FC236}">
                <a16:creationId xmlns:a16="http://schemas.microsoft.com/office/drawing/2014/main" id="{2A2D5264-0DF4-6E32-C7B6-FE7CFF42E06E}"/>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5772494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7A6F-6008-1159-B6B0-A92A0E37B130}"/>
              </a:ext>
            </a:extLst>
          </p:cNvPr>
          <p:cNvSpPr>
            <a:spLocks noGrp="1"/>
          </p:cNvSpPr>
          <p:nvPr>
            <p:ph type="title"/>
          </p:nvPr>
        </p:nvSpPr>
        <p:spPr/>
        <p:txBody>
          <a:bodyPr/>
          <a:lstStyle/>
          <a:p>
            <a:r>
              <a:rPr lang="en-US" dirty="0"/>
              <a:t>Well Done</a:t>
            </a:r>
            <a:endParaRPr lang="en-CA" dirty="0"/>
          </a:p>
        </p:txBody>
      </p:sp>
      <p:pic>
        <p:nvPicPr>
          <p:cNvPr id="6" name="Content Placeholder 5" descr="A screenshot of a computer&#10;&#10;Description automatically generated">
            <a:extLst>
              <a:ext uri="{FF2B5EF4-FFF2-40B4-BE49-F238E27FC236}">
                <a16:creationId xmlns:a16="http://schemas.microsoft.com/office/drawing/2014/main" id="{0B9E159A-0E08-4E76-01AA-F723D18C12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35201" y="1825625"/>
            <a:ext cx="7321598" cy="4351338"/>
          </a:xfrm>
        </p:spPr>
      </p:pic>
      <p:sp>
        <p:nvSpPr>
          <p:cNvPr id="7" name="Rectangle: Rounded Corners 6">
            <a:extLst>
              <a:ext uri="{FF2B5EF4-FFF2-40B4-BE49-F238E27FC236}">
                <a16:creationId xmlns:a16="http://schemas.microsoft.com/office/drawing/2014/main" id="{8DFE2788-C7AF-3912-3822-CD5BDFE45108}"/>
              </a:ext>
            </a:extLst>
          </p:cNvPr>
          <p:cNvSpPr/>
          <p:nvPr/>
        </p:nvSpPr>
        <p:spPr>
          <a:xfrm>
            <a:off x="7865808" y="2997933"/>
            <a:ext cx="1592824" cy="266377"/>
          </a:xfrm>
          <a:prstGeom prst="round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CA"/>
          </a:p>
        </p:txBody>
      </p:sp>
      <p:pic>
        <p:nvPicPr>
          <p:cNvPr id="3" name="Picture 2" descr="A blue and white logo&#10;&#10;Description automatically generated">
            <a:extLst>
              <a:ext uri="{FF2B5EF4-FFF2-40B4-BE49-F238E27FC236}">
                <a16:creationId xmlns:a16="http://schemas.microsoft.com/office/drawing/2014/main" id="{9E9C2B04-AEF8-183A-FA0A-4832315CC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80636" y="230188"/>
            <a:ext cx="1146328" cy="1146328"/>
          </a:xfrm>
          <a:prstGeom prst="rect">
            <a:avLst/>
          </a:prstGeom>
        </p:spPr>
      </p:pic>
      <p:sp>
        <p:nvSpPr>
          <p:cNvPr id="4" name="Footer Placeholder 3">
            <a:extLst>
              <a:ext uri="{FF2B5EF4-FFF2-40B4-BE49-F238E27FC236}">
                <a16:creationId xmlns:a16="http://schemas.microsoft.com/office/drawing/2014/main" id="{B008AC21-7D4F-1CDC-1FD7-B95440E9D8C8}"/>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029139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4D47-BBEB-7842-5703-29ED93DC812C}"/>
              </a:ext>
            </a:extLst>
          </p:cNvPr>
          <p:cNvSpPr>
            <a:spLocks noGrp="1"/>
          </p:cNvSpPr>
          <p:nvPr>
            <p:ph type="title"/>
          </p:nvPr>
        </p:nvSpPr>
        <p:spPr/>
        <p:txBody>
          <a:bodyPr/>
          <a:lstStyle/>
          <a:p>
            <a:r>
              <a:rPr lang="en-US" dirty="0"/>
              <a:t>HTTPS (TSL/SSL)</a:t>
            </a:r>
            <a:endParaRPr lang="en-CA" dirty="0"/>
          </a:p>
        </p:txBody>
      </p:sp>
      <p:sp>
        <p:nvSpPr>
          <p:cNvPr id="9" name="Content Placeholder 8">
            <a:extLst>
              <a:ext uri="{FF2B5EF4-FFF2-40B4-BE49-F238E27FC236}">
                <a16:creationId xmlns:a16="http://schemas.microsoft.com/office/drawing/2014/main" id="{E5183B7B-F54F-7792-ACD9-E11DF8183B24}"/>
              </a:ext>
            </a:extLst>
          </p:cNvPr>
          <p:cNvSpPr>
            <a:spLocks noGrp="1"/>
          </p:cNvSpPr>
          <p:nvPr>
            <p:ph idx="1"/>
          </p:nvPr>
        </p:nvSpPr>
        <p:spPr/>
        <p:txBody>
          <a:bodyPr>
            <a:normAutofit/>
          </a:bodyPr>
          <a:lstStyle/>
          <a:p>
            <a:r>
              <a:rPr lang="en-US" sz="2400" b="1" dirty="0">
                <a:solidFill>
                  <a:srgbClr val="FF0000"/>
                </a:solidFill>
              </a:rPr>
              <a:t>HPPTS (Hypertext Transfer Protocol Secure)</a:t>
            </a:r>
            <a:r>
              <a:rPr lang="en-US" sz="2400" dirty="0"/>
              <a:t>: used for secure communication over a computer network, particularly the internet.</a:t>
            </a:r>
          </a:p>
          <a:p>
            <a:r>
              <a:rPr lang="en-US" sz="2000" b="1" dirty="0">
                <a:solidFill>
                  <a:srgbClr val="FF0000"/>
                </a:solidFill>
              </a:rPr>
              <a:t>Encryption</a:t>
            </a:r>
            <a:r>
              <a:rPr lang="en-US" sz="2000" dirty="0"/>
              <a:t>: Data exchanged between the client and server is encrypted, preventing eavesdropping or man-in-the-middle attacks.</a:t>
            </a:r>
          </a:p>
          <a:p>
            <a:r>
              <a:rPr lang="en-US" sz="2000" b="1" dirty="0">
                <a:solidFill>
                  <a:srgbClr val="FF0000"/>
                </a:solidFill>
              </a:rPr>
              <a:t>Data Integrity</a:t>
            </a:r>
            <a:r>
              <a:rPr lang="en-US" sz="2000" dirty="0"/>
              <a:t>: Ensures that the data has not been altered or tampered with during transmission.</a:t>
            </a:r>
          </a:p>
          <a:p>
            <a:r>
              <a:rPr lang="en-US" sz="2000" b="1" dirty="0">
                <a:solidFill>
                  <a:srgbClr val="FF0000"/>
                </a:solidFill>
              </a:rPr>
              <a:t>Authentication</a:t>
            </a:r>
            <a:r>
              <a:rPr lang="en-US" sz="2000" dirty="0"/>
              <a:t>: Confirms that the client is communicating with the legitimate server, preventing impersonation attacks.</a:t>
            </a:r>
          </a:p>
          <a:p>
            <a:endParaRPr lang="en-US" sz="2400" dirty="0"/>
          </a:p>
          <a:p>
            <a:r>
              <a:rPr lang="en-US" sz="2400" b="1" dirty="0">
                <a:solidFill>
                  <a:srgbClr val="FF0000"/>
                </a:solidFill>
              </a:rPr>
              <a:t>TLS/SSL (Transport Layer Security/Secure Sockets Layer)</a:t>
            </a:r>
            <a:r>
              <a:rPr lang="en-US" sz="2400" dirty="0"/>
              <a:t>: are cryptographic protocols designed to provide secure communication over a network. TLS, which is more secure and still in use today. </a:t>
            </a:r>
            <a:endParaRPr lang="en-CA" sz="2400" dirty="0"/>
          </a:p>
        </p:txBody>
      </p:sp>
      <p:sp>
        <p:nvSpPr>
          <p:cNvPr id="3" name="Footer Placeholder 2">
            <a:extLst>
              <a:ext uri="{FF2B5EF4-FFF2-40B4-BE49-F238E27FC236}">
                <a16:creationId xmlns:a16="http://schemas.microsoft.com/office/drawing/2014/main" id="{CA677E35-0786-62CC-411E-018DCCFD13F0}"/>
              </a:ext>
            </a:extLst>
          </p:cNvPr>
          <p:cNvSpPr>
            <a:spLocks noGrp="1"/>
          </p:cNvSpPr>
          <p:nvPr>
            <p:ph type="ftr" sz="quarter" idx="11"/>
          </p:nvPr>
        </p:nvSpPr>
        <p:spPr/>
        <p:txBody>
          <a:bodyPr/>
          <a:lstStyle/>
          <a:p>
            <a:r>
              <a:rPr lang="sv-SE"/>
              <a:t>INST. : ENG.ALI BANI BAKAR &amp; ENG.Dana Al-Mahrouk</a:t>
            </a:r>
            <a:endParaRPr lang="en-CA"/>
          </a:p>
        </p:txBody>
      </p:sp>
      <p:pic>
        <p:nvPicPr>
          <p:cNvPr id="4" name="Picture 3" descr="A black and white image of a browser window&#10;&#10;Description automatically generated">
            <a:extLst>
              <a:ext uri="{FF2B5EF4-FFF2-40B4-BE49-F238E27FC236}">
                <a16:creationId xmlns:a16="http://schemas.microsoft.com/office/drawing/2014/main" id="{30A093F3-FB29-743C-A5E6-6D8DFC80FC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784245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81FF-C4D1-A1FC-A3E2-413C4A4C1D8F}"/>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AE8969D7-46E0-04B2-0EF8-00260A7BED46}"/>
              </a:ext>
            </a:extLst>
          </p:cNvPr>
          <p:cNvSpPr>
            <a:spLocks noGrp="1"/>
          </p:cNvSpPr>
          <p:nvPr>
            <p:ph idx="1"/>
          </p:nvPr>
        </p:nvSpPr>
        <p:spPr/>
        <p:txBody>
          <a:bodyPr>
            <a:normAutofit/>
          </a:bodyPr>
          <a:lstStyle/>
          <a:p>
            <a:pPr marL="514350" indent="-514350">
              <a:buFont typeface="+mj-lt"/>
              <a:buAutoNum type="arabicPeriod"/>
            </a:pPr>
            <a:r>
              <a:rPr lang="en-US" dirty="0"/>
              <a:t>Generate two pair of keys in sender “Client” dependent on a random number. (internal process)</a:t>
            </a:r>
            <a:endParaRPr lang="en-CA" dirty="0"/>
          </a:p>
        </p:txBody>
      </p:sp>
      <p:sp>
        <p:nvSpPr>
          <p:cNvPr id="4" name="Rectangle: Rounded Corners 3">
            <a:extLst>
              <a:ext uri="{FF2B5EF4-FFF2-40B4-BE49-F238E27FC236}">
                <a16:creationId xmlns:a16="http://schemas.microsoft.com/office/drawing/2014/main" id="{78B4134D-84B8-DE1D-739C-8C21BCC1EF7B}"/>
              </a:ext>
            </a:extLst>
          </p:cNvPr>
          <p:cNvSpPr/>
          <p:nvPr/>
        </p:nvSpPr>
        <p:spPr>
          <a:xfrm>
            <a:off x="2198558" y="2918815"/>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Client</a:t>
            </a:r>
            <a:endParaRPr lang="en-CA" sz="2400" b="1" dirty="0"/>
          </a:p>
        </p:txBody>
      </p:sp>
      <p:sp>
        <p:nvSpPr>
          <p:cNvPr id="5" name="Rectangle: Rounded Corners 4">
            <a:extLst>
              <a:ext uri="{FF2B5EF4-FFF2-40B4-BE49-F238E27FC236}">
                <a16:creationId xmlns:a16="http://schemas.microsoft.com/office/drawing/2014/main" id="{B4E8D328-F86E-ABC4-5FCF-3B5DB7C8ABF8}"/>
              </a:ext>
            </a:extLst>
          </p:cNvPr>
          <p:cNvSpPr/>
          <p:nvPr/>
        </p:nvSpPr>
        <p:spPr>
          <a:xfrm>
            <a:off x="7877663" y="2918815"/>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Web Server</a:t>
            </a:r>
            <a:endParaRPr lang="en-CA" sz="2400" b="1" dirty="0"/>
          </a:p>
        </p:txBody>
      </p:sp>
      <p:sp>
        <p:nvSpPr>
          <p:cNvPr id="6" name="Rectangle: Rounded Corners 5">
            <a:extLst>
              <a:ext uri="{FF2B5EF4-FFF2-40B4-BE49-F238E27FC236}">
                <a16:creationId xmlns:a16="http://schemas.microsoft.com/office/drawing/2014/main" id="{DE78F67B-AF6E-05F8-662B-4F067FAF3ECB}"/>
              </a:ext>
            </a:extLst>
          </p:cNvPr>
          <p:cNvSpPr/>
          <p:nvPr/>
        </p:nvSpPr>
        <p:spPr>
          <a:xfrm>
            <a:off x="2196595" y="4001294"/>
            <a:ext cx="2117742"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Number</a:t>
            </a:r>
            <a:endParaRPr lang="en-CA" dirty="0"/>
          </a:p>
        </p:txBody>
      </p:sp>
      <p:sp>
        <p:nvSpPr>
          <p:cNvPr id="7" name="Rectangle: Rounded Corners 6">
            <a:extLst>
              <a:ext uri="{FF2B5EF4-FFF2-40B4-BE49-F238E27FC236}">
                <a16:creationId xmlns:a16="http://schemas.microsoft.com/office/drawing/2014/main" id="{09E5BA27-1458-1BAB-DA83-0B3BFDF7E7B9}"/>
              </a:ext>
            </a:extLst>
          </p:cNvPr>
          <p:cNvSpPr/>
          <p:nvPr/>
        </p:nvSpPr>
        <p:spPr>
          <a:xfrm>
            <a:off x="7877663" y="4001293"/>
            <a:ext cx="2117742"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Number</a:t>
            </a:r>
            <a:endParaRPr lang="en-CA" dirty="0"/>
          </a:p>
        </p:txBody>
      </p:sp>
      <p:cxnSp>
        <p:nvCxnSpPr>
          <p:cNvPr id="8" name="Straight Arrow Connector 7">
            <a:extLst>
              <a:ext uri="{FF2B5EF4-FFF2-40B4-BE49-F238E27FC236}">
                <a16:creationId xmlns:a16="http://schemas.microsoft.com/office/drawing/2014/main" id="{E49B3C9C-3183-71DA-EB54-C456EA74173B}"/>
              </a:ext>
            </a:extLst>
          </p:cNvPr>
          <p:cNvCxnSpPr>
            <a:cxnSpLocks/>
          </p:cNvCxnSpPr>
          <p:nvPr/>
        </p:nvCxnSpPr>
        <p:spPr>
          <a:xfrm>
            <a:off x="3243770" y="3662443"/>
            <a:ext cx="0" cy="318068"/>
          </a:xfrm>
          <a:prstGeom prst="straightConnector1">
            <a:avLst/>
          </a:prstGeom>
          <a:ln w="38100">
            <a:solidFill>
              <a:schemeClr val="accent2">
                <a:lumMod val="7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66F0B69A-FCD6-D8B6-BB74-A4E7AAE67EA8}"/>
              </a:ext>
            </a:extLst>
          </p:cNvPr>
          <p:cNvCxnSpPr>
            <a:cxnSpLocks/>
          </p:cNvCxnSpPr>
          <p:nvPr/>
        </p:nvCxnSpPr>
        <p:spPr>
          <a:xfrm>
            <a:off x="8965697" y="3662443"/>
            <a:ext cx="0" cy="318068"/>
          </a:xfrm>
          <a:prstGeom prst="straightConnector1">
            <a:avLst/>
          </a:prstGeom>
          <a:ln w="38100">
            <a:solidFill>
              <a:schemeClr val="tx2">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11" name="Graphic 10" descr="Key with solid fill">
            <a:extLst>
              <a:ext uri="{FF2B5EF4-FFF2-40B4-BE49-F238E27FC236}">
                <a16:creationId xmlns:a16="http://schemas.microsoft.com/office/drawing/2014/main" id="{1DF3BEE0-D247-834F-4940-9786A8E812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84475" y="4951386"/>
            <a:ext cx="785856" cy="785856"/>
          </a:xfrm>
          <a:prstGeom prst="rect">
            <a:avLst/>
          </a:prstGeom>
        </p:spPr>
      </p:pic>
      <p:pic>
        <p:nvPicPr>
          <p:cNvPr id="12" name="Graphic 11" descr="Key with solid fill">
            <a:extLst>
              <a:ext uri="{FF2B5EF4-FFF2-40B4-BE49-F238E27FC236}">
                <a16:creationId xmlns:a16="http://schemas.microsoft.com/office/drawing/2014/main" id="{F6E82D79-DAC1-2410-A274-E5DC54EB71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63913" y="4990610"/>
            <a:ext cx="785856" cy="785856"/>
          </a:xfrm>
          <a:prstGeom prst="rect">
            <a:avLst/>
          </a:prstGeom>
        </p:spPr>
      </p:pic>
      <p:sp>
        <p:nvSpPr>
          <p:cNvPr id="15" name="Rectangle: Rounded Corners 14">
            <a:extLst>
              <a:ext uri="{FF2B5EF4-FFF2-40B4-BE49-F238E27FC236}">
                <a16:creationId xmlns:a16="http://schemas.microsoft.com/office/drawing/2014/main" id="{C51A850E-E0F0-4741-2AA4-2CFB410D8849}"/>
              </a:ext>
            </a:extLst>
          </p:cNvPr>
          <p:cNvSpPr/>
          <p:nvPr/>
        </p:nvSpPr>
        <p:spPr>
          <a:xfrm>
            <a:off x="484475" y="5588985"/>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16" name="Rectangle: Rounded Corners 15">
            <a:extLst>
              <a:ext uri="{FF2B5EF4-FFF2-40B4-BE49-F238E27FC236}">
                <a16:creationId xmlns:a16="http://schemas.microsoft.com/office/drawing/2014/main" id="{B3F48E2F-4CE7-5D51-BD21-189E6B26A8A8}"/>
              </a:ext>
            </a:extLst>
          </p:cNvPr>
          <p:cNvSpPr/>
          <p:nvPr/>
        </p:nvSpPr>
        <p:spPr>
          <a:xfrm>
            <a:off x="3663913" y="5588985"/>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cxnSp>
        <p:nvCxnSpPr>
          <p:cNvPr id="19" name="Straight Arrow Connector 18">
            <a:extLst>
              <a:ext uri="{FF2B5EF4-FFF2-40B4-BE49-F238E27FC236}">
                <a16:creationId xmlns:a16="http://schemas.microsoft.com/office/drawing/2014/main" id="{2378AFC3-1E6F-4313-2C56-6BF784A4352C}"/>
              </a:ext>
            </a:extLst>
          </p:cNvPr>
          <p:cNvCxnSpPr>
            <a:cxnSpLocks/>
          </p:cNvCxnSpPr>
          <p:nvPr/>
        </p:nvCxnSpPr>
        <p:spPr>
          <a:xfrm flipH="1">
            <a:off x="1470499" y="4481935"/>
            <a:ext cx="1600349" cy="98575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010AB3F-4598-5675-A710-6B4A9CB0E0F8}"/>
              </a:ext>
            </a:extLst>
          </p:cNvPr>
          <p:cNvCxnSpPr>
            <a:cxnSpLocks/>
          </p:cNvCxnSpPr>
          <p:nvPr/>
        </p:nvCxnSpPr>
        <p:spPr>
          <a:xfrm>
            <a:off x="3304062" y="4481935"/>
            <a:ext cx="1600349" cy="98575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pic>
        <p:nvPicPr>
          <p:cNvPr id="26" name="Graphic 25" descr="Key with solid fill">
            <a:extLst>
              <a:ext uri="{FF2B5EF4-FFF2-40B4-BE49-F238E27FC236}">
                <a16:creationId xmlns:a16="http://schemas.microsoft.com/office/drawing/2014/main" id="{243F44C9-6D51-9CFA-CD95-010B94BEE4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228720" y="4999658"/>
            <a:ext cx="785856" cy="785856"/>
          </a:xfrm>
          <a:prstGeom prst="rect">
            <a:avLst/>
          </a:prstGeom>
        </p:spPr>
      </p:pic>
      <p:pic>
        <p:nvPicPr>
          <p:cNvPr id="27" name="Graphic 26" descr="Key with solid fill">
            <a:extLst>
              <a:ext uri="{FF2B5EF4-FFF2-40B4-BE49-F238E27FC236}">
                <a16:creationId xmlns:a16="http://schemas.microsoft.com/office/drawing/2014/main" id="{C15DF002-017C-67C9-3444-4E892DBE8EB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408158" y="5038882"/>
            <a:ext cx="785856" cy="785856"/>
          </a:xfrm>
          <a:prstGeom prst="rect">
            <a:avLst/>
          </a:prstGeom>
        </p:spPr>
      </p:pic>
      <p:sp>
        <p:nvSpPr>
          <p:cNvPr id="28" name="Rectangle: Rounded Corners 27">
            <a:extLst>
              <a:ext uri="{FF2B5EF4-FFF2-40B4-BE49-F238E27FC236}">
                <a16:creationId xmlns:a16="http://schemas.microsoft.com/office/drawing/2014/main" id="{D6C74086-011E-4B8C-D8AB-6A96CDA42B8F}"/>
              </a:ext>
            </a:extLst>
          </p:cNvPr>
          <p:cNvSpPr/>
          <p:nvPr/>
        </p:nvSpPr>
        <p:spPr>
          <a:xfrm>
            <a:off x="6228720" y="5637257"/>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29" name="Rectangle: Rounded Corners 28">
            <a:extLst>
              <a:ext uri="{FF2B5EF4-FFF2-40B4-BE49-F238E27FC236}">
                <a16:creationId xmlns:a16="http://schemas.microsoft.com/office/drawing/2014/main" id="{CD5B13C9-D54F-6810-816C-24185FA63032}"/>
              </a:ext>
            </a:extLst>
          </p:cNvPr>
          <p:cNvSpPr/>
          <p:nvPr/>
        </p:nvSpPr>
        <p:spPr>
          <a:xfrm>
            <a:off x="9408158" y="5637257"/>
            <a:ext cx="2142660" cy="38921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cxnSp>
        <p:nvCxnSpPr>
          <p:cNvPr id="30" name="Straight Arrow Connector 29">
            <a:extLst>
              <a:ext uri="{FF2B5EF4-FFF2-40B4-BE49-F238E27FC236}">
                <a16:creationId xmlns:a16="http://schemas.microsoft.com/office/drawing/2014/main" id="{61A23C9D-1B06-B761-A70A-F9C2AD707C62}"/>
              </a:ext>
            </a:extLst>
          </p:cNvPr>
          <p:cNvCxnSpPr>
            <a:cxnSpLocks/>
          </p:cNvCxnSpPr>
          <p:nvPr/>
        </p:nvCxnSpPr>
        <p:spPr>
          <a:xfrm flipH="1">
            <a:off x="7214744" y="4530207"/>
            <a:ext cx="1600349" cy="985756"/>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C335499-2C69-34ED-20A0-97C0F0D6AB66}"/>
              </a:ext>
            </a:extLst>
          </p:cNvPr>
          <p:cNvCxnSpPr>
            <a:cxnSpLocks/>
          </p:cNvCxnSpPr>
          <p:nvPr/>
        </p:nvCxnSpPr>
        <p:spPr>
          <a:xfrm>
            <a:off x="9048307" y="4530207"/>
            <a:ext cx="1600349" cy="985756"/>
          </a:xfrm>
          <a:prstGeom prst="straightConnector1">
            <a:avLst/>
          </a:prstGeom>
          <a:ln w="38100">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1485243F-E412-D648-50E4-31F4ADB934D7}"/>
              </a:ext>
            </a:extLst>
          </p:cNvPr>
          <p:cNvSpPr/>
          <p:nvPr/>
        </p:nvSpPr>
        <p:spPr>
          <a:xfrm>
            <a:off x="4401526" y="4001293"/>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13" name="Rectangle: Rounded Corners 12">
            <a:extLst>
              <a:ext uri="{FF2B5EF4-FFF2-40B4-BE49-F238E27FC236}">
                <a16:creationId xmlns:a16="http://schemas.microsoft.com/office/drawing/2014/main" id="{D7E73AB6-B7B2-70C8-2AC0-6C2CD7271FA9}"/>
              </a:ext>
            </a:extLst>
          </p:cNvPr>
          <p:cNvSpPr/>
          <p:nvPr/>
        </p:nvSpPr>
        <p:spPr>
          <a:xfrm>
            <a:off x="7089058" y="401969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14" name="Footer Placeholder 13">
            <a:extLst>
              <a:ext uri="{FF2B5EF4-FFF2-40B4-BE49-F238E27FC236}">
                <a16:creationId xmlns:a16="http://schemas.microsoft.com/office/drawing/2014/main" id="{954EC68C-850E-D306-C38F-F2B70A81A9E0}"/>
              </a:ext>
            </a:extLst>
          </p:cNvPr>
          <p:cNvSpPr>
            <a:spLocks noGrp="1"/>
          </p:cNvSpPr>
          <p:nvPr>
            <p:ph type="ftr" sz="quarter" idx="11"/>
          </p:nvPr>
        </p:nvSpPr>
        <p:spPr/>
        <p:txBody>
          <a:bodyPr/>
          <a:lstStyle/>
          <a:p>
            <a:r>
              <a:rPr lang="sv-SE"/>
              <a:t>INST. : ENG.ALI BANI BAKAR &amp; ENG.Dana Al-Mahrouk</a:t>
            </a:r>
            <a:endParaRPr lang="en-CA"/>
          </a:p>
        </p:txBody>
      </p:sp>
      <p:pic>
        <p:nvPicPr>
          <p:cNvPr id="17" name="Picture 16" descr="A black and white image of a browser window&#10;&#10;Description automatically generated">
            <a:extLst>
              <a:ext uri="{FF2B5EF4-FFF2-40B4-BE49-F238E27FC236}">
                <a16:creationId xmlns:a16="http://schemas.microsoft.com/office/drawing/2014/main" id="{93F9C433-A571-163B-FC51-E1146BF9409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3964528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2"/>
            </a:pPr>
            <a:r>
              <a:rPr lang="en-US" dirty="0"/>
              <a:t>Client Hello message </a:t>
            </a:r>
            <a:r>
              <a:rPr lang="en-US" dirty="0">
                <a:sym typeface="Wingdings" panose="05000000000000000000" pitchFamily="2" charset="2"/>
              </a:rPr>
              <a:t> Random number + Crypto information</a:t>
            </a:r>
            <a:endParaRPr lang="en-US" dirty="0"/>
          </a:p>
          <a:p>
            <a:pPr marL="514350" indent="-514350">
              <a:buFont typeface="+mj-lt"/>
              <a:buAutoNum type="arabicPeriod" startAt="2"/>
            </a:pPr>
            <a:r>
              <a:rPr lang="en-US" dirty="0"/>
              <a:t>Client Send the Random Number.</a:t>
            </a:r>
            <a:endParaRPr lang="en-CA" dirty="0"/>
          </a:p>
        </p:txBody>
      </p:sp>
      <p:sp>
        <p:nvSpPr>
          <p:cNvPr id="4" name="Rectangle: Rounded Corners 3">
            <a:extLst>
              <a:ext uri="{FF2B5EF4-FFF2-40B4-BE49-F238E27FC236}">
                <a16:creationId xmlns:a16="http://schemas.microsoft.com/office/drawing/2014/main" id="{763C5750-1D32-42AA-4CD1-1D3161275C59}"/>
              </a:ext>
            </a:extLst>
          </p:cNvPr>
          <p:cNvSpPr/>
          <p:nvPr/>
        </p:nvSpPr>
        <p:spPr>
          <a:xfrm>
            <a:off x="2027154" y="4668169"/>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Client</a:t>
            </a:r>
            <a:endParaRPr lang="en-CA" sz="2400" b="1" dirty="0"/>
          </a:p>
        </p:txBody>
      </p:sp>
      <p:sp>
        <p:nvSpPr>
          <p:cNvPr id="5" name="Rectangle: Rounded Corners 4">
            <a:extLst>
              <a:ext uri="{FF2B5EF4-FFF2-40B4-BE49-F238E27FC236}">
                <a16:creationId xmlns:a16="http://schemas.microsoft.com/office/drawing/2014/main" id="{4845EB55-5869-6810-3992-01AAE3AE3C98}"/>
              </a:ext>
            </a:extLst>
          </p:cNvPr>
          <p:cNvSpPr/>
          <p:nvPr/>
        </p:nvSpPr>
        <p:spPr>
          <a:xfrm>
            <a:off x="7706259" y="466816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Web server</a:t>
            </a:r>
            <a:endParaRPr lang="en-CA" sz="2400" b="1" dirty="0"/>
          </a:p>
        </p:txBody>
      </p:sp>
      <p:cxnSp>
        <p:nvCxnSpPr>
          <p:cNvPr id="9" name="Straight Arrow Connector 8">
            <a:extLst>
              <a:ext uri="{FF2B5EF4-FFF2-40B4-BE49-F238E27FC236}">
                <a16:creationId xmlns:a16="http://schemas.microsoft.com/office/drawing/2014/main" id="{FF1C1293-C43A-FA52-A0B6-6F255028881D}"/>
              </a:ext>
            </a:extLst>
          </p:cNvPr>
          <p:cNvCxnSpPr/>
          <p:nvPr/>
        </p:nvCxnSpPr>
        <p:spPr>
          <a:xfrm>
            <a:off x="4634160" y="4871075"/>
            <a:ext cx="2580872" cy="0"/>
          </a:xfrm>
          <a:prstGeom prst="straightConnector1">
            <a:avLst/>
          </a:prstGeom>
          <a:ln w="57150">
            <a:solidFill>
              <a:srgbClr val="C04F15"/>
            </a:solidFill>
            <a:tailEnd type="triangle"/>
          </a:ln>
        </p:spPr>
        <p:style>
          <a:lnRef idx="2">
            <a:schemeClr val="accent1"/>
          </a:lnRef>
          <a:fillRef idx="0">
            <a:schemeClr val="accent1"/>
          </a:fillRef>
          <a:effectRef idx="1">
            <a:schemeClr val="accent1"/>
          </a:effectRef>
          <a:fontRef idx="minor">
            <a:schemeClr val="tx1"/>
          </a:fontRef>
        </p:style>
      </p:cxnSp>
      <p:sp>
        <p:nvSpPr>
          <p:cNvPr id="6" name="Rectangle: Rounded Corners 5">
            <a:extLst>
              <a:ext uri="{FF2B5EF4-FFF2-40B4-BE49-F238E27FC236}">
                <a16:creationId xmlns:a16="http://schemas.microsoft.com/office/drawing/2014/main" id="{BD8B0DB7-4541-C54E-4225-D62657E72F70}"/>
              </a:ext>
            </a:extLst>
          </p:cNvPr>
          <p:cNvSpPr/>
          <p:nvPr/>
        </p:nvSpPr>
        <p:spPr>
          <a:xfrm>
            <a:off x="4865725" y="380772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14" name="Rectangle: Rounded Corners 13">
            <a:extLst>
              <a:ext uri="{FF2B5EF4-FFF2-40B4-BE49-F238E27FC236}">
                <a16:creationId xmlns:a16="http://schemas.microsoft.com/office/drawing/2014/main" id="{208B911D-DA11-24BC-AA58-7F4A5BCA52F1}"/>
              </a:ext>
            </a:extLst>
          </p:cNvPr>
          <p:cNvSpPr/>
          <p:nvPr/>
        </p:nvSpPr>
        <p:spPr>
          <a:xfrm>
            <a:off x="4865725" y="4264413"/>
            <a:ext cx="2117742"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Number</a:t>
            </a:r>
            <a:endParaRPr lang="en-CA" dirty="0"/>
          </a:p>
        </p:txBody>
      </p:sp>
      <p:pic>
        <p:nvPicPr>
          <p:cNvPr id="16" name="Graphic 15" descr="Key with solid fill">
            <a:extLst>
              <a:ext uri="{FF2B5EF4-FFF2-40B4-BE49-F238E27FC236}">
                <a16:creationId xmlns:a16="http://schemas.microsoft.com/office/drawing/2014/main" id="{2B8DE4D0-2795-E2E3-CA33-6F2561DC98F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49" y="5686993"/>
            <a:ext cx="785856" cy="785856"/>
          </a:xfrm>
          <a:prstGeom prst="rect">
            <a:avLst/>
          </a:prstGeom>
        </p:spPr>
      </p:pic>
      <p:pic>
        <p:nvPicPr>
          <p:cNvPr id="17" name="Graphic 16" descr="Key with solid fill">
            <a:extLst>
              <a:ext uri="{FF2B5EF4-FFF2-40B4-BE49-F238E27FC236}">
                <a16:creationId xmlns:a16="http://schemas.microsoft.com/office/drawing/2014/main" id="{82FB8C9F-8E4C-8920-48D8-ADDD6889F4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459" y="6174331"/>
            <a:ext cx="785856" cy="785856"/>
          </a:xfrm>
          <a:prstGeom prst="rect">
            <a:avLst/>
          </a:prstGeom>
        </p:spPr>
      </p:pic>
      <p:pic>
        <p:nvPicPr>
          <p:cNvPr id="18" name="Graphic 17" descr="Key with solid fill">
            <a:extLst>
              <a:ext uri="{FF2B5EF4-FFF2-40B4-BE49-F238E27FC236}">
                <a16:creationId xmlns:a16="http://schemas.microsoft.com/office/drawing/2014/main" id="{EBD0C180-80B0-2B56-CB57-E995B094F6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010929" y="5635778"/>
            <a:ext cx="785856" cy="785856"/>
          </a:xfrm>
          <a:prstGeom prst="rect">
            <a:avLst/>
          </a:prstGeom>
        </p:spPr>
      </p:pic>
      <p:pic>
        <p:nvPicPr>
          <p:cNvPr id="19" name="Graphic 18" descr="Key with solid fill">
            <a:extLst>
              <a:ext uri="{FF2B5EF4-FFF2-40B4-BE49-F238E27FC236}">
                <a16:creationId xmlns:a16="http://schemas.microsoft.com/office/drawing/2014/main" id="{17EF4380-01D6-3BA3-D8D5-6143790F4F5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998064" y="6159787"/>
            <a:ext cx="785856" cy="785856"/>
          </a:xfrm>
          <a:prstGeom prst="rect">
            <a:avLst/>
          </a:prstGeom>
        </p:spPr>
      </p:pic>
      <p:sp>
        <p:nvSpPr>
          <p:cNvPr id="20" name="Rectangle: Rounded Corners 19">
            <a:extLst>
              <a:ext uri="{FF2B5EF4-FFF2-40B4-BE49-F238E27FC236}">
                <a16:creationId xmlns:a16="http://schemas.microsoft.com/office/drawing/2014/main" id="{00739A90-D4E6-F278-7DA7-3970B37AC523}"/>
              </a:ext>
            </a:extLst>
          </p:cNvPr>
          <p:cNvSpPr/>
          <p:nvPr/>
        </p:nvSpPr>
        <p:spPr>
          <a:xfrm>
            <a:off x="900875" y="5849089"/>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21" name="Rectangle: Rounded Corners 20">
            <a:extLst>
              <a:ext uri="{FF2B5EF4-FFF2-40B4-BE49-F238E27FC236}">
                <a16:creationId xmlns:a16="http://schemas.microsoft.com/office/drawing/2014/main" id="{4642AB0A-0953-4679-DD20-C42FD29CD0F8}"/>
              </a:ext>
            </a:extLst>
          </p:cNvPr>
          <p:cNvSpPr/>
          <p:nvPr/>
        </p:nvSpPr>
        <p:spPr>
          <a:xfrm>
            <a:off x="875957" y="6373094"/>
            <a:ext cx="2142660" cy="389215"/>
          </a:xfrm>
          <a:prstGeom prst="round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sp>
        <p:nvSpPr>
          <p:cNvPr id="22" name="Rectangle: Rounded Corners 21">
            <a:extLst>
              <a:ext uri="{FF2B5EF4-FFF2-40B4-BE49-F238E27FC236}">
                <a16:creationId xmlns:a16="http://schemas.microsoft.com/office/drawing/2014/main" id="{02FF3A24-EE81-6E71-C923-988A7A71ABC8}"/>
              </a:ext>
            </a:extLst>
          </p:cNvPr>
          <p:cNvSpPr/>
          <p:nvPr/>
        </p:nvSpPr>
        <p:spPr>
          <a:xfrm>
            <a:off x="9847290" y="5834545"/>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receiver key</a:t>
            </a:r>
            <a:endParaRPr lang="en-CA" dirty="0"/>
          </a:p>
        </p:txBody>
      </p:sp>
      <p:sp>
        <p:nvSpPr>
          <p:cNvPr id="23" name="Rectangle: Rounded Corners 22">
            <a:extLst>
              <a:ext uri="{FF2B5EF4-FFF2-40B4-BE49-F238E27FC236}">
                <a16:creationId xmlns:a16="http://schemas.microsoft.com/office/drawing/2014/main" id="{1A828EA1-AF29-F61E-CAD5-E1B243E3C1C1}"/>
              </a:ext>
            </a:extLst>
          </p:cNvPr>
          <p:cNvSpPr/>
          <p:nvPr/>
        </p:nvSpPr>
        <p:spPr>
          <a:xfrm>
            <a:off x="9822372" y="6358550"/>
            <a:ext cx="2142660" cy="389215"/>
          </a:xfrm>
          <a:prstGeom prst="roundRect">
            <a:avLst/>
          </a:prstGeom>
          <a:solidFill>
            <a:schemeClr val="tx2">
              <a:lumMod val="90000"/>
              <a:lumOff val="1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receiver key</a:t>
            </a:r>
            <a:endParaRPr lang="en-CA" dirty="0"/>
          </a:p>
        </p:txBody>
      </p:sp>
      <p:sp>
        <p:nvSpPr>
          <p:cNvPr id="7" name="Footer Placeholder 6">
            <a:extLst>
              <a:ext uri="{FF2B5EF4-FFF2-40B4-BE49-F238E27FC236}">
                <a16:creationId xmlns:a16="http://schemas.microsoft.com/office/drawing/2014/main" id="{90AC502C-9CF3-F6AA-F567-580FF4EF1ABC}"/>
              </a:ext>
            </a:extLst>
          </p:cNvPr>
          <p:cNvSpPr>
            <a:spLocks noGrp="1"/>
          </p:cNvSpPr>
          <p:nvPr>
            <p:ph type="ftr" sz="quarter" idx="11"/>
          </p:nvPr>
        </p:nvSpPr>
        <p:spPr/>
        <p:txBody>
          <a:bodyPr/>
          <a:lstStyle/>
          <a:p>
            <a:r>
              <a:rPr lang="sv-SE"/>
              <a:t>INST. : ENG.ALI BANI BAKAR &amp; ENG.Dana Al-Mahrouk</a:t>
            </a:r>
            <a:endParaRPr lang="en-CA"/>
          </a:p>
        </p:txBody>
      </p:sp>
      <p:pic>
        <p:nvPicPr>
          <p:cNvPr id="8" name="Picture 7" descr="A black and white image of a browser window&#10;&#10;Description automatically generated">
            <a:extLst>
              <a:ext uri="{FF2B5EF4-FFF2-40B4-BE49-F238E27FC236}">
                <a16:creationId xmlns:a16="http://schemas.microsoft.com/office/drawing/2014/main" id="{024C4B21-0F9C-3B48-3A3E-0FD0370C5CC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6637468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C81FF-C4D1-A1FC-A3E2-413C4A4C1D8F}"/>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AE8969D7-46E0-04B2-0EF8-00260A7BED46}"/>
              </a:ext>
            </a:extLst>
          </p:cNvPr>
          <p:cNvSpPr>
            <a:spLocks noGrp="1"/>
          </p:cNvSpPr>
          <p:nvPr>
            <p:ph idx="1"/>
          </p:nvPr>
        </p:nvSpPr>
        <p:spPr/>
        <p:txBody>
          <a:bodyPr>
            <a:normAutofit/>
          </a:bodyPr>
          <a:lstStyle/>
          <a:p>
            <a:pPr marL="514350" indent="-514350">
              <a:buFont typeface="+mj-lt"/>
              <a:buAutoNum type="arabicPeriod" startAt="4"/>
            </a:pPr>
            <a:r>
              <a:rPr lang="en-US" dirty="0"/>
              <a:t>Generate two pair of keys in receiver “Web Server” dependent on a random number. (internal process)</a:t>
            </a:r>
            <a:endParaRPr lang="en-CA" dirty="0"/>
          </a:p>
        </p:txBody>
      </p:sp>
      <p:sp>
        <p:nvSpPr>
          <p:cNvPr id="5" name="Rectangle: Rounded Corners 4">
            <a:extLst>
              <a:ext uri="{FF2B5EF4-FFF2-40B4-BE49-F238E27FC236}">
                <a16:creationId xmlns:a16="http://schemas.microsoft.com/office/drawing/2014/main" id="{B4E8D328-F86E-ABC4-5FCF-3B5DB7C8ABF8}"/>
              </a:ext>
            </a:extLst>
          </p:cNvPr>
          <p:cNvSpPr/>
          <p:nvPr/>
        </p:nvSpPr>
        <p:spPr>
          <a:xfrm>
            <a:off x="7877663" y="2918815"/>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Web Server</a:t>
            </a:r>
            <a:endParaRPr lang="en-CA" sz="2400" b="1" dirty="0"/>
          </a:p>
        </p:txBody>
      </p:sp>
      <p:sp>
        <p:nvSpPr>
          <p:cNvPr id="7" name="Rectangle: Rounded Corners 6">
            <a:extLst>
              <a:ext uri="{FF2B5EF4-FFF2-40B4-BE49-F238E27FC236}">
                <a16:creationId xmlns:a16="http://schemas.microsoft.com/office/drawing/2014/main" id="{09E5BA27-1458-1BAB-DA83-0B3BFDF7E7B9}"/>
              </a:ext>
            </a:extLst>
          </p:cNvPr>
          <p:cNvSpPr/>
          <p:nvPr/>
        </p:nvSpPr>
        <p:spPr>
          <a:xfrm>
            <a:off x="7877663" y="4001293"/>
            <a:ext cx="2117742"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Number</a:t>
            </a:r>
            <a:endParaRPr lang="en-CA" dirty="0"/>
          </a:p>
        </p:txBody>
      </p:sp>
      <p:cxnSp>
        <p:nvCxnSpPr>
          <p:cNvPr id="10" name="Straight Arrow Connector 9">
            <a:extLst>
              <a:ext uri="{FF2B5EF4-FFF2-40B4-BE49-F238E27FC236}">
                <a16:creationId xmlns:a16="http://schemas.microsoft.com/office/drawing/2014/main" id="{66F0B69A-FCD6-D8B6-BB74-A4E7AAE67EA8}"/>
              </a:ext>
            </a:extLst>
          </p:cNvPr>
          <p:cNvCxnSpPr>
            <a:cxnSpLocks/>
          </p:cNvCxnSpPr>
          <p:nvPr/>
        </p:nvCxnSpPr>
        <p:spPr>
          <a:xfrm>
            <a:off x="8965697" y="3662443"/>
            <a:ext cx="0" cy="318068"/>
          </a:xfrm>
          <a:prstGeom prst="straightConnector1">
            <a:avLst/>
          </a:prstGeom>
          <a:ln w="38100">
            <a:solidFill>
              <a:schemeClr val="tx2">
                <a:lumMod val="75000"/>
                <a:lumOff val="25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26" name="Graphic 25" descr="Key with solid fill">
            <a:extLst>
              <a:ext uri="{FF2B5EF4-FFF2-40B4-BE49-F238E27FC236}">
                <a16:creationId xmlns:a16="http://schemas.microsoft.com/office/drawing/2014/main" id="{243F44C9-6D51-9CFA-CD95-010B94BEE4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8720" y="4999658"/>
            <a:ext cx="785856" cy="785856"/>
          </a:xfrm>
          <a:prstGeom prst="rect">
            <a:avLst/>
          </a:prstGeom>
        </p:spPr>
      </p:pic>
      <p:pic>
        <p:nvPicPr>
          <p:cNvPr id="27" name="Graphic 26" descr="Key with solid fill">
            <a:extLst>
              <a:ext uri="{FF2B5EF4-FFF2-40B4-BE49-F238E27FC236}">
                <a16:creationId xmlns:a16="http://schemas.microsoft.com/office/drawing/2014/main" id="{C15DF002-017C-67C9-3444-4E892DBE8EB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08158" y="5038882"/>
            <a:ext cx="785856" cy="785856"/>
          </a:xfrm>
          <a:prstGeom prst="rect">
            <a:avLst/>
          </a:prstGeom>
        </p:spPr>
      </p:pic>
      <p:sp>
        <p:nvSpPr>
          <p:cNvPr id="28" name="Rectangle: Rounded Corners 27">
            <a:extLst>
              <a:ext uri="{FF2B5EF4-FFF2-40B4-BE49-F238E27FC236}">
                <a16:creationId xmlns:a16="http://schemas.microsoft.com/office/drawing/2014/main" id="{D6C74086-011E-4B8C-D8AB-6A96CDA42B8F}"/>
              </a:ext>
            </a:extLst>
          </p:cNvPr>
          <p:cNvSpPr/>
          <p:nvPr/>
        </p:nvSpPr>
        <p:spPr>
          <a:xfrm>
            <a:off x="6228720" y="5637257"/>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sp>
        <p:nvSpPr>
          <p:cNvPr id="29" name="Rectangle: Rounded Corners 28">
            <a:extLst>
              <a:ext uri="{FF2B5EF4-FFF2-40B4-BE49-F238E27FC236}">
                <a16:creationId xmlns:a16="http://schemas.microsoft.com/office/drawing/2014/main" id="{CD5B13C9-D54F-6810-816C-24185FA63032}"/>
              </a:ext>
            </a:extLst>
          </p:cNvPr>
          <p:cNvSpPr/>
          <p:nvPr/>
        </p:nvSpPr>
        <p:spPr>
          <a:xfrm>
            <a:off x="9408158" y="5637257"/>
            <a:ext cx="2142660" cy="389215"/>
          </a:xfrm>
          <a:prstGeom prst="roundRect">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Private sender key</a:t>
            </a:r>
            <a:endParaRPr lang="en-CA" dirty="0"/>
          </a:p>
        </p:txBody>
      </p:sp>
      <p:cxnSp>
        <p:nvCxnSpPr>
          <p:cNvPr id="30" name="Straight Arrow Connector 29">
            <a:extLst>
              <a:ext uri="{FF2B5EF4-FFF2-40B4-BE49-F238E27FC236}">
                <a16:creationId xmlns:a16="http://schemas.microsoft.com/office/drawing/2014/main" id="{61A23C9D-1B06-B761-A70A-F9C2AD707C62}"/>
              </a:ext>
            </a:extLst>
          </p:cNvPr>
          <p:cNvCxnSpPr>
            <a:cxnSpLocks/>
          </p:cNvCxnSpPr>
          <p:nvPr/>
        </p:nvCxnSpPr>
        <p:spPr>
          <a:xfrm flipH="1">
            <a:off x="7214744" y="4530207"/>
            <a:ext cx="1600349" cy="985756"/>
          </a:xfrm>
          <a:prstGeom prst="straightConnector1">
            <a:avLst/>
          </a:prstGeom>
          <a:ln w="38100">
            <a:solidFill>
              <a:srgbClr val="00B0F0"/>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EC335499-2C69-34ED-20A0-97C0F0D6AB66}"/>
              </a:ext>
            </a:extLst>
          </p:cNvPr>
          <p:cNvCxnSpPr>
            <a:cxnSpLocks/>
          </p:cNvCxnSpPr>
          <p:nvPr/>
        </p:nvCxnSpPr>
        <p:spPr>
          <a:xfrm>
            <a:off x="9048307" y="4530207"/>
            <a:ext cx="1600349" cy="985756"/>
          </a:xfrm>
          <a:prstGeom prst="straightConnector1">
            <a:avLst/>
          </a:prstGeom>
          <a:ln w="38100">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 name="Rectangle: Rounded Corners 12">
            <a:extLst>
              <a:ext uri="{FF2B5EF4-FFF2-40B4-BE49-F238E27FC236}">
                <a16:creationId xmlns:a16="http://schemas.microsoft.com/office/drawing/2014/main" id="{D7E73AB6-B7B2-70C8-2AC0-6C2CD7271FA9}"/>
              </a:ext>
            </a:extLst>
          </p:cNvPr>
          <p:cNvSpPr/>
          <p:nvPr/>
        </p:nvSpPr>
        <p:spPr>
          <a:xfrm>
            <a:off x="7089058" y="401969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4" name="Footer Placeholder 3">
            <a:extLst>
              <a:ext uri="{FF2B5EF4-FFF2-40B4-BE49-F238E27FC236}">
                <a16:creationId xmlns:a16="http://schemas.microsoft.com/office/drawing/2014/main" id="{830CF62F-13EF-A0E9-9365-B505EFDD521D}"/>
              </a:ext>
            </a:extLst>
          </p:cNvPr>
          <p:cNvSpPr>
            <a:spLocks noGrp="1"/>
          </p:cNvSpPr>
          <p:nvPr>
            <p:ph type="ftr" sz="quarter" idx="11"/>
          </p:nvPr>
        </p:nvSpPr>
        <p:spPr/>
        <p:txBody>
          <a:bodyPr/>
          <a:lstStyle/>
          <a:p>
            <a:r>
              <a:rPr lang="sv-SE"/>
              <a:t>INST. : ENG.ALI BANI BAKAR &amp; ENG.Dana Al-Mahrouk</a:t>
            </a:r>
            <a:endParaRPr lang="en-CA"/>
          </a:p>
        </p:txBody>
      </p:sp>
      <p:pic>
        <p:nvPicPr>
          <p:cNvPr id="6" name="Picture 5" descr="A black and white image of a browser window&#10;&#10;Description automatically generated">
            <a:extLst>
              <a:ext uri="{FF2B5EF4-FFF2-40B4-BE49-F238E27FC236}">
                <a16:creationId xmlns:a16="http://schemas.microsoft.com/office/drawing/2014/main" id="{213C5F92-501F-D5E8-5C56-2A4C40B905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2899206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5"/>
            </a:pPr>
            <a:r>
              <a:rPr lang="en-US" dirty="0"/>
              <a:t>Server Hello message </a:t>
            </a:r>
            <a:r>
              <a:rPr lang="en-US" dirty="0">
                <a:sym typeface="Wingdings" panose="05000000000000000000" pitchFamily="2" charset="2"/>
              </a:rPr>
              <a:t> Random number + Crypto information </a:t>
            </a:r>
            <a:endParaRPr lang="en-US" dirty="0"/>
          </a:p>
        </p:txBody>
      </p:sp>
      <p:sp>
        <p:nvSpPr>
          <p:cNvPr id="4" name="Rectangle: Rounded Corners 3">
            <a:extLst>
              <a:ext uri="{FF2B5EF4-FFF2-40B4-BE49-F238E27FC236}">
                <a16:creationId xmlns:a16="http://schemas.microsoft.com/office/drawing/2014/main" id="{763C5750-1D32-42AA-4CD1-1D3161275C59}"/>
              </a:ext>
            </a:extLst>
          </p:cNvPr>
          <p:cNvSpPr/>
          <p:nvPr/>
        </p:nvSpPr>
        <p:spPr>
          <a:xfrm>
            <a:off x="2027154" y="4668169"/>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Client</a:t>
            </a:r>
            <a:endParaRPr lang="en-CA" sz="2400" b="1" dirty="0"/>
          </a:p>
        </p:txBody>
      </p:sp>
      <p:sp>
        <p:nvSpPr>
          <p:cNvPr id="5" name="Rectangle: Rounded Corners 4">
            <a:extLst>
              <a:ext uri="{FF2B5EF4-FFF2-40B4-BE49-F238E27FC236}">
                <a16:creationId xmlns:a16="http://schemas.microsoft.com/office/drawing/2014/main" id="{4845EB55-5869-6810-3992-01AAE3AE3C98}"/>
              </a:ext>
            </a:extLst>
          </p:cNvPr>
          <p:cNvSpPr/>
          <p:nvPr/>
        </p:nvSpPr>
        <p:spPr>
          <a:xfrm>
            <a:off x="7706259" y="466816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Web server</a:t>
            </a:r>
            <a:endParaRPr lang="en-CA" sz="2400" b="1" dirty="0"/>
          </a:p>
        </p:txBody>
      </p:sp>
      <p:cxnSp>
        <p:nvCxnSpPr>
          <p:cNvPr id="9" name="Straight Arrow Connector 8">
            <a:extLst>
              <a:ext uri="{FF2B5EF4-FFF2-40B4-BE49-F238E27FC236}">
                <a16:creationId xmlns:a16="http://schemas.microsoft.com/office/drawing/2014/main" id="{FF1C1293-C43A-FA52-A0B6-6F255028881D}"/>
              </a:ext>
            </a:extLst>
          </p:cNvPr>
          <p:cNvCxnSpPr>
            <a:cxnSpLocks/>
          </p:cNvCxnSpPr>
          <p:nvPr/>
        </p:nvCxnSpPr>
        <p:spPr>
          <a:xfrm flipH="1">
            <a:off x="4634160" y="5136546"/>
            <a:ext cx="2580872" cy="0"/>
          </a:xfrm>
          <a:prstGeom prst="straightConnector1">
            <a:avLst/>
          </a:prstGeom>
          <a:ln w="57150">
            <a:solidFill>
              <a:srgbClr val="215F9A"/>
            </a:solidFill>
            <a:tailEnd type="triangle"/>
          </a:ln>
        </p:spPr>
        <p:style>
          <a:lnRef idx="2">
            <a:schemeClr val="accent1"/>
          </a:lnRef>
          <a:fillRef idx="0">
            <a:schemeClr val="accent1"/>
          </a:fillRef>
          <a:effectRef idx="1">
            <a:schemeClr val="accent1"/>
          </a:effectRef>
          <a:fontRef idx="minor">
            <a:schemeClr val="tx1"/>
          </a:fontRef>
        </p:style>
      </p:cxnSp>
      <p:sp>
        <p:nvSpPr>
          <p:cNvPr id="6" name="Rectangle: Rounded Corners 5">
            <a:extLst>
              <a:ext uri="{FF2B5EF4-FFF2-40B4-BE49-F238E27FC236}">
                <a16:creationId xmlns:a16="http://schemas.microsoft.com/office/drawing/2014/main" id="{BD8B0DB7-4541-C54E-4225-D62657E72F70}"/>
              </a:ext>
            </a:extLst>
          </p:cNvPr>
          <p:cNvSpPr/>
          <p:nvPr/>
        </p:nvSpPr>
        <p:spPr>
          <a:xfrm>
            <a:off x="6282051" y="5699397"/>
            <a:ext cx="701416" cy="389215"/>
          </a:xfrm>
          <a:prstGeom prst="roundRect">
            <a:avLst/>
          </a:prstGeom>
          <a:solidFill>
            <a:srgbClr val="215F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14" name="Rectangle: Rounded Corners 13">
            <a:extLst>
              <a:ext uri="{FF2B5EF4-FFF2-40B4-BE49-F238E27FC236}">
                <a16:creationId xmlns:a16="http://schemas.microsoft.com/office/drawing/2014/main" id="{208B911D-DA11-24BC-AA58-7F4A5BCA52F1}"/>
              </a:ext>
            </a:extLst>
          </p:cNvPr>
          <p:cNvSpPr/>
          <p:nvPr/>
        </p:nvSpPr>
        <p:spPr>
          <a:xfrm>
            <a:off x="4865725" y="5231308"/>
            <a:ext cx="2117742" cy="389215"/>
          </a:xfrm>
          <a:prstGeom prst="roundRect">
            <a:avLst/>
          </a:prstGeom>
          <a:solidFill>
            <a:srgbClr val="215F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Random Number</a:t>
            </a:r>
            <a:endParaRPr lang="en-CA" dirty="0"/>
          </a:p>
        </p:txBody>
      </p:sp>
      <p:pic>
        <p:nvPicPr>
          <p:cNvPr id="26" name="Graphic 25" descr="Key with solid fill">
            <a:extLst>
              <a:ext uri="{FF2B5EF4-FFF2-40B4-BE49-F238E27FC236}">
                <a16:creationId xmlns:a16="http://schemas.microsoft.com/office/drawing/2014/main" id="{24FBFE7F-FDFF-512B-E3C5-36173F6BF6B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181" y="3299556"/>
            <a:ext cx="785856" cy="785856"/>
          </a:xfrm>
          <a:prstGeom prst="rect">
            <a:avLst/>
          </a:prstGeom>
        </p:spPr>
      </p:pic>
      <p:pic>
        <p:nvPicPr>
          <p:cNvPr id="27" name="Graphic 26" descr="Key with solid fill">
            <a:extLst>
              <a:ext uri="{FF2B5EF4-FFF2-40B4-BE49-F238E27FC236}">
                <a16:creationId xmlns:a16="http://schemas.microsoft.com/office/drawing/2014/main" id="{70F46BBE-4392-0C0E-8548-4BDE09AE814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791" y="3786894"/>
            <a:ext cx="785856" cy="785856"/>
          </a:xfrm>
          <a:prstGeom prst="rect">
            <a:avLst/>
          </a:prstGeom>
        </p:spPr>
      </p:pic>
      <p:sp>
        <p:nvSpPr>
          <p:cNvPr id="32" name="Rectangle: Rounded Corners 31">
            <a:extLst>
              <a:ext uri="{FF2B5EF4-FFF2-40B4-BE49-F238E27FC236}">
                <a16:creationId xmlns:a16="http://schemas.microsoft.com/office/drawing/2014/main" id="{F36D13CA-52DB-6491-B8CB-1C0B4732836A}"/>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33" name="Graphic 32" descr="Key with solid fill">
            <a:extLst>
              <a:ext uri="{FF2B5EF4-FFF2-40B4-BE49-F238E27FC236}">
                <a16:creationId xmlns:a16="http://schemas.microsoft.com/office/drawing/2014/main" id="{26955849-1A4F-CEE1-61FF-20AA989A309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48471" y="3442698"/>
            <a:ext cx="785856" cy="785856"/>
          </a:xfrm>
          <a:prstGeom prst="rect">
            <a:avLst/>
          </a:prstGeom>
        </p:spPr>
      </p:pic>
      <p:pic>
        <p:nvPicPr>
          <p:cNvPr id="34" name="Graphic 33" descr="Key with solid fill">
            <a:extLst>
              <a:ext uri="{FF2B5EF4-FFF2-40B4-BE49-F238E27FC236}">
                <a16:creationId xmlns:a16="http://schemas.microsoft.com/office/drawing/2014/main" id="{BC703733-9D36-C596-2B0D-FC275E046DD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35606" y="3912165"/>
            <a:ext cx="785856" cy="785856"/>
          </a:xfrm>
          <a:prstGeom prst="rect">
            <a:avLst/>
          </a:prstGeom>
        </p:spPr>
      </p:pic>
      <p:sp>
        <p:nvSpPr>
          <p:cNvPr id="35" name="Rectangle: Rounded Corners 34">
            <a:extLst>
              <a:ext uri="{FF2B5EF4-FFF2-40B4-BE49-F238E27FC236}">
                <a16:creationId xmlns:a16="http://schemas.microsoft.com/office/drawing/2014/main" id="{7B0E54DB-AD20-B7BA-818C-6B5073BFCCEF}"/>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39" name="Rectangle: Rounded Corners 38">
            <a:extLst>
              <a:ext uri="{FF2B5EF4-FFF2-40B4-BE49-F238E27FC236}">
                <a16:creationId xmlns:a16="http://schemas.microsoft.com/office/drawing/2014/main" id="{42FDDB19-DD83-2918-562B-24717CC0ADD1}"/>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7" name="Footer Placeholder 6">
            <a:extLst>
              <a:ext uri="{FF2B5EF4-FFF2-40B4-BE49-F238E27FC236}">
                <a16:creationId xmlns:a16="http://schemas.microsoft.com/office/drawing/2014/main" id="{A27C9FCB-428D-6215-17F2-3BE16F8BC535}"/>
              </a:ext>
            </a:extLst>
          </p:cNvPr>
          <p:cNvSpPr>
            <a:spLocks noGrp="1"/>
          </p:cNvSpPr>
          <p:nvPr>
            <p:ph type="ftr" sz="quarter" idx="11"/>
          </p:nvPr>
        </p:nvSpPr>
        <p:spPr/>
        <p:txBody>
          <a:bodyPr/>
          <a:lstStyle/>
          <a:p>
            <a:r>
              <a:rPr lang="sv-SE"/>
              <a:t>INST. : ENG.ALI BANI BAKAR &amp; ENG.Dana Al-Mahrouk</a:t>
            </a:r>
            <a:endParaRPr lang="en-CA"/>
          </a:p>
        </p:txBody>
      </p:sp>
      <p:pic>
        <p:nvPicPr>
          <p:cNvPr id="8" name="Picture 7" descr="A black and white image of a browser window&#10;&#10;Description automatically generated">
            <a:extLst>
              <a:ext uri="{FF2B5EF4-FFF2-40B4-BE49-F238E27FC236}">
                <a16:creationId xmlns:a16="http://schemas.microsoft.com/office/drawing/2014/main" id="{9CD5FF63-8D5B-4F71-5D70-FF496AE76973}"/>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5527120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6"/>
            </a:pPr>
            <a:r>
              <a:rPr lang="en-US" dirty="0"/>
              <a:t>Web server send its public key &amp; Certificate info.</a:t>
            </a:r>
          </a:p>
          <a:p>
            <a:pPr marL="514350" indent="-514350">
              <a:buFont typeface="+mj-lt"/>
              <a:buAutoNum type="arabicPeriod" startAt="6"/>
            </a:pPr>
            <a:r>
              <a:rPr lang="en-US" dirty="0"/>
              <a:t>Client check web server Certificate.</a:t>
            </a:r>
            <a:endParaRPr lang="en-CA" dirty="0"/>
          </a:p>
        </p:txBody>
      </p:sp>
      <p:sp>
        <p:nvSpPr>
          <p:cNvPr id="28" name="Rectangle: Rounded Corners 27">
            <a:extLst>
              <a:ext uri="{FF2B5EF4-FFF2-40B4-BE49-F238E27FC236}">
                <a16:creationId xmlns:a16="http://schemas.microsoft.com/office/drawing/2014/main" id="{FBB2FB75-8B52-1EB5-751E-2FBEBEF654CB}"/>
              </a:ext>
            </a:extLst>
          </p:cNvPr>
          <p:cNvSpPr/>
          <p:nvPr/>
        </p:nvSpPr>
        <p:spPr>
          <a:xfrm>
            <a:off x="2027154" y="4668169"/>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Client</a:t>
            </a:r>
            <a:endParaRPr lang="en-CA" sz="2400" b="1" dirty="0"/>
          </a:p>
        </p:txBody>
      </p:sp>
      <p:sp>
        <p:nvSpPr>
          <p:cNvPr id="29" name="Rectangle: Rounded Corners 28">
            <a:extLst>
              <a:ext uri="{FF2B5EF4-FFF2-40B4-BE49-F238E27FC236}">
                <a16:creationId xmlns:a16="http://schemas.microsoft.com/office/drawing/2014/main" id="{148EA9CD-0898-4B88-C451-D4ABD96AE3EE}"/>
              </a:ext>
            </a:extLst>
          </p:cNvPr>
          <p:cNvSpPr/>
          <p:nvPr/>
        </p:nvSpPr>
        <p:spPr>
          <a:xfrm>
            <a:off x="7706259" y="466816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Web server</a:t>
            </a:r>
            <a:endParaRPr lang="en-CA" sz="2400" b="1" dirty="0"/>
          </a:p>
        </p:txBody>
      </p:sp>
      <p:cxnSp>
        <p:nvCxnSpPr>
          <p:cNvPr id="30" name="Straight Arrow Connector 29">
            <a:extLst>
              <a:ext uri="{FF2B5EF4-FFF2-40B4-BE49-F238E27FC236}">
                <a16:creationId xmlns:a16="http://schemas.microsoft.com/office/drawing/2014/main" id="{ABB9829F-7252-8A35-F055-B2CA5374D4DF}"/>
              </a:ext>
            </a:extLst>
          </p:cNvPr>
          <p:cNvCxnSpPr>
            <a:cxnSpLocks/>
          </p:cNvCxnSpPr>
          <p:nvPr/>
        </p:nvCxnSpPr>
        <p:spPr>
          <a:xfrm flipH="1">
            <a:off x="4634160" y="5226347"/>
            <a:ext cx="2580872" cy="0"/>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pic>
        <p:nvPicPr>
          <p:cNvPr id="44" name="Graphic 43" descr="Key with solid fill">
            <a:extLst>
              <a:ext uri="{FF2B5EF4-FFF2-40B4-BE49-F238E27FC236}">
                <a16:creationId xmlns:a16="http://schemas.microsoft.com/office/drawing/2014/main" id="{F8428768-637A-4E13-A266-8182D01AA7F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31668" y="5686993"/>
            <a:ext cx="785856" cy="785856"/>
          </a:xfrm>
          <a:prstGeom prst="rect">
            <a:avLst/>
          </a:prstGeom>
        </p:spPr>
      </p:pic>
      <p:sp>
        <p:nvSpPr>
          <p:cNvPr id="45" name="Rectangle: Rounded Corners 44">
            <a:extLst>
              <a:ext uri="{FF2B5EF4-FFF2-40B4-BE49-F238E27FC236}">
                <a16:creationId xmlns:a16="http://schemas.microsoft.com/office/drawing/2014/main" id="{DCDF31AE-66E7-12A0-1E08-30B204063486}"/>
              </a:ext>
            </a:extLst>
          </p:cNvPr>
          <p:cNvSpPr/>
          <p:nvPr/>
        </p:nvSpPr>
        <p:spPr>
          <a:xfrm>
            <a:off x="4865725" y="5378515"/>
            <a:ext cx="2117742" cy="389215"/>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receiver key</a:t>
            </a:r>
            <a:endParaRPr lang="en-CA" dirty="0"/>
          </a:p>
        </p:txBody>
      </p:sp>
      <p:pic>
        <p:nvPicPr>
          <p:cNvPr id="48" name="Graphic 47" descr="Clipboard Badge with solid fill">
            <a:extLst>
              <a:ext uri="{FF2B5EF4-FFF2-40B4-BE49-F238E27FC236}">
                <a16:creationId xmlns:a16="http://schemas.microsoft.com/office/drawing/2014/main" id="{8FCEE1C9-C007-CED3-67F3-428F654095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40969" y="4244479"/>
            <a:ext cx="914400" cy="914400"/>
          </a:xfrm>
          <a:prstGeom prst="rect">
            <a:avLst/>
          </a:prstGeom>
        </p:spPr>
      </p:pic>
      <p:sp>
        <p:nvSpPr>
          <p:cNvPr id="49" name="Rectangle: Rounded Corners 48">
            <a:extLst>
              <a:ext uri="{FF2B5EF4-FFF2-40B4-BE49-F238E27FC236}">
                <a16:creationId xmlns:a16="http://schemas.microsoft.com/office/drawing/2014/main" id="{EED695CF-FBDB-1B6F-A4C3-5A67234E7881}"/>
              </a:ext>
            </a:extLst>
          </p:cNvPr>
          <p:cNvSpPr/>
          <p:nvPr/>
        </p:nvSpPr>
        <p:spPr>
          <a:xfrm>
            <a:off x="5588517" y="4473561"/>
            <a:ext cx="1330061" cy="609068"/>
          </a:xfrm>
          <a:prstGeom prst="roundRect">
            <a:avLst/>
          </a:prstGeom>
          <a:solidFill>
            <a:srgbClr val="215F9A"/>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Certificate info</a:t>
            </a:r>
            <a:endParaRPr lang="en-CA" dirty="0"/>
          </a:p>
        </p:txBody>
      </p:sp>
      <p:pic>
        <p:nvPicPr>
          <p:cNvPr id="52" name="Graphic 51" descr="Key with solid fill">
            <a:extLst>
              <a:ext uri="{FF2B5EF4-FFF2-40B4-BE49-F238E27FC236}">
                <a16:creationId xmlns:a16="http://schemas.microsoft.com/office/drawing/2014/main" id="{16664161-BFCC-9110-9778-FAAB7E3D54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181" y="3299556"/>
            <a:ext cx="785856" cy="785856"/>
          </a:xfrm>
          <a:prstGeom prst="rect">
            <a:avLst/>
          </a:prstGeom>
        </p:spPr>
      </p:pic>
      <p:pic>
        <p:nvPicPr>
          <p:cNvPr id="53" name="Graphic 52" descr="Key with solid fill">
            <a:extLst>
              <a:ext uri="{FF2B5EF4-FFF2-40B4-BE49-F238E27FC236}">
                <a16:creationId xmlns:a16="http://schemas.microsoft.com/office/drawing/2014/main" id="{A5EDD22B-EB82-62E4-AF66-A9A9B00DAE7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40791" y="3786894"/>
            <a:ext cx="785856" cy="785856"/>
          </a:xfrm>
          <a:prstGeom prst="rect">
            <a:avLst/>
          </a:prstGeom>
        </p:spPr>
      </p:pic>
      <p:sp>
        <p:nvSpPr>
          <p:cNvPr id="54" name="Rectangle: Rounded Corners 53">
            <a:extLst>
              <a:ext uri="{FF2B5EF4-FFF2-40B4-BE49-F238E27FC236}">
                <a16:creationId xmlns:a16="http://schemas.microsoft.com/office/drawing/2014/main" id="{C67C99B8-EA64-6058-4982-54339044B7C7}"/>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58" name="Rectangle: Rounded Corners 57">
            <a:extLst>
              <a:ext uri="{FF2B5EF4-FFF2-40B4-BE49-F238E27FC236}">
                <a16:creationId xmlns:a16="http://schemas.microsoft.com/office/drawing/2014/main" id="{D82D36C5-57D7-5986-569F-2FFE7354D988}"/>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59" name="Graphic 58" descr="Key with solid fill">
            <a:extLst>
              <a:ext uri="{FF2B5EF4-FFF2-40B4-BE49-F238E27FC236}">
                <a16:creationId xmlns:a16="http://schemas.microsoft.com/office/drawing/2014/main" id="{B5E5BDBA-75DB-D634-AF8E-3838DBC0F75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8471" y="3442698"/>
            <a:ext cx="785856" cy="785856"/>
          </a:xfrm>
          <a:prstGeom prst="rect">
            <a:avLst/>
          </a:prstGeom>
        </p:spPr>
      </p:pic>
      <p:pic>
        <p:nvPicPr>
          <p:cNvPr id="60" name="Graphic 59" descr="Key with solid fill">
            <a:extLst>
              <a:ext uri="{FF2B5EF4-FFF2-40B4-BE49-F238E27FC236}">
                <a16:creationId xmlns:a16="http://schemas.microsoft.com/office/drawing/2014/main" id="{4B7ABB6C-4ADA-A7D3-133E-60F5A8A9231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135606" y="3912165"/>
            <a:ext cx="785856" cy="785856"/>
          </a:xfrm>
          <a:prstGeom prst="rect">
            <a:avLst/>
          </a:prstGeom>
        </p:spPr>
      </p:pic>
      <p:sp>
        <p:nvSpPr>
          <p:cNvPr id="61" name="Rectangle: Rounded Corners 60">
            <a:extLst>
              <a:ext uri="{FF2B5EF4-FFF2-40B4-BE49-F238E27FC236}">
                <a16:creationId xmlns:a16="http://schemas.microsoft.com/office/drawing/2014/main" id="{289493EB-2BA0-F007-A86E-687DC2C0ED5A}"/>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65" name="Rectangle: Rounded Corners 64">
            <a:extLst>
              <a:ext uri="{FF2B5EF4-FFF2-40B4-BE49-F238E27FC236}">
                <a16:creationId xmlns:a16="http://schemas.microsoft.com/office/drawing/2014/main" id="{56A3AE10-BA97-FA7E-43D6-6B8C7D84035C}"/>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4" name="Footer Placeholder 3">
            <a:extLst>
              <a:ext uri="{FF2B5EF4-FFF2-40B4-BE49-F238E27FC236}">
                <a16:creationId xmlns:a16="http://schemas.microsoft.com/office/drawing/2014/main" id="{698F94A1-71EB-263A-496E-682610999F9A}"/>
              </a:ext>
            </a:extLst>
          </p:cNvPr>
          <p:cNvSpPr>
            <a:spLocks noGrp="1"/>
          </p:cNvSpPr>
          <p:nvPr>
            <p:ph type="ftr" sz="quarter" idx="11"/>
          </p:nvPr>
        </p:nvSpPr>
        <p:spPr/>
        <p:txBody>
          <a:bodyPr/>
          <a:lstStyle/>
          <a:p>
            <a:r>
              <a:rPr lang="sv-SE"/>
              <a:t>INST. : ENG.ALI BANI BAKAR &amp; ENG.Dana Al-Mahrouk</a:t>
            </a:r>
            <a:endParaRPr lang="en-CA"/>
          </a:p>
        </p:txBody>
      </p:sp>
      <p:pic>
        <p:nvPicPr>
          <p:cNvPr id="5" name="Picture 4" descr="A black and white image of a browser window&#10;&#10;Description automatically generated">
            <a:extLst>
              <a:ext uri="{FF2B5EF4-FFF2-40B4-BE49-F238E27FC236}">
                <a16:creationId xmlns:a16="http://schemas.microsoft.com/office/drawing/2014/main" id="{EBF383EF-4C03-D080-FC86-9C26F447C0DB}"/>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33531471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8"/>
            </a:pPr>
            <a:r>
              <a:rPr lang="en-US" dirty="0"/>
              <a:t>Client send its public key.</a:t>
            </a:r>
          </a:p>
          <a:p>
            <a:pPr marL="514350" indent="-514350">
              <a:buFont typeface="+mj-lt"/>
              <a:buAutoNum type="arabicPeriod" startAt="8"/>
            </a:pPr>
            <a:r>
              <a:rPr lang="en-US" dirty="0"/>
              <a:t>Web server check client Certificate.</a:t>
            </a:r>
            <a:endParaRPr lang="en-CA" dirty="0"/>
          </a:p>
          <a:p>
            <a:pPr marL="514350" indent="-514350">
              <a:buFont typeface="+mj-lt"/>
              <a:buAutoNum type="arabicPeriod" startAt="8"/>
            </a:pPr>
            <a:endParaRPr lang="en-CA" dirty="0"/>
          </a:p>
        </p:txBody>
      </p:sp>
      <p:sp>
        <p:nvSpPr>
          <p:cNvPr id="6" name="Rectangle: Rounded Corners 5">
            <a:extLst>
              <a:ext uri="{FF2B5EF4-FFF2-40B4-BE49-F238E27FC236}">
                <a16:creationId xmlns:a16="http://schemas.microsoft.com/office/drawing/2014/main" id="{0CFC017D-D0B0-BAD6-99FD-D6997A685D3D}"/>
              </a:ext>
            </a:extLst>
          </p:cNvPr>
          <p:cNvSpPr/>
          <p:nvPr/>
        </p:nvSpPr>
        <p:spPr>
          <a:xfrm>
            <a:off x="2027154" y="4668169"/>
            <a:ext cx="2115779" cy="69296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7" name="Rectangle: Rounded Corners 6">
            <a:extLst>
              <a:ext uri="{FF2B5EF4-FFF2-40B4-BE49-F238E27FC236}">
                <a16:creationId xmlns:a16="http://schemas.microsoft.com/office/drawing/2014/main" id="{6E25F31E-7186-58AC-472F-CAB77ACCFC39}"/>
              </a:ext>
            </a:extLst>
          </p:cNvPr>
          <p:cNvSpPr/>
          <p:nvPr/>
        </p:nvSpPr>
        <p:spPr>
          <a:xfrm>
            <a:off x="7706259" y="4668169"/>
            <a:ext cx="2115779" cy="69296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cxnSp>
        <p:nvCxnSpPr>
          <p:cNvPr id="15" name="Straight Arrow Connector 14">
            <a:extLst>
              <a:ext uri="{FF2B5EF4-FFF2-40B4-BE49-F238E27FC236}">
                <a16:creationId xmlns:a16="http://schemas.microsoft.com/office/drawing/2014/main" id="{DD874971-4214-09AF-9053-7C2090714745}"/>
              </a:ext>
            </a:extLst>
          </p:cNvPr>
          <p:cNvCxnSpPr/>
          <p:nvPr/>
        </p:nvCxnSpPr>
        <p:spPr>
          <a:xfrm>
            <a:off x="4634160" y="4871075"/>
            <a:ext cx="2580872" cy="0"/>
          </a:xfrm>
          <a:prstGeom prst="straightConnector1">
            <a:avLst/>
          </a:prstGeom>
          <a:ln w="57150">
            <a:solidFill>
              <a:srgbClr val="FFFF00"/>
            </a:solidFill>
            <a:tailEnd type="triangle"/>
          </a:ln>
        </p:spPr>
        <p:style>
          <a:lnRef idx="2">
            <a:schemeClr val="accent1"/>
          </a:lnRef>
          <a:fillRef idx="0">
            <a:schemeClr val="accent1"/>
          </a:fillRef>
          <a:effectRef idx="1">
            <a:schemeClr val="accent1"/>
          </a:effectRef>
          <a:fontRef idx="minor">
            <a:schemeClr val="tx1"/>
          </a:fontRef>
        </p:style>
      </p:cxnSp>
      <p:pic>
        <p:nvPicPr>
          <p:cNvPr id="28" name="Graphic 27" descr="Key with solid fill">
            <a:extLst>
              <a:ext uri="{FF2B5EF4-FFF2-40B4-BE49-F238E27FC236}">
                <a16:creationId xmlns:a16="http://schemas.microsoft.com/office/drawing/2014/main" id="{4C2AEB2B-FDCB-5E87-40E0-A00C92D0FE6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624992" y="3672169"/>
            <a:ext cx="785856" cy="785856"/>
          </a:xfrm>
          <a:prstGeom prst="rect">
            <a:avLst/>
          </a:prstGeom>
        </p:spPr>
      </p:pic>
      <p:sp>
        <p:nvSpPr>
          <p:cNvPr id="29" name="Rectangle: Rounded Corners 28">
            <a:extLst>
              <a:ext uri="{FF2B5EF4-FFF2-40B4-BE49-F238E27FC236}">
                <a16:creationId xmlns:a16="http://schemas.microsoft.com/office/drawing/2014/main" id="{7CB9B774-0B80-AE04-21C0-E08AB01EA21F}"/>
              </a:ext>
            </a:extLst>
          </p:cNvPr>
          <p:cNvSpPr/>
          <p:nvPr/>
        </p:nvSpPr>
        <p:spPr>
          <a:xfrm>
            <a:off x="4865725" y="4339402"/>
            <a:ext cx="2117742" cy="389215"/>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Public sender key</a:t>
            </a:r>
            <a:endParaRPr lang="en-CA" dirty="0"/>
          </a:p>
        </p:txBody>
      </p:sp>
      <p:pic>
        <p:nvPicPr>
          <p:cNvPr id="39" name="Graphic 38" descr="Clipboard Badge with solid fill">
            <a:extLst>
              <a:ext uri="{FF2B5EF4-FFF2-40B4-BE49-F238E27FC236}">
                <a16:creationId xmlns:a16="http://schemas.microsoft.com/office/drawing/2014/main" id="{86347D41-1B16-CD1E-D854-766346BC76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76665" y="4871075"/>
            <a:ext cx="870449" cy="870449"/>
          </a:xfrm>
          <a:prstGeom prst="rect">
            <a:avLst/>
          </a:prstGeom>
        </p:spPr>
      </p:pic>
      <p:sp>
        <p:nvSpPr>
          <p:cNvPr id="40" name="Rectangle: Rounded Corners 39">
            <a:extLst>
              <a:ext uri="{FF2B5EF4-FFF2-40B4-BE49-F238E27FC236}">
                <a16:creationId xmlns:a16="http://schemas.microsoft.com/office/drawing/2014/main" id="{7951ED1A-CE81-22E3-75A7-9A40675D13F9}"/>
              </a:ext>
            </a:extLst>
          </p:cNvPr>
          <p:cNvSpPr/>
          <p:nvPr/>
        </p:nvSpPr>
        <p:spPr>
          <a:xfrm>
            <a:off x="5610681" y="4991392"/>
            <a:ext cx="1330061" cy="609068"/>
          </a:xfrm>
          <a:prstGeom prst="roundRect">
            <a:avLst/>
          </a:prstGeom>
          <a:solidFill>
            <a:srgbClr val="C04F15"/>
          </a:solidFill>
          <a:ln>
            <a:solidFill>
              <a:srgbClr val="C04F1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Certificate info</a:t>
            </a:r>
            <a:endParaRPr lang="en-CA" dirty="0"/>
          </a:p>
        </p:txBody>
      </p:sp>
      <p:pic>
        <p:nvPicPr>
          <p:cNvPr id="43" name="Graphic 42" descr="Key with solid fill">
            <a:extLst>
              <a:ext uri="{FF2B5EF4-FFF2-40B4-BE49-F238E27FC236}">
                <a16:creationId xmlns:a16="http://schemas.microsoft.com/office/drawing/2014/main" id="{231D3A76-A8A6-C5A7-BCC8-249D9AEE6E7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181" y="3299556"/>
            <a:ext cx="785856" cy="785856"/>
          </a:xfrm>
          <a:prstGeom prst="rect">
            <a:avLst/>
          </a:prstGeom>
        </p:spPr>
      </p:pic>
      <p:pic>
        <p:nvPicPr>
          <p:cNvPr id="44" name="Graphic 43" descr="Key with solid fill">
            <a:extLst>
              <a:ext uri="{FF2B5EF4-FFF2-40B4-BE49-F238E27FC236}">
                <a16:creationId xmlns:a16="http://schemas.microsoft.com/office/drawing/2014/main" id="{67AD7253-A904-E6B3-92BA-59B5641C6A5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791" y="3786894"/>
            <a:ext cx="785856" cy="785856"/>
          </a:xfrm>
          <a:prstGeom prst="rect">
            <a:avLst/>
          </a:prstGeom>
        </p:spPr>
      </p:pic>
      <p:sp>
        <p:nvSpPr>
          <p:cNvPr id="45" name="Rectangle: Rounded Corners 44">
            <a:extLst>
              <a:ext uri="{FF2B5EF4-FFF2-40B4-BE49-F238E27FC236}">
                <a16:creationId xmlns:a16="http://schemas.microsoft.com/office/drawing/2014/main" id="{03CBC96C-8362-987A-DA4D-F4FEB1673E02}"/>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46" name="Graphic 45" descr="Key with solid fill">
            <a:extLst>
              <a:ext uri="{FF2B5EF4-FFF2-40B4-BE49-F238E27FC236}">
                <a16:creationId xmlns:a16="http://schemas.microsoft.com/office/drawing/2014/main" id="{7C55B92B-FF88-6F45-118D-DD57660A45B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5945" y="5188301"/>
            <a:ext cx="785856" cy="785856"/>
          </a:xfrm>
          <a:prstGeom prst="rect">
            <a:avLst/>
          </a:prstGeom>
        </p:spPr>
      </p:pic>
      <p:pic>
        <p:nvPicPr>
          <p:cNvPr id="47" name="Graphic 46" descr="Clipboard Badge with solid fill">
            <a:extLst>
              <a:ext uri="{FF2B5EF4-FFF2-40B4-BE49-F238E27FC236}">
                <a16:creationId xmlns:a16="http://schemas.microsoft.com/office/drawing/2014/main" id="{44B844E9-10F0-6B40-D6A3-B407B5BCCB9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428" y="5812965"/>
            <a:ext cx="870449" cy="870449"/>
          </a:xfrm>
          <a:prstGeom prst="rect">
            <a:avLst/>
          </a:prstGeom>
        </p:spPr>
      </p:pic>
      <p:sp>
        <p:nvSpPr>
          <p:cNvPr id="49" name="Rectangle: Rounded Corners 48">
            <a:extLst>
              <a:ext uri="{FF2B5EF4-FFF2-40B4-BE49-F238E27FC236}">
                <a16:creationId xmlns:a16="http://schemas.microsoft.com/office/drawing/2014/main" id="{51DD0579-EA45-5192-503D-C33BA6E8404B}"/>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50" name="Graphic 49" descr="Key with solid fill">
            <a:extLst>
              <a:ext uri="{FF2B5EF4-FFF2-40B4-BE49-F238E27FC236}">
                <a16:creationId xmlns:a16="http://schemas.microsoft.com/office/drawing/2014/main" id="{0B3B5044-16BC-2787-C6CD-A6F0B6CED40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48471" y="3442698"/>
            <a:ext cx="785856" cy="785856"/>
          </a:xfrm>
          <a:prstGeom prst="rect">
            <a:avLst/>
          </a:prstGeom>
        </p:spPr>
      </p:pic>
      <p:pic>
        <p:nvPicPr>
          <p:cNvPr id="51" name="Graphic 50" descr="Key with solid fill">
            <a:extLst>
              <a:ext uri="{FF2B5EF4-FFF2-40B4-BE49-F238E27FC236}">
                <a16:creationId xmlns:a16="http://schemas.microsoft.com/office/drawing/2014/main" id="{B3B3C6C5-E75A-7CE7-538E-FD3BC6F823A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135606" y="3912165"/>
            <a:ext cx="785856" cy="785856"/>
          </a:xfrm>
          <a:prstGeom prst="rect">
            <a:avLst/>
          </a:prstGeom>
        </p:spPr>
      </p:pic>
      <p:sp>
        <p:nvSpPr>
          <p:cNvPr id="52" name="Rectangle: Rounded Corners 51">
            <a:extLst>
              <a:ext uri="{FF2B5EF4-FFF2-40B4-BE49-F238E27FC236}">
                <a16:creationId xmlns:a16="http://schemas.microsoft.com/office/drawing/2014/main" id="{4E536496-040C-D0AD-C32F-F53ED9D4E1D5}"/>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56" name="Rectangle: Rounded Corners 55">
            <a:extLst>
              <a:ext uri="{FF2B5EF4-FFF2-40B4-BE49-F238E27FC236}">
                <a16:creationId xmlns:a16="http://schemas.microsoft.com/office/drawing/2014/main" id="{197FE292-22C4-4E83-EEAB-27CD5AABB6ED}"/>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4" name="Footer Placeholder 3">
            <a:extLst>
              <a:ext uri="{FF2B5EF4-FFF2-40B4-BE49-F238E27FC236}">
                <a16:creationId xmlns:a16="http://schemas.microsoft.com/office/drawing/2014/main" id="{6333B768-AD93-22FA-02D6-A35B3E446CED}"/>
              </a:ext>
            </a:extLst>
          </p:cNvPr>
          <p:cNvSpPr>
            <a:spLocks noGrp="1"/>
          </p:cNvSpPr>
          <p:nvPr>
            <p:ph type="ftr" sz="quarter" idx="11"/>
          </p:nvPr>
        </p:nvSpPr>
        <p:spPr/>
        <p:txBody>
          <a:bodyPr/>
          <a:lstStyle/>
          <a:p>
            <a:r>
              <a:rPr lang="sv-SE"/>
              <a:t>INST. : ENG.ALI BANI BAKAR &amp; ENG.Dana Al-Mahrouk</a:t>
            </a:r>
            <a:endParaRPr lang="en-CA"/>
          </a:p>
        </p:txBody>
      </p:sp>
      <p:pic>
        <p:nvPicPr>
          <p:cNvPr id="5" name="Picture 4" descr="A black and white image of a browser window&#10;&#10;Description automatically generated">
            <a:extLst>
              <a:ext uri="{FF2B5EF4-FFF2-40B4-BE49-F238E27FC236}">
                <a16:creationId xmlns:a16="http://schemas.microsoft.com/office/drawing/2014/main" id="{D6808A34-9ADC-7CE6-6CA4-3BBFB1C7B1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45368169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Straight Arrow Connector 45">
            <a:extLst>
              <a:ext uri="{FF2B5EF4-FFF2-40B4-BE49-F238E27FC236}">
                <a16:creationId xmlns:a16="http://schemas.microsoft.com/office/drawing/2014/main" id="{2E61F87D-FEF5-C843-5270-377F5AEAB293}"/>
              </a:ext>
            </a:extLst>
          </p:cNvPr>
          <p:cNvCxnSpPr>
            <a:cxnSpLocks/>
          </p:cNvCxnSpPr>
          <p:nvPr/>
        </p:nvCxnSpPr>
        <p:spPr>
          <a:xfrm>
            <a:off x="3658128" y="5037950"/>
            <a:ext cx="2163096" cy="0"/>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10"/>
            </a:pPr>
            <a:r>
              <a:rPr lang="en-US" dirty="0"/>
              <a:t>Client generate random number pre-master secret key </a:t>
            </a:r>
            <a:r>
              <a:rPr lang="en-US" dirty="0">
                <a:sym typeface="Wingdings" panose="05000000000000000000" pitchFamily="2" charset="2"/>
              </a:rPr>
              <a:t> PMS</a:t>
            </a:r>
          </a:p>
          <a:p>
            <a:pPr marL="514350" indent="-514350">
              <a:buFont typeface="+mj-lt"/>
              <a:buAutoNum type="arabicPeriod" startAt="10"/>
            </a:pPr>
            <a:r>
              <a:rPr lang="en-US" dirty="0">
                <a:sym typeface="Wingdings" panose="05000000000000000000" pitchFamily="2" charset="2"/>
              </a:rPr>
              <a:t>Client hash over all  previous messages using singed by client private key</a:t>
            </a:r>
            <a:endParaRPr lang="en-CA" dirty="0"/>
          </a:p>
        </p:txBody>
      </p:sp>
      <p:sp>
        <p:nvSpPr>
          <p:cNvPr id="6" name="Rectangle: Rounded Corners 5">
            <a:extLst>
              <a:ext uri="{FF2B5EF4-FFF2-40B4-BE49-F238E27FC236}">
                <a16:creationId xmlns:a16="http://schemas.microsoft.com/office/drawing/2014/main" id="{0CFC017D-D0B0-BAD6-99FD-D6997A685D3D}"/>
              </a:ext>
            </a:extLst>
          </p:cNvPr>
          <p:cNvSpPr/>
          <p:nvPr/>
        </p:nvSpPr>
        <p:spPr>
          <a:xfrm>
            <a:off x="1698367" y="4668169"/>
            <a:ext cx="1422456" cy="62775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7" name="Rectangle: Rounded Corners 6">
            <a:extLst>
              <a:ext uri="{FF2B5EF4-FFF2-40B4-BE49-F238E27FC236}">
                <a16:creationId xmlns:a16="http://schemas.microsoft.com/office/drawing/2014/main" id="{6E25F31E-7186-58AC-472F-CAB77ACCFC39}"/>
              </a:ext>
            </a:extLst>
          </p:cNvPr>
          <p:cNvSpPr/>
          <p:nvPr/>
        </p:nvSpPr>
        <p:spPr>
          <a:xfrm>
            <a:off x="8954929" y="4677793"/>
            <a:ext cx="1601126" cy="61812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5" name="Graphic 4" descr="Key with solid fill">
            <a:extLst>
              <a:ext uri="{FF2B5EF4-FFF2-40B4-BE49-F238E27FC236}">
                <a16:creationId xmlns:a16="http://schemas.microsoft.com/office/drawing/2014/main" id="{34DD6055-99B7-A212-F9D4-057D80189C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40181" y="3299556"/>
            <a:ext cx="785856" cy="785856"/>
          </a:xfrm>
          <a:prstGeom prst="rect">
            <a:avLst/>
          </a:prstGeom>
        </p:spPr>
      </p:pic>
      <p:pic>
        <p:nvPicPr>
          <p:cNvPr id="8" name="Graphic 7" descr="Key with solid fill">
            <a:extLst>
              <a:ext uri="{FF2B5EF4-FFF2-40B4-BE49-F238E27FC236}">
                <a16:creationId xmlns:a16="http://schemas.microsoft.com/office/drawing/2014/main" id="{D5DCB608-2C69-083E-38B2-7783876A74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0791" y="3786894"/>
            <a:ext cx="785856" cy="785856"/>
          </a:xfrm>
          <a:prstGeom prst="rect">
            <a:avLst/>
          </a:prstGeom>
        </p:spPr>
      </p:pic>
      <p:sp>
        <p:nvSpPr>
          <p:cNvPr id="11" name="Rectangle: Rounded Corners 10">
            <a:extLst>
              <a:ext uri="{FF2B5EF4-FFF2-40B4-BE49-F238E27FC236}">
                <a16:creationId xmlns:a16="http://schemas.microsoft.com/office/drawing/2014/main" id="{974172B3-294D-BC86-7560-439438854B5A}"/>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13" name="Graphic 12" descr="Key with solid fill">
            <a:extLst>
              <a:ext uri="{FF2B5EF4-FFF2-40B4-BE49-F238E27FC236}">
                <a16:creationId xmlns:a16="http://schemas.microsoft.com/office/drawing/2014/main" id="{10738072-801A-6C90-84AF-9FAB887DE30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85945" y="5188301"/>
            <a:ext cx="785856" cy="785856"/>
          </a:xfrm>
          <a:prstGeom prst="rect">
            <a:avLst/>
          </a:prstGeom>
        </p:spPr>
      </p:pic>
      <p:pic>
        <p:nvPicPr>
          <p:cNvPr id="14" name="Graphic 13" descr="Clipboard Badge with solid fill">
            <a:extLst>
              <a:ext uri="{FF2B5EF4-FFF2-40B4-BE49-F238E27FC236}">
                <a16:creationId xmlns:a16="http://schemas.microsoft.com/office/drawing/2014/main" id="{8D968040-1827-3C2F-BB4A-C50516CEB48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428" y="5812965"/>
            <a:ext cx="870449" cy="870449"/>
          </a:xfrm>
          <a:prstGeom prst="rect">
            <a:avLst/>
          </a:prstGeom>
        </p:spPr>
      </p:pic>
      <p:sp>
        <p:nvSpPr>
          <p:cNvPr id="18" name="Rectangle: Rounded Corners 17">
            <a:extLst>
              <a:ext uri="{FF2B5EF4-FFF2-40B4-BE49-F238E27FC236}">
                <a16:creationId xmlns:a16="http://schemas.microsoft.com/office/drawing/2014/main" id="{B767945C-9AB6-C45E-2142-772FEEDDCCE5}"/>
              </a:ext>
            </a:extLst>
          </p:cNvPr>
          <p:cNvSpPr/>
          <p:nvPr/>
        </p:nvSpPr>
        <p:spPr>
          <a:xfrm>
            <a:off x="180558" y="3049152"/>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19" name="Oval 18">
            <a:extLst>
              <a:ext uri="{FF2B5EF4-FFF2-40B4-BE49-F238E27FC236}">
                <a16:creationId xmlns:a16="http://schemas.microsoft.com/office/drawing/2014/main" id="{229F874C-E511-9F6F-2F39-D48944997DCE}"/>
              </a:ext>
            </a:extLst>
          </p:cNvPr>
          <p:cNvSpPr/>
          <p:nvPr/>
        </p:nvSpPr>
        <p:spPr>
          <a:xfrm>
            <a:off x="4145969" y="4451943"/>
            <a:ext cx="1190730" cy="1147958"/>
          </a:xfrm>
          <a:prstGeom prst="ellipse">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0" name="TextBox 19">
            <a:extLst>
              <a:ext uri="{FF2B5EF4-FFF2-40B4-BE49-F238E27FC236}">
                <a16:creationId xmlns:a16="http://schemas.microsoft.com/office/drawing/2014/main" id="{05FDA0FF-39C7-0A79-FDC9-91ED00078A50}"/>
              </a:ext>
            </a:extLst>
          </p:cNvPr>
          <p:cNvSpPr txBox="1"/>
          <p:nvPr/>
        </p:nvSpPr>
        <p:spPr>
          <a:xfrm>
            <a:off x="3869950" y="5620320"/>
            <a:ext cx="1704184" cy="461665"/>
          </a:xfrm>
          <a:prstGeom prst="rect">
            <a:avLst/>
          </a:prstGeom>
          <a:noFill/>
        </p:spPr>
        <p:txBody>
          <a:bodyPr wrap="none" rtlCol="0">
            <a:spAutoFit/>
          </a:bodyPr>
          <a:lstStyle/>
          <a:p>
            <a:r>
              <a:rPr lang="en-US" sz="2400" b="1" dirty="0"/>
              <a:t>Encryption</a:t>
            </a:r>
            <a:endParaRPr lang="en-CA" sz="2400" b="1" dirty="0"/>
          </a:p>
        </p:txBody>
      </p:sp>
      <p:pic>
        <p:nvPicPr>
          <p:cNvPr id="21" name="Graphic 20" descr="Key with solid fill">
            <a:extLst>
              <a:ext uri="{FF2B5EF4-FFF2-40B4-BE49-F238E27FC236}">
                <a16:creationId xmlns:a16="http://schemas.microsoft.com/office/drawing/2014/main" id="{272102AA-B905-6411-E5E3-D4CF998CD09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301833" y="4564257"/>
            <a:ext cx="921126" cy="921126"/>
          </a:xfrm>
          <a:prstGeom prst="rect">
            <a:avLst/>
          </a:prstGeom>
        </p:spPr>
      </p:pic>
      <p:pic>
        <p:nvPicPr>
          <p:cNvPr id="22" name="Graphic 21" descr="Key with solid fill">
            <a:extLst>
              <a:ext uri="{FF2B5EF4-FFF2-40B4-BE49-F238E27FC236}">
                <a16:creationId xmlns:a16="http://schemas.microsoft.com/office/drawing/2014/main" id="{ECB44C28-110D-9890-9E30-30055C3AC6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69468" y="3303769"/>
            <a:ext cx="785856" cy="785856"/>
          </a:xfrm>
          <a:prstGeom prst="rect">
            <a:avLst/>
          </a:prstGeom>
        </p:spPr>
      </p:pic>
      <p:cxnSp>
        <p:nvCxnSpPr>
          <p:cNvPr id="23" name="Straight Arrow Connector 22">
            <a:extLst>
              <a:ext uri="{FF2B5EF4-FFF2-40B4-BE49-F238E27FC236}">
                <a16:creationId xmlns:a16="http://schemas.microsoft.com/office/drawing/2014/main" id="{F0416B68-73F8-FFA5-D63D-986B1EC48483}"/>
              </a:ext>
            </a:extLst>
          </p:cNvPr>
          <p:cNvCxnSpPr>
            <a:cxnSpLocks/>
          </p:cNvCxnSpPr>
          <p:nvPr/>
        </p:nvCxnSpPr>
        <p:spPr>
          <a:xfrm>
            <a:off x="4739676" y="3924394"/>
            <a:ext cx="0" cy="484085"/>
          </a:xfrm>
          <a:prstGeom prst="straightConnector1">
            <a:avLst/>
          </a:prstGeom>
          <a:ln w="57150">
            <a:solidFill>
              <a:srgbClr val="00B0F0"/>
            </a:solidFill>
            <a:tailEnd type="triangle"/>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6A6561BC-5E5D-2CC9-66F2-3FB1D2EB9E18}"/>
              </a:ext>
            </a:extLst>
          </p:cNvPr>
          <p:cNvSpPr/>
          <p:nvPr/>
        </p:nvSpPr>
        <p:spPr>
          <a:xfrm>
            <a:off x="3308225" y="4177511"/>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cxnSp>
        <p:nvCxnSpPr>
          <p:cNvPr id="30" name="Straight Arrow Connector 29">
            <a:extLst>
              <a:ext uri="{FF2B5EF4-FFF2-40B4-BE49-F238E27FC236}">
                <a16:creationId xmlns:a16="http://schemas.microsoft.com/office/drawing/2014/main" id="{D6AE8F7A-063A-F6E6-59DB-C3AAF16BDE84}"/>
              </a:ext>
            </a:extLst>
          </p:cNvPr>
          <p:cNvCxnSpPr>
            <a:cxnSpLocks/>
          </p:cNvCxnSpPr>
          <p:nvPr/>
        </p:nvCxnSpPr>
        <p:spPr>
          <a:xfrm>
            <a:off x="6312310" y="5037950"/>
            <a:ext cx="2163096" cy="0"/>
          </a:xfrm>
          <a:prstGeom prst="straightConnector1">
            <a:avLst/>
          </a:prstGeom>
          <a:ln w="57150">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8" name="Oval 37">
            <a:extLst>
              <a:ext uri="{FF2B5EF4-FFF2-40B4-BE49-F238E27FC236}">
                <a16:creationId xmlns:a16="http://schemas.microsoft.com/office/drawing/2014/main" id="{4C9E221B-215C-3A52-38D1-32DFA8B84B91}"/>
              </a:ext>
            </a:extLst>
          </p:cNvPr>
          <p:cNvSpPr/>
          <p:nvPr/>
        </p:nvSpPr>
        <p:spPr>
          <a:xfrm>
            <a:off x="6717816" y="4447730"/>
            <a:ext cx="1190730" cy="1147958"/>
          </a:xfrm>
          <a:prstGeom prst="ellipse">
            <a:avLst/>
          </a:prstGeom>
          <a:solidFill>
            <a:schemeClr val="tx2">
              <a:lumMod val="90000"/>
              <a:lumOff val="10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TextBox 38">
            <a:extLst>
              <a:ext uri="{FF2B5EF4-FFF2-40B4-BE49-F238E27FC236}">
                <a16:creationId xmlns:a16="http://schemas.microsoft.com/office/drawing/2014/main" id="{EF91B3CB-97D4-2130-944C-5DC892A7F5C1}"/>
              </a:ext>
            </a:extLst>
          </p:cNvPr>
          <p:cNvSpPr txBox="1"/>
          <p:nvPr/>
        </p:nvSpPr>
        <p:spPr>
          <a:xfrm>
            <a:off x="6441797" y="5616107"/>
            <a:ext cx="1739451" cy="461665"/>
          </a:xfrm>
          <a:prstGeom prst="rect">
            <a:avLst/>
          </a:prstGeom>
          <a:noFill/>
        </p:spPr>
        <p:txBody>
          <a:bodyPr wrap="none" rtlCol="0">
            <a:spAutoFit/>
          </a:bodyPr>
          <a:lstStyle/>
          <a:p>
            <a:r>
              <a:rPr lang="en-US" sz="2400" b="1" dirty="0"/>
              <a:t>Decryption</a:t>
            </a:r>
            <a:endParaRPr lang="en-CA" sz="2400" b="1" dirty="0"/>
          </a:p>
        </p:txBody>
      </p:sp>
      <p:pic>
        <p:nvPicPr>
          <p:cNvPr id="40" name="Graphic 39" descr="Key with solid fill">
            <a:extLst>
              <a:ext uri="{FF2B5EF4-FFF2-40B4-BE49-F238E27FC236}">
                <a16:creationId xmlns:a16="http://schemas.microsoft.com/office/drawing/2014/main" id="{DCCC802F-5611-420D-32FF-3113269CE9E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73680" y="4560044"/>
            <a:ext cx="921126" cy="921126"/>
          </a:xfrm>
          <a:prstGeom prst="rect">
            <a:avLst/>
          </a:prstGeom>
        </p:spPr>
      </p:pic>
      <p:pic>
        <p:nvPicPr>
          <p:cNvPr id="41" name="Graphic 40" descr="Key with solid fill">
            <a:extLst>
              <a:ext uri="{FF2B5EF4-FFF2-40B4-BE49-F238E27FC236}">
                <a16:creationId xmlns:a16="http://schemas.microsoft.com/office/drawing/2014/main" id="{584A2258-8F82-E2A1-7DE3-FF27CD8201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941315" y="3299556"/>
            <a:ext cx="785856" cy="785856"/>
          </a:xfrm>
          <a:prstGeom prst="rect">
            <a:avLst/>
          </a:prstGeom>
        </p:spPr>
      </p:pic>
      <p:cxnSp>
        <p:nvCxnSpPr>
          <p:cNvPr id="42" name="Straight Arrow Connector 41">
            <a:extLst>
              <a:ext uri="{FF2B5EF4-FFF2-40B4-BE49-F238E27FC236}">
                <a16:creationId xmlns:a16="http://schemas.microsoft.com/office/drawing/2014/main" id="{378010B6-740E-246F-1B89-D0BE4E3E5EB2}"/>
              </a:ext>
            </a:extLst>
          </p:cNvPr>
          <p:cNvCxnSpPr>
            <a:cxnSpLocks/>
          </p:cNvCxnSpPr>
          <p:nvPr/>
        </p:nvCxnSpPr>
        <p:spPr>
          <a:xfrm>
            <a:off x="7311523" y="3920181"/>
            <a:ext cx="0" cy="484085"/>
          </a:xfrm>
          <a:prstGeom prst="straightConnector1">
            <a:avLst/>
          </a:prstGeom>
          <a:ln w="57150">
            <a:solidFill>
              <a:schemeClr val="tx2">
                <a:lumMod val="90000"/>
                <a:lumOff val="1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53A7EF71-0D15-9091-CDB2-040AD966728A}"/>
              </a:ext>
            </a:extLst>
          </p:cNvPr>
          <p:cNvSpPr/>
          <p:nvPr/>
        </p:nvSpPr>
        <p:spPr>
          <a:xfrm>
            <a:off x="8103722" y="4177511"/>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49" name="Rectangle: Rounded Corners 48">
            <a:extLst>
              <a:ext uri="{FF2B5EF4-FFF2-40B4-BE49-F238E27FC236}">
                <a16:creationId xmlns:a16="http://schemas.microsoft.com/office/drawing/2014/main" id="{EB933F7D-D085-6FDE-D483-96D7A03AF3AB}"/>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51" name="Graphic 50" descr="Key with solid fill">
            <a:extLst>
              <a:ext uri="{FF2B5EF4-FFF2-40B4-BE49-F238E27FC236}">
                <a16:creationId xmlns:a16="http://schemas.microsoft.com/office/drawing/2014/main" id="{F78BE9FB-784A-2CCC-B8FD-3E150FE3AA6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48471" y="3442698"/>
            <a:ext cx="785856" cy="785856"/>
          </a:xfrm>
          <a:prstGeom prst="rect">
            <a:avLst/>
          </a:prstGeom>
        </p:spPr>
      </p:pic>
      <p:pic>
        <p:nvPicPr>
          <p:cNvPr id="52" name="Graphic 51" descr="Key with solid fill">
            <a:extLst>
              <a:ext uri="{FF2B5EF4-FFF2-40B4-BE49-F238E27FC236}">
                <a16:creationId xmlns:a16="http://schemas.microsoft.com/office/drawing/2014/main" id="{7CF9862D-8861-224B-1858-0653B2570FB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1135606" y="3912165"/>
            <a:ext cx="785856" cy="785856"/>
          </a:xfrm>
          <a:prstGeom prst="rect">
            <a:avLst/>
          </a:prstGeom>
        </p:spPr>
      </p:pic>
      <p:sp>
        <p:nvSpPr>
          <p:cNvPr id="53" name="Rectangle: Rounded Corners 52">
            <a:extLst>
              <a:ext uri="{FF2B5EF4-FFF2-40B4-BE49-F238E27FC236}">
                <a16:creationId xmlns:a16="http://schemas.microsoft.com/office/drawing/2014/main" id="{00060C60-4775-0DC8-018F-B4A92665CE59}"/>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54" name="Graphic 53" descr="Key with solid fill">
            <a:extLst>
              <a:ext uri="{FF2B5EF4-FFF2-40B4-BE49-F238E27FC236}">
                <a16:creationId xmlns:a16="http://schemas.microsoft.com/office/drawing/2014/main" id="{7BC445C3-7878-E462-1D9D-A3FBA85738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35606" y="5320957"/>
            <a:ext cx="785856" cy="785856"/>
          </a:xfrm>
          <a:prstGeom prst="rect">
            <a:avLst/>
          </a:prstGeom>
        </p:spPr>
      </p:pic>
      <p:pic>
        <p:nvPicPr>
          <p:cNvPr id="55" name="Graphic 54" descr="Clipboard Badge with solid fill">
            <a:extLst>
              <a:ext uri="{FF2B5EF4-FFF2-40B4-BE49-F238E27FC236}">
                <a16:creationId xmlns:a16="http://schemas.microsoft.com/office/drawing/2014/main" id="{0205AF53-4E7F-2526-D388-610683565F69}"/>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1135606" y="5876675"/>
            <a:ext cx="870449" cy="870449"/>
          </a:xfrm>
          <a:prstGeom prst="rect">
            <a:avLst/>
          </a:prstGeom>
        </p:spPr>
      </p:pic>
      <p:sp>
        <p:nvSpPr>
          <p:cNvPr id="57" name="Rectangle: Rounded Corners 56">
            <a:extLst>
              <a:ext uri="{FF2B5EF4-FFF2-40B4-BE49-F238E27FC236}">
                <a16:creationId xmlns:a16="http://schemas.microsoft.com/office/drawing/2014/main" id="{BFFAC5DA-3181-4268-99A7-D8D99CEA9F38}"/>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4" name="Footer Placeholder 3">
            <a:extLst>
              <a:ext uri="{FF2B5EF4-FFF2-40B4-BE49-F238E27FC236}">
                <a16:creationId xmlns:a16="http://schemas.microsoft.com/office/drawing/2014/main" id="{92E7E087-472B-3811-CBA8-C590AABF51DF}"/>
              </a:ext>
            </a:extLst>
          </p:cNvPr>
          <p:cNvSpPr>
            <a:spLocks noGrp="1"/>
          </p:cNvSpPr>
          <p:nvPr>
            <p:ph type="ftr" sz="quarter" idx="11"/>
          </p:nvPr>
        </p:nvSpPr>
        <p:spPr/>
        <p:txBody>
          <a:bodyPr/>
          <a:lstStyle/>
          <a:p>
            <a:r>
              <a:rPr lang="sv-SE"/>
              <a:t>INST. : ENG.ALI BANI BAKAR &amp; ENG.Dana Al-Mahrouk</a:t>
            </a:r>
            <a:endParaRPr lang="en-CA"/>
          </a:p>
        </p:txBody>
      </p:sp>
      <p:pic>
        <p:nvPicPr>
          <p:cNvPr id="9" name="Picture 8" descr="A black and white image of a browser window&#10;&#10;Description automatically generated">
            <a:extLst>
              <a:ext uri="{FF2B5EF4-FFF2-40B4-BE49-F238E27FC236}">
                <a16:creationId xmlns:a16="http://schemas.microsoft.com/office/drawing/2014/main" id="{174361B0-BE3B-9592-B0DD-E9854E664AB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41798161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12"/>
            </a:pPr>
            <a:r>
              <a:rPr lang="en-US" dirty="0"/>
              <a:t>Web server check hashing &amp; signature</a:t>
            </a:r>
          </a:p>
          <a:p>
            <a:pPr marL="514350" indent="-514350">
              <a:buFont typeface="+mj-lt"/>
              <a:buAutoNum type="arabicPeriod" startAt="12"/>
            </a:pPr>
            <a:r>
              <a:rPr lang="en-US" dirty="0"/>
              <a:t>Now client is authenticated in web server </a:t>
            </a:r>
            <a:endParaRPr lang="en-CA" dirty="0"/>
          </a:p>
        </p:txBody>
      </p:sp>
      <p:sp>
        <p:nvSpPr>
          <p:cNvPr id="6" name="Rectangle: Rounded Corners 5">
            <a:extLst>
              <a:ext uri="{FF2B5EF4-FFF2-40B4-BE49-F238E27FC236}">
                <a16:creationId xmlns:a16="http://schemas.microsoft.com/office/drawing/2014/main" id="{0CFC017D-D0B0-BAD6-99FD-D6997A685D3D}"/>
              </a:ext>
            </a:extLst>
          </p:cNvPr>
          <p:cNvSpPr/>
          <p:nvPr/>
        </p:nvSpPr>
        <p:spPr>
          <a:xfrm>
            <a:off x="1698367" y="4668169"/>
            <a:ext cx="1422456" cy="62775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7" name="Rectangle: Rounded Corners 6">
            <a:extLst>
              <a:ext uri="{FF2B5EF4-FFF2-40B4-BE49-F238E27FC236}">
                <a16:creationId xmlns:a16="http://schemas.microsoft.com/office/drawing/2014/main" id="{6E25F31E-7186-58AC-472F-CAB77ACCFC39}"/>
              </a:ext>
            </a:extLst>
          </p:cNvPr>
          <p:cNvSpPr/>
          <p:nvPr/>
        </p:nvSpPr>
        <p:spPr>
          <a:xfrm>
            <a:off x="8954929" y="4677793"/>
            <a:ext cx="1601126" cy="61812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9" name="Graphic 8" descr="Key with solid fill">
            <a:extLst>
              <a:ext uri="{FF2B5EF4-FFF2-40B4-BE49-F238E27FC236}">
                <a16:creationId xmlns:a16="http://schemas.microsoft.com/office/drawing/2014/main" id="{89CA29B8-C6CC-4C40-64C8-2C21674798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8471" y="3442698"/>
            <a:ext cx="785856" cy="785856"/>
          </a:xfrm>
          <a:prstGeom prst="rect">
            <a:avLst/>
          </a:prstGeom>
        </p:spPr>
      </p:pic>
      <p:pic>
        <p:nvPicPr>
          <p:cNvPr id="10" name="Graphic 9" descr="Key with solid fill">
            <a:extLst>
              <a:ext uri="{FF2B5EF4-FFF2-40B4-BE49-F238E27FC236}">
                <a16:creationId xmlns:a16="http://schemas.microsoft.com/office/drawing/2014/main" id="{9672A590-E013-02C3-929E-FC65DAD349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35606" y="3912165"/>
            <a:ext cx="785856" cy="785856"/>
          </a:xfrm>
          <a:prstGeom prst="rect">
            <a:avLst/>
          </a:prstGeom>
        </p:spPr>
      </p:pic>
      <p:sp>
        <p:nvSpPr>
          <p:cNvPr id="12" name="Rectangle: Rounded Corners 11">
            <a:extLst>
              <a:ext uri="{FF2B5EF4-FFF2-40B4-BE49-F238E27FC236}">
                <a16:creationId xmlns:a16="http://schemas.microsoft.com/office/drawing/2014/main" id="{B9676286-8DFB-D79B-968E-23B18157EC72}"/>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16" name="Graphic 15" descr="Key with solid fill">
            <a:extLst>
              <a:ext uri="{FF2B5EF4-FFF2-40B4-BE49-F238E27FC236}">
                <a16:creationId xmlns:a16="http://schemas.microsoft.com/office/drawing/2014/main" id="{541D2873-18B5-3BCE-70F9-82FD1D2C4D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35606" y="5320957"/>
            <a:ext cx="785856" cy="785856"/>
          </a:xfrm>
          <a:prstGeom prst="rect">
            <a:avLst/>
          </a:prstGeom>
        </p:spPr>
      </p:pic>
      <p:pic>
        <p:nvPicPr>
          <p:cNvPr id="17" name="Graphic 16" descr="Clipboard Badge with solid fill">
            <a:extLst>
              <a:ext uri="{FF2B5EF4-FFF2-40B4-BE49-F238E27FC236}">
                <a16:creationId xmlns:a16="http://schemas.microsoft.com/office/drawing/2014/main" id="{988973E9-1FFC-3C2D-707C-28BF89E19B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35606" y="5876675"/>
            <a:ext cx="870449" cy="870449"/>
          </a:xfrm>
          <a:prstGeom prst="rect">
            <a:avLst/>
          </a:prstGeom>
        </p:spPr>
      </p:pic>
      <p:sp>
        <p:nvSpPr>
          <p:cNvPr id="4" name="Rectangle: Rounded Corners 3">
            <a:extLst>
              <a:ext uri="{FF2B5EF4-FFF2-40B4-BE49-F238E27FC236}">
                <a16:creationId xmlns:a16="http://schemas.microsoft.com/office/drawing/2014/main" id="{D6234E2C-5517-DD80-1EF4-30C2814571FD}"/>
              </a:ext>
            </a:extLst>
          </p:cNvPr>
          <p:cNvSpPr/>
          <p:nvPr/>
        </p:nvSpPr>
        <p:spPr>
          <a:xfrm>
            <a:off x="11190691" y="3154193"/>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15" name="Rectangle: Rounded Corners 14">
            <a:extLst>
              <a:ext uri="{FF2B5EF4-FFF2-40B4-BE49-F238E27FC236}">
                <a16:creationId xmlns:a16="http://schemas.microsoft.com/office/drawing/2014/main" id="{5690CD6C-915D-2E2C-1B75-69AB6B81474E}"/>
              </a:ext>
            </a:extLst>
          </p:cNvPr>
          <p:cNvSpPr/>
          <p:nvPr/>
        </p:nvSpPr>
        <p:spPr>
          <a:xfrm>
            <a:off x="8708355" y="5541834"/>
            <a:ext cx="1978277" cy="564979"/>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Client is authenticated </a:t>
            </a:r>
            <a:endParaRPr lang="en-CA" dirty="0"/>
          </a:p>
        </p:txBody>
      </p:sp>
      <p:pic>
        <p:nvPicPr>
          <p:cNvPr id="24" name="Graphic 23" descr="Key with solid fill">
            <a:extLst>
              <a:ext uri="{FF2B5EF4-FFF2-40B4-BE49-F238E27FC236}">
                <a16:creationId xmlns:a16="http://schemas.microsoft.com/office/drawing/2014/main" id="{37E053DB-6ABC-023C-E26C-ECBCBC82746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181" y="3299556"/>
            <a:ext cx="785856" cy="785856"/>
          </a:xfrm>
          <a:prstGeom prst="rect">
            <a:avLst/>
          </a:prstGeom>
        </p:spPr>
      </p:pic>
      <p:pic>
        <p:nvPicPr>
          <p:cNvPr id="25" name="Graphic 24" descr="Key with solid fill">
            <a:extLst>
              <a:ext uri="{FF2B5EF4-FFF2-40B4-BE49-F238E27FC236}">
                <a16:creationId xmlns:a16="http://schemas.microsoft.com/office/drawing/2014/main" id="{F9EA6F7A-6E2E-FE13-8903-3B3394FF26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0791" y="3786894"/>
            <a:ext cx="785856" cy="785856"/>
          </a:xfrm>
          <a:prstGeom prst="rect">
            <a:avLst/>
          </a:prstGeom>
        </p:spPr>
      </p:pic>
      <p:sp>
        <p:nvSpPr>
          <p:cNvPr id="26" name="Rectangle: Rounded Corners 25">
            <a:extLst>
              <a:ext uri="{FF2B5EF4-FFF2-40B4-BE49-F238E27FC236}">
                <a16:creationId xmlns:a16="http://schemas.microsoft.com/office/drawing/2014/main" id="{D4845684-9930-A387-B2C2-E332BAC808FF}"/>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28" name="Graphic 27" descr="Key with solid fill">
            <a:extLst>
              <a:ext uri="{FF2B5EF4-FFF2-40B4-BE49-F238E27FC236}">
                <a16:creationId xmlns:a16="http://schemas.microsoft.com/office/drawing/2014/main" id="{A77939EA-2B8C-4703-564E-E986FF7C99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945" y="5188301"/>
            <a:ext cx="785856" cy="785856"/>
          </a:xfrm>
          <a:prstGeom prst="rect">
            <a:avLst/>
          </a:prstGeom>
        </p:spPr>
      </p:pic>
      <p:pic>
        <p:nvPicPr>
          <p:cNvPr id="29" name="Graphic 28" descr="Clipboard Badge with solid fill">
            <a:extLst>
              <a:ext uri="{FF2B5EF4-FFF2-40B4-BE49-F238E27FC236}">
                <a16:creationId xmlns:a16="http://schemas.microsoft.com/office/drawing/2014/main" id="{0A983CB9-C5B2-BDAA-FADC-9EC5AFAE75A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428" y="5812965"/>
            <a:ext cx="870449" cy="870449"/>
          </a:xfrm>
          <a:prstGeom prst="rect">
            <a:avLst/>
          </a:prstGeom>
        </p:spPr>
      </p:pic>
      <p:sp>
        <p:nvSpPr>
          <p:cNvPr id="31" name="Rectangle: Rounded Corners 30">
            <a:extLst>
              <a:ext uri="{FF2B5EF4-FFF2-40B4-BE49-F238E27FC236}">
                <a16:creationId xmlns:a16="http://schemas.microsoft.com/office/drawing/2014/main" id="{D6B6E227-7986-180A-2F46-991DDC2E95AD}"/>
              </a:ext>
            </a:extLst>
          </p:cNvPr>
          <p:cNvSpPr/>
          <p:nvPr/>
        </p:nvSpPr>
        <p:spPr>
          <a:xfrm>
            <a:off x="180558" y="3049152"/>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32" name="Rectangle: Rounded Corners 31">
            <a:extLst>
              <a:ext uri="{FF2B5EF4-FFF2-40B4-BE49-F238E27FC236}">
                <a16:creationId xmlns:a16="http://schemas.microsoft.com/office/drawing/2014/main" id="{CAF09B82-AB6B-5FBE-8086-D19B5E6806BB}"/>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33" name="Rectangle: Rounded Corners 32">
            <a:extLst>
              <a:ext uri="{FF2B5EF4-FFF2-40B4-BE49-F238E27FC236}">
                <a16:creationId xmlns:a16="http://schemas.microsoft.com/office/drawing/2014/main" id="{5609CD8A-7FB9-522A-63C4-13A82A34081C}"/>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5" name="Footer Placeholder 4">
            <a:extLst>
              <a:ext uri="{FF2B5EF4-FFF2-40B4-BE49-F238E27FC236}">
                <a16:creationId xmlns:a16="http://schemas.microsoft.com/office/drawing/2014/main" id="{ACC74A2B-B413-7F22-202E-F4339878D35D}"/>
              </a:ext>
            </a:extLst>
          </p:cNvPr>
          <p:cNvSpPr>
            <a:spLocks noGrp="1"/>
          </p:cNvSpPr>
          <p:nvPr>
            <p:ph type="ftr" sz="quarter" idx="11"/>
          </p:nvPr>
        </p:nvSpPr>
        <p:spPr/>
        <p:txBody>
          <a:bodyPr/>
          <a:lstStyle/>
          <a:p>
            <a:r>
              <a:rPr lang="sv-SE"/>
              <a:t>INST. : ENG.ALI BANI BAKAR &amp; ENG.Dana Al-Mahrouk</a:t>
            </a:r>
            <a:endParaRPr lang="en-CA"/>
          </a:p>
        </p:txBody>
      </p:sp>
      <p:pic>
        <p:nvPicPr>
          <p:cNvPr id="8" name="Picture 7" descr="A black and white image of a browser window&#10;&#10;Description automatically generated">
            <a:extLst>
              <a:ext uri="{FF2B5EF4-FFF2-40B4-BE49-F238E27FC236}">
                <a16:creationId xmlns:a16="http://schemas.microsoft.com/office/drawing/2014/main" id="{6B53511B-7A9F-64BC-F4CD-89E2FE8531E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390826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A2978-19C9-01A9-087C-1B2DAF38760E}"/>
              </a:ext>
            </a:extLst>
          </p:cNvPr>
          <p:cNvSpPr>
            <a:spLocks noGrp="1"/>
          </p:cNvSpPr>
          <p:nvPr>
            <p:ph type="title"/>
          </p:nvPr>
        </p:nvSpPr>
        <p:spPr/>
        <p:txBody>
          <a:bodyPr/>
          <a:lstStyle/>
          <a:p>
            <a:r>
              <a:rPr lang="en-US" dirty="0"/>
              <a:t>Encryption </a:t>
            </a:r>
            <a:endParaRPr lang="en-CA" dirty="0"/>
          </a:p>
        </p:txBody>
      </p:sp>
      <p:sp>
        <p:nvSpPr>
          <p:cNvPr id="3" name="Content Placeholder 2">
            <a:extLst>
              <a:ext uri="{FF2B5EF4-FFF2-40B4-BE49-F238E27FC236}">
                <a16:creationId xmlns:a16="http://schemas.microsoft.com/office/drawing/2014/main" id="{4EFFE13F-5037-7F2C-91A2-059F16EF73B2}"/>
              </a:ext>
            </a:extLst>
          </p:cNvPr>
          <p:cNvSpPr>
            <a:spLocks noGrp="1"/>
          </p:cNvSpPr>
          <p:nvPr>
            <p:ph idx="1"/>
          </p:nvPr>
        </p:nvSpPr>
        <p:spPr/>
        <p:txBody>
          <a:bodyPr/>
          <a:lstStyle/>
          <a:p>
            <a:r>
              <a:rPr lang="en-US" dirty="0"/>
              <a:t>used to protect data by converting it into a format that cannot be easily read by unauthorized users.</a:t>
            </a:r>
            <a:endParaRPr lang="en-CA" dirty="0"/>
          </a:p>
        </p:txBody>
      </p:sp>
      <p:pic>
        <p:nvPicPr>
          <p:cNvPr id="5" name="Picture 4" descr="A close-up of a lock&#10;&#10;Description automatically generated">
            <a:extLst>
              <a:ext uri="{FF2B5EF4-FFF2-40B4-BE49-F238E27FC236}">
                <a16:creationId xmlns:a16="http://schemas.microsoft.com/office/drawing/2014/main" id="{2C48985F-0D61-71CE-00B6-1448B4F331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36344" y="2932254"/>
            <a:ext cx="4820680" cy="3298723"/>
          </a:xfrm>
          <a:prstGeom prst="rect">
            <a:avLst/>
          </a:prstGeom>
        </p:spPr>
      </p:pic>
      <p:cxnSp>
        <p:nvCxnSpPr>
          <p:cNvPr id="6" name="Straight Arrow Connector 5">
            <a:extLst>
              <a:ext uri="{FF2B5EF4-FFF2-40B4-BE49-F238E27FC236}">
                <a16:creationId xmlns:a16="http://schemas.microsoft.com/office/drawing/2014/main" id="{163EB37A-01FE-C5A2-65D5-25217E32519B}"/>
              </a:ext>
            </a:extLst>
          </p:cNvPr>
          <p:cNvCxnSpPr/>
          <p:nvPr/>
        </p:nvCxnSpPr>
        <p:spPr>
          <a:xfrm>
            <a:off x="2120193" y="4557647"/>
            <a:ext cx="2580872" cy="0"/>
          </a:xfrm>
          <a:prstGeom prst="straightConnector1">
            <a:avLst/>
          </a:prstGeom>
          <a:ln w="57150">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pic>
        <p:nvPicPr>
          <p:cNvPr id="7" name="Graphic 6" descr="Lock with solid fill">
            <a:extLst>
              <a:ext uri="{FF2B5EF4-FFF2-40B4-BE49-F238E27FC236}">
                <a16:creationId xmlns:a16="http://schemas.microsoft.com/office/drawing/2014/main" id="{BF68B408-7BBF-5B24-F66A-A51A9913D8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1715" y="4287623"/>
            <a:ext cx="830638" cy="830638"/>
          </a:xfrm>
          <a:prstGeom prst="rect">
            <a:avLst/>
          </a:prstGeom>
        </p:spPr>
      </p:pic>
      <p:pic>
        <p:nvPicPr>
          <p:cNvPr id="8" name="Graphic 7" descr="Document with solid fill">
            <a:extLst>
              <a:ext uri="{FF2B5EF4-FFF2-40B4-BE49-F238E27FC236}">
                <a16:creationId xmlns:a16="http://schemas.microsoft.com/office/drawing/2014/main" id="{B038F1CB-1F88-1BB8-DE14-5181E0A8BA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0111" y="3668805"/>
            <a:ext cx="1740082" cy="1740082"/>
          </a:xfrm>
          <a:prstGeom prst="rect">
            <a:avLst/>
          </a:prstGeom>
        </p:spPr>
      </p:pic>
      <p:sp>
        <p:nvSpPr>
          <p:cNvPr id="9" name="Oval 8">
            <a:extLst>
              <a:ext uri="{FF2B5EF4-FFF2-40B4-BE49-F238E27FC236}">
                <a16:creationId xmlns:a16="http://schemas.microsoft.com/office/drawing/2014/main" id="{9DA43E61-41E0-1FB1-E34E-49C2B936B970}"/>
              </a:ext>
            </a:extLst>
          </p:cNvPr>
          <p:cNvSpPr/>
          <p:nvPr/>
        </p:nvSpPr>
        <p:spPr>
          <a:xfrm>
            <a:off x="2772816" y="4008740"/>
            <a:ext cx="1190730" cy="1147958"/>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0" name="Graphic 9" descr="Paper with solid fill">
            <a:extLst>
              <a:ext uri="{FF2B5EF4-FFF2-40B4-BE49-F238E27FC236}">
                <a16:creationId xmlns:a16="http://schemas.microsoft.com/office/drawing/2014/main" id="{F87111CC-467D-9573-103F-D6A248B6C0B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34261" y="3754347"/>
            <a:ext cx="1654539" cy="1654539"/>
          </a:xfrm>
          <a:prstGeom prst="rect">
            <a:avLst/>
          </a:prstGeom>
        </p:spPr>
      </p:pic>
      <p:sp>
        <p:nvSpPr>
          <p:cNvPr id="11" name="TextBox 10">
            <a:extLst>
              <a:ext uri="{FF2B5EF4-FFF2-40B4-BE49-F238E27FC236}">
                <a16:creationId xmlns:a16="http://schemas.microsoft.com/office/drawing/2014/main" id="{A6C03390-DCB7-E91A-2F58-CE6E491D9487}"/>
              </a:ext>
            </a:extLst>
          </p:cNvPr>
          <p:cNvSpPr txBox="1"/>
          <p:nvPr/>
        </p:nvSpPr>
        <p:spPr>
          <a:xfrm>
            <a:off x="2557476" y="5178054"/>
            <a:ext cx="1704184" cy="461665"/>
          </a:xfrm>
          <a:prstGeom prst="rect">
            <a:avLst/>
          </a:prstGeom>
          <a:noFill/>
        </p:spPr>
        <p:txBody>
          <a:bodyPr wrap="none" rtlCol="0">
            <a:spAutoFit/>
          </a:bodyPr>
          <a:lstStyle/>
          <a:p>
            <a:r>
              <a:rPr lang="en-US" sz="2400" b="1" dirty="0"/>
              <a:t>Encryption</a:t>
            </a:r>
            <a:endParaRPr lang="en-CA" sz="2400" b="1" dirty="0"/>
          </a:p>
        </p:txBody>
      </p:sp>
      <p:sp>
        <p:nvSpPr>
          <p:cNvPr id="12" name="TextBox 11">
            <a:extLst>
              <a:ext uri="{FF2B5EF4-FFF2-40B4-BE49-F238E27FC236}">
                <a16:creationId xmlns:a16="http://schemas.microsoft.com/office/drawing/2014/main" id="{7DB27EED-92BE-4DC0-1754-A8D4C4B7A332}"/>
              </a:ext>
            </a:extLst>
          </p:cNvPr>
          <p:cNvSpPr txBox="1"/>
          <p:nvPr/>
        </p:nvSpPr>
        <p:spPr>
          <a:xfrm>
            <a:off x="464574" y="5333972"/>
            <a:ext cx="1570815" cy="461665"/>
          </a:xfrm>
          <a:prstGeom prst="rect">
            <a:avLst/>
          </a:prstGeom>
          <a:noFill/>
        </p:spPr>
        <p:txBody>
          <a:bodyPr wrap="none" rtlCol="0">
            <a:spAutoFit/>
          </a:bodyPr>
          <a:lstStyle/>
          <a:p>
            <a:r>
              <a:rPr lang="en-US" sz="2400" b="1" dirty="0"/>
              <a:t>Clear Text</a:t>
            </a:r>
            <a:endParaRPr lang="en-CA" sz="2400" b="1" dirty="0"/>
          </a:p>
        </p:txBody>
      </p:sp>
      <p:sp>
        <p:nvSpPr>
          <p:cNvPr id="13" name="TextBox 12">
            <a:extLst>
              <a:ext uri="{FF2B5EF4-FFF2-40B4-BE49-F238E27FC236}">
                <a16:creationId xmlns:a16="http://schemas.microsoft.com/office/drawing/2014/main" id="{4F5C73D2-A1C7-C1B4-B2F0-9F7B0205C720}"/>
              </a:ext>
            </a:extLst>
          </p:cNvPr>
          <p:cNvSpPr txBox="1"/>
          <p:nvPr/>
        </p:nvSpPr>
        <p:spPr>
          <a:xfrm>
            <a:off x="4692008" y="5333970"/>
            <a:ext cx="1750351" cy="461665"/>
          </a:xfrm>
          <a:prstGeom prst="rect">
            <a:avLst/>
          </a:prstGeom>
          <a:noFill/>
        </p:spPr>
        <p:txBody>
          <a:bodyPr wrap="none" rtlCol="0">
            <a:spAutoFit/>
          </a:bodyPr>
          <a:lstStyle/>
          <a:p>
            <a:r>
              <a:rPr lang="en-US" sz="2400" b="1" dirty="0"/>
              <a:t>Cipher Text</a:t>
            </a:r>
            <a:endParaRPr lang="en-CA" sz="2400" b="1" dirty="0"/>
          </a:p>
        </p:txBody>
      </p:sp>
      <p:pic>
        <p:nvPicPr>
          <p:cNvPr id="14" name="Graphic 13" descr="Key with solid fill">
            <a:extLst>
              <a:ext uri="{FF2B5EF4-FFF2-40B4-BE49-F238E27FC236}">
                <a16:creationId xmlns:a16="http://schemas.microsoft.com/office/drawing/2014/main" id="{7013725C-8C02-DC00-14A7-CCB1279AA25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28680" y="4121054"/>
            <a:ext cx="921126" cy="921126"/>
          </a:xfrm>
          <a:prstGeom prst="rect">
            <a:avLst/>
          </a:prstGeom>
        </p:spPr>
      </p:pic>
      <p:pic>
        <p:nvPicPr>
          <p:cNvPr id="15" name="Graphic 14" descr="Lock with solid fill">
            <a:extLst>
              <a:ext uri="{FF2B5EF4-FFF2-40B4-BE49-F238E27FC236}">
                <a16:creationId xmlns:a16="http://schemas.microsoft.com/office/drawing/2014/main" id="{620BBD96-DE46-F7A2-421B-A08D1D464E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34470" y="3754354"/>
            <a:ext cx="781938" cy="781936"/>
          </a:xfrm>
          <a:prstGeom prst="rect">
            <a:avLst/>
          </a:prstGeom>
        </p:spPr>
      </p:pic>
      <p:pic>
        <p:nvPicPr>
          <p:cNvPr id="16" name="Graphic 15" descr="Key with solid fill">
            <a:extLst>
              <a:ext uri="{FF2B5EF4-FFF2-40B4-BE49-F238E27FC236}">
                <a16:creationId xmlns:a16="http://schemas.microsoft.com/office/drawing/2014/main" id="{89723B03-6F75-61F5-5D8B-434542B51C2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948336" y="2646212"/>
            <a:ext cx="881813" cy="881813"/>
          </a:xfrm>
          <a:prstGeom prst="rect">
            <a:avLst/>
          </a:prstGeom>
        </p:spPr>
      </p:pic>
      <p:cxnSp>
        <p:nvCxnSpPr>
          <p:cNvPr id="23" name="Straight Arrow Connector 22">
            <a:extLst>
              <a:ext uri="{FF2B5EF4-FFF2-40B4-BE49-F238E27FC236}">
                <a16:creationId xmlns:a16="http://schemas.microsoft.com/office/drawing/2014/main" id="{D583CF00-29BF-70CA-C3BA-F7F076F7ABF5}"/>
              </a:ext>
            </a:extLst>
          </p:cNvPr>
          <p:cNvCxnSpPr>
            <a:cxnSpLocks/>
          </p:cNvCxnSpPr>
          <p:nvPr/>
        </p:nvCxnSpPr>
        <p:spPr>
          <a:xfrm>
            <a:off x="3368181" y="3379840"/>
            <a:ext cx="0" cy="572294"/>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5" name="Footer Placeholder 24">
            <a:extLst>
              <a:ext uri="{FF2B5EF4-FFF2-40B4-BE49-F238E27FC236}">
                <a16:creationId xmlns:a16="http://schemas.microsoft.com/office/drawing/2014/main" id="{B19996F2-490C-C773-87FF-B5914EF7C8BF}"/>
              </a:ext>
            </a:extLst>
          </p:cNvPr>
          <p:cNvSpPr>
            <a:spLocks noGrp="1"/>
          </p:cNvSpPr>
          <p:nvPr>
            <p:ph type="ftr" sz="quarter" idx="11"/>
          </p:nvPr>
        </p:nvSpPr>
        <p:spPr/>
        <p:txBody>
          <a:bodyPr/>
          <a:lstStyle/>
          <a:p>
            <a:r>
              <a:rPr lang="sv-SE"/>
              <a:t>INST. : ENG.ALI BANI BAKAR &amp; ENG.Dana Al-Mahrouk</a:t>
            </a:r>
            <a:endParaRPr lang="en-CA"/>
          </a:p>
        </p:txBody>
      </p:sp>
      <p:pic>
        <p:nvPicPr>
          <p:cNvPr id="4" name="Graphic 3" descr="Lock with solid fill">
            <a:extLst>
              <a:ext uri="{FF2B5EF4-FFF2-40B4-BE49-F238E27FC236}">
                <a16:creationId xmlns:a16="http://schemas.microsoft.com/office/drawing/2014/main" id="{E011419E-D632-E54A-6405-6E6052E8C0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253711684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14"/>
            </a:pPr>
            <a:r>
              <a:rPr lang="en-US" dirty="0"/>
              <a:t>Client &amp; web server calculate Master Secret Key from</a:t>
            </a:r>
          </a:p>
          <a:p>
            <a:pPr marL="0" indent="0">
              <a:buNone/>
            </a:pPr>
            <a:r>
              <a:rPr lang="en-US" dirty="0">
                <a:sym typeface="Wingdings" panose="05000000000000000000" pitchFamily="2" charset="2"/>
              </a:rPr>
              <a:t>                                      </a:t>
            </a:r>
            <a:endParaRPr lang="en-CA" dirty="0"/>
          </a:p>
        </p:txBody>
      </p:sp>
      <p:sp>
        <p:nvSpPr>
          <p:cNvPr id="6" name="Rectangle: Rounded Corners 5">
            <a:extLst>
              <a:ext uri="{FF2B5EF4-FFF2-40B4-BE49-F238E27FC236}">
                <a16:creationId xmlns:a16="http://schemas.microsoft.com/office/drawing/2014/main" id="{0CFC017D-D0B0-BAD6-99FD-D6997A685D3D}"/>
              </a:ext>
            </a:extLst>
          </p:cNvPr>
          <p:cNvSpPr/>
          <p:nvPr/>
        </p:nvSpPr>
        <p:spPr>
          <a:xfrm>
            <a:off x="1698367" y="4668169"/>
            <a:ext cx="1422456" cy="62775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7" name="Rectangle: Rounded Corners 6">
            <a:extLst>
              <a:ext uri="{FF2B5EF4-FFF2-40B4-BE49-F238E27FC236}">
                <a16:creationId xmlns:a16="http://schemas.microsoft.com/office/drawing/2014/main" id="{6E25F31E-7186-58AC-472F-CAB77ACCFC39}"/>
              </a:ext>
            </a:extLst>
          </p:cNvPr>
          <p:cNvSpPr/>
          <p:nvPr/>
        </p:nvSpPr>
        <p:spPr>
          <a:xfrm>
            <a:off x="8954929" y="4677793"/>
            <a:ext cx="1601126" cy="61812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sp>
        <p:nvSpPr>
          <p:cNvPr id="19" name="Rectangle: Rounded Corners 18">
            <a:extLst>
              <a:ext uri="{FF2B5EF4-FFF2-40B4-BE49-F238E27FC236}">
                <a16:creationId xmlns:a16="http://schemas.microsoft.com/office/drawing/2014/main" id="{93DEF562-472A-BFC0-06DC-7BF9F6B2F8CF}"/>
              </a:ext>
            </a:extLst>
          </p:cNvPr>
          <p:cNvSpPr/>
          <p:nvPr/>
        </p:nvSpPr>
        <p:spPr>
          <a:xfrm>
            <a:off x="1347659" y="2355978"/>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pic>
        <p:nvPicPr>
          <p:cNvPr id="27" name="Graphic 26" descr="Key with solid fill">
            <a:extLst>
              <a:ext uri="{FF2B5EF4-FFF2-40B4-BE49-F238E27FC236}">
                <a16:creationId xmlns:a16="http://schemas.microsoft.com/office/drawing/2014/main" id="{F0D38EF3-6EC0-5678-E0C6-B004ED3EDA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8471" y="3442698"/>
            <a:ext cx="785856" cy="785856"/>
          </a:xfrm>
          <a:prstGeom prst="rect">
            <a:avLst/>
          </a:prstGeom>
        </p:spPr>
      </p:pic>
      <p:pic>
        <p:nvPicPr>
          <p:cNvPr id="28" name="Graphic 27" descr="Key with solid fill">
            <a:extLst>
              <a:ext uri="{FF2B5EF4-FFF2-40B4-BE49-F238E27FC236}">
                <a16:creationId xmlns:a16="http://schemas.microsoft.com/office/drawing/2014/main" id="{F86CC4DB-149B-E11F-DC2B-08CDDE4112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35606" y="3912165"/>
            <a:ext cx="785856" cy="785856"/>
          </a:xfrm>
          <a:prstGeom prst="rect">
            <a:avLst/>
          </a:prstGeom>
        </p:spPr>
      </p:pic>
      <p:sp>
        <p:nvSpPr>
          <p:cNvPr id="29" name="Rectangle: Rounded Corners 28">
            <a:extLst>
              <a:ext uri="{FF2B5EF4-FFF2-40B4-BE49-F238E27FC236}">
                <a16:creationId xmlns:a16="http://schemas.microsoft.com/office/drawing/2014/main" id="{6D48CFA3-A784-5E3F-4FB5-AB05F4A145FE}"/>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30" name="Graphic 29" descr="Key with solid fill">
            <a:extLst>
              <a:ext uri="{FF2B5EF4-FFF2-40B4-BE49-F238E27FC236}">
                <a16:creationId xmlns:a16="http://schemas.microsoft.com/office/drawing/2014/main" id="{1955F1CA-A2B0-F39F-93AF-4A9696051E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35606" y="5320957"/>
            <a:ext cx="785856" cy="785856"/>
          </a:xfrm>
          <a:prstGeom prst="rect">
            <a:avLst/>
          </a:prstGeom>
        </p:spPr>
      </p:pic>
      <p:pic>
        <p:nvPicPr>
          <p:cNvPr id="31" name="Graphic 30" descr="Clipboard Badge with solid fill">
            <a:extLst>
              <a:ext uri="{FF2B5EF4-FFF2-40B4-BE49-F238E27FC236}">
                <a16:creationId xmlns:a16="http://schemas.microsoft.com/office/drawing/2014/main" id="{E4CB8844-379C-7A80-A8A4-5620329BA5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35606" y="5876675"/>
            <a:ext cx="870449" cy="870449"/>
          </a:xfrm>
          <a:prstGeom prst="rect">
            <a:avLst/>
          </a:prstGeom>
        </p:spPr>
      </p:pic>
      <p:sp>
        <p:nvSpPr>
          <p:cNvPr id="32" name="Rectangle: Rounded Corners 31">
            <a:extLst>
              <a:ext uri="{FF2B5EF4-FFF2-40B4-BE49-F238E27FC236}">
                <a16:creationId xmlns:a16="http://schemas.microsoft.com/office/drawing/2014/main" id="{C067A43A-3D10-E5DD-48FA-F27FB6D1D0AF}"/>
              </a:ext>
            </a:extLst>
          </p:cNvPr>
          <p:cNvSpPr/>
          <p:nvPr/>
        </p:nvSpPr>
        <p:spPr>
          <a:xfrm>
            <a:off x="11190691" y="3154193"/>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33" name="Rectangle: Rounded Corners 32">
            <a:extLst>
              <a:ext uri="{FF2B5EF4-FFF2-40B4-BE49-F238E27FC236}">
                <a16:creationId xmlns:a16="http://schemas.microsoft.com/office/drawing/2014/main" id="{C1E646AF-4587-8D8E-3166-3EF48F99232C}"/>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34" name="Graphic 33" descr="Key with solid fill">
            <a:extLst>
              <a:ext uri="{FF2B5EF4-FFF2-40B4-BE49-F238E27FC236}">
                <a16:creationId xmlns:a16="http://schemas.microsoft.com/office/drawing/2014/main" id="{CD133CEE-37B0-A468-27E5-61C118DDC9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181" y="3299556"/>
            <a:ext cx="785856" cy="785856"/>
          </a:xfrm>
          <a:prstGeom prst="rect">
            <a:avLst/>
          </a:prstGeom>
        </p:spPr>
      </p:pic>
      <p:pic>
        <p:nvPicPr>
          <p:cNvPr id="35" name="Graphic 34" descr="Key with solid fill">
            <a:extLst>
              <a:ext uri="{FF2B5EF4-FFF2-40B4-BE49-F238E27FC236}">
                <a16:creationId xmlns:a16="http://schemas.microsoft.com/office/drawing/2014/main" id="{16DF1204-2BF7-6643-B03E-88D47D91C7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0791" y="3786894"/>
            <a:ext cx="785856" cy="785856"/>
          </a:xfrm>
          <a:prstGeom prst="rect">
            <a:avLst/>
          </a:prstGeom>
        </p:spPr>
      </p:pic>
      <p:sp>
        <p:nvSpPr>
          <p:cNvPr id="36" name="Rectangle: Rounded Corners 35">
            <a:extLst>
              <a:ext uri="{FF2B5EF4-FFF2-40B4-BE49-F238E27FC236}">
                <a16:creationId xmlns:a16="http://schemas.microsoft.com/office/drawing/2014/main" id="{FCDBA936-C246-DAF5-A180-3E4CBD98A1ED}"/>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37" name="Graphic 36" descr="Key with solid fill">
            <a:extLst>
              <a:ext uri="{FF2B5EF4-FFF2-40B4-BE49-F238E27FC236}">
                <a16:creationId xmlns:a16="http://schemas.microsoft.com/office/drawing/2014/main" id="{724912C0-D9D2-09B6-7C4B-20FA1FCDC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945" y="5188301"/>
            <a:ext cx="785856" cy="785856"/>
          </a:xfrm>
          <a:prstGeom prst="rect">
            <a:avLst/>
          </a:prstGeom>
        </p:spPr>
      </p:pic>
      <p:pic>
        <p:nvPicPr>
          <p:cNvPr id="38" name="Graphic 37" descr="Clipboard Badge with solid fill">
            <a:extLst>
              <a:ext uri="{FF2B5EF4-FFF2-40B4-BE49-F238E27FC236}">
                <a16:creationId xmlns:a16="http://schemas.microsoft.com/office/drawing/2014/main" id="{8A2330DD-F9CF-D1F4-B6A8-57E5556919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428" y="5812965"/>
            <a:ext cx="870449" cy="870449"/>
          </a:xfrm>
          <a:prstGeom prst="rect">
            <a:avLst/>
          </a:prstGeom>
        </p:spPr>
      </p:pic>
      <p:sp>
        <p:nvSpPr>
          <p:cNvPr id="39" name="Rectangle: Rounded Corners 38">
            <a:extLst>
              <a:ext uri="{FF2B5EF4-FFF2-40B4-BE49-F238E27FC236}">
                <a16:creationId xmlns:a16="http://schemas.microsoft.com/office/drawing/2014/main" id="{2621513A-4D45-4B09-B00C-38AC8123E33C}"/>
              </a:ext>
            </a:extLst>
          </p:cNvPr>
          <p:cNvSpPr/>
          <p:nvPr/>
        </p:nvSpPr>
        <p:spPr>
          <a:xfrm>
            <a:off x="180558" y="3049152"/>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40" name="Rectangle: Rounded Corners 39">
            <a:extLst>
              <a:ext uri="{FF2B5EF4-FFF2-40B4-BE49-F238E27FC236}">
                <a16:creationId xmlns:a16="http://schemas.microsoft.com/office/drawing/2014/main" id="{988F6E87-09C7-D2D0-CE01-A8426A2AFDB0}"/>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41" name="Rectangle: Rounded Corners 40">
            <a:extLst>
              <a:ext uri="{FF2B5EF4-FFF2-40B4-BE49-F238E27FC236}">
                <a16:creationId xmlns:a16="http://schemas.microsoft.com/office/drawing/2014/main" id="{556FC513-E004-876F-6A7A-9A41C5B4AE4E}"/>
              </a:ext>
            </a:extLst>
          </p:cNvPr>
          <p:cNvSpPr/>
          <p:nvPr/>
        </p:nvSpPr>
        <p:spPr>
          <a:xfrm>
            <a:off x="3067993" y="2355977"/>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sp>
        <p:nvSpPr>
          <p:cNvPr id="42" name="Rectangle: Rounded Corners 41">
            <a:extLst>
              <a:ext uri="{FF2B5EF4-FFF2-40B4-BE49-F238E27FC236}">
                <a16:creationId xmlns:a16="http://schemas.microsoft.com/office/drawing/2014/main" id="{74606A92-82C3-2B74-732A-7398EC12F97C}"/>
              </a:ext>
            </a:extLst>
          </p:cNvPr>
          <p:cNvSpPr/>
          <p:nvPr/>
        </p:nvSpPr>
        <p:spPr>
          <a:xfrm>
            <a:off x="2207826" y="2355977"/>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43" name="Rectangle: Rounded Corners 42">
            <a:extLst>
              <a:ext uri="{FF2B5EF4-FFF2-40B4-BE49-F238E27FC236}">
                <a16:creationId xmlns:a16="http://schemas.microsoft.com/office/drawing/2014/main" id="{663634E5-AF9F-D663-75AC-8C1228B2F60E}"/>
              </a:ext>
            </a:extLst>
          </p:cNvPr>
          <p:cNvSpPr/>
          <p:nvPr/>
        </p:nvSpPr>
        <p:spPr>
          <a:xfrm>
            <a:off x="4470783" y="2355976"/>
            <a:ext cx="701416" cy="38921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MS</a:t>
            </a:r>
            <a:endParaRPr lang="en-CA" dirty="0"/>
          </a:p>
        </p:txBody>
      </p:sp>
      <p:sp>
        <p:nvSpPr>
          <p:cNvPr id="44" name="Rectangle: Rounded Corners 43">
            <a:extLst>
              <a:ext uri="{FF2B5EF4-FFF2-40B4-BE49-F238E27FC236}">
                <a16:creationId xmlns:a16="http://schemas.microsoft.com/office/drawing/2014/main" id="{0B6561DF-C8B2-37BD-A232-21B95C7521A7}"/>
              </a:ext>
            </a:extLst>
          </p:cNvPr>
          <p:cNvSpPr/>
          <p:nvPr/>
        </p:nvSpPr>
        <p:spPr>
          <a:xfrm>
            <a:off x="1708179" y="4204841"/>
            <a:ext cx="701416" cy="38921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MS</a:t>
            </a:r>
            <a:endParaRPr lang="en-CA" dirty="0"/>
          </a:p>
        </p:txBody>
      </p:sp>
      <p:sp>
        <p:nvSpPr>
          <p:cNvPr id="45" name="Rectangle: Rounded Corners 44">
            <a:extLst>
              <a:ext uri="{FF2B5EF4-FFF2-40B4-BE49-F238E27FC236}">
                <a16:creationId xmlns:a16="http://schemas.microsoft.com/office/drawing/2014/main" id="{4458D7E8-2F6E-CA97-3430-2667C4C55ECC}"/>
              </a:ext>
            </a:extLst>
          </p:cNvPr>
          <p:cNvSpPr/>
          <p:nvPr/>
        </p:nvSpPr>
        <p:spPr>
          <a:xfrm>
            <a:off x="9853663" y="4204841"/>
            <a:ext cx="701416" cy="38921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MS</a:t>
            </a:r>
            <a:endParaRPr lang="en-CA" dirty="0"/>
          </a:p>
        </p:txBody>
      </p:sp>
      <p:sp>
        <p:nvSpPr>
          <p:cNvPr id="4" name="Footer Placeholder 3">
            <a:extLst>
              <a:ext uri="{FF2B5EF4-FFF2-40B4-BE49-F238E27FC236}">
                <a16:creationId xmlns:a16="http://schemas.microsoft.com/office/drawing/2014/main" id="{9F393426-D615-AD31-DCEF-B247A04C77FC}"/>
              </a:ext>
            </a:extLst>
          </p:cNvPr>
          <p:cNvSpPr>
            <a:spLocks noGrp="1"/>
          </p:cNvSpPr>
          <p:nvPr>
            <p:ph type="ftr" sz="quarter" idx="11"/>
          </p:nvPr>
        </p:nvSpPr>
        <p:spPr/>
        <p:txBody>
          <a:bodyPr/>
          <a:lstStyle/>
          <a:p>
            <a:r>
              <a:rPr lang="sv-SE"/>
              <a:t>INST. : ENG.ALI BANI BAKAR &amp; ENG.Dana Al-Mahrouk</a:t>
            </a:r>
            <a:endParaRPr lang="en-CA"/>
          </a:p>
        </p:txBody>
      </p:sp>
      <p:pic>
        <p:nvPicPr>
          <p:cNvPr id="5" name="Picture 4" descr="A black and white image of a browser window&#10;&#10;Description automatically generated">
            <a:extLst>
              <a:ext uri="{FF2B5EF4-FFF2-40B4-BE49-F238E27FC236}">
                <a16:creationId xmlns:a16="http://schemas.microsoft.com/office/drawing/2014/main" id="{4B4A8E18-1FEC-83F6-C2FA-635188D7A95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1943433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C7E78-E881-580B-11E1-E01AFBA768C1}"/>
              </a:ext>
            </a:extLst>
          </p:cNvPr>
          <p:cNvSpPr>
            <a:spLocks noGrp="1"/>
          </p:cNvSpPr>
          <p:nvPr>
            <p:ph type="title"/>
          </p:nvPr>
        </p:nvSpPr>
        <p:spPr/>
        <p:txBody>
          <a:bodyPr/>
          <a:lstStyle/>
          <a:p>
            <a:r>
              <a:rPr lang="en-US" dirty="0"/>
              <a:t>HTTPS Steps</a:t>
            </a:r>
            <a:endParaRPr lang="en-CA" dirty="0"/>
          </a:p>
        </p:txBody>
      </p:sp>
      <p:sp>
        <p:nvSpPr>
          <p:cNvPr id="3" name="Content Placeholder 2">
            <a:extLst>
              <a:ext uri="{FF2B5EF4-FFF2-40B4-BE49-F238E27FC236}">
                <a16:creationId xmlns:a16="http://schemas.microsoft.com/office/drawing/2014/main" id="{E58F6882-313A-951A-F4BB-5A223579FBD9}"/>
              </a:ext>
            </a:extLst>
          </p:cNvPr>
          <p:cNvSpPr>
            <a:spLocks noGrp="1"/>
          </p:cNvSpPr>
          <p:nvPr>
            <p:ph idx="1"/>
          </p:nvPr>
        </p:nvSpPr>
        <p:spPr/>
        <p:txBody>
          <a:bodyPr/>
          <a:lstStyle/>
          <a:p>
            <a:pPr marL="514350" indent="-514350">
              <a:buFont typeface="+mj-lt"/>
              <a:buAutoNum type="arabicPeriod" startAt="14"/>
            </a:pPr>
            <a:r>
              <a:rPr lang="en-US" dirty="0"/>
              <a:t>Exchange data in Symmetric Encryption using Master Secret Key</a:t>
            </a:r>
            <a:endParaRPr lang="en-CA" dirty="0"/>
          </a:p>
        </p:txBody>
      </p:sp>
      <p:sp>
        <p:nvSpPr>
          <p:cNvPr id="6" name="Rectangle: Rounded Corners 5">
            <a:extLst>
              <a:ext uri="{FF2B5EF4-FFF2-40B4-BE49-F238E27FC236}">
                <a16:creationId xmlns:a16="http://schemas.microsoft.com/office/drawing/2014/main" id="{0CFC017D-D0B0-BAD6-99FD-D6997A685D3D}"/>
              </a:ext>
            </a:extLst>
          </p:cNvPr>
          <p:cNvSpPr/>
          <p:nvPr/>
        </p:nvSpPr>
        <p:spPr>
          <a:xfrm>
            <a:off x="1698367" y="4668169"/>
            <a:ext cx="1422456" cy="627754"/>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Sender</a:t>
            </a:r>
            <a:endParaRPr lang="en-CA" sz="2400" b="1" dirty="0"/>
          </a:p>
        </p:txBody>
      </p:sp>
      <p:sp>
        <p:nvSpPr>
          <p:cNvPr id="7" name="Rectangle: Rounded Corners 6">
            <a:extLst>
              <a:ext uri="{FF2B5EF4-FFF2-40B4-BE49-F238E27FC236}">
                <a16:creationId xmlns:a16="http://schemas.microsoft.com/office/drawing/2014/main" id="{6E25F31E-7186-58AC-472F-CAB77ACCFC39}"/>
              </a:ext>
            </a:extLst>
          </p:cNvPr>
          <p:cNvSpPr/>
          <p:nvPr/>
        </p:nvSpPr>
        <p:spPr>
          <a:xfrm>
            <a:off x="8954929" y="4677793"/>
            <a:ext cx="1601126" cy="618127"/>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t>Receiver</a:t>
            </a:r>
            <a:endParaRPr lang="en-CA" sz="2400" b="1" dirty="0"/>
          </a:p>
        </p:txBody>
      </p:sp>
      <p:pic>
        <p:nvPicPr>
          <p:cNvPr id="27" name="Graphic 26" descr="Key with solid fill">
            <a:extLst>
              <a:ext uri="{FF2B5EF4-FFF2-40B4-BE49-F238E27FC236}">
                <a16:creationId xmlns:a16="http://schemas.microsoft.com/office/drawing/2014/main" id="{F0D38EF3-6EC0-5678-E0C6-B004ED3EDA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8471" y="3442698"/>
            <a:ext cx="785856" cy="785856"/>
          </a:xfrm>
          <a:prstGeom prst="rect">
            <a:avLst/>
          </a:prstGeom>
        </p:spPr>
      </p:pic>
      <p:pic>
        <p:nvPicPr>
          <p:cNvPr id="28" name="Graphic 27" descr="Key with solid fill">
            <a:extLst>
              <a:ext uri="{FF2B5EF4-FFF2-40B4-BE49-F238E27FC236}">
                <a16:creationId xmlns:a16="http://schemas.microsoft.com/office/drawing/2014/main" id="{F86CC4DB-149B-E11F-DC2B-08CDDE41120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35606" y="3912165"/>
            <a:ext cx="785856" cy="785856"/>
          </a:xfrm>
          <a:prstGeom prst="rect">
            <a:avLst/>
          </a:prstGeom>
        </p:spPr>
      </p:pic>
      <p:sp>
        <p:nvSpPr>
          <p:cNvPr id="29" name="Rectangle: Rounded Corners 28">
            <a:extLst>
              <a:ext uri="{FF2B5EF4-FFF2-40B4-BE49-F238E27FC236}">
                <a16:creationId xmlns:a16="http://schemas.microsoft.com/office/drawing/2014/main" id="{6D48CFA3-A784-5E3F-4FB5-AB05F4A145FE}"/>
              </a:ext>
            </a:extLst>
          </p:cNvPr>
          <p:cNvSpPr/>
          <p:nvPr/>
        </p:nvSpPr>
        <p:spPr>
          <a:xfrm>
            <a:off x="11177826" y="5027444"/>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pic>
        <p:nvPicPr>
          <p:cNvPr id="30" name="Graphic 29" descr="Key with solid fill">
            <a:extLst>
              <a:ext uri="{FF2B5EF4-FFF2-40B4-BE49-F238E27FC236}">
                <a16:creationId xmlns:a16="http://schemas.microsoft.com/office/drawing/2014/main" id="{1955F1CA-A2B0-F39F-93AF-4A9696051E9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35606" y="5320957"/>
            <a:ext cx="785856" cy="785856"/>
          </a:xfrm>
          <a:prstGeom prst="rect">
            <a:avLst/>
          </a:prstGeom>
        </p:spPr>
      </p:pic>
      <p:pic>
        <p:nvPicPr>
          <p:cNvPr id="31" name="Graphic 30" descr="Clipboard Badge with solid fill">
            <a:extLst>
              <a:ext uri="{FF2B5EF4-FFF2-40B4-BE49-F238E27FC236}">
                <a16:creationId xmlns:a16="http://schemas.microsoft.com/office/drawing/2014/main" id="{E4CB8844-379C-7A80-A8A4-5620329BA5D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135606" y="5876675"/>
            <a:ext cx="870449" cy="870449"/>
          </a:xfrm>
          <a:prstGeom prst="rect">
            <a:avLst/>
          </a:prstGeom>
        </p:spPr>
      </p:pic>
      <p:sp>
        <p:nvSpPr>
          <p:cNvPr id="32" name="Rectangle: Rounded Corners 31">
            <a:extLst>
              <a:ext uri="{FF2B5EF4-FFF2-40B4-BE49-F238E27FC236}">
                <a16:creationId xmlns:a16="http://schemas.microsoft.com/office/drawing/2014/main" id="{C067A43A-3D10-E5DD-48FA-F27FB6D1D0AF}"/>
              </a:ext>
            </a:extLst>
          </p:cNvPr>
          <p:cNvSpPr/>
          <p:nvPr/>
        </p:nvSpPr>
        <p:spPr>
          <a:xfrm>
            <a:off x="11190691" y="3154193"/>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33" name="Rectangle: Rounded Corners 32">
            <a:extLst>
              <a:ext uri="{FF2B5EF4-FFF2-40B4-BE49-F238E27FC236}">
                <a16:creationId xmlns:a16="http://schemas.microsoft.com/office/drawing/2014/main" id="{C1E646AF-4587-8D8E-3166-3EF48F99232C}"/>
              </a:ext>
            </a:extLst>
          </p:cNvPr>
          <p:cNvSpPr/>
          <p:nvPr/>
        </p:nvSpPr>
        <p:spPr>
          <a:xfrm>
            <a:off x="11174936" y="4556188"/>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34" name="Graphic 33" descr="Key with solid fill">
            <a:extLst>
              <a:ext uri="{FF2B5EF4-FFF2-40B4-BE49-F238E27FC236}">
                <a16:creationId xmlns:a16="http://schemas.microsoft.com/office/drawing/2014/main" id="{CD133CEE-37B0-A468-27E5-61C118DDC9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40181" y="3299556"/>
            <a:ext cx="785856" cy="785856"/>
          </a:xfrm>
          <a:prstGeom prst="rect">
            <a:avLst/>
          </a:prstGeom>
        </p:spPr>
      </p:pic>
      <p:pic>
        <p:nvPicPr>
          <p:cNvPr id="35" name="Graphic 34" descr="Key with solid fill">
            <a:extLst>
              <a:ext uri="{FF2B5EF4-FFF2-40B4-BE49-F238E27FC236}">
                <a16:creationId xmlns:a16="http://schemas.microsoft.com/office/drawing/2014/main" id="{16DF1204-2BF7-6643-B03E-88D47D91C73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40791" y="3786894"/>
            <a:ext cx="785856" cy="785856"/>
          </a:xfrm>
          <a:prstGeom prst="rect">
            <a:avLst/>
          </a:prstGeom>
        </p:spPr>
      </p:pic>
      <p:sp>
        <p:nvSpPr>
          <p:cNvPr id="36" name="Rectangle: Rounded Corners 35">
            <a:extLst>
              <a:ext uri="{FF2B5EF4-FFF2-40B4-BE49-F238E27FC236}">
                <a16:creationId xmlns:a16="http://schemas.microsoft.com/office/drawing/2014/main" id="{FCDBA936-C246-DAF5-A180-3E4CBD98A1ED}"/>
              </a:ext>
            </a:extLst>
          </p:cNvPr>
          <p:cNvSpPr/>
          <p:nvPr/>
        </p:nvSpPr>
        <p:spPr>
          <a:xfrm>
            <a:off x="185945" y="4856133"/>
            <a:ext cx="701416" cy="389215"/>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RNr</a:t>
            </a:r>
            <a:endParaRPr lang="en-CA" dirty="0"/>
          </a:p>
        </p:txBody>
      </p:sp>
      <p:pic>
        <p:nvPicPr>
          <p:cNvPr id="37" name="Graphic 36" descr="Key with solid fill">
            <a:extLst>
              <a:ext uri="{FF2B5EF4-FFF2-40B4-BE49-F238E27FC236}">
                <a16:creationId xmlns:a16="http://schemas.microsoft.com/office/drawing/2014/main" id="{724912C0-D9D2-09B6-7C4B-20FA1FCDC7E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5945" y="5188301"/>
            <a:ext cx="785856" cy="785856"/>
          </a:xfrm>
          <a:prstGeom prst="rect">
            <a:avLst/>
          </a:prstGeom>
        </p:spPr>
      </p:pic>
      <p:pic>
        <p:nvPicPr>
          <p:cNvPr id="38" name="Graphic 37" descr="Clipboard Badge with solid fill">
            <a:extLst>
              <a:ext uri="{FF2B5EF4-FFF2-40B4-BE49-F238E27FC236}">
                <a16:creationId xmlns:a16="http://schemas.microsoft.com/office/drawing/2014/main" id="{8A2330DD-F9CF-D1F4-B6A8-57E55569194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428" y="5812965"/>
            <a:ext cx="870449" cy="870449"/>
          </a:xfrm>
          <a:prstGeom prst="rect">
            <a:avLst/>
          </a:prstGeom>
        </p:spPr>
      </p:pic>
      <p:sp>
        <p:nvSpPr>
          <p:cNvPr id="39" name="Rectangle: Rounded Corners 38">
            <a:extLst>
              <a:ext uri="{FF2B5EF4-FFF2-40B4-BE49-F238E27FC236}">
                <a16:creationId xmlns:a16="http://schemas.microsoft.com/office/drawing/2014/main" id="{2621513A-4D45-4B09-B00C-38AC8123E33C}"/>
              </a:ext>
            </a:extLst>
          </p:cNvPr>
          <p:cNvSpPr/>
          <p:nvPr/>
        </p:nvSpPr>
        <p:spPr>
          <a:xfrm>
            <a:off x="180558" y="3049152"/>
            <a:ext cx="701416" cy="389215"/>
          </a:xfrm>
          <a:prstGeom prst="roundRect">
            <a:avLst/>
          </a:prstGeom>
          <a:solidFill>
            <a:schemeClr val="accent6">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PMS</a:t>
            </a:r>
            <a:endParaRPr lang="en-CA" dirty="0"/>
          </a:p>
        </p:txBody>
      </p:sp>
      <p:sp>
        <p:nvSpPr>
          <p:cNvPr id="40" name="Rectangle: Rounded Corners 39">
            <a:extLst>
              <a:ext uri="{FF2B5EF4-FFF2-40B4-BE49-F238E27FC236}">
                <a16:creationId xmlns:a16="http://schemas.microsoft.com/office/drawing/2014/main" id="{988F6E87-09C7-D2D0-CE01-A8426A2AFDB0}"/>
              </a:ext>
            </a:extLst>
          </p:cNvPr>
          <p:cNvSpPr/>
          <p:nvPr/>
        </p:nvSpPr>
        <p:spPr>
          <a:xfrm>
            <a:off x="185901" y="4399449"/>
            <a:ext cx="701416" cy="389215"/>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RNs</a:t>
            </a:r>
            <a:endParaRPr lang="en-CA" dirty="0"/>
          </a:p>
        </p:txBody>
      </p:sp>
      <p:sp>
        <p:nvSpPr>
          <p:cNvPr id="44" name="Rectangle: Rounded Corners 43">
            <a:extLst>
              <a:ext uri="{FF2B5EF4-FFF2-40B4-BE49-F238E27FC236}">
                <a16:creationId xmlns:a16="http://schemas.microsoft.com/office/drawing/2014/main" id="{0B6561DF-C8B2-37BD-A232-21B95C7521A7}"/>
              </a:ext>
            </a:extLst>
          </p:cNvPr>
          <p:cNvSpPr/>
          <p:nvPr/>
        </p:nvSpPr>
        <p:spPr>
          <a:xfrm>
            <a:off x="1708179" y="4204841"/>
            <a:ext cx="701416" cy="38921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MS</a:t>
            </a:r>
            <a:endParaRPr lang="en-CA" dirty="0"/>
          </a:p>
        </p:txBody>
      </p:sp>
      <p:sp>
        <p:nvSpPr>
          <p:cNvPr id="45" name="Rectangle: Rounded Corners 44">
            <a:extLst>
              <a:ext uri="{FF2B5EF4-FFF2-40B4-BE49-F238E27FC236}">
                <a16:creationId xmlns:a16="http://schemas.microsoft.com/office/drawing/2014/main" id="{4458D7E8-2F6E-CA97-3430-2667C4C55ECC}"/>
              </a:ext>
            </a:extLst>
          </p:cNvPr>
          <p:cNvSpPr/>
          <p:nvPr/>
        </p:nvSpPr>
        <p:spPr>
          <a:xfrm>
            <a:off x="9853663" y="4204841"/>
            <a:ext cx="701416" cy="389215"/>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MS</a:t>
            </a:r>
            <a:endParaRPr lang="en-CA" dirty="0"/>
          </a:p>
        </p:txBody>
      </p:sp>
      <p:cxnSp>
        <p:nvCxnSpPr>
          <p:cNvPr id="4" name="Straight Arrow Connector 3">
            <a:extLst>
              <a:ext uri="{FF2B5EF4-FFF2-40B4-BE49-F238E27FC236}">
                <a16:creationId xmlns:a16="http://schemas.microsoft.com/office/drawing/2014/main" id="{C53F0B8C-0199-6551-3501-DB8703D51F35}"/>
              </a:ext>
            </a:extLst>
          </p:cNvPr>
          <p:cNvCxnSpPr>
            <a:cxnSpLocks/>
          </p:cNvCxnSpPr>
          <p:nvPr/>
        </p:nvCxnSpPr>
        <p:spPr>
          <a:xfrm>
            <a:off x="3658128" y="5037950"/>
            <a:ext cx="2163096"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57191BEA-ACB1-3486-DD9B-BD22931CA8C8}"/>
              </a:ext>
            </a:extLst>
          </p:cNvPr>
          <p:cNvSpPr/>
          <p:nvPr/>
        </p:nvSpPr>
        <p:spPr>
          <a:xfrm>
            <a:off x="4145969" y="4451943"/>
            <a:ext cx="1190730" cy="114795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1F65102-E7E1-2098-41AF-197A430AA81B}"/>
              </a:ext>
            </a:extLst>
          </p:cNvPr>
          <p:cNvSpPr txBox="1"/>
          <p:nvPr/>
        </p:nvSpPr>
        <p:spPr>
          <a:xfrm>
            <a:off x="3869950" y="5620320"/>
            <a:ext cx="1704184" cy="461665"/>
          </a:xfrm>
          <a:prstGeom prst="rect">
            <a:avLst/>
          </a:prstGeom>
          <a:noFill/>
        </p:spPr>
        <p:txBody>
          <a:bodyPr wrap="none" rtlCol="0">
            <a:spAutoFit/>
          </a:bodyPr>
          <a:lstStyle/>
          <a:p>
            <a:r>
              <a:rPr lang="en-US" sz="2400" b="1" dirty="0"/>
              <a:t>Encryption</a:t>
            </a:r>
            <a:endParaRPr lang="en-CA" sz="2400" b="1" dirty="0"/>
          </a:p>
        </p:txBody>
      </p:sp>
      <p:pic>
        <p:nvPicPr>
          <p:cNvPr id="9" name="Graphic 8" descr="Key with solid fill">
            <a:extLst>
              <a:ext uri="{FF2B5EF4-FFF2-40B4-BE49-F238E27FC236}">
                <a16:creationId xmlns:a16="http://schemas.microsoft.com/office/drawing/2014/main" id="{6F4894F5-E752-8CE7-E675-4FDD1EF9BEB6}"/>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4301833" y="4564257"/>
            <a:ext cx="921126" cy="921126"/>
          </a:xfrm>
          <a:prstGeom prst="rect">
            <a:avLst/>
          </a:prstGeom>
        </p:spPr>
      </p:pic>
      <p:pic>
        <p:nvPicPr>
          <p:cNvPr id="10" name="Graphic 9" descr="Key with solid fill">
            <a:extLst>
              <a:ext uri="{FF2B5EF4-FFF2-40B4-BE49-F238E27FC236}">
                <a16:creationId xmlns:a16="http://schemas.microsoft.com/office/drawing/2014/main" id="{B662BBDA-31B0-11D4-772A-AC0AA132001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369468" y="3303769"/>
            <a:ext cx="785856" cy="785856"/>
          </a:xfrm>
          <a:prstGeom prst="rect">
            <a:avLst/>
          </a:prstGeom>
        </p:spPr>
      </p:pic>
      <p:cxnSp>
        <p:nvCxnSpPr>
          <p:cNvPr id="11" name="Straight Arrow Connector 10">
            <a:extLst>
              <a:ext uri="{FF2B5EF4-FFF2-40B4-BE49-F238E27FC236}">
                <a16:creationId xmlns:a16="http://schemas.microsoft.com/office/drawing/2014/main" id="{410B1BC0-F65B-C244-8093-DE299073C8BB}"/>
              </a:ext>
            </a:extLst>
          </p:cNvPr>
          <p:cNvCxnSpPr>
            <a:cxnSpLocks/>
          </p:cNvCxnSpPr>
          <p:nvPr/>
        </p:nvCxnSpPr>
        <p:spPr>
          <a:xfrm>
            <a:off x="4739676" y="3924394"/>
            <a:ext cx="0" cy="48408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8BD822E-6271-4CD9-8E8C-D2735884405F}"/>
              </a:ext>
            </a:extLst>
          </p:cNvPr>
          <p:cNvCxnSpPr>
            <a:cxnSpLocks/>
          </p:cNvCxnSpPr>
          <p:nvPr/>
        </p:nvCxnSpPr>
        <p:spPr>
          <a:xfrm>
            <a:off x="6312310" y="5037950"/>
            <a:ext cx="2163096" cy="0"/>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2440A04B-E5C8-1144-90BF-AF2A85C0BDC6}"/>
              </a:ext>
            </a:extLst>
          </p:cNvPr>
          <p:cNvSpPr/>
          <p:nvPr/>
        </p:nvSpPr>
        <p:spPr>
          <a:xfrm>
            <a:off x="6717816" y="4447730"/>
            <a:ext cx="1190730" cy="1147958"/>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5" name="TextBox 14">
            <a:extLst>
              <a:ext uri="{FF2B5EF4-FFF2-40B4-BE49-F238E27FC236}">
                <a16:creationId xmlns:a16="http://schemas.microsoft.com/office/drawing/2014/main" id="{C9BEE42F-2A3E-7B03-E5C2-01727F7EDC82}"/>
              </a:ext>
            </a:extLst>
          </p:cNvPr>
          <p:cNvSpPr txBox="1"/>
          <p:nvPr/>
        </p:nvSpPr>
        <p:spPr>
          <a:xfrm>
            <a:off x="6441797" y="5616107"/>
            <a:ext cx="1739451" cy="461665"/>
          </a:xfrm>
          <a:prstGeom prst="rect">
            <a:avLst/>
          </a:prstGeom>
          <a:noFill/>
        </p:spPr>
        <p:txBody>
          <a:bodyPr wrap="none" rtlCol="0">
            <a:spAutoFit/>
          </a:bodyPr>
          <a:lstStyle/>
          <a:p>
            <a:r>
              <a:rPr lang="en-US" sz="2400" b="1" dirty="0"/>
              <a:t>Decryption</a:t>
            </a:r>
            <a:endParaRPr lang="en-CA" sz="2400" b="1" dirty="0"/>
          </a:p>
        </p:txBody>
      </p:sp>
      <p:pic>
        <p:nvPicPr>
          <p:cNvPr id="16" name="Graphic 15" descr="Key with solid fill">
            <a:extLst>
              <a:ext uri="{FF2B5EF4-FFF2-40B4-BE49-F238E27FC236}">
                <a16:creationId xmlns:a16="http://schemas.microsoft.com/office/drawing/2014/main" id="{5044C593-1A6B-12C9-0D9D-602DE5DE582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73680" y="4560044"/>
            <a:ext cx="921126" cy="921126"/>
          </a:xfrm>
          <a:prstGeom prst="rect">
            <a:avLst/>
          </a:prstGeom>
        </p:spPr>
      </p:pic>
      <p:pic>
        <p:nvPicPr>
          <p:cNvPr id="17" name="Graphic 16" descr="Key with solid fill">
            <a:extLst>
              <a:ext uri="{FF2B5EF4-FFF2-40B4-BE49-F238E27FC236}">
                <a16:creationId xmlns:a16="http://schemas.microsoft.com/office/drawing/2014/main" id="{6F1DBE83-9D11-DD16-E98D-25DD08AF3A6A}"/>
              </a:ext>
            </a:extLst>
          </p:cNvPr>
          <p:cNvPicPr>
            <a:picLocks noChangeAspect="1"/>
          </p:cNvPicPr>
          <p:nvPr/>
        </p:nvPicPr>
        <p:blipFill>
          <a:blip r:embed="rId16">
            <a:extLst>
              <a:ext uri="{96DAC541-7B7A-43D3-8B79-37D633B846F1}">
                <asvg:svgBlip xmlns:asvg="http://schemas.microsoft.com/office/drawing/2016/SVG/main" r:embed="rId18"/>
              </a:ext>
            </a:extLst>
          </a:blip>
          <a:stretch>
            <a:fillRect/>
          </a:stretch>
        </p:blipFill>
        <p:spPr>
          <a:xfrm>
            <a:off x="6941315" y="3299556"/>
            <a:ext cx="785856" cy="785856"/>
          </a:xfrm>
          <a:prstGeom prst="rect">
            <a:avLst/>
          </a:prstGeom>
        </p:spPr>
      </p:pic>
      <p:cxnSp>
        <p:nvCxnSpPr>
          <p:cNvPr id="18" name="Straight Arrow Connector 17">
            <a:extLst>
              <a:ext uri="{FF2B5EF4-FFF2-40B4-BE49-F238E27FC236}">
                <a16:creationId xmlns:a16="http://schemas.microsoft.com/office/drawing/2014/main" id="{4C5C9DF3-0EB6-0007-32D2-5502D09FD007}"/>
              </a:ext>
            </a:extLst>
          </p:cNvPr>
          <p:cNvCxnSpPr>
            <a:cxnSpLocks/>
          </p:cNvCxnSpPr>
          <p:nvPr/>
        </p:nvCxnSpPr>
        <p:spPr>
          <a:xfrm>
            <a:off x="7311523" y="3920181"/>
            <a:ext cx="0" cy="484085"/>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21" name="Graphic 20" descr="Key with solid fill">
            <a:extLst>
              <a:ext uri="{FF2B5EF4-FFF2-40B4-BE49-F238E27FC236}">
                <a16:creationId xmlns:a16="http://schemas.microsoft.com/office/drawing/2014/main" id="{26888FE9-622D-211F-02ED-BE4D729AE846}"/>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434707" y="4015551"/>
            <a:ext cx="785856" cy="785856"/>
          </a:xfrm>
          <a:prstGeom prst="rect">
            <a:avLst/>
          </a:prstGeom>
        </p:spPr>
      </p:pic>
      <p:pic>
        <p:nvPicPr>
          <p:cNvPr id="22" name="Graphic 21" descr="Key with solid fill">
            <a:extLst>
              <a:ext uri="{FF2B5EF4-FFF2-40B4-BE49-F238E27FC236}">
                <a16:creationId xmlns:a16="http://schemas.microsoft.com/office/drawing/2014/main" id="{3D66154E-F53D-C798-24DF-E9293A1CA6F8}"/>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8979546" y="4006520"/>
            <a:ext cx="785856" cy="785856"/>
          </a:xfrm>
          <a:prstGeom prst="rect">
            <a:avLst/>
          </a:prstGeom>
        </p:spPr>
      </p:pic>
      <p:sp>
        <p:nvSpPr>
          <p:cNvPr id="12" name="Footer Placeholder 11">
            <a:extLst>
              <a:ext uri="{FF2B5EF4-FFF2-40B4-BE49-F238E27FC236}">
                <a16:creationId xmlns:a16="http://schemas.microsoft.com/office/drawing/2014/main" id="{4FD226CE-7C9B-0245-057E-28193885EFC7}"/>
              </a:ext>
            </a:extLst>
          </p:cNvPr>
          <p:cNvSpPr>
            <a:spLocks noGrp="1"/>
          </p:cNvSpPr>
          <p:nvPr>
            <p:ph type="ftr" sz="quarter" idx="11"/>
          </p:nvPr>
        </p:nvSpPr>
        <p:spPr/>
        <p:txBody>
          <a:bodyPr/>
          <a:lstStyle/>
          <a:p>
            <a:r>
              <a:rPr lang="sv-SE"/>
              <a:t>INST. : ENG.ALI BANI BAKAR &amp; ENG.Dana Al-Mahrouk</a:t>
            </a:r>
            <a:endParaRPr lang="en-CA"/>
          </a:p>
        </p:txBody>
      </p:sp>
      <p:pic>
        <p:nvPicPr>
          <p:cNvPr id="19" name="Picture 18" descr="A black and white image of a browser window&#10;&#10;Description automatically generated">
            <a:extLst>
              <a:ext uri="{FF2B5EF4-FFF2-40B4-BE49-F238E27FC236}">
                <a16:creationId xmlns:a16="http://schemas.microsoft.com/office/drawing/2014/main" id="{0D13082F-166E-8A58-2EAC-0E72A7AB47E4}"/>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3202281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0654C-0C33-045A-FCBC-12D75880538A}"/>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8A8D4E18-D49C-0494-ED50-6F98ADCD3179}"/>
              </a:ext>
            </a:extLst>
          </p:cNvPr>
          <p:cNvSpPr>
            <a:spLocks noGrp="1"/>
          </p:cNvSpPr>
          <p:nvPr>
            <p:ph idx="1"/>
          </p:nvPr>
        </p:nvSpPr>
        <p:spPr/>
        <p:txBody>
          <a:bodyPr/>
          <a:lstStyle/>
          <a:p>
            <a:endParaRPr lang="en-CA"/>
          </a:p>
        </p:txBody>
      </p:sp>
      <p:pic>
        <p:nvPicPr>
          <p:cNvPr id="4" name="Picture 3" descr="A screenshot of a computer screen&#10;&#10;Description automatically generated">
            <a:extLst>
              <a:ext uri="{FF2B5EF4-FFF2-40B4-BE49-F238E27FC236}">
                <a16:creationId xmlns:a16="http://schemas.microsoft.com/office/drawing/2014/main" id="{91808444-79A4-69E6-1B7A-7AC56F517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58" y="0"/>
            <a:ext cx="10990283" cy="6858000"/>
          </a:xfrm>
          <a:prstGeom prst="rect">
            <a:avLst/>
          </a:prstGeom>
        </p:spPr>
      </p:pic>
      <p:sp>
        <p:nvSpPr>
          <p:cNvPr id="5" name="Footer Placeholder 4">
            <a:extLst>
              <a:ext uri="{FF2B5EF4-FFF2-40B4-BE49-F238E27FC236}">
                <a16:creationId xmlns:a16="http://schemas.microsoft.com/office/drawing/2014/main" id="{CDF03888-0596-14A2-E78B-076126692CF8}"/>
              </a:ext>
            </a:extLst>
          </p:cNvPr>
          <p:cNvSpPr>
            <a:spLocks noGrp="1"/>
          </p:cNvSpPr>
          <p:nvPr>
            <p:ph type="ftr" sz="quarter" idx="11"/>
          </p:nvPr>
        </p:nvSpPr>
        <p:spPr/>
        <p:txBody>
          <a:bodyPr/>
          <a:lstStyle/>
          <a:p>
            <a:r>
              <a:rPr lang="sv-SE"/>
              <a:t>INST. : ENG.ALI BANI BAKAR &amp; ENG.Dana Al-Mahrouk</a:t>
            </a:r>
            <a:endParaRPr lang="en-CA"/>
          </a:p>
        </p:txBody>
      </p:sp>
      <p:pic>
        <p:nvPicPr>
          <p:cNvPr id="6" name="Picture 5" descr="A black and white image of a browser window&#10;&#10;Description automatically generated">
            <a:extLst>
              <a:ext uri="{FF2B5EF4-FFF2-40B4-BE49-F238E27FC236}">
                <a16:creationId xmlns:a16="http://schemas.microsoft.com/office/drawing/2014/main" id="{A3097535-1522-5202-6F13-063BF49549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1500783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FEAC2-9BCE-D6AC-2085-9F57151C1B97}"/>
              </a:ext>
            </a:extLst>
          </p:cNvPr>
          <p:cNvSpPr>
            <a:spLocks noGrp="1"/>
          </p:cNvSpPr>
          <p:nvPr>
            <p:ph idx="1"/>
          </p:nvPr>
        </p:nvSpPr>
        <p:spPr/>
        <p:txBody>
          <a:bodyPr/>
          <a:lstStyle/>
          <a:p>
            <a:endParaRPr lang="en-CA"/>
          </a:p>
        </p:txBody>
      </p:sp>
      <p:pic>
        <p:nvPicPr>
          <p:cNvPr id="4" name="Content Placeholder 4" descr="A screenshot of a computer program&#10;&#10;Description automatically generated">
            <a:extLst>
              <a:ext uri="{FF2B5EF4-FFF2-40B4-BE49-F238E27FC236}">
                <a16:creationId xmlns:a16="http://schemas.microsoft.com/office/drawing/2014/main" id="{82400FF4-E3F2-ADF1-4FAC-1B459FC7D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58" y="907638"/>
            <a:ext cx="11945945" cy="5869092"/>
          </a:xfrm>
          <a:prstGeom prst="rect">
            <a:avLst/>
          </a:prstGeom>
        </p:spPr>
      </p:pic>
      <p:sp>
        <p:nvSpPr>
          <p:cNvPr id="2" name="Footer Placeholder 1">
            <a:extLst>
              <a:ext uri="{FF2B5EF4-FFF2-40B4-BE49-F238E27FC236}">
                <a16:creationId xmlns:a16="http://schemas.microsoft.com/office/drawing/2014/main" id="{18C4CF0A-CB31-FC97-2646-E4E7B70C3A2A}"/>
              </a:ext>
            </a:extLst>
          </p:cNvPr>
          <p:cNvSpPr>
            <a:spLocks noGrp="1"/>
          </p:cNvSpPr>
          <p:nvPr>
            <p:ph type="ftr" sz="quarter" idx="11"/>
          </p:nvPr>
        </p:nvSpPr>
        <p:spPr/>
        <p:txBody>
          <a:bodyPr/>
          <a:lstStyle/>
          <a:p>
            <a:r>
              <a:rPr lang="sv-SE"/>
              <a:t>INST. : ENG.ALI BANI BAKAR &amp; ENG.Dana Al-Mahrouk</a:t>
            </a:r>
            <a:endParaRPr lang="en-CA"/>
          </a:p>
        </p:txBody>
      </p:sp>
      <p:pic>
        <p:nvPicPr>
          <p:cNvPr id="5" name="Picture 4" descr="A black and white image of a browser window&#10;&#10;Description automatically generated">
            <a:extLst>
              <a:ext uri="{FF2B5EF4-FFF2-40B4-BE49-F238E27FC236}">
                <a16:creationId xmlns:a16="http://schemas.microsoft.com/office/drawing/2014/main" id="{FBC0AF94-25EC-0503-B60D-15F5F53CA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68026342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FFA12-A697-D2FA-BC37-7E1BF778DF4F}"/>
              </a:ext>
            </a:extLst>
          </p:cNvPr>
          <p:cNvSpPr>
            <a:spLocks noGrp="1"/>
          </p:cNvSpPr>
          <p:nvPr>
            <p:ph type="title"/>
          </p:nvPr>
        </p:nvSpPr>
        <p:spPr/>
        <p:txBody>
          <a:bodyPr/>
          <a:lstStyle/>
          <a:p>
            <a:r>
              <a:rPr lang="en-US" dirty="0"/>
              <a:t>Wireshark </a:t>
            </a:r>
            <a:endParaRPr lang="en-CA" dirty="0"/>
          </a:p>
        </p:txBody>
      </p:sp>
      <p:sp>
        <p:nvSpPr>
          <p:cNvPr id="3" name="Content Placeholder 2">
            <a:extLst>
              <a:ext uri="{FF2B5EF4-FFF2-40B4-BE49-F238E27FC236}">
                <a16:creationId xmlns:a16="http://schemas.microsoft.com/office/drawing/2014/main" id="{F93A3452-EF9B-9D18-2254-00554D30FD4F}"/>
              </a:ext>
            </a:extLst>
          </p:cNvPr>
          <p:cNvSpPr>
            <a:spLocks noGrp="1"/>
          </p:cNvSpPr>
          <p:nvPr>
            <p:ph idx="1"/>
          </p:nvPr>
        </p:nvSpPr>
        <p:spPr/>
        <p:txBody>
          <a:bodyPr>
            <a:normAutofit/>
          </a:bodyPr>
          <a:lstStyle/>
          <a:p>
            <a:r>
              <a:rPr lang="en-US" sz="2400" dirty="0"/>
              <a:t>Open Wireshark </a:t>
            </a:r>
            <a:r>
              <a:rPr lang="en-US" sz="2400" dirty="0">
                <a:sym typeface="Wingdings" panose="05000000000000000000" pitchFamily="2" charset="2"/>
              </a:rPr>
              <a:t> Wi-Fi</a:t>
            </a:r>
          </a:p>
          <a:p>
            <a:r>
              <a:rPr lang="en-US" sz="2400" dirty="0">
                <a:sym typeface="Wingdings" panose="05000000000000000000" pitchFamily="2" charset="2"/>
              </a:rPr>
              <a:t>Go to google chrome  open web page that you have never open it.</a:t>
            </a:r>
            <a:endParaRPr lang="en-US" sz="2400" dirty="0"/>
          </a:p>
        </p:txBody>
      </p:sp>
      <p:sp>
        <p:nvSpPr>
          <p:cNvPr id="4" name="Footer Placeholder 3">
            <a:extLst>
              <a:ext uri="{FF2B5EF4-FFF2-40B4-BE49-F238E27FC236}">
                <a16:creationId xmlns:a16="http://schemas.microsoft.com/office/drawing/2014/main" id="{8B7A8F43-B8BB-84F0-27E3-F9F699C392EB}"/>
              </a:ext>
            </a:extLst>
          </p:cNvPr>
          <p:cNvSpPr>
            <a:spLocks noGrp="1"/>
          </p:cNvSpPr>
          <p:nvPr>
            <p:ph type="ftr" sz="quarter" idx="11"/>
          </p:nvPr>
        </p:nvSpPr>
        <p:spPr/>
        <p:txBody>
          <a:bodyPr/>
          <a:lstStyle/>
          <a:p>
            <a:r>
              <a:rPr lang="sv-SE"/>
              <a:t>INST. : ENG.ALI BANI BAKAR &amp; ENG.Dana Al-Mahrouk</a:t>
            </a:r>
            <a:endParaRPr lang="en-CA"/>
          </a:p>
        </p:txBody>
      </p:sp>
      <p:pic>
        <p:nvPicPr>
          <p:cNvPr id="5" name="Picture 4" descr="A black and white image of a browser window&#10;&#10;Description automatically generated">
            <a:extLst>
              <a:ext uri="{FF2B5EF4-FFF2-40B4-BE49-F238E27FC236}">
                <a16:creationId xmlns:a16="http://schemas.microsoft.com/office/drawing/2014/main" id="{F2E6A83A-7771-0A78-CCAD-A1C3DF3D2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930393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4B1ED-7D31-E93B-222E-F108BEA9A0CD}"/>
              </a:ext>
            </a:extLst>
          </p:cNvPr>
          <p:cNvSpPr>
            <a:spLocks noGrp="1"/>
          </p:cNvSpPr>
          <p:nvPr>
            <p:ph type="title"/>
          </p:nvPr>
        </p:nvSpPr>
        <p:spPr/>
        <p:txBody>
          <a:bodyPr/>
          <a:lstStyle/>
          <a:p>
            <a:r>
              <a:rPr lang="en-US" dirty="0"/>
              <a:t>CMD Command</a:t>
            </a:r>
            <a:endParaRPr lang="en-CA" dirty="0"/>
          </a:p>
        </p:txBody>
      </p:sp>
      <p:pic>
        <p:nvPicPr>
          <p:cNvPr id="5" name="Content Placeholder 4">
            <a:extLst>
              <a:ext uri="{FF2B5EF4-FFF2-40B4-BE49-F238E27FC236}">
                <a16:creationId xmlns:a16="http://schemas.microsoft.com/office/drawing/2014/main" id="{AD56E3E5-E449-2D1B-D940-2D7D4A2F0DB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8643" r="7392" b="5306"/>
          <a:stretch/>
        </p:blipFill>
        <p:spPr>
          <a:xfrm>
            <a:off x="7295535" y="-65608"/>
            <a:ext cx="4896465" cy="6923608"/>
          </a:xfrm>
        </p:spPr>
      </p:pic>
      <p:sp>
        <p:nvSpPr>
          <p:cNvPr id="6" name="Rectangle: Rounded Corners 5">
            <a:extLst>
              <a:ext uri="{FF2B5EF4-FFF2-40B4-BE49-F238E27FC236}">
                <a16:creationId xmlns:a16="http://schemas.microsoft.com/office/drawing/2014/main" id="{5B771869-A1C2-64BD-C93E-CD68B6DFCE0A}"/>
              </a:ext>
            </a:extLst>
          </p:cNvPr>
          <p:cNvSpPr/>
          <p:nvPr/>
        </p:nvSpPr>
        <p:spPr>
          <a:xfrm>
            <a:off x="8740877" y="-65608"/>
            <a:ext cx="658762" cy="291750"/>
          </a:xfrm>
          <a:prstGeom prst="roundRect">
            <a:avLst/>
          </a:prstGeom>
          <a:noFill/>
          <a:ln w="190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7" name="Rectangle: Rounded Corners 6">
            <a:extLst>
              <a:ext uri="{FF2B5EF4-FFF2-40B4-BE49-F238E27FC236}">
                <a16:creationId xmlns:a16="http://schemas.microsoft.com/office/drawing/2014/main" id="{063E4C1F-B5DE-FC32-07AA-3D6639A48ED9}"/>
              </a:ext>
            </a:extLst>
          </p:cNvPr>
          <p:cNvSpPr/>
          <p:nvPr/>
        </p:nvSpPr>
        <p:spPr>
          <a:xfrm>
            <a:off x="7487263" y="6340642"/>
            <a:ext cx="2541640" cy="152233"/>
          </a:xfrm>
          <a:prstGeom prst="roundRect">
            <a:avLst/>
          </a:prstGeom>
          <a:noFill/>
          <a:ln w="190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7C56FE63-DF06-5468-4B36-9CA85C17717C}"/>
              </a:ext>
            </a:extLst>
          </p:cNvPr>
          <p:cNvSpPr/>
          <p:nvPr/>
        </p:nvSpPr>
        <p:spPr>
          <a:xfrm>
            <a:off x="7295535" y="5660350"/>
            <a:ext cx="2541640" cy="278887"/>
          </a:xfrm>
          <a:prstGeom prst="roundRect">
            <a:avLst/>
          </a:prstGeom>
          <a:noFill/>
          <a:ln w="1905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9" name="Rectangle 8">
            <a:extLst>
              <a:ext uri="{FF2B5EF4-FFF2-40B4-BE49-F238E27FC236}">
                <a16:creationId xmlns:a16="http://schemas.microsoft.com/office/drawing/2014/main" id="{AEB7354F-6592-ABCE-DC16-1A8408CC63EB}"/>
              </a:ext>
            </a:extLst>
          </p:cNvPr>
          <p:cNvSpPr/>
          <p:nvPr/>
        </p:nvSpPr>
        <p:spPr>
          <a:xfrm>
            <a:off x="10080719" y="3525985"/>
            <a:ext cx="2041177" cy="795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0056A84F-2865-47F8-9F36-5EF5926FAEAB}"/>
              </a:ext>
            </a:extLst>
          </p:cNvPr>
          <p:cNvSpPr/>
          <p:nvPr/>
        </p:nvSpPr>
        <p:spPr>
          <a:xfrm>
            <a:off x="10088831" y="4794228"/>
            <a:ext cx="2041177" cy="795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DAEE2AAF-C2D3-06B0-0FB5-20056A030CDE}"/>
              </a:ext>
            </a:extLst>
          </p:cNvPr>
          <p:cNvSpPr/>
          <p:nvPr/>
        </p:nvSpPr>
        <p:spPr>
          <a:xfrm>
            <a:off x="10088830" y="6018994"/>
            <a:ext cx="2041177" cy="79552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2" name="Content Placeholder 2">
            <a:extLst>
              <a:ext uri="{FF2B5EF4-FFF2-40B4-BE49-F238E27FC236}">
                <a16:creationId xmlns:a16="http://schemas.microsoft.com/office/drawing/2014/main" id="{0A56F43D-AF41-E49D-8FDA-C1C79C6C63CD}"/>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ipconfig</a:t>
            </a:r>
          </a:p>
          <a:p>
            <a:r>
              <a:rPr lang="en-US" dirty="0" err="1"/>
              <a:t>nslookup</a:t>
            </a:r>
            <a:r>
              <a:rPr lang="en-US" dirty="0"/>
              <a:t> &lt;DNS name&gt;</a:t>
            </a:r>
          </a:p>
        </p:txBody>
      </p:sp>
      <p:pic>
        <p:nvPicPr>
          <p:cNvPr id="14" name="Picture 13">
            <a:extLst>
              <a:ext uri="{FF2B5EF4-FFF2-40B4-BE49-F238E27FC236}">
                <a16:creationId xmlns:a16="http://schemas.microsoft.com/office/drawing/2014/main" id="{4253E864-A74B-A3DD-136B-BFDEE0E9E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529" y="4059059"/>
            <a:ext cx="5259695" cy="2117904"/>
          </a:xfrm>
          <a:prstGeom prst="rect">
            <a:avLst/>
          </a:prstGeom>
        </p:spPr>
      </p:pic>
      <p:sp>
        <p:nvSpPr>
          <p:cNvPr id="15" name="Rectangle: Rounded Corners 14">
            <a:extLst>
              <a:ext uri="{FF2B5EF4-FFF2-40B4-BE49-F238E27FC236}">
                <a16:creationId xmlns:a16="http://schemas.microsoft.com/office/drawing/2014/main" id="{F84591D6-1322-A6F9-653E-0FACBA38CC2B}"/>
              </a:ext>
            </a:extLst>
          </p:cNvPr>
          <p:cNvSpPr/>
          <p:nvPr/>
        </p:nvSpPr>
        <p:spPr>
          <a:xfrm>
            <a:off x="3343275" y="4059059"/>
            <a:ext cx="2543174" cy="370066"/>
          </a:xfrm>
          <a:prstGeom prst="round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16" name="Rectangle: Rounded Corners 15">
            <a:extLst>
              <a:ext uri="{FF2B5EF4-FFF2-40B4-BE49-F238E27FC236}">
                <a16:creationId xmlns:a16="http://schemas.microsoft.com/office/drawing/2014/main" id="{B94C813F-0C3B-603E-4D45-751F55C33E3C}"/>
              </a:ext>
            </a:extLst>
          </p:cNvPr>
          <p:cNvSpPr/>
          <p:nvPr/>
        </p:nvSpPr>
        <p:spPr>
          <a:xfrm>
            <a:off x="827785" y="5735154"/>
            <a:ext cx="3353689" cy="370066"/>
          </a:xfrm>
          <a:prstGeom prst="roundRect">
            <a:avLst/>
          </a:prstGeom>
          <a:noFill/>
          <a:ln w="38100" cap="flat" cmpd="sng" algn="ctr">
            <a:solidFill>
              <a:srgbClr val="FFFF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CA"/>
          </a:p>
        </p:txBody>
      </p:sp>
      <p:sp>
        <p:nvSpPr>
          <p:cNvPr id="3" name="Footer Placeholder 2">
            <a:extLst>
              <a:ext uri="{FF2B5EF4-FFF2-40B4-BE49-F238E27FC236}">
                <a16:creationId xmlns:a16="http://schemas.microsoft.com/office/drawing/2014/main" id="{FC4E0546-DC4C-E315-09B5-D3DF4EECD9DA}"/>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433912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B1C6-D241-3D2E-0BFB-9ED773A89D88}"/>
              </a:ext>
            </a:extLst>
          </p:cNvPr>
          <p:cNvSpPr>
            <a:spLocks noGrp="1"/>
          </p:cNvSpPr>
          <p:nvPr>
            <p:ph type="title"/>
          </p:nvPr>
        </p:nvSpPr>
        <p:spPr>
          <a:xfrm>
            <a:off x="838200" y="88898"/>
            <a:ext cx="10515600" cy="1325563"/>
          </a:xfrm>
        </p:spPr>
        <p:txBody>
          <a:bodyPr/>
          <a:lstStyle/>
          <a:p>
            <a:r>
              <a:rPr lang="en-US" dirty="0"/>
              <a:t>Open a HTTPS page </a:t>
            </a:r>
            <a:r>
              <a:rPr lang="en-US" dirty="0">
                <a:sym typeface="Wingdings" panose="05000000000000000000" pitchFamily="2" charset="2"/>
              </a:rPr>
              <a:t> bau.edu.jo</a:t>
            </a:r>
            <a:endParaRPr lang="en-CA" dirty="0"/>
          </a:p>
        </p:txBody>
      </p:sp>
      <p:pic>
        <p:nvPicPr>
          <p:cNvPr id="5" name="Content Placeholder 4">
            <a:extLst>
              <a:ext uri="{FF2B5EF4-FFF2-40B4-BE49-F238E27FC236}">
                <a16:creationId xmlns:a16="http://schemas.microsoft.com/office/drawing/2014/main" id="{1CCEE627-712E-D01E-C537-1F05DDB668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404938"/>
            <a:ext cx="12206266" cy="4972050"/>
          </a:xfrm>
        </p:spPr>
      </p:pic>
      <p:sp>
        <p:nvSpPr>
          <p:cNvPr id="7" name="Rectangle 6">
            <a:extLst>
              <a:ext uri="{FF2B5EF4-FFF2-40B4-BE49-F238E27FC236}">
                <a16:creationId xmlns:a16="http://schemas.microsoft.com/office/drawing/2014/main" id="{7ED02C82-1F57-EA12-915E-7DEBF94C4498}"/>
              </a:ext>
            </a:extLst>
          </p:cNvPr>
          <p:cNvSpPr/>
          <p:nvPr/>
        </p:nvSpPr>
        <p:spPr>
          <a:xfrm>
            <a:off x="5486400" y="1866899"/>
            <a:ext cx="6705600" cy="933451"/>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Rounded Corners 7">
            <a:extLst>
              <a:ext uri="{FF2B5EF4-FFF2-40B4-BE49-F238E27FC236}">
                <a16:creationId xmlns:a16="http://schemas.microsoft.com/office/drawing/2014/main" id="{5624AFE4-6B1F-AF5E-C125-419DDD92333F}"/>
              </a:ext>
            </a:extLst>
          </p:cNvPr>
          <p:cNvSpPr/>
          <p:nvPr/>
        </p:nvSpPr>
        <p:spPr>
          <a:xfrm>
            <a:off x="10925175" y="2028825"/>
            <a:ext cx="1181099" cy="542925"/>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3-way </a:t>
            </a:r>
            <a:r>
              <a:rPr lang="en-US" sz="1600" dirty="0" err="1"/>
              <a:t>handshak</a:t>
            </a:r>
            <a:endParaRPr lang="en-CA" sz="1600" dirty="0"/>
          </a:p>
        </p:txBody>
      </p:sp>
      <p:sp>
        <p:nvSpPr>
          <p:cNvPr id="9" name="Rectangle 8">
            <a:extLst>
              <a:ext uri="{FF2B5EF4-FFF2-40B4-BE49-F238E27FC236}">
                <a16:creationId xmlns:a16="http://schemas.microsoft.com/office/drawing/2014/main" id="{831066CC-086D-06D4-54CA-C79A2B1D382C}"/>
              </a:ext>
            </a:extLst>
          </p:cNvPr>
          <p:cNvSpPr/>
          <p:nvPr/>
        </p:nvSpPr>
        <p:spPr>
          <a:xfrm>
            <a:off x="5486400" y="2973388"/>
            <a:ext cx="2076450" cy="1793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0249873A-04FB-BD1D-4600-B3D5CF4D4F34}"/>
              </a:ext>
            </a:extLst>
          </p:cNvPr>
          <p:cNvSpPr/>
          <p:nvPr/>
        </p:nvSpPr>
        <p:spPr>
          <a:xfrm>
            <a:off x="5486400" y="3910013"/>
            <a:ext cx="2076450" cy="1793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1" name="Rectangle 10">
            <a:extLst>
              <a:ext uri="{FF2B5EF4-FFF2-40B4-BE49-F238E27FC236}">
                <a16:creationId xmlns:a16="http://schemas.microsoft.com/office/drawing/2014/main" id="{42694FFB-A7F6-0737-CFA4-384906333DCF}"/>
              </a:ext>
            </a:extLst>
          </p:cNvPr>
          <p:cNvSpPr/>
          <p:nvPr/>
        </p:nvSpPr>
        <p:spPr>
          <a:xfrm>
            <a:off x="5486399" y="4388644"/>
            <a:ext cx="2771775" cy="1793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2" name="Rectangle 11">
            <a:extLst>
              <a:ext uri="{FF2B5EF4-FFF2-40B4-BE49-F238E27FC236}">
                <a16:creationId xmlns:a16="http://schemas.microsoft.com/office/drawing/2014/main" id="{21345ABC-5C95-BA00-BB33-91B0730E93F2}"/>
              </a:ext>
            </a:extLst>
          </p:cNvPr>
          <p:cNvSpPr/>
          <p:nvPr/>
        </p:nvSpPr>
        <p:spPr>
          <a:xfrm>
            <a:off x="5486399" y="5325269"/>
            <a:ext cx="876302" cy="1793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Rectangle 12">
            <a:extLst>
              <a:ext uri="{FF2B5EF4-FFF2-40B4-BE49-F238E27FC236}">
                <a16:creationId xmlns:a16="http://schemas.microsoft.com/office/drawing/2014/main" id="{70F60517-F5C4-866D-1488-BD07D34D1EBD}"/>
              </a:ext>
            </a:extLst>
          </p:cNvPr>
          <p:cNvSpPr/>
          <p:nvPr/>
        </p:nvSpPr>
        <p:spPr>
          <a:xfrm>
            <a:off x="5486398" y="5957094"/>
            <a:ext cx="4848227" cy="17938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16" name="Picture 15">
            <a:extLst>
              <a:ext uri="{FF2B5EF4-FFF2-40B4-BE49-F238E27FC236}">
                <a16:creationId xmlns:a16="http://schemas.microsoft.com/office/drawing/2014/main" id="{5449CFB1-8197-A9FA-7564-CED8E12906F6}"/>
              </a:ext>
            </a:extLst>
          </p:cNvPr>
          <p:cNvPicPr>
            <a:picLocks noChangeAspect="1"/>
          </p:cNvPicPr>
          <p:nvPr/>
        </p:nvPicPr>
        <p:blipFill>
          <a:blip r:embed="rId3"/>
          <a:srcRect l="2149" t="76944" b="12073"/>
          <a:stretch/>
        </p:blipFill>
        <p:spPr>
          <a:xfrm>
            <a:off x="190500" y="6162773"/>
            <a:ext cx="10448926" cy="676177"/>
          </a:xfrm>
          <a:prstGeom prst="rect">
            <a:avLst/>
          </a:prstGeom>
        </p:spPr>
      </p:pic>
      <p:sp>
        <p:nvSpPr>
          <p:cNvPr id="6" name="Rectangle 5">
            <a:extLst>
              <a:ext uri="{FF2B5EF4-FFF2-40B4-BE49-F238E27FC236}">
                <a16:creationId xmlns:a16="http://schemas.microsoft.com/office/drawing/2014/main" id="{3DE96753-A1F5-2987-BF01-ECF3FF425D97}"/>
              </a:ext>
            </a:extLst>
          </p:cNvPr>
          <p:cNvSpPr/>
          <p:nvPr/>
        </p:nvSpPr>
        <p:spPr>
          <a:xfrm>
            <a:off x="1552575" y="1895474"/>
            <a:ext cx="2590800" cy="4972050"/>
          </a:xfrm>
          <a:prstGeom prst="rect">
            <a:avLst/>
          </a:prstGeom>
          <a:solidFill>
            <a:srgbClr val="E7E6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7" name="Rectangle 16">
            <a:extLst>
              <a:ext uri="{FF2B5EF4-FFF2-40B4-BE49-F238E27FC236}">
                <a16:creationId xmlns:a16="http://schemas.microsoft.com/office/drawing/2014/main" id="{EB76D6FF-D3BB-F400-679D-35FC760314C2}"/>
              </a:ext>
            </a:extLst>
          </p:cNvPr>
          <p:cNvSpPr/>
          <p:nvPr/>
        </p:nvSpPr>
        <p:spPr>
          <a:xfrm>
            <a:off x="5486398" y="6297996"/>
            <a:ext cx="1181100" cy="18427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8" name="Rectangle 17">
            <a:extLst>
              <a:ext uri="{FF2B5EF4-FFF2-40B4-BE49-F238E27FC236}">
                <a16:creationId xmlns:a16="http://schemas.microsoft.com/office/drawing/2014/main" id="{A9D8E356-6CD6-F793-F672-C83D615A6323}"/>
              </a:ext>
            </a:extLst>
          </p:cNvPr>
          <p:cNvSpPr/>
          <p:nvPr/>
        </p:nvSpPr>
        <p:spPr>
          <a:xfrm>
            <a:off x="5486398" y="6481223"/>
            <a:ext cx="4848227" cy="16018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Footer Placeholder 2">
            <a:extLst>
              <a:ext uri="{FF2B5EF4-FFF2-40B4-BE49-F238E27FC236}">
                <a16:creationId xmlns:a16="http://schemas.microsoft.com/office/drawing/2014/main" id="{93CC59AA-2192-60E9-3BB9-9F589E7D30BC}"/>
              </a:ext>
            </a:extLst>
          </p:cNvPr>
          <p:cNvSpPr>
            <a:spLocks noGrp="1"/>
          </p:cNvSpPr>
          <p:nvPr>
            <p:ph type="ftr" sz="quarter" idx="11"/>
          </p:nvPr>
        </p:nvSpPr>
        <p:spPr/>
        <p:txBody>
          <a:bodyPr/>
          <a:lstStyle/>
          <a:p>
            <a:r>
              <a:rPr lang="sv-SE"/>
              <a:t>INST. : ENG.ALI BANI BAKAR &amp; ENG.Dana Al-Mahrouk</a:t>
            </a:r>
            <a:endParaRPr lang="en-CA"/>
          </a:p>
        </p:txBody>
      </p:sp>
      <p:pic>
        <p:nvPicPr>
          <p:cNvPr id="4" name="Picture 3" descr="A black and white image of a browser window&#10;&#10;Description automatically generated">
            <a:extLst>
              <a:ext uri="{FF2B5EF4-FFF2-40B4-BE49-F238E27FC236}">
                <a16:creationId xmlns:a16="http://schemas.microsoft.com/office/drawing/2014/main" id="{DEEFDCFF-3B72-FE11-2E07-FD28CF42E03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221463020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B252A-CD16-6D19-E86B-CBDB57DDE278}"/>
              </a:ext>
            </a:extLst>
          </p:cNvPr>
          <p:cNvSpPr>
            <a:spLocks noGrp="1"/>
          </p:cNvSpPr>
          <p:nvPr>
            <p:ph type="title"/>
          </p:nvPr>
        </p:nvSpPr>
        <p:spPr/>
        <p:txBody>
          <a:bodyPr/>
          <a:lstStyle/>
          <a:p>
            <a:r>
              <a:rPr lang="en-US" dirty="0"/>
              <a:t>Client Hello Message</a:t>
            </a:r>
            <a:endParaRPr lang="en-CA" dirty="0"/>
          </a:p>
        </p:txBody>
      </p:sp>
      <p:sp>
        <p:nvSpPr>
          <p:cNvPr id="3" name="Content Placeholder 2">
            <a:extLst>
              <a:ext uri="{FF2B5EF4-FFF2-40B4-BE49-F238E27FC236}">
                <a16:creationId xmlns:a16="http://schemas.microsoft.com/office/drawing/2014/main" id="{CB095ACF-B4E9-71F8-350E-D1C9F69BB838}"/>
              </a:ext>
            </a:extLst>
          </p:cNvPr>
          <p:cNvSpPr>
            <a:spLocks noGrp="1"/>
          </p:cNvSpPr>
          <p:nvPr>
            <p:ph idx="1"/>
          </p:nvPr>
        </p:nvSpPr>
        <p:spPr>
          <a:xfrm>
            <a:off x="838200" y="1825625"/>
            <a:ext cx="4749800" cy="4667250"/>
          </a:xfrm>
        </p:spPr>
        <p:txBody>
          <a:bodyPr>
            <a:normAutofit/>
          </a:bodyPr>
          <a:lstStyle/>
          <a:p>
            <a:r>
              <a:rPr lang="en-US" sz="2000" b="1" dirty="0">
                <a:solidFill>
                  <a:srgbClr val="FF0000"/>
                </a:solidFill>
              </a:rPr>
              <a:t>Version</a:t>
            </a:r>
            <a:r>
              <a:rPr lang="en-US" sz="2000" dirty="0"/>
              <a:t>: The client specifies the highest version of the TLS/SSL protocol it supports</a:t>
            </a:r>
          </a:p>
          <a:p>
            <a:r>
              <a:rPr lang="en-US" sz="2000" b="1" dirty="0">
                <a:solidFill>
                  <a:srgbClr val="FF0000"/>
                </a:solidFill>
              </a:rPr>
              <a:t>Random Number</a:t>
            </a:r>
            <a:r>
              <a:rPr lang="en-US" sz="2000" dirty="0"/>
              <a:t>: (typically 32 bytes) is generated by the client and sent to the server.</a:t>
            </a:r>
          </a:p>
          <a:p>
            <a:r>
              <a:rPr lang="en-US" sz="2000" b="1" dirty="0">
                <a:solidFill>
                  <a:srgbClr val="FF0000"/>
                </a:solidFill>
              </a:rPr>
              <a:t>Session ID</a:t>
            </a:r>
            <a:r>
              <a:rPr lang="en-US" sz="2000" dirty="0"/>
              <a:t>: If the client is attempting to resume a previous session, it includes a session ID. If this is the first time the client is connecting to the server, the session ID is usually empty.</a:t>
            </a:r>
          </a:p>
          <a:p>
            <a:r>
              <a:rPr lang="en-US" sz="2000" b="1" dirty="0">
                <a:solidFill>
                  <a:srgbClr val="FF0000"/>
                </a:solidFill>
              </a:rPr>
              <a:t>Cipher Suites</a:t>
            </a:r>
            <a:r>
              <a:rPr lang="en-US" sz="2000" dirty="0"/>
              <a:t>: The client sends a list of supported cryptographic algorithms.</a:t>
            </a:r>
          </a:p>
          <a:p>
            <a:r>
              <a:rPr lang="en-US" sz="2000" dirty="0"/>
              <a:t>…</a:t>
            </a:r>
            <a:endParaRPr lang="en-CA" sz="2000" dirty="0"/>
          </a:p>
        </p:txBody>
      </p:sp>
      <p:pic>
        <p:nvPicPr>
          <p:cNvPr id="6" name="Picture 5">
            <a:extLst>
              <a:ext uri="{FF2B5EF4-FFF2-40B4-BE49-F238E27FC236}">
                <a16:creationId xmlns:a16="http://schemas.microsoft.com/office/drawing/2014/main" id="{89EFC8BF-FA0B-2A4E-6118-A9A2D4775086}"/>
              </a:ext>
            </a:extLst>
          </p:cNvPr>
          <p:cNvPicPr>
            <a:picLocks noChangeAspect="1"/>
          </p:cNvPicPr>
          <p:nvPr/>
        </p:nvPicPr>
        <p:blipFill>
          <a:blip r:embed="rId2"/>
          <a:stretch>
            <a:fillRect/>
          </a:stretch>
        </p:blipFill>
        <p:spPr>
          <a:xfrm>
            <a:off x="5886935" y="775853"/>
            <a:ext cx="6235949" cy="5993957"/>
          </a:xfrm>
          <a:prstGeom prst="rect">
            <a:avLst/>
          </a:prstGeom>
        </p:spPr>
      </p:pic>
      <p:sp>
        <p:nvSpPr>
          <p:cNvPr id="7" name="Rectangle 6">
            <a:extLst>
              <a:ext uri="{FF2B5EF4-FFF2-40B4-BE49-F238E27FC236}">
                <a16:creationId xmlns:a16="http://schemas.microsoft.com/office/drawing/2014/main" id="{1AF894ED-C8FF-D398-16F3-03933040C7B4}"/>
              </a:ext>
            </a:extLst>
          </p:cNvPr>
          <p:cNvSpPr/>
          <p:nvPr/>
        </p:nvSpPr>
        <p:spPr>
          <a:xfrm>
            <a:off x="9790545" y="972490"/>
            <a:ext cx="1182255" cy="20052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E821DC3A-0232-1CC3-2F59-808B54928D89}"/>
              </a:ext>
            </a:extLst>
          </p:cNvPr>
          <p:cNvSpPr/>
          <p:nvPr/>
        </p:nvSpPr>
        <p:spPr>
          <a:xfrm>
            <a:off x="6525490" y="1337327"/>
            <a:ext cx="2175165" cy="1959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BF08DD7D-E0B7-B1E5-ED26-2251E82D21E1}"/>
              </a:ext>
            </a:extLst>
          </p:cNvPr>
          <p:cNvSpPr/>
          <p:nvPr/>
        </p:nvSpPr>
        <p:spPr>
          <a:xfrm>
            <a:off x="6525490" y="1718434"/>
            <a:ext cx="2812474" cy="2162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Rectangle 9">
            <a:extLst>
              <a:ext uri="{FF2B5EF4-FFF2-40B4-BE49-F238E27FC236}">
                <a16:creationId xmlns:a16="http://schemas.microsoft.com/office/drawing/2014/main" id="{7012434C-94D3-FED3-2A61-18B5835C77AE}"/>
              </a:ext>
            </a:extLst>
          </p:cNvPr>
          <p:cNvSpPr/>
          <p:nvPr/>
        </p:nvSpPr>
        <p:spPr>
          <a:xfrm>
            <a:off x="6751781" y="2252162"/>
            <a:ext cx="5371103" cy="114913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104F30A1-C7AD-8D7C-B0BF-9FAB0BBD1661}"/>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86491397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E56A-9E60-3A23-2518-47303721DA9F}"/>
              </a:ext>
            </a:extLst>
          </p:cNvPr>
          <p:cNvSpPr>
            <a:spLocks noGrp="1"/>
          </p:cNvSpPr>
          <p:nvPr>
            <p:ph type="title"/>
          </p:nvPr>
        </p:nvSpPr>
        <p:spPr/>
        <p:txBody>
          <a:bodyPr/>
          <a:lstStyle/>
          <a:p>
            <a:r>
              <a:rPr lang="en-US" dirty="0"/>
              <a:t>Server Hello Message</a:t>
            </a:r>
            <a:endParaRPr lang="en-CA" dirty="0"/>
          </a:p>
        </p:txBody>
      </p:sp>
      <p:sp>
        <p:nvSpPr>
          <p:cNvPr id="3" name="Content Placeholder 2">
            <a:extLst>
              <a:ext uri="{FF2B5EF4-FFF2-40B4-BE49-F238E27FC236}">
                <a16:creationId xmlns:a16="http://schemas.microsoft.com/office/drawing/2014/main" id="{82158DB7-454C-5B3B-36F4-F27FA7281659}"/>
              </a:ext>
            </a:extLst>
          </p:cNvPr>
          <p:cNvSpPr>
            <a:spLocks noGrp="1"/>
          </p:cNvSpPr>
          <p:nvPr>
            <p:ph idx="1"/>
          </p:nvPr>
        </p:nvSpPr>
        <p:spPr>
          <a:xfrm>
            <a:off x="334297" y="1825624"/>
            <a:ext cx="4571731" cy="4899191"/>
          </a:xfrm>
        </p:spPr>
        <p:txBody>
          <a:bodyPr>
            <a:normAutofit/>
          </a:bodyPr>
          <a:lstStyle/>
          <a:p>
            <a:r>
              <a:rPr lang="en-US" sz="2000" b="1" dirty="0">
                <a:solidFill>
                  <a:srgbClr val="FF0000"/>
                </a:solidFill>
              </a:rPr>
              <a:t>Version</a:t>
            </a:r>
            <a:r>
              <a:rPr lang="en-US" sz="2000" dirty="0"/>
              <a:t>: The server specifies the TLS/SSL protocol version that will be used for the session.</a:t>
            </a:r>
          </a:p>
          <a:p>
            <a:r>
              <a:rPr lang="en-US" sz="2000" b="1" dirty="0">
                <a:solidFill>
                  <a:srgbClr val="FF0000"/>
                </a:solidFill>
              </a:rPr>
              <a:t>Random Number</a:t>
            </a:r>
            <a:r>
              <a:rPr lang="en-US" sz="2000" dirty="0"/>
              <a:t>: The server generates and sends a random number (32 bytes) to the client.</a:t>
            </a:r>
          </a:p>
          <a:p>
            <a:r>
              <a:rPr lang="en-US" sz="2000" b="1" dirty="0">
                <a:solidFill>
                  <a:srgbClr val="FF0000"/>
                </a:solidFill>
              </a:rPr>
              <a:t>Session ID</a:t>
            </a:r>
            <a:r>
              <a:rPr lang="en-US" sz="2000" dirty="0"/>
              <a:t>: If the client included a session ID in the Client Hello, and the server recognizes it, it will use the same session ID to resume the session. Otherwise, it creates a new session ID.</a:t>
            </a:r>
          </a:p>
          <a:p>
            <a:r>
              <a:rPr lang="en-US" sz="2000" b="1" dirty="0">
                <a:solidFill>
                  <a:srgbClr val="FF0000"/>
                </a:solidFill>
              </a:rPr>
              <a:t>Cipher Suite</a:t>
            </a:r>
            <a:r>
              <a:rPr lang="en-US" sz="2000" dirty="0"/>
              <a:t>: The server selects one cipher suite from the list provided by the client.</a:t>
            </a:r>
            <a:endParaRPr lang="en-CA" sz="2000" dirty="0"/>
          </a:p>
        </p:txBody>
      </p:sp>
      <p:pic>
        <p:nvPicPr>
          <p:cNvPr id="5" name="Picture 4">
            <a:extLst>
              <a:ext uri="{FF2B5EF4-FFF2-40B4-BE49-F238E27FC236}">
                <a16:creationId xmlns:a16="http://schemas.microsoft.com/office/drawing/2014/main" id="{2E3204EA-E026-8C13-F71C-C5400B4D91FE}"/>
              </a:ext>
            </a:extLst>
          </p:cNvPr>
          <p:cNvPicPr>
            <a:picLocks noChangeAspect="1"/>
          </p:cNvPicPr>
          <p:nvPr/>
        </p:nvPicPr>
        <p:blipFill>
          <a:blip r:embed="rId2"/>
          <a:stretch>
            <a:fillRect/>
          </a:stretch>
        </p:blipFill>
        <p:spPr>
          <a:xfrm>
            <a:off x="4906028" y="2276020"/>
            <a:ext cx="7182852" cy="4448796"/>
          </a:xfrm>
          <a:prstGeom prst="rect">
            <a:avLst/>
          </a:prstGeom>
        </p:spPr>
      </p:pic>
      <p:sp>
        <p:nvSpPr>
          <p:cNvPr id="6" name="Rectangle 5">
            <a:extLst>
              <a:ext uri="{FF2B5EF4-FFF2-40B4-BE49-F238E27FC236}">
                <a16:creationId xmlns:a16="http://schemas.microsoft.com/office/drawing/2014/main" id="{C1753DFA-F9B8-9649-5243-9DF156AEF12F}"/>
              </a:ext>
            </a:extLst>
          </p:cNvPr>
          <p:cNvSpPr/>
          <p:nvPr/>
        </p:nvSpPr>
        <p:spPr>
          <a:xfrm>
            <a:off x="8899236" y="2464163"/>
            <a:ext cx="1186873" cy="19591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CB2523D0-3D03-06B8-7207-FA9A4207E0E2}"/>
              </a:ext>
            </a:extLst>
          </p:cNvPr>
          <p:cNvSpPr/>
          <p:nvPr/>
        </p:nvSpPr>
        <p:spPr>
          <a:xfrm>
            <a:off x="5575689" y="2842855"/>
            <a:ext cx="2175165" cy="1959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A91C3EDE-FDCC-76CD-AD51-79DE412C138F}"/>
              </a:ext>
            </a:extLst>
          </p:cNvPr>
          <p:cNvSpPr/>
          <p:nvPr/>
        </p:nvSpPr>
        <p:spPr>
          <a:xfrm>
            <a:off x="5575689" y="3233091"/>
            <a:ext cx="2829402" cy="1959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CB6F6351-5202-CA49-3318-2B23C88C6ECD}"/>
              </a:ext>
            </a:extLst>
          </p:cNvPr>
          <p:cNvSpPr/>
          <p:nvPr/>
        </p:nvSpPr>
        <p:spPr>
          <a:xfrm>
            <a:off x="5801978" y="3790676"/>
            <a:ext cx="6286901" cy="7905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75B4B942-9791-9D80-F27B-AB416364A40E}"/>
              </a:ext>
            </a:extLst>
          </p:cNvPr>
          <p:cNvSpPr>
            <a:spLocks noGrp="1"/>
          </p:cNvSpPr>
          <p:nvPr>
            <p:ph type="ftr" sz="quarter" idx="11"/>
          </p:nvPr>
        </p:nvSpPr>
        <p:spPr/>
        <p:txBody>
          <a:bodyPr/>
          <a:lstStyle/>
          <a:p>
            <a:r>
              <a:rPr lang="sv-SE"/>
              <a:t>INST. : ENG.ALI BANI BAKAR &amp; ENG.Dana Al-Mahrouk</a:t>
            </a:r>
            <a:endParaRPr lang="en-CA"/>
          </a:p>
        </p:txBody>
      </p:sp>
      <p:pic>
        <p:nvPicPr>
          <p:cNvPr id="10" name="Picture 9" descr="A black and white image of a browser window&#10;&#10;Description automatically generated">
            <a:extLst>
              <a:ext uri="{FF2B5EF4-FFF2-40B4-BE49-F238E27FC236}">
                <a16:creationId xmlns:a16="http://schemas.microsoft.com/office/drawing/2014/main" id="{2815E838-FBDD-4952-8C4D-5B41ACD1DD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9012524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70246-A0E4-F2D1-095F-B7F001848759}"/>
              </a:ext>
            </a:extLst>
          </p:cNvPr>
          <p:cNvSpPr>
            <a:spLocks noGrp="1"/>
          </p:cNvSpPr>
          <p:nvPr>
            <p:ph type="title"/>
          </p:nvPr>
        </p:nvSpPr>
        <p:spPr/>
        <p:txBody>
          <a:bodyPr/>
          <a:lstStyle/>
          <a:p>
            <a:r>
              <a:rPr lang="en-US" dirty="0"/>
              <a:t>Server key Exchange, Server Hello Done</a:t>
            </a:r>
            <a:endParaRPr lang="en-CA" dirty="0"/>
          </a:p>
        </p:txBody>
      </p:sp>
      <p:sp>
        <p:nvSpPr>
          <p:cNvPr id="3" name="Content Placeholder 2">
            <a:extLst>
              <a:ext uri="{FF2B5EF4-FFF2-40B4-BE49-F238E27FC236}">
                <a16:creationId xmlns:a16="http://schemas.microsoft.com/office/drawing/2014/main" id="{DF09B55D-C508-9562-C660-77AA3AF312C2}"/>
              </a:ext>
            </a:extLst>
          </p:cNvPr>
          <p:cNvSpPr>
            <a:spLocks noGrp="1"/>
          </p:cNvSpPr>
          <p:nvPr>
            <p:ph idx="1"/>
          </p:nvPr>
        </p:nvSpPr>
        <p:spPr>
          <a:xfrm>
            <a:off x="285136" y="1825625"/>
            <a:ext cx="5487592" cy="4919304"/>
          </a:xfrm>
        </p:spPr>
        <p:txBody>
          <a:bodyPr>
            <a:normAutofit/>
          </a:bodyPr>
          <a:lstStyle/>
          <a:p>
            <a:r>
              <a:rPr lang="en-US" sz="2000" b="1" dirty="0">
                <a:solidFill>
                  <a:srgbClr val="FF0000"/>
                </a:solidFill>
              </a:rPr>
              <a:t>(ECDHE): </a:t>
            </a:r>
            <a:r>
              <a:rPr lang="en-US" sz="2000" dirty="0"/>
              <a:t>the server sends the elliptic curve parameters and its public key.</a:t>
            </a:r>
          </a:p>
          <a:p>
            <a:r>
              <a:rPr lang="en-US" sz="2000" b="1" dirty="0">
                <a:solidFill>
                  <a:srgbClr val="FF0000"/>
                </a:solidFill>
              </a:rPr>
              <a:t>DH Parameters</a:t>
            </a:r>
            <a:r>
              <a:rPr lang="en-US" sz="2000" dirty="0"/>
              <a:t>: (prime number), (generator), and the server’s public value.</a:t>
            </a:r>
          </a:p>
          <a:p>
            <a:r>
              <a:rPr lang="en-US" sz="2000" b="1" dirty="0">
                <a:solidFill>
                  <a:srgbClr val="FF0000"/>
                </a:solidFill>
              </a:rPr>
              <a:t>EC Parameters</a:t>
            </a:r>
            <a:r>
              <a:rPr lang="en-US" sz="2000" dirty="0"/>
              <a:t>: Curve name, server’s public key on the curve.</a:t>
            </a:r>
          </a:p>
          <a:p>
            <a:r>
              <a:rPr lang="en-US" sz="2000" b="1" dirty="0">
                <a:solidFill>
                  <a:srgbClr val="FF0000"/>
                </a:solidFill>
              </a:rPr>
              <a:t>Digital Signature</a:t>
            </a:r>
            <a:r>
              <a:rPr lang="en-US" sz="2000" dirty="0"/>
              <a:t>: The server signs the key exchange parameters with its private key. This signature ensures that the key exchange parameters are authentic and were sent by the legitimate server.</a:t>
            </a:r>
          </a:p>
          <a:p>
            <a:r>
              <a:rPr lang="en-US" sz="2000" b="1" dirty="0">
                <a:solidFill>
                  <a:srgbClr val="FF0000"/>
                </a:solidFill>
              </a:rPr>
              <a:t>Server Hello Done message</a:t>
            </a:r>
            <a:r>
              <a:rPr lang="en-US" sz="2000" dirty="0"/>
              <a:t>:  is a simple message sent by the server to indicate that it has finished sending all the necessary information for the handshake process.</a:t>
            </a:r>
            <a:endParaRPr lang="en-CA" sz="2000" dirty="0"/>
          </a:p>
        </p:txBody>
      </p:sp>
      <p:pic>
        <p:nvPicPr>
          <p:cNvPr id="5" name="Picture 4">
            <a:extLst>
              <a:ext uri="{FF2B5EF4-FFF2-40B4-BE49-F238E27FC236}">
                <a16:creationId xmlns:a16="http://schemas.microsoft.com/office/drawing/2014/main" id="{842F173F-8629-2EC7-0EA2-BB4ADC4B81BD}"/>
              </a:ext>
            </a:extLst>
          </p:cNvPr>
          <p:cNvPicPr>
            <a:picLocks noChangeAspect="1"/>
          </p:cNvPicPr>
          <p:nvPr/>
        </p:nvPicPr>
        <p:blipFill>
          <a:blip r:embed="rId2"/>
          <a:stretch>
            <a:fillRect/>
          </a:stretch>
        </p:blipFill>
        <p:spPr>
          <a:xfrm>
            <a:off x="6243522" y="1760357"/>
            <a:ext cx="5782482" cy="4648849"/>
          </a:xfrm>
          <a:prstGeom prst="rect">
            <a:avLst/>
          </a:prstGeom>
        </p:spPr>
      </p:pic>
      <p:sp>
        <p:nvSpPr>
          <p:cNvPr id="6" name="Rectangle 5">
            <a:extLst>
              <a:ext uri="{FF2B5EF4-FFF2-40B4-BE49-F238E27FC236}">
                <a16:creationId xmlns:a16="http://schemas.microsoft.com/office/drawing/2014/main" id="{B37D34E4-B0B4-8A0C-C065-2B8D54B432CE}"/>
              </a:ext>
            </a:extLst>
          </p:cNvPr>
          <p:cNvSpPr/>
          <p:nvPr/>
        </p:nvSpPr>
        <p:spPr>
          <a:xfrm>
            <a:off x="8562109" y="1986182"/>
            <a:ext cx="3463895"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D3AA28C1-359E-FF6C-9FC4-ABB37E5EAB1B}"/>
              </a:ext>
            </a:extLst>
          </p:cNvPr>
          <p:cNvSpPr/>
          <p:nvPr/>
        </p:nvSpPr>
        <p:spPr>
          <a:xfrm>
            <a:off x="7367544" y="4054764"/>
            <a:ext cx="4658460" cy="4152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9" name="Rectangle 8">
            <a:extLst>
              <a:ext uri="{FF2B5EF4-FFF2-40B4-BE49-F238E27FC236}">
                <a16:creationId xmlns:a16="http://schemas.microsoft.com/office/drawing/2014/main" id="{422C4770-8736-B44E-606C-75A4C0F1A624}"/>
              </a:ext>
            </a:extLst>
          </p:cNvPr>
          <p:cNvSpPr/>
          <p:nvPr/>
        </p:nvSpPr>
        <p:spPr>
          <a:xfrm>
            <a:off x="8562109" y="5011091"/>
            <a:ext cx="3463895"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398CCB8A-C80B-867F-E9C4-487A51FDE774}"/>
              </a:ext>
            </a:extLst>
          </p:cNvPr>
          <p:cNvSpPr>
            <a:spLocks noGrp="1"/>
          </p:cNvSpPr>
          <p:nvPr>
            <p:ph type="ftr" sz="quarter" idx="11"/>
          </p:nvPr>
        </p:nvSpPr>
        <p:spPr/>
        <p:txBody>
          <a:bodyPr/>
          <a:lstStyle/>
          <a:p>
            <a:r>
              <a:rPr lang="sv-SE"/>
              <a:t>INST. : ENG.ALI BANI BAKAR &amp; ENG.Dana Al-Mahrouk</a:t>
            </a:r>
            <a:endParaRPr lang="en-CA"/>
          </a:p>
        </p:txBody>
      </p:sp>
      <p:pic>
        <p:nvPicPr>
          <p:cNvPr id="7" name="Picture 6" descr="A black and white image of a browser window&#10;&#10;Description automatically generated">
            <a:extLst>
              <a:ext uri="{FF2B5EF4-FFF2-40B4-BE49-F238E27FC236}">
                <a16:creationId xmlns:a16="http://schemas.microsoft.com/office/drawing/2014/main" id="{1CFEEF8A-5948-1009-2C20-36EFD1B5C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21100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5597-7356-85E1-2A4C-B31DA3872567}"/>
              </a:ext>
            </a:extLst>
          </p:cNvPr>
          <p:cNvSpPr>
            <a:spLocks noGrp="1"/>
          </p:cNvSpPr>
          <p:nvPr>
            <p:ph type="title"/>
          </p:nvPr>
        </p:nvSpPr>
        <p:spPr/>
        <p:txBody>
          <a:bodyPr/>
          <a:lstStyle/>
          <a:p>
            <a:r>
              <a:rPr lang="en-US" dirty="0"/>
              <a:t>Symmetric Encryption</a:t>
            </a:r>
            <a:endParaRPr lang="en-CA" dirty="0"/>
          </a:p>
        </p:txBody>
      </p:sp>
      <p:sp>
        <p:nvSpPr>
          <p:cNvPr id="3" name="Content Placeholder 2">
            <a:extLst>
              <a:ext uri="{FF2B5EF4-FFF2-40B4-BE49-F238E27FC236}">
                <a16:creationId xmlns:a16="http://schemas.microsoft.com/office/drawing/2014/main" id="{95E5FF49-9C9A-7478-07BB-F8BAD44B3A7F}"/>
              </a:ext>
            </a:extLst>
          </p:cNvPr>
          <p:cNvSpPr>
            <a:spLocks noGrp="1"/>
          </p:cNvSpPr>
          <p:nvPr>
            <p:ph idx="1"/>
          </p:nvPr>
        </p:nvSpPr>
        <p:spPr/>
        <p:txBody>
          <a:bodyPr>
            <a:normAutofit/>
          </a:bodyPr>
          <a:lstStyle/>
          <a:p>
            <a:r>
              <a:rPr lang="en-US" sz="2400" dirty="0"/>
              <a:t>the same key is used by the sender and receiver to both encrypt and decrypt the data.</a:t>
            </a:r>
          </a:p>
          <a:p>
            <a:r>
              <a:rPr lang="en-US" sz="2400" dirty="0"/>
              <a:t>fast and efficient, especially for large amounts of data.</a:t>
            </a:r>
          </a:p>
          <a:p>
            <a:r>
              <a:rPr lang="en-US" sz="2400" dirty="0"/>
              <a:t>Both sender and receiver must securely exchange the secret key. If the key is intercepted, the encryption is compromised.</a:t>
            </a:r>
            <a:endParaRPr lang="en-CA" sz="2400" dirty="0"/>
          </a:p>
        </p:txBody>
      </p:sp>
      <p:sp>
        <p:nvSpPr>
          <p:cNvPr id="4" name="Footer Placeholder 3">
            <a:extLst>
              <a:ext uri="{FF2B5EF4-FFF2-40B4-BE49-F238E27FC236}">
                <a16:creationId xmlns:a16="http://schemas.microsoft.com/office/drawing/2014/main" id="{2D00A507-6C80-1EF8-FFF3-7F256819C9C5}"/>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6EBBB959-5EAF-F3A6-177B-FA9D25AF8F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352017662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D4469-5DE1-1F67-5251-CB39A4B92C4E}"/>
              </a:ext>
            </a:extLst>
          </p:cNvPr>
          <p:cNvSpPr>
            <a:spLocks noGrp="1"/>
          </p:cNvSpPr>
          <p:nvPr>
            <p:ph type="title"/>
          </p:nvPr>
        </p:nvSpPr>
        <p:spPr/>
        <p:txBody>
          <a:bodyPr/>
          <a:lstStyle/>
          <a:p>
            <a:r>
              <a:rPr lang="en-US" dirty="0"/>
              <a:t>Client key exchange, Change cipher spec, Encrypted Handshake Message</a:t>
            </a:r>
            <a:endParaRPr lang="en-CA" dirty="0"/>
          </a:p>
        </p:txBody>
      </p:sp>
      <p:sp>
        <p:nvSpPr>
          <p:cNvPr id="3" name="Content Placeholder 2">
            <a:extLst>
              <a:ext uri="{FF2B5EF4-FFF2-40B4-BE49-F238E27FC236}">
                <a16:creationId xmlns:a16="http://schemas.microsoft.com/office/drawing/2014/main" id="{B0C366E4-95AB-DB27-F57F-A2971ECFED47}"/>
              </a:ext>
            </a:extLst>
          </p:cNvPr>
          <p:cNvSpPr>
            <a:spLocks noGrp="1"/>
          </p:cNvSpPr>
          <p:nvPr>
            <p:ph idx="1"/>
          </p:nvPr>
        </p:nvSpPr>
        <p:spPr>
          <a:xfrm>
            <a:off x="304799" y="1825625"/>
            <a:ext cx="5028285" cy="4840646"/>
          </a:xfrm>
        </p:spPr>
        <p:txBody>
          <a:bodyPr>
            <a:normAutofit/>
          </a:bodyPr>
          <a:lstStyle/>
          <a:p>
            <a:r>
              <a:rPr lang="en-US" sz="2000" dirty="0"/>
              <a:t>RSA (Pre-TLS 1.3):</a:t>
            </a:r>
          </a:p>
          <a:p>
            <a:r>
              <a:rPr lang="en-US" sz="2000" dirty="0"/>
              <a:t>The client generates a pre-master secret, a random value that both the client and server will use to derive the session keys.</a:t>
            </a:r>
          </a:p>
          <a:p>
            <a:r>
              <a:rPr lang="en-US" sz="2000" dirty="0"/>
              <a:t>The client encrypts this pre-master secret using the server’s public key, which was obtained from the server's digital certificate.</a:t>
            </a:r>
          </a:p>
          <a:p>
            <a:r>
              <a:rPr lang="en-US" sz="2000" dirty="0"/>
              <a:t>The encrypted pre-master secret is sent to the server.</a:t>
            </a:r>
          </a:p>
          <a:p>
            <a:r>
              <a:rPr lang="en-US" sz="2000" dirty="0"/>
              <a:t>The client generates its own Diffie-Hellman or Elliptic Curve Diffie-Hellman public key.</a:t>
            </a:r>
          </a:p>
          <a:p>
            <a:r>
              <a:rPr lang="en-US" sz="2000" dirty="0"/>
              <a:t>This public key is sent to the server.</a:t>
            </a:r>
            <a:endParaRPr lang="en-CA" sz="2000" dirty="0"/>
          </a:p>
        </p:txBody>
      </p:sp>
      <p:pic>
        <p:nvPicPr>
          <p:cNvPr id="5" name="Picture 4">
            <a:extLst>
              <a:ext uri="{FF2B5EF4-FFF2-40B4-BE49-F238E27FC236}">
                <a16:creationId xmlns:a16="http://schemas.microsoft.com/office/drawing/2014/main" id="{A8D27E64-B121-6CFB-31E7-F91EDC5F7117}"/>
              </a:ext>
            </a:extLst>
          </p:cNvPr>
          <p:cNvPicPr>
            <a:picLocks noChangeAspect="1"/>
          </p:cNvPicPr>
          <p:nvPr/>
        </p:nvPicPr>
        <p:blipFill>
          <a:blip r:embed="rId2"/>
          <a:stretch>
            <a:fillRect/>
          </a:stretch>
        </p:blipFill>
        <p:spPr>
          <a:xfrm>
            <a:off x="5460542" y="2105168"/>
            <a:ext cx="6554115" cy="4143953"/>
          </a:xfrm>
          <a:prstGeom prst="rect">
            <a:avLst/>
          </a:prstGeom>
        </p:spPr>
      </p:pic>
      <p:sp>
        <p:nvSpPr>
          <p:cNvPr id="6" name="Rectangle 5">
            <a:extLst>
              <a:ext uri="{FF2B5EF4-FFF2-40B4-BE49-F238E27FC236}">
                <a16:creationId xmlns:a16="http://schemas.microsoft.com/office/drawing/2014/main" id="{B8B72A38-0937-E71B-83B9-78C9B2131365}"/>
              </a:ext>
            </a:extLst>
          </p:cNvPr>
          <p:cNvSpPr/>
          <p:nvPr/>
        </p:nvSpPr>
        <p:spPr>
          <a:xfrm>
            <a:off x="9485745" y="2288065"/>
            <a:ext cx="1708728"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D4C1D940-AFE6-87D3-3CC4-0BA355A0C133}"/>
              </a:ext>
            </a:extLst>
          </p:cNvPr>
          <p:cNvSpPr/>
          <p:nvPr/>
        </p:nvSpPr>
        <p:spPr>
          <a:xfrm>
            <a:off x="10233891" y="4190141"/>
            <a:ext cx="1653309"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580CDA61-862F-1A68-23C6-E395B6762C47}"/>
              </a:ext>
            </a:extLst>
          </p:cNvPr>
          <p:cNvSpPr/>
          <p:nvPr/>
        </p:nvSpPr>
        <p:spPr>
          <a:xfrm>
            <a:off x="9485745" y="5142574"/>
            <a:ext cx="2401455"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AAFC3608-5F1F-4F7A-EE9F-E48512242DCE}"/>
              </a:ext>
            </a:extLst>
          </p:cNvPr>
          <p:cNvSpPr>
            <a:spLocks noGrp="1"/>
          </p:cNvSpPr>
          <p:nvPr>
            <p:ph type="ftr" sz="quarter" idx="11"/>
          </p:nvPr>
        </p:nvSpPr>
        <p:spPr/>
        <p:txBody>
          <a:bodyPr/>
          <a:lstStyle/>
          <a:p>
            <a:r>
              <a:rPr lang="sv-SE"/>
              <a:t>INST. : ENG.ALI BANI BAKAR &amp; ENG.Dana Al-Mahrouk</a:t>
            </a:r>
            <a:endParaRPr lang="en-CA"/>
          </a:p>
        </p:txBody>
      </p:sp>
      <p:pic>
        <p:nvPicPr>
          <p:cNvPr id="9" name="Picture 8" descr="A black and white image of a browser window&#10;&#10;Description automatically generated">
            <a:extLst>
              <a:ext uri="{FF2B5EF4-FFF2-40B4-BE49-F238E27FC236}">
                <a16:creationId xmlns:a16="http://schemas.microsoft.com/office/drawing/2014/main" id="{8C677A69-19AF-352A-E58E-EA37D046C9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19517646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88FEA-49BA-18BC-B517-AB6B05914E2F}"/>
              </a:ext>
            </a:extLst>
          </p:cNvPr>
          <p:cNvSpPr>
            <a:spLocks noGrp="1"/>
          </p:cNvSpPr>
          <p:nvPr>
            <p:ph type="title"/>
          </p:nvPr>
        </p:nvSpPr>
        <p:spPr/>
        <p:txBody>
          <a:bodyPr/>
          <a:lstStyle/>
          <a:p>
            <a:r>
              <a:rPr lang="en-US" dirty="0"/>
              <a:t>New Session Ticket, Change cipher spec, Encrypted Handshake Message</a:t>
            </a:r>
            <a:endParaRPr lang="en-CA" dirty="0"/>
          </a:p>
        </p:txBody>
      </p:sp>
      <p:sp>
        <p:nvSpPr>
          <p:cNvPr id="3" name="Content Placeholder 2">
            <a:extLst>
              <a:ext uri="{FF2B5EF4-FFF2-40B4-BE49-F238E27FC236}">
                <a16:creationId xmlns:a16="http://schemas.microsoft.com/office/drawing/2014/main" id="{F50EBC2D-72B2-C4C7-FE86-1C54FA0C9C18}"/>
              </a:ext>
            </a:extLst>
          </p:cNvPr>
          <p:cNvSpPr>
            <a:spLocks noGrp="1"/>
          </p:cNvSpPr>
          <p:nvPr>
            <p:ph idx="1"/>
          </p:nvPr>
        </p:nvSpPr>
        <p:spPr>
          <a:xfrm>
            <a:off x="167238" y="1825624"/>
            <a:ext cx="5025566" cy="4879975"/>
          </a:xfrm>
        </p:spPr>
        <p:txBody>
          <a:bodyPr>
            <a:normAutofit/>
          </a:bodyPr>
          <a:lstStyle/>
          <a:p>
            <a:r>
              <a:rPr lang="en-US" sz="2000" b="1" dirty="0">
                <a:solidFill>
                  <a:srgbClr val="FF0000"/>
                </a:solidFill>
              </a:rPr>
              <a:t>New Session Ticket message</a:t>
            </a:r>
            <a:r>
              <a:rPr lang="en-US" sz="2000" dirty="0"/>
              <a:t>: used to support session resumption. typically sent by the server to the client after the initial handshake.</a:t>
            </a:r>
          </a:p>
          <a:p>
            <a:r>
              <a:rPr lang="en-US" sz="2000" b="1" dirty="0">
                <a:solidFill>
                  <a:srgbClr val="FF0000"/>
                </a:solidFill>
              </a:rPr>
              <a:t>Change Cipher Spec message</a:t>
            </a:r>
            <a:r>
              <a:rPr lang="en-US" sz="2000" dirty="0"/>
              <a:t>: is a brief message sent by both the client and server to signal that all subsequent messages will be encrypted using the session keys that were just negotiated during the handshake.</a:t>
            </a:r>
          </a:p>
          <a:p>
            <a:r>
              <a:rPr lang="en-US" sz="2000" b="1" dirty="0">
                <a:solidFill>
                  <a:srgbClr val="FF0000"/>
                </a:solidFill>
              </a:rPr>
              <a:t>Encrypted Handshake Message (Finished Message): </a:t>
            </a:r>
            <a:r>
              <a:rPr lang="en-US" sz="2000" dirty="0"/>
              <a:t>is the final step that confirms the integrity of the handshake process and indicates that the handshake was successful.</a:t>
            </a:r>
            <a:endParaRPr lang="en-CA" sz="2000" dirty="0"/>
          </a:p>
        </p:txBody>
      </p:sp>
      <p:pic>
        <p:nvPicPr>
          <p:cNvPr id="5" name="Picture 4">
            <a:extLst>
              <a:ext uri="{FF2B5EF4-FFF2-40B4-BE49-F238E27FC236}">
                <a16:creationId xmlns:a16="http://schemas.microsoft.com/office/drawing/2014/main" id="{B8BC3B03-40D1-8DED-0461-FB72BE585E0D}"/>
              </a:ext>
            </a:extLst>
          </p:cNvPr>
          <p:cNvPicPr>
            <a:picLocks noChangeAspect="1"/>
          </p:cNvPicPr>
          <p:nvPr/>
        </p:nvPicPr>
        <p:blipFill>
          <a:blip r:embed="rId2"/>
          <a:stretch>
            <a:fillRect/>
          </a:stretch>
        </p:blipFill>
        <p:spPr>
          <a:xfrm>
            <a:off x="5413490" y="1986946"/>
            <a:ext cx="6611273" cy="4324954"/>
          </a:xfrm>
          <a:prstGeom prst="rect">
            <a:avLst/>
          </a:prstGeom>
        </p:spPr>
      </p:pic>
      <p:sp>
        <p:nvSpPr>
          <p:cNvPr id="6" name="Rectangle 5">
            <a:extLst>
              <a:ext uri="{FF2B5EF4-FFF2-40B4-BE49-F238E27FC236}">
                <a16:creationId xmlns:a16="http://schemas.microsoft.com/office/drawing/2014/main" id="{89FC48E4-2FAB-2FE4-4103-1B6DA1CE2B2F}"/>
              </a:ext>
            </a:extLst>
          </p:cNvPr>
          <p:cNvSpPr/>
          <p:nvPr/>
        </p:nvSpPr>
        <p:spPr>
          <a:xfrm>
            <a:off x="9384149" y="2209739"/>
            <a:ext cx="1708728"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7" name="Rectangle 6">
            <a:extLst>
              <a:ext uri="{FF2B5EF4-FFF2-40B4-BE49-F238E27FC236}">
                <a16:creationId xmlns:a16="http://schemas.microsoft.com/office/drawing/2014/main" id="{2D06FFA4-08C7-C683-E85C-137743695FD1}"/>
              </a:ext>
            </a:extLst>
          </p:cNvPr>
          <p:cNvSpPr/>
          <p:nvPr/>
        </p:nvSpPr>
        <p:spPr>
          <a:xfrm>
            <a:off x="10150767" y="4300977"/>
            <a:ext cx="1653309"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8" name="Rectangle 7">
            <a:extLst>
              <a:ext uri="{FF2B5EF4-FFF2-40B4-BE49-F238E27FC236}">
                <a16:creationId xmlns:a16="http://schemas.microsoft.com/office/drawing/2014/main" id="{72B9043E-2CDC-61A8-6A6D-0814726CE1A3}"/>
              </a:ext>
            </a:extLst>
          </p:cNvPr>
          <p:cNvSpPr/>
          <p:nvPr/>
        </p:nvSpPr>
        <p:spPr>
          <a:xfrm>
            <a:off x="9402621" y="5253410"/>
            <a:ext cx="2401455" cy="1936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 name="Footer Placeholder 3">
            <a:extLst>
              <a:ext uri="{FF2B5EF4-FFF2-40B4-BE49-F238E27FC236}">
                <a16:creationId xmlns:a16="http://schemas.microsoft.com/office/drawing/2014/main" id="{A23B9F51-ACCA-E438-B246-B59B2B18004B}"/>
              </a:ext>
            </a:extLst>
          </p:cNvPr>
          <p:cNvSpPr>
            <a:spLocks noGrp="1"/>
          </p:cNvSpPr>
          <p:nvPr>
            <p:ph type="ftr" sz="quarter" idx="11"/>
          </p:nvPr>
        </p:nvSpPr>
        <p:spPr/>
        <p:txBody>
          <a:bodyPr/>
          <a:lstStyle/>
          <a:p>
            <a:r>
              <a:rPr lang="sv-SE"/>
              <a:t>INST. : ENG.ALI BANI BAKAR &amp; ENG.Dana Al-Mahrouk</a:t>
            </a:r>
            <a:endParaRPr lang="en-CA"/>
          </a:p>
        </p:txBody>
      </p:sp>
      <p:pic>
        <p:nvPicPr>
          <p:cNvPr id="9" name="Picture 8" descr="A black and white image of a browser window&#10;&#10;Description automatically generated">
            <a:extLst>
              <a:ext uri="{FF2B5EF4-FFF2-40B4-BE49-F238E27FC236}">
                <a16:creationId xmlns:a16="http://schemas.microsoft.com/office/drawing/2014/main" id="{29DBF9C4-B442-BC6B-3C9D-A0FF1CD00D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01" y="230188"/>
            <a:ext cx="1436594" cy="1326087"/>
          </a:xfrm>
          <a:prstGeom prst="rect">
            <a:avLst/>
          </a:prstGeom>
        </p:spPr>
      </p:pic>
    </p:spTree>
    <p:extLst>
      <p:ext uri="{BB962C8B-B14F-4D97-AF65-F5344CB8AC3E}">
        <p14:creationId xmlns:p14="http://schemas.microsoft.com/office/powerpoint/2010/main" val="30980142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A5FB5-CF99-5D4A-5150-E471C6506274}"/>
              </a:ext>
            </a:extLst>
          </p:cNvPr>
          <p:cNvSpPr>
            <a:spLocks noGrp="1"/>
          </p:cNvSpPr>
          <p:nvPr>
            <p:ph type="title"/>
          </p:nvPr>
        </p:nvSpPr>
        <p:spPr/>
        <p:txBody>
          <a:bodyPr/>
          <a:lstStyle/>
          <a:p>
            <a:r>
              <a:rPr lang="en-US" dirty="0"/>
              <a:t>Port Number</a:t>
            </a:r>
            <a:endParaRPr lang="en-CA" dirty="0"/>
          </a:p>
        </p:txBody>
      </p:sp>
      <p:sp>
        <p:nvSpPr>
          <p:cNvPr id="3" name="Content Placeholder 2">
            <a:extLst>
              <a:ext uri="{FF2B5EF4-FFF2-40B4-BE49-F238E27FC236}">
                <a16:creationId xmlns:a16="http://schemas.microsoft.com/office/drawing/2014/main" id="{19D34195-53D6-CD05-AC29-F39528F40AF2}"/>
              </a:ext>
            </a:extLst>
          </p:cNvPr>
          <p:cNvSpPr>
            <a:spLocks noGrp="1"/>
          </p:cNvSpPr>
          <p:nvPr>
            <p:ph idx="1"/>
          </p:nvPr>
        </p:nvSpPr>
        <p:spPr>
          <a:xfrm>
            <a:off x="838200" y="1825625"/>
            <a:ext cx="7135065" cy="4351338"/>
          </a:xfrm>
        </p:spPr>
        <p:txBody>
          <a:bodyPr/>
          <a:lstStyle/>
          <a:p>
            <a:r>
              <a:rPr lang="en-US" dirty="0"/>
              <a:t>Port states:</a:t>
            </a:r>
          </a:p>
          <a:p>
            <a:pPr lvl="1"/>
            <a:r>
              <a:rPr lang="en-US" dirty="0"/>
              <a:t>Open port </a:t>
            </a:r>
            <a:r>
              <a:rPr lang="en-US" dirty="0">
                <a:sym typeface="Wingdings" panose="05000000000000000000" pitchFamily="2" charset="2"/>
              </a:rPr>
              <a:t> Vulnerability </a:t>
            </a:r>
            <a:endParaRPr lang="en-US" dirty="0"/>
          </a:p>
          <a:p>
            <a:pPr lvl="1"/>
            <a:r>
              <a:rPr lang="en-US" dirty="0"/>
              <a:t>Closed port</a:t>
            </a:r>
          </a:p>
          <a:p>
            <a:pPr lvl="1"/>
            <a:r>
              <a:rPr lang="en-US" dirty="0"/>
              <a:t>Filtered port</a:t>
            </a:r>
          </a:p>
          <a:p>
            <a:pPr lvl="1"/>
            <a:endParaRPr lang="en-US" dirty="0"/>
          </a:p>
          <a:p>
            <a:r>
              <a:rPr lang="en-US" dirty="0"/>
              <a:t>Hack value </a:t>
            </a:r>
            <a:r>
              <a:rPr lang="en-US" dirty="0">
                <a:sym typeface="Wingdings" panose="05000000000000000000" pitchFamily="2" charset="2"/>
              </a:rPr>
              <a:t> (r--, </a:t>
            </a:r>
            <a:r>
              <a:rPr lang="en-US" dirty="0" err="1">
                <a:sym typeface="Wingdings" panose="05000000000000000000" pitchFamily="2" charset="2"/>
              </a:rPr>
              <a:t>rw</a:t>
            </a:r>
            <a:r>
              <a:rPr lang="en-US" dirty="0">
                <a:sym typeface="Wingdings" panose="05000000000000000000" pitchFamily="2" charset="2"/>
              </a:rPr>
              <a:t>-, </a:t>
            </a:r>
            <a:r>
              <a:rPr lang="en-US" dirty="0" err="1">
                <a:sym typeface="Wingdings" panose="05000000000000000000" pitchFamily="2" charset="2"/>
              </a:rPr>
              <a:t>rwx</a:t>
            </a:r>
            <a:r>
              <a:rPr lang="en-US" dirty="0">
                <a:sym typeface="Wingdings" panose="05000000000000000000" pitchFamily="2" charset="2"/>
              </a:rPr>
              <a:t>)</a:t>
            </a:r>
          </a:p>
          <a:p>
            <a:pPr marL="0" indent="0">
              <a:buNone/>
            </a:pPr>
            <a:r>
              <a:rPr lang="en-US" dirty="0">
                <a:sym typeface="Wingdings" panose="05000000000000000000" pitchFamily="2" charset="2"/>
              </a:rPr>
              <a:t>Execute  if you have a Script, you can execute it</a:t>
            </a:r>
            <a:endParaRPr lang="en-CA" dirty="0"/>
          </a:p>
        </p:txBody>
      </p:sp>
      <p:pic>
        <p:nvPicPr>
          <p:cNvPr id="5" name="Graphic 4" descr="Building with solid fill">
            <a:extLst>
              <a:ext uri="{FF2B5EF4-FFF2-40B4-BE49-F238E27FC236}">
                <a16:creationId xmlns:a16="http://schemas.microsoft.com/office/drawing/2014/main" id="{1D2D6954-816F-BB5B-EA8A-FF8FEE0CCF1F}"/>
              </a:ext>
            </a:extLst>
          </p:cNvPr>
          <p:cNvPicPr>
            <a:picLocks noChangeAspect="1"/>
          </p:cNvPicPr>
          <p:nvPr/>
        </p:nvPicPr>
        <p:blipFill>
          <a:blip r:embed="rId2">
            <a:extLst>
              <a:ext uri="{96DAC541-7B7A-43D3-8B79-37D633B846F1}">
                <asvg:svgBlip xmlns:asvg="http://schemas.microsoft.com/office/drawing/2016/SVG/main" r:embed="rId3"/>
              </a:ext>
            </a:extLst>
          </a:blip>
          <a:srcRect l="18452" t="4669" r="19586" b="4281"/>
          <a:stretch/>
        </p:blipFill>
        <p:spPr>
          <a:xfrm>
            <a:off x="7906326" y="801254"/>
            <a:ext cx="3659909" cy="5378018"/>
          </a:xfrm>
          <a:prstGeom prst="rect">
            <a:avLst/>
          </a:prstGeom>
        </p:spPr>
      </p:pic>
      <p:grpSp>
        <p:nvGrpSpPr>
          <p:cNvPr id="21" name="Group 20">
            <a:extLst>
              <a:ext uri="{FF2B5EF4-FFF2-40B4-BE49-F238E27FC236}">
                <a16:creationId xmlns:a16="http://schemas.microsoft.com/office/drawing/2014/main" id="{A45D8B64-6330-3812-5BCA-7FD1E2700D14}"/>
              </a:ext>
            </a:extLst>
          </p:cNvPr>
          <p:cNvGrpSpPr/>
          <p:nvPr/>
        </p:nvGrpSpPr>
        <p:grpSpPr>
          <a:xfrm>
            <a:off x="9591682" y="3915587"/>
            <a:ext cx="360219" cy="360219"/>
            <a:chOff x="3694545" y="4573041"/>
            <a:chExt cx="360219" cy="360219"/>
          </a:xfrm>
        </p:grpSpPr>
        <p:grpSp>
          <p:nvGrpSpPr>
            <p:cNvPr id="18" name="Group 17">
              <a:extLst>
                <a:ext uri="{FF2B5EF4-FFF2-40B4-BE49-F238E27FC236}">
                  <a16:creationId xmlns:a16="http://schemas.microsoft.com/office/drawing/2014/main" id="{79E97448-6041-7BD1-4142-F94471C4481D}"/>
                </a:ext>
              </a:extLst>
            </p:cNvPr>
            <p:cNvGrpSpPr/>
            <p:nvPr/>
          </p:nvGrpSpPr>
          <p:grpSpPr>
            <a:xfrm>
              <a:off x="3694545" y="4636655"/>
              <a:ext cx="360219" cy="223448"/>
              <a:chOff x="3694545" y="4636655"/>
              <a:chExt cx="360219" cy="223448"/>
            </a:xfrm>
          </p:grpSpPr>
          <p:cxnSp>
            <p:nvCxnSpPr>
              <p:cNvPr id="7" name="Straight Connector 6">
                <a:extLst>
                  <a:ext uri="{FF2B5EF4-FFF2-40B4-BE49-F238E27FC236}">
                    <a16:creationId xmlns:a16="http://schemas.microsoft.com/office/drawing/2014/main" id="{08AB8D9E-E1B3-F943-D545-16D13FEAEBDB}"/>
                  </a:ext>
                </a:extLst>
              </p:cNvPr>
              <p:cNvCxnSpPr>
                <a:cxnSpLocks/>
              </p:cNvCxnSpPr>
              <p:nvPr/>
            </p:nvCxnSpPr>
            <p:spPr>
              <a:xfrm>
                <a:off x="3694545"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B4C16AA-D130-F044-8EBB-05CA5801D916}"/>
                  </a:ext>
                </a:extLst>
              </p:cNvPr>
              <p:cNvCxnSpPr>
                <a:cxnSpLocks/>
              </p:cNvCxnSpPr>
              <p:nvPr/>
            </p:nvCxnSpPr>
            <p:spPr>
              <a:xfrm>
                <a:off x="3694545"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D6C05DB2-F11E-340A-B620-B25BC0650BD6}"/>
                  </a:ext>
                </a:extLst>
              </p:cNvPr>
              <p:cNvCxnSpPr>
                <a:cxnSpLocks/>
              </p:cNvCxnSpPr>
              <p:nvPr/>
            </p:nvCxnSpPr>
            <p:spPr>
              <a:xfrm>
                <a:off x="3694545"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5441D347-31DD-7E94-376A-4B3B55B7CB01}"/>
                  </a:ext>
                </a:extLst>
              </p:cNvPr>
              <p:cNvCxnSpPr>
                <a:cxnSpLocks/>
              </p:cNvCxnSpPr>
              <p:nvPr/>
            </p:nvCxnSpPr>
            <p:spPr>
              <a:xfrm>
                <a:off x="3694545"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1E03C87A-F898-0AAD-0AFF-F6C6DE2902C4}"/>
                  </a:ext>
                </a:extLst>
              </p:cNvPr>
              <p:cNvCxnSpPr>
                <a:cxnSpLocks/>
              </p:cNvCxnSpPr>
              <p:nvPr/>
            </p:nvCxnSpPr>
            <p:spPr>
              <a:xfrm>
                <a:off x="3694545"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A93C0DE9-EB35-72DD-33A2-21B4D5529B9E}"/>
                </a:ext>
              </a:extLst>
            </p:cNvPr>
            <p:cNvGrpSpPr/>
            <p:nvPr/>
          </p:nvGrpSpPr>
          <p:grpSpPr>
            <a:xfrm rot="5400000">
              <a:off x="3694544" y="4641427"/>
              <a:ext cx="360219" cy="223448"/>
              <a:chOff x="4469114" y="4636655"/>
              <a:chExt cx="360219" cy="223448"/>
            </a:xfrm>
          </p:grpSpPr>
          <p:cxnSp>
            <p:nvCxnSpPr>
              <p:cNvPr id="13" name="Straight Connector 12">
                <a:extLst>
                  <a:ext uri="{FF2B5EF4-FFF2-40B4-BE49-F238E27FC236}">
                    <a16:creationId xmlns:a16="http://schemas.microsoft.com/office/drawing/2014/main" id="{4AD767B8-5034-F360-344B-3EC15A8F25FF}"/>
                  </a:ext>
                </a:extLst>
              </p:cNvPr>
              <p:cNvCxnSpPr>
                <a:cxnSpLocks/>
              </p:cNvCxnSpPr>
              <p:nvPr/>
            </p:nvCxnSpPr>
            <p:spPr>
              <a:xfrm>
                <a:off x="4469114"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CDA7826-24E0-03F5-852A-9365FD06CAD9}"/>
                  </a:ext>
                </a:extLst>
              </p:cNvPr>
              <p:cNvCxnSpPr>
                <a:cxnSpLocks/>
              </p:cNvCxnSpPr>
              <p:nvPr/>
            </p:nvCxnSpPr>
            <p:spPr>
              <a:xfrm>
                <a:off x="4469114"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C4151835-5F2E-F28B-3C68-F43728BC2AE1}"/>
                  </a:ext>
                </a:extLst>
              </p:cNvPr>
              <p:cNvCxnSpPr>
                <a:cxnSpLocks/>
              </p:cNvCxnSpPr>
              <p:nvPr/>
            </p:nvCxnSpPr>
            <p:spPr>
              <a:xfrm>
                <a:off x="4469114"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1B8024CE-F43C-23EB-A3AE-9BC29CDA6B95}"/>
                  </a:ext>
                </a:extLst>
              </p:cNvPr>
              <p:cNvCxnSpPr>
                <a:cxnSpLocks/>
              </p:cNvCxnSpPr>
              <p:nvPr/>
            </p:nvCxnSpPr>
            <p:spPr>
              <a:xfrm>
                <a:off x="4469114"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95956010-3F8F-CAA3-112F-36513D0B7421}"/>
                  </a:ext>
                </a:extLst>
              </p:cNvPr>
              <p:cNvCxnSpPr>
                <a:cxnSpLocks/>
              </p:cNvCxnSpPr>
              <p:nvPr/>
            </p:nvCxnSpPr>
            <p:spPr>
              <a:xfrm>
                <a:off x="4469114"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20" name="Rectangle 19">
            <a:extLst>
              <a:ext uri="{FF2B5EF4-FFF2-40B4-BE49-F238E27FC236}">
                <a16:creationId xmlns:a16="http://schemas.microsoft.com/office/drawing/2014/main" id="{5FD79083-9975-E9E1-0DDE-7D7E2FB57BFE}"/>
              </a:ext>
            </a:extLst>
          </p:cNvPr>
          <p:cNvSpPr/>
          <p:nvPr/>
        </p:nvSpPr>
        <p:spPr>
          <a:xfrm>
            <a:off x="8728875" y="3897831"/>
            <a:ext cx="358002" cy="393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22" name="Rectangle 21">
            <a:extLst>
              <a:ext uri="{FF2B5EF4-FFF2-40B4-BE49-F238E27FC236}">
                <a16:creationId xmlns:a16="http://schemas.microsoft.com/office/drawing/2014/main" id="{C6A08565-9ED6-5696-A276-E4E1DFAEBA6A}"/>
              </a:ext>
            </a:extLst>
          </p:cNvPr>
          <p:cNvSpPr/>
          <p:nvPr/>
        </p:nvSpPr>
        <p:spPr>
          <a:xfrm>
            <a:off x="10452623" y="4866977"/>
            <a:ext cx="358002" cy="393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23" name="Group 22">
            <a:extLst>
              <a:ext uri="{FF2B5EF4-FFF2-40B4-BE49-F238E27FC236}">
                <a16:creationId xmlns:a16="http://schemas.microsoft.com/office/drawing/2014/main" id="{B52FDC48-64A5-8E04-FD20-E06CEFE8B8EF}"/>
              </a:ext>
            </a:extLst>
          </p:cNvPr>
          <p:cNvGrpSpPr/>
          <p:nvPr/>
        </p:nvGrpSpPr>
        <p:grpSpPr>
          <a:xfrm>
            <a:off x="10452623" y="2931645"/>
            <a:ext cx="360219" cy="360219"/>
            <a:chOff x="3694545" y="4573041"/>
            <a:chExt cx="360219" cy="360219"/>
          </a:xfrm>
        </p:grpSpPr>
        <p:grpSp>
          <p:nvGrpSpPr>
            <p:cNvPr id="24" name="Group 23">
              <a:extLst>
                <a:ext uri="{FF2B5EF4-FFF2-40B4-BE49-F238E27FC236}">
                  <a16:creationId xmlns:a16="http://schemas.microsoft.com/office/drawing/2014/main" id="{7C1DA531-2EA8-D98C-5D1B-03837859C8C7}"/>
                </a:ext>
              </a:extLst>
            </p:cNvPr>
            <p:cNvGrpSpPr/>
            <p:nvPr/>
          </p:nvGrpSpPr>
          <p:grpSpPr>
            <a:xfrm>
              <a:off x="3694545" y="4636655"/>
              <a:ext cx="360219" cy="223448"/>
              <a:chOff x="3694545" y="4636655"/>
              <a:chExt cx="360219" cy="223448"/>
            </a:xfrm>
          </p:grpSpPr>
          <p:cxnSp>
            <p:nvCxnSpPr>
              <p:cNvPr id="31" name="Straight Connector 30">
                <a:extLst>
                  <a:ext uri="{FF2B5EF4-FFF2-40B4-BE49-F238E27FC236}">
                    <a16:creationId xmlns:a16="http://schemas.microsoft.com/office/drawing/2014/main" id="{568E0EA1-9949-5F20-1937-9DFD1B2F1E28}"/>
                  </a:ext>
                </a:extLst>
              </p:cNvPr>
              <p:cNvCxnSpPr>
                <a:cxnSpLocks/>
              </p:cNvCxnSpPr>
              <p:nvPr/>
            </p:nvCxnSpPr>
            <p:spPr>
              <a:xfrm>
                <a:off x="3694545"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2EFFFF65-046D-F413-27F2-5D597D6A0A8B}"/>
                  </a:ext>
                </a:extLst>
              </p:cNvPr>
              <p:cNvCxnSpPr>
                <a:cxnSpLocks/>
              </p:cNvCxnSpPr>
              <p:nvPr/>
            </p:nvCxnSpPr>
            <p:spPr>
              <a:xfrm>
                <a:off x="3694545"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9672F4A9-BE92-F0CE-F593-CCA733EF3955}"/>
                  </a:ext>
                </a:extLst>
              </p:cNvPr>
              <p:cNvCxnSpPr>
                <a:cxnSpLocks/>
              </p:cNvCxnSpPr>
              <p:nvPr/>
            </p:nvCxnSpPr>
            <p:spPr>
              <a:xfrm>
                <a:off x="3694545"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C50E0496-8267-BDF0-C6C1-B940D806E012}"/>
                  </a:ext>
                </a:extLst>
              </p:cNvPr>
              <p:cNvCxnSpPr>
                <a:cxnSpLocks/>
              </p:cNvCxnSpPr>
              <p:nvPr/>
            </p:nvCxnSpPr>
            <p:spPr>
              <a:xfrm>
                <a:off x="3694545"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D79DD016-195E-7025-AD93-3A8FDA1CB70D}"/>
                  </a:ext>
                </a:extLst>
              </p:cNvPr>
              <p:cNvCxnSpPr>
                <a:cxnSpLocks/>
              </p:cNvCxnSpPr>
              <p:nvPr/>
            </p:nvCxnSpPr>
            <p:spPr>
              <a:xfrm>
                <a:off x="3694545"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25" name="Group 24">
              <a:extLst>
                <a:ext uri="{FF2B5EF4-FFF2-40B4-BE49-F238E27FC236}">
                  <a16:creationId xmlns:a16="http://schemas.microsoft.com/office/drawing/2014/main" id="{20F98C09-05C0-6F7F-D18C-22BCEF96B2FD}"/>
                </a:ext>
              </a:extLst>
            </p:cNvPr>
            <p:cNvGrpSpPr/>
            <p:nvPr/>
          </p:nvGrpSpPr>
          <p:grpSpPr>
            <a:xfrm rot="5400000">
              <a:off x="3694544" y="4641427"/>
              <a:ext cx="360219" cy="223448"/>
              <a:chOff x="4469114" y="4636655"/>
              <a:chExt cx="360219" cy="223448"/>
            </a:xfrm>
          </p:grpSpPr>
          <p:cxnSp>
            <p:nvCxnSpPr>
              <p:cNvPr id="26" name="Straight Connector 25">
                <a:extLst>
                  <a:ext uri="{FF2B5EF4-FFF2-40B4-BE49-F238E27FC236}">
                    <a16:creationId xmlns:a16="http://schemas.microsoft.com/office/drawing/2014/main" id="{31D10B03-7BC3-4B7E-C8F6-471275CBB66A}"/>
                  </a:ext>
                </a:extLst>
              </p:cNvPr>
              <p:cNvCxnSpPr>
                <a:cxnSpLocks/>
              </p:cNvCxnSpPr>
              <p:nvPr/>
            </p:nvCxnSpPr>
            <p:spPr>
              <a:xfrm>
                <a:off x="4469114"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A2E22A97-EB62-0399-62EE-5CB41481766F}"/>
                  </a:ext>
                </a:extLst>
              </p:cNvPr>
              <p:cNvCxnSpPr>
                <a:cxnSpLocks/>
              </p:cNvCxnSpPr>
              <p:nvPr/>
            </p:nvCxnSpPr>
            <p:spPr>
              <a:xfrm>
                <a:off x="4469114"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BFCB8E69-AB6C-5B5E-2EF2-7B830DB1F787}"/>
                  </a:ext>
                </a:extLst>
              </p:cNvPr>
              <p:cNvCxnSpPr>
                <a:cxnSpLocks/>
              </p:cNvCxnSpPr>
              <p:nvPr/>
            </p:nvCxnSpPr>
            <p:spPr>
              <a:xfrm>
                <a:off x="4469114"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4F7126E-8BAB-6701-A90F-75EB3A67FBF9}"/>
                  </a:ext>
                </a:extLst>
              </p:cNvPr>
              <p:cNvCxnSpPr>
                <a:cxnSpLocks/>
              </p:cNvCxnSpPr>
              <p:nvPr/>
            </p:nvCxnSpPr>
            <p:spPr>
              <a:xfrm>
                <a:off x="4469114"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0D6CA28B-646F-CD2F-DDA2-9700BCE58240}"/>
                  </a:ext>
                </a:extLst>
              </p:cNvPr>
              <p:cNvCxnSpPr>
                <a:cxnSpLocks/>
              </p:cNvCxnSpPr>
              <p:nvPr/>
            </p:nvCxnSpPr>
            <p:spPr>
              <a:xfrm>
                <a:off x="4469114"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36" name="Rectangle 35">
            <a:extLst>
              <a:ext uri="{FF2B5EF4-FFF2-40B4-BE49-F238E27FC236}">
                <a16:creationId xmlns:a16="http://schemas.microsoft.com/office/drawing/2014/main" id="{1AC942D1-BEC9-73E4-4FB6-010DB6A2C31F}"/>
              </a:ext>
            </a:extLst>
          </p:cNvPr>
          <p:cNvSpPr/>
          <p:nvPr/>
        </p:nvSpPr>
        <p:spPr>
          <a:xfrm>
            <a:off x="9591682" y="2914916"/>
            <a:ext cx="358002" cy="393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7" name="Rectangle 36">
            <a:extLst>
              <a:ext uri="{FF2B5EF4-FFF2-40B4-BE49-F238E27FC236}">
                <a16:creationId xmlns:a16="http://schemas.microsoft.com/office/drawing/2014/main" id="{E059751F-927F-D55E-367A-F0D70C396942}"/>
              </a:ext>
            </a:extLst>
          </p:cNvPr>
          <p:cNvSpPr/>
          <p:nvPr/>
        </p:nvSpPr>
        <p:spPr>
          <a:xfrm>
            <a:off x="918005" y="2659829"/>
            <a:ext cx="358002" cy="393678"/>
          </a:xfrm>
          <a:prstGeom prst="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8" name="Rectangle 37">
            <a:extLst>
              <a:ext uri="{FF2B5EF4-FFF2-40B4-BE49-F238E27FC236}">
                <a16:creationId xmlns:a16="http://schemas.microsoft.com/office/drawing/2014/main" id="{400DCB38-FB4E-F343-828F-1A4834E5A59D}"/>
              </a:ext>
            </a:extLst>
          </p:cNvPr>
          <p:cNvSpPr/>
          <p:nvPr/>
        </p:nvSpPr>
        <p:spPr>
          <a:xfrm>
            <a:off x="918005" y="2225317"/>
            <a:ext cx="358002" cy="3936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9" name="Rectangle 38">
            <a:extLst>
              <a:ext uri="{FF2B5EF4-FFF2-40B4-BE49-F238E27FC236}">
                <a16:creationId xmlns:a16="http://schemas.microsoft.com/office/drawing/2014/main" id="{E3842F7B-E5E9-B983-C295-462F1DD1B9E8}"/>
              </a:ext>
            </a:extLst>
          </p:cNvPr>
          <p:cNvSpPr/>
          <p:nvPr/>
        </p:nvSpPr>
        <p:spPr>
          <a:xfrm>
            <a:off x="913866" y="3094341"/>
            <a:ext cx="358002" cy="39367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grpSp>
        <p:nvGrpSpPr>
          <p:cNvPr id="40" name="Group 39">
            <a:extLst>
              <a:ext uri="{FF2B5EF4-FFF2-40B4-BE49-F238E27FC236}">
                <a16:creationId xmlns:a16="http://schemas.microsoft.com/office/drawing/2014/main" id="{C499FA5C-40AF-BE39-EE7A-2D8F8DB5A978}"/>
              </a:ext>
            </a:extLst>
          </p:cNvPr>
          <p:cNvGrpSpPr/>
          <p:nvPr/>
        </p:nvGrpSpPr>
        <p:grpSpPr>
          <a:xfrm>
            <a:off x="918244" y="3118922"/>
            <a:ext cx="360219" cy="360219"/>
            <a:chOff x="3694545" y="4573041"/>
            <a:chExt cx="360219" cy="360219"/>
          </a:xfrm>
        </p:grpSpPr>
        <p:grpSp>
          <p:nvGrpSpPr>
            <p:cNvPr id="41" name="Group 40">
              <a:extLst>
                <a:ext uri="{FF2B5EF4-FFF2-40B4-BE49-F238E27FC236}">
                  <a16:creationId xmlns:a16="http://schemas.microsoft.com/office/drawing/2014/main" id="{FE43C03E-CD22-141C-E5FA-4DB18214B82F}"/>
                </a:ext>
              </a:extLst>
            </p:cNvPr>
            <p:cNvGrpSpPr/>
            <p:nvPr/>
          </p:nvGrpSpPr>
          <p:grpSpPr>
            <a:xfrm>
              <a:off x="3694545" y="4636655"/>
              <a:ext cx="360219" cy="223448"/>
              <a:chOff x="3694545" y="4636655"/>
              <a:chExt cx="360219" cy="223448"/>
            </a:xfrm>
          </p:grpSpPr>
          <p:cxnSp>
            <p:nvCxnSpPr>
              <p:cNvPr id="48" name="Straight Connector 47">
                <a:extLst>
                  <a:ext uri="{FF2B5EF4-FFF2-40B4-BE49-F238E27FC236}">
                    <a16:creationId xmlns:a16="http://schemas.microsoft.com/office/drawing/2014/main" id="{3638EF41-D978-5DE5-D8A1-456EAE08A749}"/>
                  </a:ext>
                </a:extLst>
              </p:cNvPr>
              <p:cNvCxnSpPr>
                <a:cxnSpLocks/>
              </p:cNvCxnSpPr>
              <p:nvPr/>
            </p:nvCxnSpPr>
            <p:spPr>
              <a:xfrm>
                <a:off x="3694545"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A692D079-DA2B-631B-3A02-2F53867E5382}"/>
                  </a:ext>
                </a:extLst>
              </p:cNvPr>
              <p:cNvCxnSpPr>
                <a:cxnSpLocks/>
              </p:cNvCxnSpPr>
              <p:nvPr/>
            </p:nvCxnSpPr>
            <p:spPr>
              <a:xfrm>
                <a:off x="3694545"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48B8B155-02DC-A118-FB0D-305295C41E6B}"/>
                  </a:ext>
                </a:extLst>
              </p:cNvPr>
              <p:cNvCxnSpPr>
                <a:cxnSpLocks/>
              </p:cNvCxnSpPr>
              <p:nvPr/>
            </p:nvCxnSpPr>
            <p:spPr>
              <a:xfrm>
                <a:off x="3694545"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15BC66E7-DBD0-677E-CF4D-992E5B8C1EFC}"/>
                  </a:ext>
                </a:extLst>
              </p:cNvPr>
              <p:cNvCxnSpPr>
                <a:cxnSpLocks/>
              </p:cNvCxnSpPr>
              <p:nvPr/>
            </p:nvCxnSpPr>
            <p:spPr>
              <a:xfrm>
                <a:off x="3694545"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0483A540-3281-1791-8A1D-43576BF23337}"/>
                  </a:ext>
                </a:extLst>
              </p:cNvPr>
              <p:cNvCxnSpPr>
                <a:cxnSpLocks/>
              </p:cNvCxnSpPr>
              <p:nvPr/>
            </p:nvCxnSpPr>
            <p:spPr>
              <a:xfrm>
                <a:off x="3694545"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nvGrpSpPr>
            <p:cNvPr id="42" name="Group 41">
              <a:extLst>
                <a:ext uri="{FF2B5EF4-FFF2-40B4-BE49-F238E27FC236}">
                  <a16:creationId xmlns:a16="http://schemas.microsoft.com/office/drawing/2014/main" id="{650B888D-6D08-84D0-280E-CA303E2F5E40}"/>
                </a:ext>
              </a:extLst>
            </p:cNvPr>
            <p:cNvGrpSpPr/>
            <p:nvPr/>
          </p:nvGrpSpPr>
          <p:grpSpPr>
            <a:xfrm rot="5400000">
              <a:off x="3694544" y="4641427"/>
              <a:ext cx="360219" cy="223448"/>
              <a:chOff x="4469114" y="4636655"/>
              <a:chExt cx="360219" cy="223448"/>
            </a:xfrm>
          </p:grpSpPr>
          <p:cxnSp>
            <p:nvCxnSpPr>
              <p:cNvPr id="43" name="Straight Connector 42">
                <a:extLst>
                  <a:ext uri="{FF2B5EF4-FFF2-40B4-BE49-F238E27FC236}">
                    <a16:creationId xmlns:a16="http://schemas.microsoft.com/office/drawing/2014/main" id="{1EA90EAC-DF62-6DF7-831D-79A644B7B18D}"/>
                  </a:ext>
                </a:extLst>
              </p:cNvPr>
              <p:cNvCxnSpPr>
                <a:cxnSpLocks/>
              </p:cNvCxnSpPr>
              <p:nvPr/>
            </p:nvCxnSpPr>
            <p:spPr>
              <a:xfrm>
                <a:off x="4469114" y="4636655"/>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E9BF5062-3823-8E81-2116-6ABCF02ADB28}"/>
                  </a:ext>
                </a:extLst>
              </p:cNvPr>
              <p:cNvCxnSpPr>
                <a:cxnSpLocks/>
              </p:cNvCxnSpPr>
              <p:nvPr/>
            </p:nvCxnSpPr>
            <p:spPr>
              <a:xfrm>
                <a:off x="4469114" y="46949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8B5E100-62D4-EAD6-6453-BABED0F1EBCB}"/>
                  </a:ext>
                </a:extLst>
              </p:cNvPr>
              <p:cNvCxnSpPr>
                <a:cxnSpLocks/>
              </p:cNvCxnSpPr>
              <p:nvPr/>
            </p:nvCxnSpPr>
            <p:spPr>
              <a:xfrm>
                <a:off x="4469114" y="4753151"/>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F2FCAD8B-77F1-C27B-DEC0-C7579C54BEFE}"/>
                  </a:ext>
                </a:extLst>
              </p:cNvPr>
              <p:cNvCxnSpPr>
                <a:cxnSpLocks/>
              </p:cNvCxnSpPr>
              <p:nvPr/>
            </p:nvCxnSpPr>
            <p:spPr>
              <a:xfrm>
                <a:off x="4469114" y="4811399"/>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32FC1004-757F-34A8-877D-0D95E9CB6E8C}"/>
                  </a:ext>
                </a:extLst>
              </p:cNvPr>
              <p:cNvCxnSpPr>
                <a:cxnSpLocks/>
              </p:cNvCxnSpPr>
              <p:nvPr/>
            </p:nvCxnSpPr>
            <p:spPr>
              <a:xfrm>
                <a:off x="4469114" y="4860103"/>
                <a:ext cx="36021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grpSp>
      <p:sp>
        <p:nvSpPr>
          <p:cNvPr id="4" name="Footer Placeholder 3">
            <a:extLst>
              <a:ext uri="{FF2B5EF4-FFF2-40B4-BE49-F238E27FC236}">
                <a16:creationId xmlns:a16="http://schemas.microsoft.com/office/drawing/2014/main" id="{D5F5B76D-438E-7E05-E5B8-F619CA83B039}"/>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61980079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3CD68-685E-71F0-5A22-259BABE3E008}"/>
              </a:ext>
            </a:extLst>
          </p:cNvPr>
          <p:cNvSpPr>
            <a:spLocks noGrp="1"/>
          </p:cNvSpPr>
          <p:nvPr>
            <p:ph type="title"/>
          </p:nvPr>
        </p:nvSpPr>
        <p:spPr/>
        <p:txBody>
          <a:bodyPr/>
          <a:lstStyle/>
          <a:p>
            <a:r>
              <a:rPr lang="en-US" dirty="0"/>
              <a:t>Hack value </a:t>
            </a:r>
            <a:r>
              <a:rPr lang="en-US" dirty="0">
                <a:sym typeface="Wingdings" panose="05000000000000000000" pitchFamily="2" charset="2"/>
              </a:rPr>
              <a:t> Risk Rank</a:t>
            </a:r>
            <a:endParaRPr lang="en-CA" dirty="0"/>
          </a:p>
        </p:txBody>
      </p:sp>
      <p:sp>
        <p:nvSpPr>
          <p:cNvPr id="3" name="Content Placeholder 2">
            <a:extLst>
              <a:ext uri="{FF2B5EF4-FFF2-40B4-BE49-F238E27FC236}">
                <a16:creationId xmlns:a16="http://schemas.microsoft.com/office/drawing/2014/main" id="{D519095D-F338-11A6-3F3D-83E263DE49BD}"/>
              </a:ext>
            </a:extLst>
          </p:cNvPr>
          <p:cNvSpPr>
            <a:spLocks noGrp="1"/>
          </p:cNvSpPr>
          <p:nvPr>
            <p:ph idx="1"/>
          </p:nvPr>
        </p:nvSpPr>
        <p:spPr>
          <a:xfrm>
            <a:off x="838200" y="1825625"/>
            <a:ext cx="7560076" cy="4351338"/>
          </a:xfrm>
        </p:spPr>
        <p:txBody>
          <a:bodyPr>
            <a:normAutofit/>
          </a:bodyPr>
          <a:lstStyle/>
          <a:p>
            <a:r>
              <a:rPr lang="en-US" b="1" dirty="0"/>
              <a:t>Hack Value</a:t>
            </a:r>
            <a:r>
              <a:rPr lang="en-US" sz="2400" dirty="0"/>
              <a:t>: worth of a system, target, or vulnerability to an attacker. High hack value means that the target is appealing to hackers, either because of the data it holds or the impact of exploiting it.</a:t>
            </a:r>
          </a:p>
          <a:p>
            <a:endParaRPr lang="en-US" sz="2400" dirty="0"/>
          </a:p>
          <a:p>
            <a:r>
              <a:rPr lang="en-US" b="1" dirty="0"/>
              <a:t>Risk Rank</a:t>
            </a:r>
            <a:r>
              <a:rPr lang="en-US" sz="2400" dirty="0"/>
              <a:t>: is a method used to </a:t>
            </a:r>
            <a:r>
              <a:rPr lang="en-US" sz="2400" b="1" dirty="0">
                <a:solidFill>
                  <a:srgbClr val="FF0000"/>
                </a:solidFill>
              </a:rPr>
              <a:t>prioritize vulnerabilities </a:t>
            </a:r>
            <a:r>
              <a:rPr lang="en-US" sz="2400" dirty="0"/>
              <a:t>based on their </a:t>
            </a:r>
            <a:r>
              <a:rPr lang="en-US" sz="2400" b="1" dirty="0"/>
              <a:t>severity and potential </a:t>
            </a:r>
            <a:r>
              <a:rPr lang="en-US" sz="2400" dirty="0"/>
              <a:t>impact on the organization. This ranking typically considers factors like </a:t>
            </a:r>
            <a:r>
              <a:rPr lang="en-US" sz="2400" b="1" dirty="0"/>
              <a:t>likelihood of exploitation, the potential damage, and the value of the assets involved</a:t>
            </a:r>
            <a:r>
              <a:rPr lang="en-US" sz="2400" dirty="0"/>
              <a:t>.</a:t>
            </a:r>
            <a:endParaRPr lang="en-CA" sz="2400" dirty="0"/>
          </a:p>
        </p:txBody>
      </p:sp>
      <p:pic>
        <p:nvPicPr>
          <p:cNvPr id="4" name="Picture 3">
            <a:extLst>
              <a:ext uri="{FF2B5EF4-FFF2-40B4-BE49-F238E27FC236}">
                <a16:creationId xmlns:a16="http://schemas.microsoft.com/office/drawing/2014/main" id="{1BB03DA1-F17E-76D0-D415-9148EEF41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5994" y="2216951"/>
            <a:ext cx="2076450" cy="2200275"/>
          </a:xfrm>
          <a:prstGeom prst="rect">
            <a:avLst/>
          </a:prstGeom>
        </p:spPr>
      </p:pic>
      <p:pic>
        <p:nvPicPr>
          <p:cNvPr id="5" name="Picture 4">
            <a:extLst>
              <a:ext uri="{FF2B5EF4-FFF2-40B4-BE49-F238E27FC236}">
                <a16:creationId xmlns:a16="http://schemas.microsoft.com/office/drawing/2014/main" id="{7FD4D6E9-E3EE-848D-D0A6-97EC87ACC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42682" y="849329"/>
            <a:ext cx="4114800" cy="1114425"/>
          </a:xfrm>
          <a:prstGeom prst="rect">
            <a:avLst/>
          </a:prstGeom>
        </p:spPr>
      </p:pic>
      <p:pic>
        <p:nvPicPr>
          <p:cNvPr id="6" name="Picture 5">
            <a:extLst>
              <a:ext uri="{FF2B5EF4-FFF2-40B4-BE49-F238E27FC236}">
                <a16:creationId xmlns:a16="http://schemas.microsoft.com/office/drawing/2014/main" id="{8B0DDCAA-1D63-C5C1-36C9-B22417DB92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67844" y="4624388"/>
            <a:ext cx="2952750" cy="1552575"/>
          </a:xfrm>
          <a:prstGeom prst="rect">
            <a:avLst/>
          </a:prstGeom>
        </p:spPr>
      </p:pic>
      <p:sp>
        <p:nvSpPr>
          <p:cNvPr id="7" name="Footer Placeholder 6">
            <a:extLst>
              <a:ext uri="{FF2B5EF4-FFF2-40B4-BE49-F238E27FC236}">
                <a16:creationId xmlns:a16="http://schemas.microsoft.com/office/drawing/2014/main" id="{90EB4660-3CD9-A14B-76E9-F9857DCE555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2978420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B7341-EE4C-E2A7-3AE5-99084CCF12B4}"/>
              </a:ext>
            </a:extLst>
          </p:cNvPr>
          <p:cNvSpPr>
            <a:spLocks noGrp="1"/>
          </p:cNvSpPr>
          <p:nvPr>
            <p:ph type="title"/>
          </p:nvPr>
        </p:nvSpPr>
        <p:spPr/>
        <p:txBody>
          <a:bodyPr/>
          <a:lstStyle/>
          <a:p>
            <a:r>
              <a:rPr lang="en-US" dirty="0"/>
              <a:t>Exploit </a:t>
            </a:r>
            <a:endParaRPr lang="en-CA" dirty="0"/>
          </a:p>
        </p:txBody>
      </p:sp>
      <p:sp>
        <p:nvSpPr>
          <p:cNvPr id="3" name="Content Placeholder 2">
            <a:extLst>
              <a:ext uri="{FF2B5EF4-FFF2-40B4-BE49-F238E27FC236}">
                <a16:creationId xmlns:a16="http://schemas.microsoft.com/office/drawing/2014/main" id="{E0E9F71C-1350-131B-A39D-806DACBF49F0}"/>
              </a:ext>
            </a:extLst>
          </p:cNvPr>
          <p:cNvSpPr>
            <a:spLocks noGrp="1"/>
          </p:cNvSpPr>
          <p:nvPr>
            <p:ph idx="1"/>
          </p:nvPr>
        </p:nvSpPr>
        <p:spPr>
          <a:xfrm>
            <a:off x="838200" y="1825625"/>
            <a:ext cx="6956394" cy="4351338"/>
          </a:xfrm>
        </p:spPr>
        <p:txBody>
          <a:bodyPr>
            <a:normAutofit/>
          </a:bodyPr>
          <a:lstStyle/>
          <a:p>
            <a:r>
              <a:rPr lang="en-US" sz="2400" dirty="0"/>
              <a:t>An exploit is a </a:t>
            </a:r>
            <a:r>
              <a:rPr lang="en-US" sz="2400" b="1" dirty="0"/>
              <a:t>method or tool </a:t>
            </a:r>
            <a:r>
              <a:rPr lang="en-US" sz="2400" dirty="0"/>
              <a:t>used by attackers </a:t>
            </a:r>
            <a:r>
              <a:rPr lang="en-US" sz="2400" b="1" dirty="0"/>
              <a:t>to take advantage of a vulnerability in a system</a:t>
            </a:r>
            <a:r>
              <a:rPr lang="en-US" sz="2400" dirty="0"/>
              <a:t>. </a:t>
            </a:r>
          </a:p>
          <a:p>
            <a:r>
              <a:rPr lang="en-US" sz="2400" dirty="0"/>
              <a:t>Exploits can be </a:t>
            </a:r>
            <a:r>
              <a:rPr lang="en-US" sz="2400" b="1" dirty="0"/>
              <a:t>software, a piece of code, or even a series of steps </a:t>
            </a:r>
            <a:r>
              <a:rPr lang="en-US" sz="2400" dirty="0"/>
              <a:t>that result in unauthorized access, data theft, or system damage.</a:t>
            </a:r>
            <a:endParaRPr lang="en-CA" sz="2400" dirty="0"/>
          </a:p>
        </p:txBody>
      </p:sp>
      <p:pic>
        <p:nvPicPr>
          <p:cNvPr id="5" name="Picture 4">
            <a:extLst>
              <a:ext uri="{FF2B5EF4-FFF2-40B4-BE49-F238E27FC236}">
                <a16:creationId xmlns:a16="http://schemas.microsoft.com/office/drawing/2014/main" id="{6549F5BA-41F2-2C0A-F0AE-3FCCE2CAE372}"/>
              </a:ext>
            </a:extLst>
          </p:cNvPr>
          <p:cNvPicPr>
            <a:picLocks noChangeAspect="1"/>
          </p:cNvPicPr>
          <p:nvPr/>
        </p:nvPicPr>
        <p:blipFill>
          <a:blip r:embed="rId2">
            <a:extLst>
              <a:ext uri="{28A0092B-C50C-407E-A947-70E740481C1C}">
                <a14:useLocalDpi xmlns:a14="http://schemas.microsoft.com/office/drawing/2010/main" val="0"/>
              </a:ext>
            </a:extLst>
          </a:blip>
          <a:srcRect l="6512" t="14964" b="14292"/>
          <a:stretch/>
        </p:blipFill>
        <p:spPr>
          <a:xfrm>
            <a:off x="8521733" y="505862"/>
            <a:ext cx="3266982" cy="1328817"/>
          </a:xfrm>
          <a:prstGeom prst="rect">
            <a:avLst/>
          </a:prstGeom>
        </p:spPr>
      </p:pic>
      <p:pic>
        <p:nvPicPr>
          <p:cNvPr id="7" name="Picture 6">
            <a:extLst>
              <a:ext uri="{FF2B5EF4-FFF2-40B4-BE49-F238E27FC236}">
                <a16:creationId xmlns:a16="http://schemas.microsoft.com/office/drawing/2014/main" id="{E894FADA-FBAC-B7D4-F361-AF3E64D584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6865" y="2215942"/>
            <a:ext cx="3371850" cy="1352550"/>
          </a:xfrm>
          <a:prstGeom prst="rect">
            <a:avLst/>
          </a:prstGeom>
        </p:spPr>
      </p:pic>
      <p:pic>
        <p:nvPicPr>
          <p:cNvPr id="9" name="Picture 8">
            <a:extLst>
              <a:ext uri="{FF2B5EF4-FFF2-40B4-BE49-F238E27FC236}">
                <a16:creationId xmlns:a16="http://schemas.microsoft.com/office/drawing/2014/main" id="{165600A7-0162-5F96-7058-DFAB0573E0A3}"/>
              </a:ext>
            </a:extLst>
          </p:cNvPr>
          <p:cNvPicPr>
            <a:picLocks noChangeAspect="1"/>
          </p:cNvPicPr>
          <p:nvPr/>
        </p:nvPicPr>
        <p:blipFill>
          <a:blip r:embed="rId4">
            <a:extLst>
              <a:ext uri="{28A0092B-C50C-407E-A947-70E740481C1C}">
                <a14:useLocalDpi xmlns:a14="http://schemas.microsoft.com/office/drawing/2010/main" val="0"/>
              </a:ext>
            </a:extLst>
          </a:blip>
          <a:srcRect l="19464" t="23467" r="17336" b="32356"/>
          <a:stretch/>
        </p:blipFill>
        <p:spPr>
          <a:xfrm>
            <a:off x="4115335" y="4724060"/>
            <a:ext cx="3265914" cy="1352550"/>
          </a:xfrm>
          <a:prstGeom prst="rect">
            <a:avLst/>
          </a:prstGeom>
        </p:spPr>
      </p:pic>
      <p:pic>
        <p:nvPicPr>
          <p:cNvPr id="11" name="Picture 10">
            <a:extLst>
              <a:ext uri="{FF2B5EF4-FFF2-40B4-BE49-F238E27FC236}">
                <a16:creationId xmlns:a16="http://schemas.microsoft.com/office/drawing/2014/main" id="{DF6A8A84-E52D-9769-BAB6-7BA18CF90B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42386" y="4450425"/>
            <a:ext cx="1905000" cy="1419225"/>
          </a:xfrm>
          <a:prstGeom prst="rect">
            <a:avLst/>
          </a:prstGeom>
        </p:spPr>
      </p:pic>
      <p:pic>
        <p:nvPicPr>
          <p:cNvPr id="13" name="Picture 12">
            <a:extLst>
              <a:ext uri="{FF2B5EF4-FFF2-40B4-BE49-F238E27FC236}">
                <a16:creationId xmlns:a16="http://schemas.microsoft.com/office/drawing/2014/main" id="{A270C57E-E05E-6F63-D970-A360A199FF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67219" y="4633573"/>
            <a:ext cx="2971800" cy="1533525"/>
          </a:xfrm>
          <a:prstGeom prst="rect">
            <a:avLst/>
          </a:prstGeom>
        </p:spPr>
      </p:pic>
      <p:sp>
        <p:nvSpPr>
          <p:cNvPr id="4" name="Footer Placeholder 3">
            <a:extLst>
              <a:ext uri="{FF2B5EF4-FFF2-40B4-BE49-F238E27FC236}">
                <a16:creationId xmlns:a16="http://schemas.microsoft.com/office/drawing/2014/main" id="{42AC47FD-11A3-4D4B-22CB-1A20693FE47B}"/>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4446539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0627-7E9B-48B6-0BEA-D518EEB69E38}"/>
              </a:ext>
            </a:extLst>
          </p:cNvPr>
          <p:cNvSpPr>
            <a:spLocks noGrp="1"/>
          </p:cNvSpPr>
          <p:nvPr>
            <p:ph type="title"/>
          </p:nvPr>
        </p:nvSpPr>
        <p:spPr/>
        <p:txBody>
          <a:bodyPr/>
          <a:lstStyle/>
          <a:p>
            <a:r>
              <a:rPr lang="en-US" dirty="0"/>
              <a:t>Expansion </a:t>
            </a:r>
            <a:endParaRPr lang="en-CA" dirty="0"/>
          </a:p>
        </p:txBody>
      </p:sp>
      <p:sp>
        <p:nvSpPr>
          <p:cNvPr id="3" name="Content Placeholder 2">
            <a:extLst>
              <a:ext uri="{FF2B5EF4-FFF2-40B4-BE49-F238E27FC236}">
                <a16:creationId xmlns:a16="http://schemas.microsoft.com/office/drawing/2014/main" id="{4E104823-0E1A-02E4-2917-664DBDF21EED}"/>
              </a:ext>
            </a:extLst>
          </p:cNvPr>
          <p:cNvSpPr>
            <a:spLocks noGrp="1"/>
          </p:cNvSpPr>
          <p:nvPr>
            <p:ph idx="1"/>
          </p:nvPr>
        </p:nvSpPr>
        <p:spPr>
          <a:xfrm>
            <a:off x="838200" y="1825625"/>
            <a:ext cx="10890956" cy="4351338"/>
          </a:xfrm>
        </p:spPr>
        <p:txBody>
          <a:bodyPr>
            <a:normAutofit/>
          </a:bodyPr>
          <a:lstStyle/>
          <a:p>
            <a:r>
              <a:rPr lang="en-US" sz="2400" dirty="0"/>
              <a:t>expansion of an attack after the initial breach. </a:t>
            </a:r>
          </a:p>
          <a:p>
            <a:r>
              <a:rPr lang="en-US" sz="2400" dirty="0"/>
              <a:t>Once a vulnerability has been exploited, attackers often try to expand their access to other parts of the system or network, also known as "lateral movement."</a:t>
            </a:r>
            <a:endParaRPr lang="en-CA" sz="2400" dirty="0"/>
          </a:p>
        </p:txBody>
      </p:sp>
      <p:pic>
        <p:nvPicPr>
          <p:cNvPr id="5" name="Picture 4">
            <a:extLst>
              <a:ext uri="{FF2B5EF4-FFF2-40B4-BE49-F238E27FC236}">
                <a16:creationId xmlns:a16="http://schemas.microsoft.com/office/drawing/2014/main" id="{85A1B4D9-DB03-688C-8C4D-F5072E5453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4188795"/>
            <a:ext cx="1385241" cy="1385241"/>
          </a:xfrm>
          <a:prstGeom prst="rect">
            <a:avLst/>
          </a:prstGeom>
        </p:spPr>
      </p:pic>
      <p:pic>
        <p:nvPicPr>
          <p:cNvPr id="7" name="Picture 6">
            <a:extLst>
              <a:ext uri="{FF2B5EF4-FFF2-40B4-BE49-F238E27FC236}">
                <a16:creationId xmlns:a16="http://schemas.microsoft.com/office/drawing/2014/main" id="{48719752-A1B4-8A26-45BE-FFA8207457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6072" y="3599393"/>
            <a:ext cx="2143125" cy="2143125"/>
          </a:xfrm>
          <a:prstGeom prst="rect">
            <a:avLst/>
          </a:prstGeom>
        </p:spPr>
      </p:pic>
      <p:sp>
        <p:nvSpPr>
          <p:cNvPr id="4" name="Footer Placeholder 3">
            <a:extLst>
              <a:ext uri="{FF2B5EF4-FFF2-40B4-BE49-F238E27FC236}">
                <a16:creationId xmlns:a16="http://schemas.microsoft.com/office/drawing/2014/main" id="{2D88B718-A331-6F0B-4C6E-CD9DD417DC4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91685359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5214-08E4-95EA-269F-4C1F19F1B01B}"/>
              </a:ext>
            </a:extLst>
          </p:cNvPr>
          <p:cNvSpPr>
            <a:spLocks noGrp="1"/>
          </p:cNvSpPr>
          <p:nvPr>
            <p:ph type="title"/>
          </p:nvPr>
        </p:nvSpPr>
        <p:spPr/>
        <p:txBody>
          <a:bodyPr/>
          <a:lstStyle/>
          <a:p>
            <a:r>
              <a:rPr lang="en-US" dirty="0"/>
              <a:t>Patch </a:t>
            </a:r>
            <a:endParaRPr lang="en-CA" dirty="0"/>
          </a:p>
        </p:txBody>
      </p:sp>
      <p:sp>
        <p:nvSpPr>
          <p:cNvPr id="3" name="Content Placeholder 2">
            <a:extLst>
              <a:ext uri="{FF2B5EF4-FFF2-40B4-BE49-F238E27FC236}">
                <a16:creationId xmlns:a16="http://schemas.microsoft.com/office/drawing/2014/main" id="{E7FBF8BD-8C78-CB76-24E5-EDF45ADFF206}"/>
              </a:ext>
            </a:extLst>
          </p:cNvPr>
          <p:cNvSpPr>
            <a:spLocks noGrp="1"/>
          </p:cNvSpPr>
          <p:nvPr>
            <p:ph idx="1"/>
          </p:nvPr>
        </p:nvSpPr>
        <p:spPr>
          <a:xfrm>
            <a:off x="838200" y="1825625"/>
            <a:ext cx="10515600" cy="4351338"/>
          </a:xfrm>
        </p:spPr>
        <p:txBody>
          <a:bodyPr>
            <a:normAutofit/>
          </a:bodyPr>
          <a:lstStyle/>
          <a:p>
            <a:r>
              <a:rPr lang="en-US" sz="2400" dirty="0"/>
              <a:t>A patch is a </a:t>
            </a:r>
            <a:r>
              <a:rPr lang="en-US" sz="2400" b="1" dirty="0"/>
              <a:t>software update or fix designed to correct vulnerabilities or flaws in a system.</a:t>
            </a:r>
            <a:r>
              <a:rPr lang="en-US" sz="2400" dirty="0"/>
              <a:t> </a:t>
            </a:r>
          </a:p>
          <a:p>
            <a:r>
              <a:rPr lang="en-US" sz="2400" dirty="0"/>
              <a:t>Patching is critical to </a:t>
            </a:r>
            <a:r>
              <a:rPr lang="en-US" sz="2400" b="1" dirty="0"/>
              <a:t>preventing exploitation of known vulnerabilities</a:t>
            </a:r>
            <a:r>
              <a:rPr lang="en-US" sz="2400" dirty="0"/>
              <a:t>.</a:t>
            </a:r>
            <a:endParaRPr lang="en-CA" sz="2400" dirty="0"/>
          </a:p>
        </p:txBody>
      </p:sp>
      <p:sp>
        <p:nvSpPr>
          <p:cNvPr id="4" name="Footer Placeholder 3">
            <a:extLst>
              <a:ext uri="{FF2B5EF4-FFF2-40B4-BE49-F238E27FC236}">
                <a16:creationId xmlns:a16="http://schemas.microsoft.com/office/drawing/2014/main" id="{CBAFB143-43B3-919C-0E67-DB849D852B3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34507118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93B81-A374-4657-142C-A21A842399EF}"/>
              </a:ext>
            </a:extLst>
          </p:cNvPr>
          <p:cNvSpPr>
            <a:spLocks noGrp="1"/>
          </p:cNvSpPr>
          <p:nvPr>
            <p:ph type="title"/>
          </p:nvPr>
        </p:nvSpPr>
        <p:spPr/>
        <p:txBody>
          <a:bodyPr/>
          <a:lstStyle/>
          <a:p>
            <a:r>
              <a:rPr lang="en-US" dirty="0"/>
              <a:t>Penetration testing process</a:t>
            </a:r>
            <a:endParaRPr lang="en-CA" dirty="0"/>
          </a:p>
        </p:txBody>
      </p:sp>
      <p:sp>
        <p:nvSpPr>
          <p:cNvPr id="3" name="Content Placeholder 2">
            <a:extLst>
              <a:ext uri="{FF2B5EF4-FFF2-40B4-BE49-F238E27FC236}">
                <a16:creationId xmlns:a16="http://schemas.microsoft.com/office/drawing/2014/main" id="{8E54DE05-767F-056A-009D-FB627741F7B7}"/>
              </a:ext>
            </a:extLst>
          </p:cNvPr>
          <p:cNvSpPr>
            <a:spLocks noGrp="1"/>
          </p:cNvSpPr>
          <p:nvPr>
            <p:ph idx="1"/>
          </p:nvPr>
        </p:nvSpPr>
        <p:spPr/>
        <p:txBody>
          <a:bodyPr>
            <a:normAutofit/>
          </a:bodyPr>
          <a:lstStyle/>
          <a:p>
            <a:pPr marL="514350" indent="-514350">
              <a:buAutoNum type="arabicPeriod"/>
            </a:pPr>
            <a:r>
              <a:rPr lang="en-CA" sz="2400" dirty="0"/>
              <a:t>Reconnaissance (Information Gathering)</a:t>
            </a:r>
          </a:p>
          <a:p>
            <a:pPr marL="514350" indent="-514350">
              <a:buAutoNum type="arabicPeriod"/>
            </a:pPr>
            <a:r>
              <a:rPr lang="en-CA" sz="2400" dirty="0"/>
              <a:t>Scanning and Enumeration</a:t>
            </a:r>
          </a:p>
          <a:p>
            <a:pPr marL="514350" indent="-514350">
              <a:buAutoNum type="arabicPeriod"/>
            </a:pPr>
            <a:r>
              <a:rPr lang="en-CA" sz="2400" dirty="0"/>
              <a:t>Exploitation</a:t>
            </a:r>
          </a:p>
          <a:p>
            <a:pPr marL="514350" indent="-514350">
              <a:buFont typeface="Arial" panose="020B0604020202020204" pitchFamily="34" charset="0"/>
              <a:buAutoNum type="arabicPeriod"/>
            </a:pPr>
            <a:r>
              <a:rPr lang="en-CA" sz="2400" dirty="0"/>
              <a:t>Privilege Escalation</a:t>
            </a:r>
          </a:p>
          <a:p>
            <a:pPr marL="514350" indent="-514350">
              <a:buFont typeface="Arial" panose="020B0604020202020204" pitchFamily="34" charset="0"/>
              <a:buAutoNum type="arabicPeriod"/>
            </a:pPr>
            <a:r>
              <a:rPr lang="en-CA" sz="2400" dirty="0"/>
              <a:t>Post-Exploitation</a:t>
            </a:r>
          </a:p>
          <a:p>
            <a:pPr marL="514350" indent="-514350">
              <a:buFont typeface="Arial" panose="020B0604020202020204" pitchFamily="34" charset="0"/>
              <a:buAutoNum type="arabicPeriod"/>
            </a:pPr>
            <a:r>
              <a:rPr lang="en-CA" sz="2400" dirty="0"/>
              <a:t>Lateral Movement</a:t>
            </a:r>
          </a:p>
          <a:p>
            <a:pPr marL="514350" indent="-514350">
              <a:buFont typeface="Arial" panose="020B0604020202020204" pitchFamily="34" charset="0"/>
              <a:buAutoNum type="arabicPeriod"/>
            </a:pPr>
            <a:r>
              <a:rPr lang="en-CA" sz="2400" dirty="0"/>
              <a:t>Covering Tracks</a:t>
            </a:r>
          </a:p>
          <a:p>
            <a:pPr marL="514350" indent="-514350">
              <a:buFont typeface="Arial" panose="020B0604020202020204" pitchFamily="34" charset="0"/>
              <a:buAutoNum type="arabicPeriod"/>
            </a:pPr>
            <a:r>
              <a:rPr lang="en-CA" sz="2400" dirty="0"/>
              <a:t>Reporting</a:t>
            </a:r>
          </a:p>
        </p:txBody>
      </p:sp>
      <p:sp>
        <p:nvSpPr>
          <p:cNvPr id="4" name="Footer Placeholder 3">
            <a:extLst>
              <a:ext uri="{FF2B5EF4-FFF2-40B4-BE49-F238E27FC236}">
                <a16:creationId xmlns:a16="http://schemas.microsoft.com/office/drawing/2014/main" id="{25B9731A-6DEB-1943-29C4-6A449FC3C7C8}"/>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42736972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B9B4C-A1C1-DD6D-E162-6EF2BBDD1731}"/>
              </a:ext>
            </a:extLst>
          </p:cNvPr>
          <p:cNvSpPr>
            <a:spLocks noGrp="1"/>
          </p:cNvSpPr>
          <p:nvPr>
            <p:ph type="title"/>
          </p:nvPr>
        </p:nvSpPr>
        <p:spPr/>
        <p:txBody>
          <a:bodyPr>
            <a:normAutofit/>
          </a:bodyPr>
          <a:lstStyle/>
          <a:p>
            <a:r>
              <a:rPr lang="en-CA" dirty="0"/>
              <a:t>1. Reconnaissance</a:t>
            </a:r>
            <a:r>
              <a:rPr lang="en-CA" sz="4000" dirty="0"/>
              <a:t> </a:t>
            </a:r>
            <a:r>
              <a:rPr lang="en-CA" sz="3200" dirty="0"/>
              <a:t>(Information Gathering)</a:t>
            </a:r>
            <a:endParaRPr lang="en-CA" sz="4000" dirty="0"/>
          </a:p>
        </p:txBody>
      </p:sp>
      <p:sp>
        <p:nvSpPr>
          <p:cNvPr id="3" name="Content Placeholder 2">
            <a:extLst>
              <a:ext uri="{FF2B5EF4-FFF2-40B4-BE49-F238E27FC236}">
                <a16:creationId xmlns:a16="http://schemas.microsoft.com/office/drawing/2014/main" id="{8EAD3584-44E2-499C-E78C-808CE2BD5F39}"/>
              </a:ext>
            </a:extLst>
          </p:cNvPr>
          <p:cNvSpPr>
            <a:spLocks noGrp="1"/>
          </p:cNvSpPr>
          <p:nvPr>
            <p:ph idx="1"/>
          </p:nvPr>
        </p:nvSpPr>
        <p:spPr>
          <a:xfrm>
            <a:off x="838200" y="1825625"/>
            <a:ext cx="10515600" cy="3061007"/>
          </a:xfrm>
        </p:spPr>
        <p:txBody>
          <a:bodyPr>
            <a:normAutofit/>
          </a:bodyPr>
          <a:lstStyle/>
          <a:p>
            <a:pPr marL="0" indent="0">
              <a:buNone/>
            </a:pPr>
            <a:r>
              <a:rPr lang="en-US" sz="2400" b="1" dirty="0">
                <a:solidFill>
                  <a:srgbClr val="FF0000"/>
                </a:solidFill>
              </a:rPr>
              <a:t>Collect information about the target</a:t>
            </a:r>
            <a:r>
              <a:rPr lang="en-US" dirty="0"/>
              <a:t> </a:t>
            </a:r>
            <a:r>
              <a:rPr lang="en-US" sz="2400" dirty="0"/>
              <a:t>to prepare for the attack.</a:t>
            </a:r>
          </a:p>
          <a:p>
            <a:pPr lvl="1"/>
            <a:r>
              <a:rPr lang="en-US" sz="2000" b="1" dirty="0">
                <a:solidFill>
                  <a:srgbClr val="FF0000"/>
                </a:solidFill>
              </a:rPr>
              <a:t>Passive Reconnaissance</a:t>
            </a:r>
            <a:r>
              <a:rPr lang="en-US" sz="2000" dirty="0"/>
              <a:t>: Involves gathering information without interacting with the target directly. Examples include Google searches, WHOIS lookups, checking social media, and DNS queries.</a:t>
            </a:r>
          </a:p>
          <a:p>
            <a:pPr lvl="1"/>
            <a:r>
              <a:rPr lang="en-US" sz="2000" b="1" dirty="0">
                <a:solidFill>
                  <a:srgbClr val="FF0000"/>
                </a:solidFill>
              </a:rPr>
              <a:t>Active Reconnaissance</a:t>
            </a:r>
            <a:r>
              <a:rPr lang="en-US" sz="2000" dirty="0"/>
              <a:t>: Involves direct interaction with the target, such as using tools like Nmap to probe the target’s network and services.</a:t>
            </a:r>
            <a:endParaRPr lang="en-US" sz="2400" dirty="0"/>
          </a:p>
          <a:p>
            <a:pPr marL="0" indent="0">
              <a:buNone/>
            </a:pPr>
            <a:r>
              <a:rPr lang="en-US" sz="2400" dirty="0"/>
              <a:t>Tools: Shodan, </a:t>
            </a:r>
            <a:r>
              <a:rPr lang="en-US" sz="2400" dirty="0" err="1"/>
              <a:t>Maltego</a:t>
            </a:r>
            <a:r>
              <a:rPr lang="en-US" sz="2400" dirty="0"/>
              <a:t>, FOCA, </a:t>
            </a:r>
            <a:r>
              <a:rPr lang="en-US" sz="2400" dirty="0" err="1"/>
              <a:t>theHarvester</a:t>
            </a:r>
            <a:r>
              <a:rPr lang="en-US" sz="2400" dirty="0"/>
              <a:t>, WHOIS, Google Dork.</a:t>
            </a:r>
            <a:endParaRPr lang="en-CA" sz="2400" dirty="0"/>
          </a:p>
        </p:txBody>
      </p:sp>
      <p:pic>
        <p:nvPicPr>
          <p:cNvPr id="5" name="Picture 4" descr="A logo for a company&#10;&#10;Description automatically generated">
            <a:extLst>
              <a:ext uri="{FF2B5EF4-FFF2-40B4-BE49-F238E27FC236}">
                <a16:creationId xmlns:a16="http://schemas.microsoft.com/office/drawing/2014/main" id="{09694F9B-0200-B32C-EBED-C82240702094}"/>
              </a:ext>
            </a:extLst>
          </p:cNvPr>
          <p:cNvPicPr>
            <a:picLocks noChangeAspect="1"/>
          </p:cNvPicPr>
          <p:nvPr/>
        </p:nvPicPr>
        <p:blipFill>
          <a:blip r:embed="rId2">
            <a:extLst>
              <a:ext uri="{28A0092B-C50C-407E-A947-70E740481C1C}">
                <a14:useLocalDpi xmlns:a14="http://schemas.microsoft.com/office/drawing/2010/main" val="0"/>
              </a:ext>
            </a:extLst>
          </a:blip>
          <a:srcRect l="7378" t="27182" r="8710" b="22788"/>
          <a:stretch/>
        </p:blipFill>
        <p:spPr>
          <a:xfrm>
            <a:off x="7670390" y="4625135"/>
            <a:ext cx="2212258" cy="693526"/>
          </a:xfrm>
          <a:prstGeom prst="rect">
            <a:avLst/>
          </a:prstGeom>
        </p:spPr>
      </p:pic>
      <p:pic>
        <p:nvPicPr>
          <p:cNvPr id="7" name="Picture 6" descr="A close up of a logo&#10;&#10;Description automatically generated">
            <a:extLst>
              <a:ext uri="{FF2B5EF4-FFF2-40B4-BE49-F238E27FC236}">
                <a16:creationId xmlns:a16="http://schemas.microsoft.com/office/drawing/2014/main" id="{DB8A8F7D-4A15-361C-76A5-DEC11D827D8D}"/>
              </a:ext>
            </a:extLst>
          </p:cNvPr>
          <p:cNvPicPr>
            <a:picLocks noChangeAspect="1"/>
          </p:cNvPicPr>
          <p:nvPr/>
        </p:nvPicPr>
        <p:blipFill>
          <a:blip r:embed="rId3">
            <a:extLst>
              <a:ext uri="{28A0092B-C50C-407E-A947-70E740481C1C}">
                <a14:useLocalDpi xmlns:a14="http://schemas.microsoft.com/office/drawing/2010/main" val="0"/>
              </a:ext>
            </a:extLst>
          </a:blip>
          <a:srcRect t="28705" b="21486"/>
          <a:stretch/>
        </p:blipFill>
        <p:spPr>
          <a:xfrm>
            <a:off x="7011629" y="5814449"/>
            <a:ext cx="3352800" cy="678426"/>
          </a:xfrm>
          <a:prstGeom prst="rect">
            <a:avLst/>
          </a:prstGeom>
        </p:spPr>
      </p:pic>
      <p:pic>
        <p:nvPicPr>
          <p:cNvPr id="9" name="Picture 8" descr="A red circle with black text&#10;&#10;Description automatically generated">
            <a:extLst>
              <a:ext uri="{FF2B5EF4-FFF2-40B4-BE49-F238E27FC236}">
                <a16:creationId xmlns:a16="http://schemas.microsoft.com/office/drawing/2014/main" id="{904023DF-BCCA-DFFB-BFC6-4934088D7DD3}"/>
              </a:ext>
            </a:extLst>
          </p:cNvPr>
          <p:cNvPicPr>
            <a:picLocks noChangeAspect="1"/>
          </p:cNvPicPr>
          <p:nvPr/>
        </p:nvPicPr>
        <p:blipFill>
          <a:blip r:embed="rId4">
            <a:extLst>
              <a:ext uri="{28A0092B-C50C-407E-A947-70E740481C1C}">
                <a14:useLocalDpi xmlns:a14="http://schemas.microsoft.com/office/drawing/2010/main" val="0"/>
              </a:ext>
            </a:extLst>
          </a:blip>
          <a:srcRect t="18351" b="18025"/>
          <a:stretch/>
        </p:blipFill>
        <p:spPr>
          <a:xfrm>
            <a:off x="894735" y="4454602"/>
            <a:ext cx="2716162" cy="864059"/>
          </a:xfrm>
          <a:prstGeom prst="rect">
            <a:avLst/>
          </a:prstGeom>
        </p:spPr>
      </p:pic>
      <p:pic>
        <p:nvPicPr>
          <p:cNvPr id="11" name="Picture 10" descr="A logo with a circle and a circle&#10;&#10;Description automatically generated">
            <a:extLst>
              <a:ext uri="{FF2B5EF4-FFF2-40B4-BE49-F238E27FC236}">
                <a16:creationId xmlns:a16="http://schemas.microsoft.com/office/drawing/2014/main" id="{54FCCBD3-6DC9-934D-2384-142789330F8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6409" y="5466064"/>
            <a:ext cx="2080751" cy="1296806"/>
          </a:xfrm>
          <a:prstGeom prst="rect">
            <a:avLst/>
          </a:prstGeom>
        </p:spPr>
      </p:pic>
      <p:pic>
        <p:nvPicPr>
          <p:cNvPr id="13" name="Picture 12" descr="A pink penguin with a pink tail&#10;&#10;Description automatically generated">
            <a:extLst>
              <a:ext uri="{FF2B5EF4-FFF2-40B4-BE49-F238E27FC236}">
                <a16:creationId xmlns:a16="http://schemas.microsoft.com/office/drawing/2014/main" id="{2FF7FF54-DBDB-C314-BBAC-C8B4599B5ED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96979" y="4346548"/>
            <a:ext cx="2612922" cy="1029112"/>
          </a:xfrm>
          <a:prstGeom prst="rect">
            <a:avLst/>
          </a:prstGeom>
        </p:spPr>
      </p:pic>
      <p:pic>
        <p:nvPicPr>
          <p:cNvPr id="15" name="Picture 14" descr="A logo with a hexagon and dots&#10;&#10;Description automatically generated">
            <a:extLst>
              <a:ext uri="{FF2B5EF4-FFF2-40B4-BE49-F238E27FC236}">
                <a16:creationId xmlns:a16="http://schemas.microsoft.com/office/drawing/2014/main" id="{0BED46B7-2E50-ED1A-D0BE-2532366A77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96531" y="5504011"/>
            <a:ext cx="2302592" cy="1289452"/>
          </a:xfrm>
          <a:prstGeom prst="rect">
            <a:avLst/>
          </a:prstGeom>
        </p:spPr>
      </p:pic>
      <p:sp>
        <p:nvSpPr>
          <p:cNvPr id="16" name="Footer Placeholder 15">
            <a:extLst>
              <a:ext uri="{FF2B5EF4-FFF2-40B4-BE49-F238E27FC236}">
                <a16:creationId xmlns:a16="http://schemas.microsoft.com/office/drawing/2014/main" id="{A853E15A-0E55-6D3D-7BBA-0981A9691132}"/>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6733073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FB1F63-995B-6F4E-67BE-D5F47794F1D7}"/>
              </a:ext>
            </a:extLst>
          </p:cNvPr>
          <p:cNvSpPr>
            <a:spLocks noGrp="1"/>
          </p:cNvSpPr>
          <p:nvPr>
            <p:ph type="title"/>
          </p:nvPr>
        </p:nvSpPr>
        <p:spPr/>
        <p:txBody>
          <a:bodyPr/>
          <a:lstStyle/>
          <a:p>
            <a:r>
              <a:rPr lang="en-CA" dirty="0"/>
              <a:t>2. Scanning and Enumeration</a:t>
            </a:r>
          </a:p>
        </p:txBody>
      </p:sp>
      <p:sp>
        <p:nvSpPr>
          <p:cNvPr id="3" name="Content Placeholder 2">
            <a:extLst>
              <a:ext uri="{FF2B5EF4-FFF2-40B4-BE49-F238E27FC236}">
                <a16:creationId xmlns:a16="http://schemas.microsoft.com/office/drawing/2014/main" id="{4C52B831-4FCD-BCF8-F75D-F0B4FA5ECCFB}"/>
              </a:ext>
            </a:extLst>
          </p:cNvPr>
          <p:cNvSpPr>
            <a:spLocks noGrp="1"/>
          </p:cNvSpPr>
          <p:nvPr>
            <p:ph idx="1"/>
          </p:nvPr>
        </p:nvSpPr>
        <p:spPr/>
        <p:txBody>
          <a:bodyPr>
            <a:normAutofit/>
          </a:bodyPr>
          <a:lstStyle/>
          <a:p>
            <a:pPr marL="0" indent="0">
              <a:buNone/>
            </a:pPr>
            <a:r>
              <a:rPr lang="en-US" sz="2400" dirty="0"/>
              <a:t>Identify open ports, services, and potential vulnerabilities in the target.</a:t>
            </a:r>
          </a:p>
          <a:p>
            <a:pPr marL="457200" indent="-457200">
              <a:buFont typeface="+mj-lt"/>
              <a:buAutoNum type="alphaUcPeriod"/>
            </a:pPr>
            <a:r>
              <a:rPr lang="en-US" b="1" dirty="0">
                <a:solidFill>
                  <a:srgbClr val="FF0000"/>
                </a:solidFill>
              </a:rPr>
              <a:t>Scanning</a:t>
            </a:r>
          </a:p>
          <a:p>
            <a:pPr lvl="1"/>
            <a:r>
              <a:rPr lang="en-US" sz="2000" b="1" dirty="0"/>
              <a:t>Network Scanning</a:t>
            </a:r>
            <a:r>
              <a:rPr lang="en-US" sz="2000" dirty="0"/>
              <a:t>: Uses tools to detect </a:t>
            </a:r>
            <a:r>
              <a:rPr lang="en-US" sz="2000" b="1" dirty="0"/>
              <a:t>live systems, open ports, and services</a:t>
            </a:r>
            <a:r>
              <a:rPr lang="en-US" sz="2000" dirty="0"/>
              <a:t>.</a:t>
            </a:r>
          </a:p>
          <a:p>
            <a:pPr lvl="1"/>
            <a:r>
              <a:rPr lang="en-US" sz="2000" b="1" dirty="0"/>
              <a:t>Vulnerability Scanning</a:t>
            </a:r>
            <a:r>
              <a:rPr lang="en-US" sz="2000" dirty="0"/>
              <a:t>: Scans for known </a:t>
            </a:r>
            <a:r>
              <a:rPr lang="en-US" sz="2000" b="1" dirty="0"/>
              <a:t>vulnerabilities</a:t>
            </a:r>
            <a:r>
              <a:rPr lang="en-US" sz="2000" dirty="0"/>
              <a:t> on the systems and services identified in the previous step.</a:t>
            </a:r>
          </a:p>
          <a:p>
            <a:pPr marL="457200" indent="-457200">
              <a:buFont typeface="+mj-lt"/>
              <a:buAutoNum type="alphaUcPeriod"/>
            </a:pPr>
            <a:r>
              <a:rPr lang="en-US" b="1" dirty="0">
                <a:solidFill>
                  <a:srgbClr val="FF0000"/>
                </a:solidFill>
              </a:rPr>
              <a:t>Enumeration: </a:t>
            </a:r>
            <a:r>
              <a:rPr lang="en-US" sz="2400" dirty="0"/>
              <a:t>Involves </a:t>
            </a:r>
            <a:r>
              <a:rPr lang="en-US" sz="2400" b="1" dirty="0"/>
              <a:t>extracting detailed information </a:t>
            </a:r>
            <a:r>
              <a:rPr lang="en-US" sz="2400" dirty="0"/>
              <a:t>from the system, such as </a:t>
            </a:r>
            <a:r>
              <a:rPr lang="en-US" sz="2400" b="1" dirty="0"/>
              <a:t>usernames, shared folders, or service versions</a:t>
            </a:r>
            <a:r>
              <a:rPr lang="en-US" sz="2400" dirty="0"/>
              <a:t>.</a:t>
            </a:r>
          </a:p>
          <a:p>
            <a:pPr marL="0" indent="0">
              <a:buNone/>
            </a:pPr>
            <a:r>
              <a:rPr lang="en-US" sz="2400" dirty="0"/>
              <a:t>Tools: Nmap, Nessus, OpenVAS, </a:t>
            </a:r>
            <a:r>
              <a:rPr lang="en-US" sz="2400" dirty="0" err="1"/>
              <a:t>Netcat</a:t>
            </a:r>
            <a:r>
              <a:rPr lang="en-US" sz="2400" dirty="0"/>
              <a:t>, </a:t>
            </a:r>
            <a:r>
              <a:rPr lang="en-US" sz="2400" dirty="0" err="1"/>
              <a:t>Nikto</a:t>
            </a:r>
            <a:r>
              <a:rPr lang="en-US" sz="2400" dirty="0"/>
              <a:t>, enum4linux.</a:t>
            </a:r>
            <a:endParaRPr lang="en-CA" sz="2400" dirty="0"/>
          </a:p>
        </p:txBody>
      </p:sp>
      <p:pic>
        <p:nvPicPr>
          <p:cNvPr id="5" name="Picture 4" descr="A blue eye with a blue text&#10;&#10;Description automatically generated with medium confidence">
            <a:extLst>
              <a:ext uri="{FF2B5EF4-FFF2-40B4-BE49-F238E27FC236}">
                <a16:creationId xmlns:a16="http://schemas.microsoft.com/office/drawing/2014/main" id="{6AF59B7D-45A8-6975-BB4D-23B31EC263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033" y="5346446"/>
            <a:ext cx="1140388" cy="1140388"/>
          </a:xfrm>
          <a:prstGeom prst="rect">
            <a:avLst/>
          </a:prstGeom>
        </p:spPr>
      </p:pic>
      <p:pic>
        <p:nvPicPr>
          <p:cNvPr id="7" name="Picture 6" descr="A close-up of a logo&#10;&#10;Description automatically generated">
            <a:extLst>
              <a:ext uri="{FF2B5EF4-FFF2-40B4-BE49-F238E27FC236}">
                <a16:creationId xmlns:a16="http://schemas.microsoft.com/office/drawing/2014/main" id="{3E848A92-552A-D1DD-A13E-96F66FFA11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5959" y="5490763"/>
            <a:ext cx="2658396" cy="746107"/>
          </a:xfrm>
          <a:prstGeom prst="rect">
            <a:avLst/>
          </a:prstGeom>
        </p:spPr>
      </p:pic>
      <p:pic>
        <p:nvPicPr>
          <p:cNvPr id="9" name="Picture 8" descr="A close-up of a logo&#10;&#10;Description automatically generated">
            <a:extLst>
              <a:ext uri="{FF2B5EF4-FFF2-40B4-BE49-F238E27FC236}">
                <a16:creationId xmlns:a16="http://schemas.microsoft.com/office/drawing/2014/main" id="{3D1460A5-2554-2E3A-0B6B-2DE64407A8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01849" y="5352487"/>
            <a:ext cx="3588301" cy="944290"/>
          </a:xfrm>
          <a:prstGeom prst="rect">
            <a:avLst/>
          </a:prstGeom>
        </p:spPr>
      </p:pic>
      <p:pic>
        <p:nvPicPr>
          <p:cNvPr id="11" name="Picture 10" descr="A blue and black logo&#10;&#10;Description automatically generated">
            <a:extLst>
              <a:ext uri="{FF2B5EF4-FFF2-40B4-BE49-F238E27FC236}">
                <a16:creationId xmlns:a16="http://schemas.microsoft.com/office/drawing/2014/main" id="{604F4A59-55A0-7031-79D2-4D3FE86CA2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13828" y="5123170"/>
            <a:ext cx="1232513" cy="1232513"/>
          </a:xfrm>
          <a:prstGeom prst="rect">
            <a:avLst/>
          </a:prstGeom>
        </p:spPr>
      </p:pic>
      <p:pic>
        <p:nvPicPr>
          <p:cNvPr id="13" name="Picture 12" descr="A white background with a robot and black text&#10;&#10;Description automatically generated">
            <a:extLst>
              <a:ext uri="{FF2B5EF4-FFF2-40B4-BE49-F238E27FC236}">
                <a16:creationId xmlns:a16="http://schemas.microsoft.com/office/drawing/2014/main" id="{9163703F-806B-4904-95D9-EEE15CF65CBA}"/>
              </a:ext>
            </a:extLst>
          </p:cNvPr>
          <p:cNvPicPr>
            <a:picLocks noChangeAspect="1"/>
          </p:cNvPicPr>
          <p:nvPr/>
        </p:nvPicPr>
        <p:blipFill>
          <a:blip r:embed="rId6">
            <a:extLst>
              <a:ext uri="{28A0092B-C50C-407E-A947-70E740481C1C}">
                <a14:useLocalDpi xmlns:a14="http://schemas.microsoft.com/office/drawing/2010/main" val="0"/>
              </a:ext>
            </a:extLst>
          </a:blip>
          <a:srcRect l="20102" t="17994" r="18843" b="22350"/>
          <a:stretch/>
        </p:blipFill>
        <p:spPr>
          <a:xfrm>
            <a:off x="9881418" y="5301891"/>
            <a:ext cx="1907459" cy="875072"/>
          </a:xfrm>
          <a:prstGeom prst="rect">
            <a:avLst/>
          </a:prstGeom>
        </p:spPr>
      </p:pic>
      <p:sp>
        <p:nvSpPr>
          <p:cNvPr id="14" name="Footer Placeholder 13">
            <a:extLst>
              <a:ext uri="{FF2B5EF4-FFF2-40B4-BE49-F238E27FC236}">
                <a16:creationId xmlns:a16="http://schemas.microsoft.com/office/drawing/2014/main" id="{E0139298-433D-FF26-7A46-FF39785537CF}"/>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1266866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a:extLst>
              <a:ext uri="{FF2B5EF4-FFF2-40B4-BE49-F238E27FC236}">
                <a16:creationId xmlns:a16="http://schemas.microsoft.com/office/drawing/2014/main" id="{523C0A48-59A2-B84F-6CCD-F36B681F39C8}"/>
              </a:ext>
            </a:extLst>
          </p:cNvPr>
          <p:cNvCxnSpPr/>
          <p:nvPr/>
        </p:nvCxnSpPr>
        <p:spPr>
          <a:xfrm>
            <a:off x="2493819" y="4557647"/>
            <a:ext cx="2580872" cy="0"/>
          </a:xfrm>
          <a:prstGeom prst="straightConnector1">
            <a:avLst/>
          </a:prstGeom>
          <a:ln w="57150">
            <a:solidFill>
              <a:schemeClr val="accent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D1CA2978-19C9-01A9-087C-1B2DAF38760E}"/>
              </a:ext>
            </a:extLst>
          </p:cNvPr>
          <p:cNvSpPr>
            <a:spLocks noGrp="1"/>
          </p:cNvSpPr>
          <p:nvPr>
            <p:ph type="title"/>
          </p:nvPr>
        </p:nvSpPr>
        <p:spPr/>
        <p:txBody>
          <a:bodyPr/>
          <a:lstStyle/>
          <a:p>
            <a:r>
              <a:rPr lang="en-US" dirty="0"/>
              <a:t>Symmetric Encryption </a:t>
            </a:r>
            <a:endParaRPr lang="en-CA" dirty="0"/>
          </a:p>
        </p:txBody>
      </p:sp>
      <p:pic>
        <p:nvPicPr>
          <p:cNvPr id="6" name="Graphic 5" descr="Key with solid fill">
            <a:extLst>
              <a:ext uri="{FF2B5EF4-FFF2-40B4-BE49-F238E27FC236}">
                <a16:creationId xmlns:a16="http://schemas.microsoft.com/office/drawing/2014/main" id="{7CA50075-A64F-B6FB-D744-3564A0D8CC5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2838" y="1861387"/>
            <a:ext cx="1192490" cy="1192490"/>
          </a:xfrm>
          <a:prstGeom prst="rect">
            <a:avLst/>
          </a:prstGeom>
        </p:spPr>
      </p:pic>
      <p:pic>
        <p:nvPicPr>
          <p:cNvPr id="10" name="Graphic 9" descr="Lock with solid fill">
            <a:extLst>
              <a:ext uri="{FF2B5EF4-FFF2-40B4-BE49-F238E27FC236}">
                <a16:creationId xmlns:a16="http://schemas.microsoft.com/office/drawing/2014/main" id="{A7053E11-CB73-89D5-E7E3-F37A6CA26D8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525341" y="4287623"/>
            <a:ext cx="830638" cy="830638"/>
          </a:xfrm>
          <a:prstGeom prst="rect">
            <a:avLst/>
          </a:prstGeom>
        </p:spPr>
      </p:pic>
      <p:pic>
        <p:nvPicPr>
          <p:cNvPr id="14" name="Graphic 13" descr="Unlock with solid fill">
            <a:extLst>
              <a:ext uri="{FF2B5EF4-FFF2-40B4-BE49-F238E27FC236}">
                <a16:creationId xmlns:a16="http://schemas.microsoft.com/office/drawing/2014/main" id="{249E0EC7-66DB-E952-A8A5-591DA562586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06807" y="3744017"/>
            <a:ext cx="733400" cy="733400"/>
          </a:xfrm>
          <a:prstGeom prst="rect">
            <a:avLst/>
          </a:prstGeom>
        </p:spPr>
      </p:pic>
      <p:pic>
        <p:nvPicPr>
          <p:cNvPr id="18" name="Graphic 17" descr="Document with solid fill">
            <a:extLst>
              <a:ext uri="{FF2B5EF4-FFF2-40B4-BE49-F238E27FC236}">
                <a16:creationId xmlns:a16="http://schemas.microsoft.com/office/drawing/2014/main" id="{F3E2DDC8-307C-D718-F674-FC23BCF920F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3737" y="3668805"/>
            <a:ext cx="1740082" cy="1740082"/>
          </a:xfrm>
          <a:prstGeom prst="rect">
            <a:avLst/>
          </a:prstGeom>
        </p:spPr>
      </p:pic>
      <p:pic>
        <p:nvPicPr>
          <p:cNvPr id="20" name="Graphic 19" descr="Document with solid fill">
            <a:extLst>
              <a:ext uri="{FF2B5EF4-FFF2-40B4-BE49-F238E27FC236}">
                <a16:creationId xmlns:a16="http://schemas.microsoft.com/office/drawing/2014/main" id="{F685B0A2-B03C-DD01-6EB4-3B486CCA9F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10103" y="3668805"/>
            <a:ext cx="1740082" cy="1740082"/>
          </a:xfrm>
          <a:prstGeom prst="rect">
            <a:avLst/>
          </a:prstGeom>
        </p:spPr>
      </p:pic>
      <p:sp>
        <p:nvSpPr>
          <p:cNvPr id="21" name="Oval 20">
            <a:extLst>
              <a:ext uri="{FF2B5EF4-FFF2-40B4-BE49-F238E27FC236}">
                <a16:creationId xmlns:a16="http://schemas.microsoft.com/office/drawing/2014/main" id="{FB564287-2B6B-6291-FC00-7B0C6F005EF0}"/>
              </a:ext>
            </a:extLst>
          </p:cNvPr>
          <p:cNvSpPr/>
          <p:nvPr/>
        </p:nvSpPr>
        <p:spPr>
          <a:xfrm>
            <a:off x="3146442" y="4008740"/>
            <a:ext cx="1190730" cy="1147958"/>
          </a:xfrm>
          <a:prstGeom prst="ellipse">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25" name="Graphic 24" descr="Paper with solid fill">
            <a:extLst>
              <a:ext uri="{FF2B5EF4-FFF2-40B4-BE49-F238E27FC236}">
                <a16:creationId xmlns:a16="http://schemas.microsoft.com/office/drawing/2014/main" id="{2BF38BD4-0D07-647E-EF92-ADD27FA54CF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107887" y="3754347"/>
            <a:ext cx="1654539" cy="1654539"/>
          </a:xfrm>
          <a:prstGeom prst="rect">
            <a:avLst/>
          </a:prstGeom>
        </p:spPr>
      </p:pic>
      <p:sp>
        <p:nvSpPr>
          <p:cNvPr id="26" name="TextBox 25">
            <a:extLst>
              <a:ext uri="{FF2B5EF4-FFF2-40B4-BE49-F238E27FC236}">
                <a16:creationId xmlns:a16="http://schemas.microsoft.com/office/drawing/2014/main" id="{63B5CB41-AB42-0356-16AC-3C3F1B801C19}"/>
              </a:ext>
            </a:extLst>
          </p:cNvPr>
          <p:cNvSpPr txBox="1"/>
          <p:nvPr/>
        </p:nvSpPr>
        <p:spPr>
          <a:xfrm>
            <a:off x="2931102" y="5178054"/>
            <a:ext cx="1704184" cy="461665"/>
          </a:xfrm>
          <a:prstGeom prst="rect">
            <a:avLst/>
          </a:prstGeom>
          <a:noFill/>
        </p:spPr>
        <p:txBody>
          <a:bodyPr wrap="none" rtlCol="0">
            <a:spAutoFit/>
          </a:bodyPr>
          <a:lstStyle/>
          <a:p>
            <a:r>
              <a:rPr lang="en-US" sz="2400" b="1" dirty="0"/>
              <a:t>Encryption</a:t>
            </a:r>
            <a:endParaRPr lang="en-CA" sz="2400" b="1" dirty="0"/>
          </a:p>
        </p:txBody>
      </p:sp>
      <p:sp>
        <p:nvSpPr>
          <p:cNvPr id="27" name="TextBox 26">
            <a:extLst>
              <a:ext uri="{FF2B5EF4-FFF2-40B4-BE49-F238E27FC236}">
                <a16:creationId xmlns:a16="http://schemas.microsoft.com/office/drawing/2014/main" id="{01F46424-9464-CAE6-4BE9-F0D7FEB15393}"/>
              </a:ext>
            </a:extLst>
          </p:cNvPr>
          <p:cNvSpPr txBox="1"/>
          <p:nvPr/>
        </p:nvSpPr>
        <p:spPr>
          <a:xfrm>
            <a:off x="838200" y="5333972"/>
            <a:ext cx="1570815" cy="461665"/>
          </a:xfrm>
          <a:prstGeom prst="rect">
            <a:avLst/>
          </a:prstGeom>
          <a:noFill/>
        </p:spPr>
        <p:txBody>
          <a:bodyPr wrap="none" rtlCol="0">
            <a:spAutoFit/>
          </a:bodyPr>
          <a:lstStyle/>
          <a:p>
            <a:r>
              <a:rPr lang="en-US" sz="2400" b="1" dirty="0"/>
              <a:t>Clear Text</a:t>
            </a:r>
            <a:endParaRPr lang="en-CA" sz="2400" b="1" dirty="0"/>
          </a:p>
        </p:txBody>
      </p:sp>
      <p:sp>
        <p:nvSpPr>
          <p:cNvPr id="28" name="TextBox 27">
            <a:extLst>
              <a:ext uri="{FF2B5EF4-FFF2-40B4-BE49-F238E27FC236}">
                <a16:creationId xmlns:a16="http://schemas.microsoft.com/office/drawing/2014/main" id="{4918B45E-2A62-398C-76C0-6DBFCE9284B3}"/>
              </a:ext>
            </a:extLst>
          </p:cNvPr>
          <p:cNvSpPr txBox="1"/>
          <p:nvPr/>
        </p:nvSpPr>
        <p:spPr>
          <a:xfrm>
            <a:off x="9394736" y="5333971"/>
            <a:ext cx="1570815" cy="461665"/>
          </a:xfrm>
          <a:prstGeom prst="rect">
            <a:avLst/>
          </a:prstGeom>
          <a:noFill/>
        </p:spPr>
        <p:txBody>
          <a:bodyPr wrap="none" rtlCol="0">
            <a:spAutoFit/>
          </a:bodyPr>
          <a:lstStyle/>
          <a:p>
            <a:r>
              <a:rPr lang="en-US" sz="2400" b="1" dirty="0"/>
              <a:t>Clear Text</a:t>
            </a:r>
            <a:endParaRPr lang="en-CA" sz="2400" b="1" dirty="0"/>
          </a:p>
        </p:txBody>
      </p:sp>
      <p:sp>
        <p:nvSpPr>
          <p:cNvPr id="29" name="TextBox 28">
            <a:extLst>
              <a:ext uri="{FF2B5EF4-FFF2-40B4-BE49-F238E27FC236}">
                <a16:creationId xmlns:a16="http://schemas.microsoft.com/office/drawing/2014/main" id="{620A1A25-2639-A950-A5F0-1D8ADBCBB3B9}"/>
              </a:ext>
            </a:extLst>
          </p:cNvPr>
          <p:cNvSpPr txBox="1"/>
          <p:nvPr/>
        </p:nvSpPr>
        <p:spPr>
          <a:xfrm>
            <a:off x="5065634" y="5333970"/>
            <a:ext cx="1750351" cy="461665"/>
          </a:xfrm>
          <a:prstGeom prst="rect">
            <a:avLst/>
          </a:prstGeom>
          <a:noFill/>
        </p:spPr>
        <p:txBody>
          <a:bodyPr wrap="none" rtlCol="0">
            <a:spAutoFit/>
          </a:bodyPr>
          <a:lstStyle/>
          <a:p>
            <a:r>
              <a:rPr lang="en-US" sz="2400" b="1" dirty="0"/>
              <a:t>Cipher Text</a:t>
            </a:r>
            <a:endParaRPr lang="en-CA" sz="2400" b="1" dirty="0"/>
          </a:p>
        </p:txBody>
      </p:sp>
      <p:pic>
        <p:nvPicPr>
          <p:cNvPr id="30" name="Graphic 29" descr="Key with solid fill">
            <a:extLst>
              <a:ext uri="{FF2B5EF4-FFF2-40B4-BE49-F238E27FC236}">
                <a16:creationId xmlns:a16="http://schemas.microsoft.com/office/drawing/2014/main" id="{BB88FE58-E037-F75D-4024-A5EAD48E299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02306" y="4121054"/>
            <a:ext cx="921126" cy="921126"/>
          </a:xfrm>
          <a:prstGeom prst="rect">
            <a:avLst/>
          </a:prstGeom>
        </p:spPr>
      </p:pic>
      <p:cxnSp>
        <p:nvCxnSpPr>
          <p:cNvPr id="33" name="Straight Arrow Connector 32">
            <a:extLst>
              <a:ext uri="{FF2B5EF4-FFF2-40B4-BE49-F238E27FC236}">
                <a16:creationId xmlns:a16="http://schemas.microsoft.com/office/drawing/2014/main" id="{08ADC65C-BE05-1A9D-D923-866554FF8DBD}"/>
              </a:ext>
            </a:extLst>
          </p:cNvPr>
          <p:cNvCxnSpPr/>
          <p:nvPr/>
        </p:nvCxnSpPr>
        <p:spPr>
          <a:xfrm>
            <a:off x="6815985" y="4576448"/>
            <a:ext cx="2580872" cy="0"/>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4D03AFCD-EA94-A018-1427-48697FDB1A9B}"/>
              </a:ext>
            </a:extLst>
          </p:cNvPr>
          <p:cNvSpPr/>
          <p:nvPr/>
        </p:nvSpPr>
        <p:spPr>
          <a:xfrm>
            <a:off x="7473953" y="4008740"/>
            <a:ext cx="1190730" cy="1147958"/>
          </a:xfrm>
          <a:prstGeom prst="ellipse">
            <a:avLst/>
          </a:prstGeom>
          <a:solidFill>
            <a:srgbClr val="00B05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5" name="TextBox 34">
            <a:extLst>
              <a:ext uri="{FF2B5EF4-FFF2-40B4-BE49-F238E27FC236}">
                <a16:creationId xmlns:a16="http://schemas.microsoft.com/office/drawing/2014/main" id="{2B351E31-3DDE-E1E9-E5E3-56178814C71C}"/>
              </a:ext>
            </a:extLst>
          </p:cNvPr>
          <p:cNvSpPr txBox="1"/>
          <p:nvPr/>
        </p:nvSpPr>
        <p:spPr>
          <a:xfrm>
            <a:off x="7258613" y="5178054"/>
            <a:ext cx="1739451" cy="461665"/>
          </a:xfrm>
          <a:prstGeom prst="rect">
            <a:avLst/>
          </a:prstGeom>
          <a:noFill/>
        </p:spPr>
        <p:txBody>
          <a:bodyPr wrap="none" rtlCol="0">
            <a:spAutoFit/>
          </a:bodyPr>
          <a:lstStyle/>
          <a:p>
            <a:r>
              <a:rPr lang="en-US" sz="2400" b="1" dirty="0"/>
              <a:t>Decryption</a:t>
            </a:r>
            <a:endParaRPr lang="en-CA" sz="2400" b="1" dirty="0"/>
          </a:p>
        </p:txBody>
      </p:sp>
      <p:pic>
        <p:nvPicPr>
          <p:cNvPr id="36" name="Graphic 35" descr="Key with solid fill">
            <a:extLst>
              <a:ext uri="{FF2B5EF4-FFF2-40B4-BE49-F238E27FC236}">
                <a16:creationId xmlns:a16="http://schemas.microsoft.com/office/drawing/2014/main" id="{1E7C6F7D-5DFE-41A0-5FB8-5864968BDF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29817" y="4121054"/>
            <a:ext cx="921126" cy="921126"/>
          </a:xfrm>
          <a:prstGeom prst="rect">
            <a:avLst/>
          </a:prstGeom>
        </p:spPr>
      </p:pic>
      <p:pic>
        <p:nvPicPr>
          <p:cNvPr id="37" name="Graphic 36" descr="Lock with solid fill">
            <a:extLst>
              <a:ext uri="{FF2B5EF4-FFF2-40B4-BE49-F238E27FC236}">
                <a16:creationId xmlns:a16="http://schemas.microsoft.com/office/drawing/2014/main" id="{C266C8B1-00AA-28AA-54F4-D1278AFCF9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08096" y="3754354"/>
            <a:ext cx="781938" cy="781936"/>
          </a:xfrm>
          <a:prstGeom prst="rect">
            <a:avLst/>
          </a:prstGeom>
        </p:spPr>
      </p:pic>
      <p:cxnSp>
        <p:nvCxnSpPr>
          <p:cNvPr id="39" name="Connector: Elbow 38">
            <a:extLst>
              <a:ext uri="{FF2B5EF4-FFF2-40B4-BE49-F238E27FC236}">
                <a16:creationId xmlns:a16="http://schemas.microsoft.com/office/drawing/2014/main" id="{D22BD69B-6E2E-CA26-7BB5-0AEFE0E3CB6F}"/>
              </a:ext>
            </a:extLst>
          </p:cNvPr>
          <p:cNvCxnSpPr/>
          <p:nvPr/>
        </p:nvCxnSpPr>
        <p:spPr>
          <a:xfrm rot="10800000" flipV="1">
            <a:off x="3783194" y="2465567"/>
            <a:ext cx="1484376" cy="1445836"/>
          </a:xfrm>
          <a:prstGeom prst="bentConnector3">
            <a:avLst>
              <a:gd name="adj1" fmla="val 10040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41" name="Connector: Elbow 40">
            <a:extLst>
              <a:ext uri="{FF2B5EF4-FFF2-40B4-BE49-F238E27FC236}">
                <a16:creationId xmlns:a16="http://schemas.microsoft.com/office/drawing/2014/main" id="{6DB3CD81-BE3C-C906-A181-07BFC37F1C3B}"/>
              </a:ext>
            </a:extLst>
          </p:cNvPr>
          <p:cNvCxnSpPr>
            <a:cxnSpLocks/>
          </p:cNvCxnSpPr>
          <p:nvPr/>
        </p:nvCxnSpPr>
        <p:spPr>
          <a:xfrm rot="10800000" flipH="1" flipV="1">
            <a:off x="6610598" y="2487193"/>
            <a:ext cx="1484376" cy="1445836"/>
          </a:xfrm>
          <a:prstGeom prst="bentConnector3">
            <a:avLst>
              <a:gd name="adj1" fmla="val 10040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3" name="TextBox 42">
            <a:extLst>
              <a:ext uri="{FF2B5EF4-FFF2-40B4-BE49-F238E27FC236}">
                <a16:creationId xmlns:a16="http://schemas.microsoft.com/office/drawing/2014/main" id="{A19BA50F-6A64-DF08-D970-0D47F7045844}"/>
              </a:ext>
            </a:extLst>
          </p:cNvPr>
          <p:cNvSpPr txBox="1"/>
          <p:nvPr/>
        </p:nvSpPr>
        <p:spPr>
          <a:xfrm>
            <a:off x="4531456" y="2691077"/>
            <a:ext cx="2727157" cy="461665"/>
          </a:xfrm>
          <a:prstGeom prst="rect">
            <a:avLst/>
          </a:prstGeom>
          <a:noFill/>
        </p:spPr>
        <p:txBody>
          <a:bodyPr wrap="none" rtlCol="0">
            <a:spAutoFit/>
          </a:bodyPr>
          <a:lstStyle/>
          <a:p>
            <a:r>
              <a:rPr lang="en-US" sz="2400" b="1" dirty="0"/>
              <a:t>Shared Secret Key</a:t>
            </a:r>
            <a:endParaRPr lang="en-CA" sz="2400" b="1" dirty="0"/>
          </a:p>
        </p:txBody>
      </p:sp>
      <p:sp>
        <p:nvSpPr>
          <p:cNvPr id="3" name="Footer Placeholder 2">
            <a:extLst>
              <a:ext uri="{FF2B5EF4-FFF2-40B4-BE49-F238E27FC236}">
                <a16:creationId xmlns:a16="http://schemas.microsoft.com/office/drawing/2014/main" id="{3D0D78B4-99B7-5EF4-06ED-2BA060636D22}"/>
              </a:ext>
            </a:extLst>
          </p:cNvPr>
          <p:cNvSpPr>
            <a:spLocks noGrp="1"/>
          </p:cNvSpPr>
          <p:nvPr>
            <p:ph type="ftr" sz="quarter" idx="11"/>
          </p:nvPr>
        </p:nvSpPr>
        <p:spPr/>
        <p:txBody>
          <a:bodyPr/>
          <a:lstStyle/>
          <a:p>
            <a:r>
              <a:rPr lang="sv-SE"/>
              <a:t>INST. : ENG.ALI BANI BAKAR &amp; ENG.Dana Al-Mahrouk</a:t>
            </a:r>
            <a:endParaRPr lang="en-CA"/>
          </a:p>
        </p:txBody>
      </p:sp>
      <p:pic>
        <p:nvPicPr>
          <p:cNvPr id="4" name="Graphic 3" descr="Lock with solid fill">
            <a:extLst>
              <a:ext uri="{FF2B5EF4-FFF2-40B4-BE49-F238E27FC236}">
                <a16:creationId xmlns:a16="http://schemas.microsoft.com/office/drawing/2014/main" id="{B2B96662-2A8E-EF14-6384-3981B77961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8558547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AAB33-C4B0-B10A-6D77-86B928CFF6D2}"/>
              </a:ext>
            </a:extLst>
          </p:cNvPr>
          <p:cNvSpPr>
            <a:spLocks noGrp="1"/>
          </p:cNvSpPr>
          <p:nvPr>
            <p:ph type="title"/>
          </p:nvPr>
        </p:nvSpPr>
        <p:spPr/>
        <p:txBody>
          <a:bodyPr/>
          <a:lstStyle/>
          <a:p>
            <a:r>
              <a:rPr lang="en-CA" dirty="0"/>
              <a:t>2. Scanning and Enumeration</a:t>
            </a:r>
          </a:p>
        </p:txBody>
      </p:sp>
      <p:sp>
        <p:nvSpPr>
          <p:cNvPr id="3" name="Content Placeholder 2">
            <a:extLst>
              <a:ext uri="{FF2B5EF4-FFF2-40B4-BE49-F238E27FC236}">
                <a16:creationId xmlns:a16="http://schemas.microsoft.com/office/drawing/2014/main" id="{0B9E25FF-EED6-D46E-3908-4B5FE60B2D58}"/>
              </a:ext>
            </a:extLst>
          </p:cNvPr>
          <p:cNvSpPr>
            <a:spLocks noGrp="1"/>
          </p:cNvSpPr>
          <p:nvPr>
            <p:ph idx="1"/>
          </p:nvPr>
        </p:nvSpPr>
        <p:spPr>
          <a:xfrm>
            <a:off x="838200" y="1825624"/>
            <a:ext cx="10515600" cy="1405843"/>
          </a:xfrm>
        </p:spPr>
        <p:txBody>
          <a:bodyPr>
            <a:normAutofit/>
          </a:bodyPr>
          <a:lstStyle/>
          <a:p>
            <a:pPr marL="0" indent="0">
              <a:buNone/>
            </a:pPr>
            <a:r>
              <a:rPr lang="en-US" dirty="0"/>
              <a:t>Q: why </a:t>
            </a:r>
            <a:r>
              <a:rPr lang="en-CA" dirty="0"/>
              <a:t>Scanning and Enumeration in different steps?</a:t>
            </a:r>
          </a:p>
          <a:p>
            <a:pPr marL="0" indent="0">
              <a:buNone/>
            </a:pPr>
            <a:r>
              <a:rPr lang="en-CA" sz="2600" dirty="0"/>
              <a:t>More time &amp; traffic load &amp; </a:t>
            </a:r>
            <a:r>
              <a:rPr lang="en-US" sz="2600" dirty="0"/>
              <a:t>Firewall and Intrusion Detection System (IDS) Detection</a:t>
            </a:r>
            <a:endParaRPr lang="en-CA" sz="2600" dirty="0"/>
          </a:p>
        </p:txBody>
      </p:sp>
      <p:sp>
        <p:nvSpPr>
          <p:cNvPr id="4" name="TextBox 3">
            <a:extLst>
              <a:ext uri="{FF2B5EF4-FFF2-40B4-BE49-F238E27FC236}">
                <a16:creationId xmlns:a16="http://schemas.microsoft.com/office/drawing/2014/main" id="{50DF4924-E821-6B9F-D406-CCEF82902633}"/>
              </a:ext>
            </a:extLst>
          </p:cNvPr>
          <p:cNvSpPr txBox="1"/>
          <p:nvPr/>
        </p:nvSpPr>
        <p:spPr>
          <a:xfrm>
            <a:off x="3181944" y="4403324"/>
            <a:ext cx="1407438" cy="646331"/>
          </a:xfrm>
          <a:prstGeom prst="rect">
            <a:avLst/>
          </a:prstGeom>
          <a:noFill/>
        </p:spPr>
        <p:txBody>
          <a:bodyPr wrap="none" rtlCol="0">
            <a:spAutoFit/>
          </a:bodyPr>
          <a:lstStyle/>
          <a:p>
            <a:pPr algn="ctr"/>
            <a:r>
              <a:rPr lang="en-US" b="1" dirty="0"/>
              <a:t>IP Scanning</a:t>
            </a:r>
          </a:p>
          <a:p>
            <a:pPr algn="ctr"/>
            <a:r>
              <a:rPr lang="en-US" dirty="0"/>
              <a:t>[alive]</a:t>
            </a:r>
            <a:endParaRPr lang="en-CA" dirty="0"/>
          </a:p>
        </p:txBody>
      </p:sp>
      <p:sp>
        <p:nvSpPr>
          <p:cNvPr id="5" name="TextBox 4">
            <a:extLst>
              <a:ext uri="{FF2B5EF4-FFF2-40B4-BE49-F238E27FC236}">
                <a16:creationId xmlns:a16="http://schemas.microsoft.com/office/drawing/2014/main" id="{A6AD4C75-4D01-277F-BDB8-FF224A4AC860}"/>
              </a:ext>
            </a:extLst>
          </p:cNvPr>
          <p:cNvSpPr txBox="1"/>
          <p:nvPr/>
        </p:nvSpPr>
        <p:spPr>
          <a:xfrm>
            <a:off x="5129018" y="4403323"/>
            <a:ext cx="1651671" cy="923330"/>
          </a:xfrm>
          <a:prstGeom prst="rect">
            <a:avLst/>
          </a:prstGeom>
          <a:noFill/>
        </p:spPr>
        <p:txBody>
          <a:bodyPr wrap="none" rtlCol="0">
            <a:spAutoFit/>
          </a:bodyPr>
          <a:lstStyle/>
          <a:p>
            <a:pPr algn="ctr"/>
            <a:r>
              <a:rPr lang="en-US" b="1" dirty="0"/>
              <a:t>Port Scanning</a:t>
            </a:r>
          </a:p>
          <a:p>
            <a:pPr algn="ctr"/>
            <a:r>
              <a:rPr lang="en-US" dirty="0"/>
              <a:t>[open | close]</a:t>
            </a:r>
          </a:p>
          <a:p>
            <a:pPr algn="ctr"/>
            <a:r>
              <a:rPr lang="en-US" dirty="0"/>
              <a:t>[service name]</a:t>
            </a:r>
            <a:endParaRPr lang="en-CA" dirty="0"/>
          </a:p>
        </p:txBody>
      </p:sp>
      <p:sp>
        <p:nvSpPr>
          <p:cNvPr id="6" name="TextBox 5">
            <a:extLst>
              <a:ext uri="{FF2B5EF4-FFF2-40B4-BE49-F238E27FC236}">
                <a16:creationId xmlns:a16="http://schemas.microsoft.com/office/drawing/2014/main" id="{8DED2DF1-EB60-9A6E-77A0-AD76127286B9}"/>
              </a:ext>
            </a:extLst>
          </p:cNvPr>
          <p:cNvSpPr txBox="1"/>
          <p:nvPr/>
        </p:nvSpPr>
        <p:spPr>
          <a:xfrm>
            <a:off x="7315453" y="4403323"/>
            <a:ext cx="1485023" cy="646331"/>
          </a:xfrm>
          <a:prstGeom prst="rect">
            <a:avLst/>
          </a:prstGeom>
          <a:noFill/>
        </p:spPr>
        <p:txBody>
          <a:bodyPr wrap="none" rtlCol="0">
            <a:spAutoFit/>
          </a:bodyPr>
          <a:lstStyle/>
          <a:p>
            <a:pPr algn="ctr"/>
            <a:r>
              <a:rPr lang="en-US" b="1" dirty="0"/>
              <a:t>More details</a:t>
            </a:r>
          </a:p>
          <a:p>
            <a:pPr algn="ctr"/>
            <a:r>
              <a:rPr lang="en-US" dirty="0"/>
              <a:t>[version]</a:t>
            </a:r>
            <a:endParaRPr lang="en-CA" dirty="0"/>
          </a:p>
        </p:txBody>
      </p:sp>
      <p:cxnSp>
        <p:nvCxnSpPr>
          <p:cNvPr id="8" name="Straight Arrow Connector 7">
            <a:extLst>
              <a:ext uri="{FF2B5EF4-FFF2-40B4-BE49-F238E27FC236}">
                <a16:creationId xmlns:a16="http://schemas.microsoft.com/office/drawing/2014/main" id="{537AD619-DCD7-85B8-0929-712ED99C9D48}"/>
              </a:ext>
            </a:extLst>
          </p:cNvPr>
          <p:cNvCxnSpPr/>
          <p:nvPr/>
        </p:nvCxnSpPr>
        <p:spPr>
          <a:xfrm>
            <a:off x="4557610" y="4802819"/>
            <a:ext cx="58592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F1D4BE48-036D-1145-D02D-7918245E633A}"/>
              </a:ext>
            </a:extLst>
          </p:cNvPr>
          <p:cNvCxnSpPr/>
          <p:nvPr/>
        </p:nvCxnSpPr>
        <p:spPr>
          <a:xfrm>
            <a:off x="6780689" y="4802819"/>
            <a:ext cx="58592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0" name="Left Brace 9">
            <a:extLst>
              <a:ext uri="{FF2B5EF4-FFF2-40B4-BE49-F238E27FC236}">
                <a16:creationId xmlns:a16="http://schemas.microsoft.com/office/drawing/2014/main" id="{5A1D68DD-C6AB-1CF9-392D-2FA765A83504}"/>
              </a:ext>
            </a:extLst>
          </p:cNvPr>
          <p:cNvSpPr/>
          <p:nvPr/>
        </p:nvSpPr>
        <p:spPr>
          <a:xfrm rot="5400000">
            <a:off x="4824965" y="2607387"/>
            <a:ext cx="308964" cy="3566973"/>
          </a:xfrm>
          <a:prstGeom prst="leftBrace">
            <a:avLst/>
          </a:prstGeom>
          <a:ln w="2857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1" name="Left Brace 10">
            <a:extLst>
              <a:ext uri="{FF2B5EF4-FFF2-40B4-BE49-F238E27FC236}">
                <a16:creationId xmlns:a16="http://schemas.microsoft.com/office/drawing/2014/main" id="{87D86DA7-24D5-FC97-9FC6-A7257855CDEC}"/>
              </a:ext>
            </a:extLst>
          </p:cNvPr>
          <p:cNvSpPr/>
          <p:nvPr/>
        </p:nvSpPr>
        <p:spPr>
          <a:xfrm rot="5400000">
            <a:off x="7885728" y="3685006"/>
            <a:ext cx="308964" cy="1411734"/>
          </a:xfrm>
          <a:prstGeom prst="leftBrace">
            <a:avLst/>
          </a:prstGeom>
          <a:ln w="28575">
            <a:solidFill>
              <a:srgbClr val="FF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2" name="Rectangle: Rounded Corners 11">
            <a:extLst>
              <a:ext uri="{FF2B5EF4-FFF2-40B4-BE49-F238E27FC236}">
                <a16:creationId xmlns:a16="http://schemas.microsoft.com/office/drawing/2014/main" id="{49084725-1973-B44D-BD78-B9785F514124}"/>
              </a:ext>
            </a:extLst>
          </p:cNvPr>
          <p:cNvSpPr/>
          <p:nvPr/>
        </p:nvSpPr>
        <p:spPr>
          <a:xfrm>
            <a:off x="4243526" y="3788844"/>
            <a:ext cx="1482571" cy="37112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Scanning</a:t>
            </a:r>
            <a:endParaRPr lang="en-CA" dirty="0"/>
          </a:p>
        </p:txBody>
      </p:sp>
      <p:sp>
        <p:nvSpPr>
          <p:cNvPr id="13" name="Rectangle: Rounded Corners 12">
            <a:extLst>
              <a:ext uri="{FF2B5EF4-FFF2-40B4-BE49-F238E27FC236}">
                <a16:creationId xmlns:a16="http://schemas.microsoft.com/office/drawing/2014/main" id="{97C1E59A-FD20-8E3E-5343-D6D75B3A97B1}"/>
              </a:ext>
            </a:extLst>
          </p:cNvPr>
          <p:cNvSpPr/>
          <p:nvPr/>
        </p:nvSpPr>
        <p:spPr>
          <a:xfrm>
            <a:off x="7193132" y="3788844"/>
            <a:ext cx="1694156" cy="371120"/>
          </a:xfrm>
          <a:prstGeom prst="round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Enumeration</a:t>
            </a:r>
            <a:endParaRPr lang="en-CA" dirty="0"/>
          </a:p>
        </p:txBody>
      </p:sp>
      <p:sp>
        <p:nvSpPr>
          <p:cNvPr id="7" name="Footer Placeholder 6">
            <a:extLst>
              <a:ext uri="{FF2B5EF4-FFF2-40B4-BE49-F238E27FC236}">
                <a16:creationId xmlns:a16="http://schemas.microsoft.com/office/drawing/2014/main" id="{3C824B59-CA7F-93D3-316E-BB9E6BD3D23D}"/>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5793140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DD571-D04F-7491-2390-37639532806A}"/>
              </a:ext>
            </a:extLst>
          </p:cNvPr>
          <p:cNvSpPr>
            <a:spLocks noGrp="1"/>
          </p:cNvSpPr>
          <p:nvPr>
            <p:ph type="title"/>
          </p:nvPr>
        </p:nvSpPr>
        <p:spPr/>
        <p:txBody>
          <a:bodyPr/>
          <a:lstStyle/>
          <a:p>
            <a:r>
              <a:rPr lang="en-US" dirty="0"/>
              <a:t>3. </a:t>
            </a:r>
            <a:r>
              <a:rPr lang="en-CA" dirty="0"/>
              <a:t>Exploitation</a:t>
            </a:r>
          </a:p>
        </p:txBody>
      </p:sp>
      <p:sp>
        <p:nvSpPr>
          <p:cNvPr id="3" name="Content Placeholder 2">
            <a:extLst>
              <a:ext uri="{FF2B5EF4-FFF2-40B4-BE49-F238E27FC236}">
                <a16:creationId xmlns:a16="http://schemas.microsoft.com/office/drawing/2014/main" id="{71ACDC22-0D2C-3C68-3A87-D20008C96590}"/>
              </a:ext>
            </a:extLst>
          </p:cNvPr>
          <p:cNvSpPr>
            <a:spLocks noGrp="1"/>
          </p:cNvSpPr>
          <p:nvPr>
            <p:ph idx="1"/>
          </p:nvPr>
        </p:nvSpPr>
        <p:spPr/>
        <p:txBody>
          <a:bodyPr>
            <a:normAutofit/>
          </a:bodyPr>
          <a:lstStyle/>
          <a:p>
            <a:pPr marL="0" indent="0">
              <a:buNone/>
            </a:pPr>
            <a:r>
              <a:rPr lang="en-US" sz="2000" dirty="0"/>
              <a:t>- This phase involves using the information gathered during scanning and enumeration to exploit vulnerabilities. The goal is to gain control of the target system, typically by gaining access to the operating system, application, or network.</a:t>
            </a:r>
          </a:p>
          <a:p>
            <a:pPr marL="0" indent="0">
              <a:buNone/>
            </a:pPr>
            <a:endParaRPr lang="en-US" sz="2000" dirty="0"/>
          </a:p>
          <a:p>
            <a:pPr marL="0" indent="0">
              <a:buNone/>
            </a:pPr>
            <a:r>
              <a:rPr lang="en-US" sz="2000" dirty="0"/>
              <a:t>Tools: Metasploit, </a:t>
            </a:r>
            <a:r>
              <a:rPr lang="en-US" sz="2000" dirty="0" err="1"/>
              <a:t>ExploitDB</a:t>
            </a:r>
            <a:r>
              <a:rPr lang="en-US" sz="2000" dirty="0"/>
              <a:t>, </a:t>
            </a:r>
            <a:r>
              <a:rPr lang="en-US" sz="2000" dirty="0" err="1"/>
              <a:t>SQLMap</a:t>
            </a:r>
            <a:r>
              <a:rPr lang="en-US" sz="2000" dirty="0"/>
              <a:t>, Hydra, John the Ripper</a:t>
            </a:r>
            <a:endParaRPr lang="en-CA" sz="2000" dirty="0"/>
          </a:p>
        </p:txBody>
      </p:sp>
      <p:pic>
        <p:nvPicPr>
          <p:cNvPr id="5" name="Picture 4" descr="A logo with a shield and a letter n&#10;&#10;Description automatically generated">
            <a:extLst>
              <a:ext uri="{FF2B5EF4-FFF2-40B4-BE49-F238E27FC236}">
                <a16:creationId xmlns:a16="http://schemas.microsoft.com/office/drawing/2014/main" id="{26AFDC3B-D653-0739-8314-B5BB8DE0A457}"/>
              </a:ext>
            </a:extLst>
          </p:cNvPr>
          <p:cNvPicPr>
            <a:picLocks noChangeAspect="1"/>
          </p:cNvPicPr>
          <p:nvPr/>
        </p:nvPicPr>
        <p:blipFill>
          <a:blip r:embed="rId2">
            <a:extLst>
              <a:ext uri="{28A0092B-C50C-407E-A947-70E740481C1C}">
                <a14:useLocalDpi xmlns:a14="http://schemas.microsoft.com/office/drawing/2010/main" val="0"/>
              </a:ext>
            </a:extLst>
          </a:blip>
          <a:srcRect l="5471" t="15142" b="14595"/>
          <a:stretch/>
        </p:blipFill>
        <p:spPr>
          <a:xfrm>
            <a:off x="183051" y="3960976"/>
            <a:ext cx="3002601" cy="1196142"/>
          </a:xfrm>
          <a:prstGeom prst="rect">
            <a:avLst/>
          </a:prstGeom>
        </p:spPr>
      </p:pic>
      <p:pic>
        <p:nvPicPr>
          <p:cNvPr id="7" name="Picture 6" descr="A logo with a spider on it&#10;&#10;Description automatically generated">
            <a:extLst>
              <a:ext uri="{FF2B5EF4-FFF2-40B4-BE49-F238E27FC236}">
                <a16:creationId xmlns:a16="http://schemas.microsoft.com/office/drawing/2014/main" id="{AE9CE8CD-EC5C-8A0B-114F-A000955AB1CD}"/>
              </a:ext>
            </a:extLst>
          </p:cNvPr>
          <p:cNvPicPr>
            <a:picLocks noChangeAspect="1"/>
          </p:cNvPicPr>
          <p:nvPr/>
        </p:nvPicPr>
        <p:blipFill>
          <a:blip r:embed="rId3">
            <a:extLst>
              <a:ext uri="{28A0092B-C50C-407E-A947-70E740481C1C}">
                <a14:useLocalDpi xmlns:a14="http://schemas.microsoft.com/office/drawing/2010/main" val="0"/>
              </a:ext>
            </a:extLst>
          </a:blip>
          <a:srcRect l="18184" t="21276" r="17124" b="30990"/>
          <a:stretch/>
        </p:blipFill>
        <p:spPr>
          <a:xfrm>
            <a:off x="339022" y="5490265"/>
            <a:ext cx="2599212" cy="1136267"/>
          </a:xfrm>
          <a:prstGeom prst="rect">
            <a:avLst/>
          </a:prstGeom>
        </p:spPr>
      </p:pic>
      <p:pic>
        <p:nvPicPr>
          <p:cNvPr id="9" name="Picture 8" descr="A yellow lines with a red face&#10;&#10;Description automatically generated with medium confidence">
            <a:extLst>
              <a:ext uri="{FF2B5EF4-FFF2-40B4-BE49-F238E27FC236}">
                <a16:creationId xmlns:a16="http://schemas.microsoft.com/office/drawing/2014/main" id="{4FC7902C-1FD4-8098-7C12-0FEDF56F9F6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4077" y="4630324"/>
            <a:ext cx="2681210" cy="1379153"/>
          </a:xfrm>
          <a:prstGeom prst="rect">
            <a:avLst/>
          </a:prstGeom>
        </p:spPr>
      </p:pic>
      <p:pic>
        <p:nvPicPr>
          <p:cNvPr id="11" name="Picture 10" descr="A green dragon with two heads&#10;&#10;Description automatically generated">
            <a:extLst>
              <a:ext uri="{FF2B5EF4-FFF2-40B4-BE49-F238E27FC236}">
                <a16:creationId xmlns:a16="http://schemas.microsoft.com/office/drawing/2014/main" id="{B71E7EBE-4D65-5CBB-1692-34248EEBD04A}"/>
              </a:ext>
            </a:extLst>
          </p:cNvPr>
          <p:cNvPicPr>
            <a:picLocks noChangeAspect="1"/>
          </p:cNvPicPr>
          <p:nvPr/>
        </p:nvPicPr>
        <p:blipFill>
          <a:blip r:embed="rId5">
            <a:extLst>
              <a:ext uri="{28A0092B-C50C-407E-A947-70E740481C1C}">
                <a14:useLocalDpi xmlns:a14="http://schemas.microsoft.com/office/drawing/2010/main" val="0"/>
              </a:ext>
            </a:extLst>
          </a:blip>
          <a:srcRect l="8375" t="4865" r="7210" b="4296"/>
          <a:stretch/>
        </p:blipFill>
        <p:spPr>
          <a:xfrm>
            <a:off x="6980903" y="4292993"/>
            <a:ext cx="1876157" cy="2018907"/>
          </a:xfrm>
          <a:prstGeom prst="rect">
            <a:avLst/>
          </a:prstGeom>
        </p:spPr>
      </p:pic>
      <p:pic>
        <p:nvPicPr>
          <p:cNvPr id="13" name="Picture 12" descr="A logo of a person wearing a top hat&#10;&#10;Description automatically generated">
            <a:extLst>
              <a:ext uri="{FF2B5EF4-FFF2-40B4-BE49-F238E27FC236}">
                <a16:creationId xmlns:a16="http://schemas.microsoft.com/office/drawing/2014/main" id="{0034F6AD-BFC6-DBA7-C934-828DB610A15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92676" y="4206082"/>
            <a:ext cx="2247900" cy="2038350"/>
          </a:xfrm>
          <a:prstGeom prst="rect">
            <a:avLst/>
          </a:prstGeom>
        </p:spPr>
      </p:pic>
      <p:sp>
        <p:nvSpPr>
          <p:cNvPr id="14" name="Footer Placeholder 13">
            <a:extLst>
              <a:ext uri="{FF2B5EF4-FFF2-40B4-BE49-F238E27FC236}">
                <a16:creationId xmlns:a16="http://schemas.microsoft.com/office/drawing/2014/main" id="{C88D808C-9864-BA57-4C5F-9399FDF5AE10}"/>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40575961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9A08C-3E3A-99F9-6282-502C07349306}"/>
              </a:ext>
            </a:extLst>
          </p:cNvPr>
          <p:cNvSpPr>
            <a:spLocks noGrp="1"/>
          </p:cNvSpPr>
          <p:nvPr>
            <p:ph type="title"/>
          </p:nvPr>
        </p:nvSpPr>
        <p:spPr/>
        <p:txBody>
          <a:bodyPr/>
          <a:lstStyle/>
          <a:p>
            <a:r>
              <a:rPr lang="en-US" dirty="0"/>
              <a:t>4. </a:t>
            </a:r>
            <a:r>
              <a:rPr lang="en-CA" dirty="0"/>
              <a:t>Privilege Escalation</a:t>
            </a:r>
          </a:p>
        </p:txBody>
      </p:sp>
      <p:sp>
        <p:nvSpPr>
          <p:cNvPr id="3" name="Content Placeholder 2">
            <a:extLst>
              <a:ext uri="{FF2B5EF4-FFF2-40B4-BE49-F238E27FC236}">
                <a16:creationId xmlns:a16="http://schemas.microsoft.com/office/drawing/2014/main" id="{D97E03CC-AD80-856D-3E94-87E24AF873FD}"/>
              </a:ext>
            </a:extLst>
          </p:cNvPr>
          <p:cNvSpPr>
            <a:spLocks noGrp="1"/>
          </p:cNvSpPr>
          <p:nvPr>
            <p:ph idx="1"/>
          </p:nvPr>
        </p:nvSpPr>
        <p:spPr/>
        <p:txBody>
          <a:bodyPr>
            <a:normAutofit/>
          </a:bodyPr>
          <a:lstStyle/>
          <a:p>
            <a:pPr marL="0" indent="0">
              <a:buNone/>
            </a:pPr>
            <a:r>
              <a:rPr lang="en-US" sz="2000" dirty="0"/>
              <a:t>Gain higher levels of access or control within the compromised system.</a:t>
            </a:r>
          </a:p>
          <a:p>
            <a:pPr marL="0" indent="0">
              <a:buNone/>
            </a:pPr>
            <a:endParaRPr lang="en-US" sz="2000" dirty="0"/>
          </a:p>
          <a:p>
            <a:pPr marL="0" indent="0">
              <a:buNone/>
            </a:pPr>
            <a:r>
              <a:rPr lang="en-US" sz="2000" dirty="0"/>
              <a:t>- After gaining initial access, attackers often seek to escalate their privileges to obtain full control over the system. This might involve exploiting known vulnerabilities, misconfigurations, or weak security policies to gain administrative or root access.</a:t>
            </a:r>
          </a:p>
          <a:p>
            <a:pPr marL="0" indent="0">
              <a:buNone/>
            </a:pPr>
            <a:r>
              <a:rPr lang="en-US" sz="2000" dirty="0"/>
              <a:t>Tools: Metasploit, PowerShell Empire, </a:t>
            </a:r>
            <a:r>
              <a:rPr lang="en-US" sz="2000" dirty="0" err="1"/>
              <a:t>LinPEAS</a:t>
            </a:r>
            <a:r>
              <a:rPr lang="en-US" sz="2000" dirty="0"/>
              <a:t>, </a:t>
            </a:r>
            <a:r>
              <a:rPr lang="en-US" sz="2000" dirty="0" err="1"/>
              <a:t>GTFOBins</a:t>
            </a:r>
            <a:endParaRPr lang="en-CA" sz="2000" dirty="0"/>
          </a:p>
        </p:txBody>
      </p:sp>
      <p:pic>
        <p:nvPicPr>
          <p:cNvPr id="4" name="Picture 3" descr="A logo with a shield and a letter n&#10;&#10;Description automatically generated">
            <a:extLst>
              <a:ext uri="{FF2B5EF4-FFF2-40B4-BE49-F238E27FC236}">
                <a16:creationId xmlns:a16="http://schemas.microsoft.com/office/drawing/2014/main" id="{373E6023-47FA-DDA5-5E81-500F5C66CE1B}"/>
              </a:ext>
            </a:extLst>
          </p:cNvPr>
          <p:cNvPicPr>
            <a:picLocks noChangeAspect="1"/>
          </p:cNvPicPr>
          <p:nvPr/>
        </p:nvPicPr>
        <p:blipFill>
          <a:blip r:embed="rId2">
            <a:extLst>
              <a:ext uri="{28A0092B-C50C-407E-A947-70E740481C1C}">
                <a14:useLocalDpi xmlns:a14="http://schemas.microsoft.com/office/drawing/2010/main" val="0"/>
              </a:ext>
            </a:extLst>
          </a:blip>
          <a:srcRect l="5471" t="15142" b="14595"/>
          <a:stretch/>
        </p:blipFill>
        <p:spPr>
          <a:xfrm>
            <a:off x="368960" y="4554119"/>
            <a:ext cx="3002601" cy="1196142"/>
          </a:xfrm>
          <a:prstGeom prst="rect">
            <a:avLst/>
          </a:prstGeom>
        </p:spPr>
      </p:pic>
      <p:pic>
        <p:nvPicPr>
          <p:cNvPr id="6" name="Picture 5" descr="A blue and white circle with a letter z&#10;&#10;Description automatically generated">
            <a:extLst>
              <a:ext uri="{FF2B5EF4-FFF2-40B4-BE49-F238E27FC236}">
                <a16:creationId xmlns:a16="http://schemas.microsoft.com/office/drawing/2014/main" id="{4D9F892A-306C-EFD1-CEF9-812566BD0C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7585" y="4309063"/>
            <a:ext cx="1686254" cy="1686254"/>
          </a:xfrm>
          <a:prstGeom prst="rect">
            <a:avLst/>
          </a:prstGeom>
        </p:spPr>
      </p:pic>
      <p:pic>
        <p:nvPicPr>
          <p:cNvPr id="8" name="Picture 7" descr="A cartoon of a green and orange ball&#10;&#10;Description automatically generated">
            <a:extLst>
              <a:ext uri="{FF2B5EF4-FFF2-40B4-BE49-F238E27FC236}">
                <a16:creationId xmlns:a16="http://schemas.microsoft.com/office/drawing/2014/main" id="{ECF95D3F-C719-62DA-9A1F-BFBB5ABB06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5886" y="4388961"/>
            <a:ext cx="1526458" cy="1526458"/>
          </a:xfrm>
          <a:prstGeom prst="rect">
            <a:avLst/>
          </a:prstGeom>
        </p:spPr>
      </p:pic>
      <p:pic>
        <p:nvPicPr>
          <p:cNvPr id="10" name="Picture 9" descr="A penguin with yellow feet and orange feet&#10;&#10;Description automatically generated">
            <a:extLst>
              <a:ext uri="{FF2B5EF4-FFF2-40B4-BE49-F238E27FC236}">
                <a16:creationId xmlns:a16="http://schemas.microsoft.com/office/drawing/2014/main" id="{27427D00-2EF2-7899-1E61-E48D28094A6E}"/>
              </a:ext>
            </a:extLst>
          </p:cNvPr>
          <p:cNvPicPr>
            <a:picLocks noChangeAspect="1"/>
          </p:cNvPicPr>
          <p:nvPr/>
        </p:nvPicPr>
        <p:blipFill>
          <a:blip r:embed="rId5">
            <a:extLst>
              <a:ext uri="{28A0092B-C50C-407E-A947-70E740481C1C}">
                <a14:useLocalDpi xmlns:a14="http://schemas.microsoft.com/office/drawing/2010/main" val="0"/>
              </a:ext>
            </a:extLst>
          </a:blip>
          <a:srcRect l="26738" t="13107" r="24121" b="30191"/>
          <a:stretch/>
        </p:blipFill>
        <p:spPr>
          <a:xfrm>
            <a:off x="8251203" y="4388961"/>
            <a:ext cx="2938809" cy="1356373"/>
          </a:xfrm>
          <a:prstGeom prst="rect">
            <a:avLst/>
          </a:prstGeom>
        </p:spPr>
      </p:pic>
      <p:sp>
        <p:nvSpPr>
          <p:cNvPr id="11" name="Footer Placeholder 10">
            <a:extLst>
              <a:ext uri="{FF2B5EF4-FFF2-40B4-BE49-F238E27FC236}">
                <a16:creationId xmlns:a16="http://schemas.microsoft.com/office/drawing/2014/main" id="{4E5FCE2B-8957-C88A-4870-F98BC71C65DE}"/>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98091970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6E211-4D3F-9258-B620-6004BA4CF90A}"/>
              </a:ext>
            </a:extLst>
          </p:cNvPr>
          <p:cNvSpPr>
            <a:spLocks noGrp="1"/>
          </p:cNvSpPr>
          <p:nvPr>
            <p:ph type="title"/>
          </p:nvPr>
        </p:nvSpPr>
        <p:spPr/>
        <p:txBody>
          <a:bodyPr/>
          <a:lstStyle/>
          <a:p>
            <a:r>
              <a:rPr lang="en-US" dirty="0"/>
              <a:t>5. </a:t>
            </a:r>
            <a:r>
              <a:rPr lang="en-CA" dirty="0"/>
              <a:t>Post-Exploitation</a:t>
            </a:r>
          </a:p>
        </p:txBody>
      </p:sp>
      <p:sp>
        <p:nvSpPr>
          <p:cNvPr id="3" name="Content Placeholder 2">
            <a:extLst>
              <a:ext uri="{FF2B5EF4-FFF2-40B4-BE49-F238E27FC236}">
                <a16:creationId xmlns:a16="http://schemas.microsoft.com/office/drawing/2014/main" id="{98D9BFBB-B4D8-1C1F-E503-160E424771D5}"/>
              </a:ext>
            </a:extLst>
          </p:cNvPr>
          <p:cNvSpPr>
            <a:spLocks noGrp="1"/>
          </p:cNvSpPr>
          <p:nvPr>
            <p:ph idx="1"/>
          </p:nvPr>
        </p:nvSpPr>
        <p:spPr/>
        <p:txBody>
          <a:bodyPr>
            <a:normAutofit/>
          </a:bodyPr>
          <a:lstStyle/>
          <a:p>
            <a:pPr marL="0" indent="0">
              <a:buNone/>
            </a:pPr>
            <a:r>
              <a:rPr lang="en-US" sz="2000" dirty="0"/>
              <a:t>Maintain access and gather valuable information from the compromised system.</a:t>
            </a:r>
          </a:p>
          <a:p>
            <a:pPr marL="0" indent="0">
              <a:buNone/>
            </a:pPr>
            <a:endParaRPr lang="en-US" sz="2000" dirty="0"/>
          </a:p>
          <a:p>
            <a:pPr marL="0" indent="0">
              <a:buNone/>
            </a:pPr>
            <a:r>
              <a:rPr lang="en-US" sz="2000" dirty="0"/>
              <a:t>- This phase involves actions such as data exfiltration, creating backdoors, and maintaining persistent access. The attacker might also attempt to move laterally across the network to compromise additional systems.</a:t>
            </a:r>
          </a:p>
          <a:p>
            <a:pPr marL="0" indent="0">
              <a:buNone/>
            </a:pPr>
            <a:r>
              <a:rPr lang="en-US" sz="2000" dirty="0"/>
              <a:t>Tools: </a:t>
            </a:r>
            <a:r>
              <a:rPr lang="en-US" sz="2000" dirty="0" err="1"/>
              <a:t>Mimikatz</a:t>
            </a:r>
            <a:r>
              <a:rPr lang="en-US" sz="2000" dirty="0"/>
              <a:t>, Cobalt Strike, PowerShell Empire, </a:t>
            </a:r>
            <a:r>
              <a:rPr lang="en-US" sz="2000" dirty="0" err="1"/>
              <a:t>Netcat</a:t>
            </a:r>
            <a:endParaRPr lang="en-CA" sz="2000" dirty="0"/>
          </a:p>
        </p:txBody>
      </p:sp>
      <p:pic>
        <p:nvPicPr>
          <p:cNvPr id="5" name="Picture 4" descr="A close up of a kiwi&#10;&#10;Description automatically generated">
            <a:extLst>
              <a:ext uri="{FF2B5EF4-FFF2-40B4-BE49-F238E27FC236}">
                <a16:creationId xmlns:a16="http://schemas.microsoft.com/office/drawing/2014/main" id="{C91D0C4B-A10C-A20A-2ECB-0DA2EDA94E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44" y="4483253"/>
            <a:ext cx="1533679" cy="1533679"/>
          </a:xfrm>
          <a:prstGeom prst="rect">
            <a:avLst/>
          </a:prstGeom>
        </p:spPr>
      </p:pic>
      <p:pic>
        <p:nvPicPr>
          <p:cNvPr id="7" name="Picture 6" descr="A cartoon of a person with an orange eye patch&#10;&#10;Description automatically generated">
            <a:extLst>
              <a:ext uri="{FF2B5EF4-FFF2-40B4-BE49-F238E27FC236}">
                <a16:creationId xmlns:a16="http://schemas.microsoft.com/office/drawing/2014/main" id="{01179DCC-D67F-0C50-B945-58C8D223BC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7445" y="4043363"/>
            <a:ext cx="2133600" cy="2133600"/>
          </a:xfrm>
          <a:prstGeom prst="rect">
            <a:avLst/>
          </a:prstGeom>
        </p:spPr>
      </p:pic>
      <p:pic>
        <p:nvPicPr>
          <p:cNvPr id="8" name="Picture 7" descr="A blue and white circle with a letter z&#10;&#10;Description automatically generated">
            <a:extLst>
              <a:ext uri="{FF2B5EF4-FFF2-40B4-BE49-F238E27FC236}">
                <a16:creationId xmlns:a16="http://schemas.microsoft.com/office/drawing/2014/main" id="{7E14C049-5565-ECB8-CD68-838D7A72A9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2873" y="4406965"/>
            <a:ext cx="1686254" cy="1686254"/>
          </a:xfrm>
          <a:prstGeom prst="rect">
            <a:avLst/>
          </a:prstGeom>
        </p:spPr>
      </p:pic>
      <p:pic>
        <p:nvPicPr>
          <p:cNvPr id="9" name="Picture 8" descr="A blue and black logo&#10;&#10;Description automatically generated">
            <a:extLst>
              <a:ext uri="{FF2B5EF4-FFF2-40B4-BE49-F238E27FC236}">
                <a16:creationId xmlns:a16="http://schemas.microsoft.com/office/drawing/2014/main" id="{33438484-734C-214B-2B14-AF192FB1B3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33123" y="4445793"/>
            <a:ext cx="1608598" cy="1608598"/>
          </a:xfrm>
          <a:prstGeom prst="rect">
            <a:avLst/>
          </a:prstGeom>
        </p:spPr>
      </p:pic>
      <p:sp>
        <p:nvSpPr>
          <p:cNvPr id="10" name="Footer Placeholder 9">
            <a:extLst>
              <a:ext uri="{FF2B5EF4-FFF2-40B4-BE49-F238E27FC236}">
                <a16:creationId xmlns:a16="http://schemas.microsoft.com/office/drawing/2014/main" id="{A513C2A3-1E8F-7FB2-3320-0F5A7DAC6C3B}"/>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40081471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0C0A-15AF-9BF9-22DB-0BF966F45BCF}"/>
              </a:ext>
            </a:extLst>
          </p:cNvPr>
          <p:cNvSpPr>
            <a:spLocks noGrp="1"/>
          </p:cNvSpPr>
          <p:nvPr>
            <p:ph type="title"/>
          </p:nvPr>
        </p:nvSpPr>
        <p:spPr/>
        <p:txBody>
          <a:bodyPr/>
          <a:lstStyle/>
          <a:p>
            <a:r>
              <a:rPr lang="en-US" dirty="0"/>
              <a:t>6. </a:t>
            </a:r>
            <a:r>
              <a:rPr lang="en-CA" dirty="0"/>
              <a:t>Lateral Movement</a:t>
            </a:r>
          </a:p>
        </p:txBody>
      </p:sp>
      <p:sp>
        <p:nvSpPr>
          <p:cNvPr id="3" name="Content Placeholder 2">
            <a:extLst>
              <a:ext uri="{FF2B5EF4-FFF2-40B4-BE49-F238E27FC236}">
                <a16:creationId xmlns:a16="http://schemas.microsoft.com/office/drawing/2014/main" id="{52E26005-22BE-6F53-DC3C-6BFB72697A63}"/>
              </a:ext>
            </a:extLst>
          </p:cNvPr>
          <p:cNvSpPr>
            <a:spLocks noGrp="1"/>
          </p:cNvSpPr>
          <p:nvPr>
            <p:ph idx="1"/>
          </p:nvPr>
        </p:nvSpPr>
        <p:spPr/>
        <p:txBody>
          <a:bodyPr>
            <a:normAutofit/>
          </a:bodyPr>
          <a:lstStyle/>
          <a:p>
            <a:pPr marL="0" indent="0">
              <a:buNone/>
            </a:pPr>
            <a:r>
              <a:rPr lang="en-US" sz="2000" dirty="0"/>
              <a:t>Move from the initially compromised system to other systems within the network.</a:t>
            </a:r>
          </a:p>
          <a:p>
            <a:pPr marL="0" indent="0">
              <a:buNone/>
            </a:pPr>
            <a:endParaRPr lang="en-US" sz="2000" dirty="0"/>
          </a:p>
          <a:p>
            <a:pPr marL="0" indent="0">
              <a:buNone/>
            </a:pPr>
            <a:r>
              <a:rPr lang="en-US" sz="2000" dirty="0"/>
              <a:t>- Attackers explore the network to identify and compromise additional targets, expanding their control within the network. This often involves exploiting trust relationships between systems or using stolen credentials.</a:t>
            </a:r>
          </a:p>
          <a:p>
            <a:pPr marL="0" indent="0">
              <a:buNone/>
            </a:pPr>
            <a:r>
              <a:rPr lang="en-US" sz="2000" dirty="0"/>
              <a:t>Tools: </a:t>
            </a:r>
            <a:r>
              <a:rPr lang="en-US" sz="2000" dirty="0" err="1"/>
              <a:t>PsExec</a:t>
            </a:r>
            <a:r>
              <a:rPr lang="en-US" sz="2000" dirty="0"/>
              <a:t>, WMI, Pass-the-Hash, RDP, </a:t>
            </a:r>
            <a:r>
              <a:rPr lang="en-US" sz="2000" dirty="0" err="1"/>
              <a:t>BloodHound</a:t>
            </a:r>
            <a:endParaRPr lang="en-CA" sz="2000" dirty="0"/>
          </a:p>
        </p:txBody>
      </p:sp>
      <p:pic>
        <p:nvPicPr>
          <p:cNvPr id="5" name="Picture 4" descr="A blue background with white text&#10;&#10;Description automatically generated">
            <a:extLst>
              <a:ext uri="{FF2B5EF4-FFF2-40B4-BE49-F238E27FC236}">
                <a16:creationId xmlns:a16="http://schemas.microsoft.com/office/drawing/2014/main" id="{569FC0C9-10D0-0786-D9ED-5541DABF6B21}"/>
              </a:ext>
            </a:extLst>
          </p:cNvPr>
          <p:cNvPicPr>
            <a:picLocks noChangeAspect="1"/>
          </p:cNvPicPr>
          <p:nvPr/>
        </p:nvPicPr>
        <p:blipFill>
          <a:blip r:embed="rId2">
            <a:extLst>
              <a:ext uri="{28A0092B-C50C-407E-A947-70E740481C1C}">
                <a14:useLocalDpi xmlns:a14="http://schemas.microsoft.com/office/drawing/2010/main" val="0"/>
              </a:ext>
            </a:extLst>
          </a:blip>
          <a:srcRect l="15185" t="29834" r="18094" b="30680"/>
          <a:stretch/>
        </p:blipFill>
        <p:spPr>
          <a:xfrm>
            <a:off x="523567" y="4795838"/>
            <a:ext cx="2321925" cy="914400"/>
          </a:xfrm>
          <a:prstGeom prst="rect">
            <a:avLst/>
          </a:prstGeom>
        </p:spPr>
      </p:pic>
      <p:pic>
        <p:nvPicPr>
          <p:cNvPr id="7" name="Picture 6" descr="A computer network with a blue shield and white text&#10;&#10;Description automatically generated">
            <a:extLst>
              <a:ext uri="{FF2B5EF4-FFF2-40B4-BE49-F238E27FC236}">
                <a16:creationId xmlns:a16="http://schemas.microsoft.com/office/drawing/2014/main" id="{EC69AB70-0150-9641-96C1-7344487835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73789" y="4329113"/>
            <a:ext cx="2466975" cy="1847850"/>
          </a:xfrm>
          <a:prstGeom prst="rect">
            <a:avLst/>
          </a:prstGeom>
        </p:spPr>
      </p:pic>
      <p:pic>
        <p:nvPicPr>
          <p:cNvPr id="9" name="Picture 8" descr="A red line art of a dog&#10;&#10;Description automatically generated">
            <a:extLst>
              <a:ext uri="{FF2B5EF4-FFF2-40B4-BE49-F238E27FC236}">
                <a16:creationId xmlns:a16="http://schemas.microsoft.com/office/drawing/2014/main" id="{E3A38A6A-F86C-EA6D-5E7B-68D4027FC9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3035" y="4001294"/>
            <a:ext cx="2143125" cy="2143125"/>
          </a:xfrm>
          <a:prstGeom prst="rect">
            <a:avLst/>
          </a:prstGeom>
        </p:spPr>
      </p:pic>
      <p:sp>
        <p:nvSpPr>
          <p:cNvPr id="10" name="Footer Placeholder 9">
            <a:extLst>
              <a:ext uri="{FF2B5EF4-FFF2-40B4-BE49-F238E27FC236}">
                <a16:creationId xmlns:a16="http://schemas.microsoft.com/office/drawing/2014/main" id="{948F91B7-9D2D-7341-B4BF-F78B7B8A5D61}"/>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78878898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D399C-5A6B-02A3-6151-2BBE66AEC818}"/>
              </a:ext>
            </a:extLst>
          </p:cNvPr>
          <p:cNvSpPr>
            <a:spLocks noGrp="1"/>
          </p:cNvSpPr>
          <p:nvPr>
            <p:ph type="title"/>
          </p:nvPr>
        </p:nvSpPr>
        <p:spPr/>
        <p:txBody>
          <a:bodyPr/>
          <a:lstStyle/>
          <a:p>
            <a:r>
              <a:rPr lang="en-US" dirty="0"/>
              <a:t>7. </a:t>
            </a:r>
            <a:r>
              <a:rPr lang="en-CA" dirty="0"/>
              <a:t>Covering Tracks</a:t>
            </a:r>
          </a:p>
        </p:txBody>
      </p:sp>
      <p:sp>
        <p:nvSpPr>
          <p:cNvPr id="3" name="Content Placeholder 2">
            <a:extLst>
              <a:ext uri="{FF2B5EF4-FFF2-40B4-BE49-F238E27FC236}">
                <a16:creationId xmlns:a16="http://schemas.microsoft.com/office/drawing/2014/main" id="{9EFB744E-FAE5-D814-CE44-BDF73C327C23}"/>
              </a:ext>
            </a:extLst>
          </p:cNvPr>
          <p:cNvSpPr>
            <a:spLocks noGrp="1"/>
          </p:cNvSpPr>
          <p:nvPr>
            <p:ph idx="1"/>
          </p:nvPr>
        </p:nvSpPr>
        <p:spPr/>
        <p:txBody>
          <a:bodyPr>
            <a:normAutofit/>
          </a:bodyPr>
          <a:lstStyle/>
          <a:p>
            <a:pPr marL="0" indent="0">
              <a:buNone/>
            </a:pPr>
            <a:r>
              <a:rPr lang="en-US" sz="2000" dirty="0"/>
              <a:t>Erase or obscure evidence of the attack to avoid detection.</a:t>
            </a:r>
          </a:p>
          <a:p>
            <a:pPr marL="0" indent="0">
              <a:buNone/>
            </a:pPr>
            <a:endParaRPr lang="en-US" sz="2000" dirty="0"/>
          </a:p>
          <a:p>
            <a:pPr marL="0" indent="0">
              <a:buNone/>
            </a:pPr>
            <a:r>
              <a:rPr lang="en-US" sz="2000" dirty="0"/>
              <a:t>- After achieving their goals, attackers often try to cover their tracks to avoid detection. This may include deleting logs, hiding files, or altering timestamps.</a:t>
            </a:r>
          </a:p>
          <a:p>
            <a:pPr marL="0" indent="0">
              <a:buNone/>
            </a:pPr>
            <a:r>
              <a:rPr lang="en-US" sz="2000" dirty="0"/>
              <a:t>Tools: Metasploit, PowerShell, log management tools</a:t>
            </a:r>
            <a:endParaRPr lang="en-CA" sz="2000" dirty="0"/>
          </a:p>
        </p:txBody>
      </p:sp>
      <p:pic>
        <p:nvPicPr>
          <p:cNvPr id="4" name="Picture 3" descr="A logo with a shield and a letter n&#10;&#10;Description automatically generated">
            <a:extLst>
              <a:ext uri="{FF2B5EF4-FFF2-40B4-BE49-F238E27FC236}">
                <a16:creationId xmlns:a16="http://schemas.microsoft.com/office/drawing/2014/main" id="{AE5457FD-FE78-4360-606D-1F366212EB2B}"/>
              </a:ext>
            </a:extLst>
          </p:cNvPr>
          <p:cNvPicPr>
            <a:picLocks noChangeAspect="1"/>
          </p:cNvPicPr>
          <p:nvPr/>
        </p:nvPicPr>
        <p:blipFill>
          <a:blip r:embed="rId2">
            <a:extLst>
              <a:ext uri="{28A0092B-C50C-407E-A947-70E740481C1C}">
                <a14:useLocalDpi xmlns:a14="http://schemas.microsoft.com/office/drawing/2010/main" val="0"/>
              </a:ext>
            </a:extLst>
          </a:blip>
          <a:srcRect l="5471" t="15142" b="14595"/>
          <a:stretch/>
        </p:blipFill>
        <p:spPr>
          <a:xfrm>
            <a:off x="496779" y="4544720"/>
            <a:ext cx="3002601" cy="1196142"/>
          </a:xfrm>
          <a:prstGeom prst="rect">
            <a:avLst/>
          </a:prstGeom>
        </p:spPr>
      </p:pic>
      <p:pic>
        <p:nvPicPr>
          <p:cNvPr id="6" name="Picture 5" descr="A blue square with white arrow&#10;&#10;Description automatically generated">
            <a:extLst>
              <a:ext uri="{FF2B5EF4-FFF2-40B4-BE49-F238E27FC236}">
                <a16:creationId xmlns:a16="http://schemas.microsoft.com/office/drawing/2014/main" id="{B2863991-0EBC-A79D-E5A9-0052F4573B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8832" y="4278815"/>
            <a:ext cx="1590300" cy="1590300"/>
          </a:xfrm>
          <a:prstGeom prst="rect">
            <a:avLst/>
          </a:prstGeom>
        </p:spPr>
      </p:pic>
      <p:sp>
        <p:nvSpPr>
          <p:cNvPr id="7" name="Footer Placeholder 6">
            <a:extLst>
              <a:ext uri="{FF2B5EF4-FFF2-40B4-BE49-F238E27FC236}">
                <a16:creationId xmlns:a16="http://schemas.microsoft.com/office/drawing/2014/main" id="{E1CE56BD-137B-349F-88C3-88F5D0074940}"/>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29325977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8EEC0-D794-D92E-F38D-4DFA551754EA}"/>
              </a:ext>
            </a:extLst>
          </p:cNvPr>
          <p:cNvSpPr>
            <a:spLocks noGrp="1"/>
          </p:cNvSpPr>
          <p:nvPr>
            <p:ph type="title"/>
          </p:nvPr>
        </p:nvSpPr>
        <p:spPr/>
        <p:txBody>
          <a:bodyPr/>
          <a:lstStyle/>
          <a:p>
            <a:r>
              <a:rPr lang="en-US" dirty="0"/>
              <a:t>8. </a:t>
            </a:r>
            <a:r>
              <a:rPr lang="en-CA" dirty="0"/>
              <a:t>Reporting</a:t>
            </a:r>
          </a:p>
        </p:txBody>
      </p:sp>
      <p:sp>
        <p:nvSpPr>
          <p:cNvPr id="3" name="Content Placeholder 2">
            <a:extLst>
              <a:ext uri="{FF2B5EF4-FFF2-40B4-BE49-F238E27FC236}">
                <a16:creationId xmlns:a16="http://schemas.microsoft.com/office/drawing/2014/main" id="{FE17B756-1E0C-A2D5-799B-9E16A1AACBA4}"/>
              </a:ext>
            </a:extLst>
          </p:cNvPr>
          <p:cNvSpPr>
            <a:spLocks noGrp="1"/>
          </p:cNvSpPr>
          <p:nvPr>
            <p:ph idx="1"/>
          </p:nvPr>
        </p:nvSpPr>
        <p:spPr/>
        <p:txBody>
          <a:bodyPr>
            <a:normAutofit/>
          </a:bodyPr>
          <a:lstStyle/>
          <a:p>
            <a:pPr marL="0" indent="0">
              <a:buNone/>
            </a:pPr>
            <a:r>
              <a:rPr lang="en-US" sz="2000" dirty="0"/>
              <a:t>Document and communicate the findings of the penetration test.</a:t>
            </a:r>
          </a:p>
          <a:p>
            <a:pPr marL="0" indent="0">
              <a:buNone/>
            </a:pPr>
            <a:endParaRPr lang="en-US" sz="2000" dirty="0"/>
          </a:p>
          <a:p>
            <a:pPr marL="0" indent="0">
              <a:buNone/>
            </a:pPr>
            <a:r>
              <a:rPr lang="en-US" sz="2000" dirty="0"/>
              <a:t>- The final phase involves creating a detailed report that includes all findings, including vulnerabilities discovered, exploits used, and recommendations for remediation. This report is typically provided to the organization’s security team or management.</a:t>
            </a:r>
            <a:endParaRPr lang="en-CA" sz="2000" dirty="0"/>
          </a:p>
        </p:txBody>
      </p:sp>
      <p:sp>
        <p:nvSpPr>
          <p:cNvPr id="4" name="Footer Placeholder 3">
            <a:extLst>
              <a:ext uri="{FF2B5EF4-FFF2-40B4-BE49-F238E27FC236}">
                <a16:creationId xmlns:a16="http://schemas.microsoft.com/office/drawing/2014/main" id="{6CD63601-9EA9-3F3A-F36A-36675197D856}"/>
              </a:ext>
            </a:extLst>
          </p:cNvPr>
          <p:cNvSpPr>
            <a:spLocks noGrp="1"/>
          </p:cNvSpPr>
          <p:nvPr>
            <p:ph type="ftr" sz="quarter" idx="11"/>
          </p:nvPr>
        </p:nvSpPr>
        <p:spPr/>
        <p:txBody>
          <a:bodyPr/>
          <a:lstStyle/>
          <a:p>
            <a:r>
              <a:rPr lang="sv-SE"/>
              <a:t>INST. : ENG.ALI BANI BAKAR &amp; ENG.Dana Al-Mahrouk</a:t>
            </a:r>
            <a:endParaRPr lang="en-CA"/>
          </a:p>
        </p:txBody>
      </p:sp>
    </p:spTree>
    <p:extLst>
      <p:ext uri="{BB962C8B-B14F-4D97-AF65-F5344CB8AC3E}">
        <p14:creationId xmlns:p14="http://schemas.microsoft.com/office/powerpoint/2010/main" val="94157400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white hexagon pattern&#10;&#10;Description automatically generated">
            <a:extLst>
              <a:ext uri="{FF2B5EF4-FFF2-40B4-BE49-F238E27FC236}">
                <a16:creationId xmlns:a16="http://schemas.microsoft.com/office/drawing/2014/main" id="{F7AB572C-28A0-763B-D842-101D59E3119A}"/>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rot="16200000">
            <a:off x="2667002" y="-2667003"/>
            <a:ext cx="6858001" cy="12192005"/>
          </a:xfrm>
          <a:prstGeom prst="rect">
            <a:avLst/>
          </a:prstGeom>
        </p:spPr>
      </p:pic>
      <p:sp>
        <p:nvSpPr>
          <p:cNvPr id="4" name="Footer Placeholder 3">
            <a:extLst>
              <a:ext uri="{FF2B5EF4-FFF2-40B4-BE49-F238E27FC236}">
                <a16:creationId xmlns:a16="http://schemas.microsoft.com/office/drawing/2014/main" id="{DA952ED7-D529-DADC-A15F-9161340C1D90}"/>
              </a:ext>
            </a:extLst>
          </p:cNvPr>
          <p:cNvSpPr>
            <a:spLocks noGrp="1"/>
          </p:cNvSpPr>
          <p:nvPr>
            <p:ph type="ftr" sz="quarter" idx="11"/>
          </p:nvPr>
        </p:nvSpPr>
        <p:spPr/>
        <p:txBody>
          <a:bodyPr/>
          <a:lstStyle/>
          <a:p>
            <a:r>
              <a:rPr lang="sv-SE"/>
              <a:t>INST. : ENG.ALI BANI BAKAR &amp; ENG.Dana Al-Mahrouk</a:t>
            </a:r>
            <a:endParaRPr lang="en-CA"/>
          </a:p>
        </p:txBody>
      </p:sp>
      <p:sp>
        <p:nvSpPr>
          <p:cNvPr id="7" name="Title 1">
            <a:extLst>
              <a:ext uri="{FF2B5EF4-FFF2-40B4-BE49-F238E27FC236}">
                <a16:creationId xmlns:a16="http://schemas.microsoft.com/office/drawing/2014/main" id="{77FE1979-648E-9472-12A6-757DEFFA45FA}"/>
              </a:ext>
            </a:extLst>
          </p:cNvPr>
          <p:cNvSpPr>
            <a:spLocks noGrp="1"/>
          </p:cNvSpPr>
          <p:nvPr>
            <p:ph type="title"/>
          </p:nvPr>
        </p:nvSpPr>
        <p:spPr>
          <a:xfrm>
            <a:off x="2756188" y="2359457"/>
            <a:ext cx="6679623" cy="2139084"/>
          </a:xfrm>
        </p:spPr>
        <p:txBody>
          <a:bodyPr>
            <a:normAutofit/>
          </a:bodyPr>
          <a:lstStyle/>
          <a:p>
            <a:pPr algn="ctr"/>
            <a:r>
              <a:rPr lang="en-US" sz="8800" b="1" dirty="0">
                <a:effectLst>
                  <a:outerShdw blurRad="50800" dist="38100" dir="16200000" rotWithShape="0">
                    <a:prstClr val="black">
                      <a:alpha val="40000"/>
                    </a:prstClr>
                  </a:outerShdw>
                  <a:reflection blurRad="6350" stA="55000" endA="300" endPos="45500" dir="5400000" sy="-100000" algn="bl" rotWithShape="0"/>
                </a:effectLst>
              </a:rPr>
              <a:t>Thank You</a:t>
            </a:r>
            <a:endParaRPr lang="en-CA" sz="8800" b="1" dirty="0">
              <a:effectLst>
                <a:outerShdw blurRad="50800" dist="38100" dir="16200000" rotWithShape="0">
                  <a:prstClr val="black">
                    <a:alpha val="40000"/>
                  </a:prstClr>
                </a:outerShdw>
                <a:reflection blurRad="6350" stA="55000" endA="300" endPos="45500" dir="5400000" sy="-100000" algn="bl" rotWithShape="0"/>
              </a:effectLst>
            </a:endParaRPr>
          </a:p>
        </p:txBody>
      </p:sp>
    </p:spTree>
    <p:extLst>
      <p:ext uri="{BB962C8B-B14F-4D97-AF65-F5344CB8AC3E}">
        <p14:creationId xmlns:p14="http://schemas.microsoft.com/office/powerpoint/2010/main" val="2882228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CAA4F-A6AA-546A-F02B-5DB7A45C06BB}"/>
              </a:ext>
            </a:extLst>
          </p:cNvPr>
          <p:cNvSpPr>
            <a:spLocks noGrp="1"/>
          </p:cNvSpPr>
          <p:nvPr>
            <p:ph type="title"/>
          </p:nvPr>
        </p:nvSpPr>
        <p:spPr/>
        <p:txBody>
          <a:bodyPr/>
          <a:lstStyle/>
          <a:p>
            <a:r>
              <a:rPr lang="en-US" dirty="0"/>
              <a:t>Asymmetric Encryption</a:t>
            </a:r>
            <a:endParaRPr lang="en-CA" dirty="0"/>
          </a:p>
        </p:txBody>
      </p:sp>
      <p:sp>
        <p:nvSpPr>
          <p:cNvPr id="3" name="Content Placeholder 2">
            <a:extLst>
              <a:ext uri="{FF2B5EF4-FFF2-40B4-BE49-F238E27FC236}">
                <a16:creationId xmlns:a16="http://schemas.microsoft.com/office/drawing/2014/main" id="{B8AF6EA2-D17F-1E04-678F-0B4E4CD52554}"/>
              </a:ext>
            </a:extLst>
          </p:cNvPr>
          <p:cNvSpPr>
            <a:spLocks noGrp="1"/>
          </p:cNvSpPr>
          <p:nvPr>
            <p:ph idx="1"/>
          </p:nvPr>
        </p:nvSpPr>
        <p:spPr/>
        <p:txBody>
          <a:bodyPr>
            <a:normAutofit/>
          </a:bodyPr>
          <a:lstStyle/>
          <a:p>
            <a:r>
              <a:rPr lang="en-US" sz="2400" dirty="0"/>
              <a:t>uses a </a:t>
            </a:r>
            <a:r>
              <a:rPr lang="en-US" sz="2400" b="1" dirty="0">
                <a:solidFill>
                  <a:srgbClr val="FF0000"/>
                </a:solidFill>
              </a:rPr>
              <a:t>pair of keys </a:t>
            </a:r>
            <a:r>
              <a:rPr lang="en-US" sz="2400" dirty="0"/>
              <a:t>a </a:t>
            </a:r>
            <a:r>
              <a:rPr lang="en-US" sz="2400" b="1" dirty="0">
                <a:solidFill>
                  <a:srgbClr val="00B050"/>
                </a:solidFill>
              </a:rPr>
              <a:t>public key is shared for encryption </a:t>
            </a:r>
            <a:r>
              <a:rPr lang="en-US" sz="2400" dirty="0"/>
              <a:t>and a </a:t>
            </a:r>
            <a:r>
              <a:rPr lang="en-US" sz="2400" b="1" dirty="0">
                <a:solidFill>
                  <a:srgbClr val="0070C0"/>
                </a:solidFill>
              </a:rPr>
              <a:t>private key  kept secret by the receiver for decryption </a:t>
            </a:r>
            <a:r>
              <a:rPr lang="en-US" sz="2400" dirty="0"/>
              <a:t>and both are mathematically linked. </a:t>
            </a:r>
          </a:p>
          <a:p>
            <a:r>
              <a:rPr lang="en-CA" sz="2400" b="1" dirty="0">
                <a:solidFill>
                  <a:srgbClr val="FF0000"/>
                </a:solidFill>
              </a:rPr>
              <a:t>Slower </a:t>
            </a:r>
            <a:r>
              <a:rPr lang="en-CA" sz="2400" dirty="0"/>
              <a:t>than symmetric encryption due to the </a:t>
            </a:r>
            <a:r>
              <a:rPr lang="en-CA" sz="2400" b="1" dirty="0">
                <a:solidFill>
                  <a:srgbClr val="FF0000"/>
                </a:solidFill>
              </a:rPr>
              <a:t>complex mathematical </a:t>
            </a:r>
            <a:r>
              <a:rPr lang="en-CA" sz="2400" dirty="0"/>
              <a:t>operations involved.</a:t>
            </a:r>
            <a:endParaRPr lang="en-US" sz="2400" dirty="0"/>
          </a:p>
          <a:p>
            <a:r>
              <a:rPr lang="en-CA" sz="2400" dirty="0"/>
              <a:t>Used for </a:t>
            </a:r>
            <a:r>
              <a:rPr lang="en-CA" sz="2400" b="1" dirty="0">
                <a:solidFill>
                  <a:srgbClr val="FF0000"/>
                </a:solidFill>
              </a:rPr>
              <a:t>secure key exchange </a:t>
            </a:r>
            <a:r>
              <a:rPr lang="en-CA" sz="2400" dirty="0"/>
              <a:t>(e.g., in </a:t>
            </a:r>
            <a:r>
              <a:rPr lang="en-CA" sz="2400" b="1" dirty="0">
                <a:solidFill>
                  <a:srgbClr val="FF0000"/>
                </a:solidFill>
              </a:rPr>
              <a:t>SSL/TLS </a:t>
            </a:r>
            <a:r>
              <a:rPr lang="en-CA" sz="2400" dirty="0"/>
              <a:t>protocols), </a:t>
            </a:r>
            <a:r>
              <a:rPr lang="en-CA" sz="2400" b="1" dirty="0">
                <a:solidFill>
                  <a:srgbClr val="FF0000"/>
                </a:solidFill>
              </a:rPr>
              <a:t>digital signatures</a:t>
            </a:r>
            <a:r>
              <a:rPr lang="en-CA" sz="2400" dirty="0"/>
              <a:t>, and encrypting small pieces of data such as </a:t>
            </a:r>
            <a:r>
              <a:rPr lang="en-CA" sz="2400" b="1" dirty="0">
                <a:solidFill>
                  <a:srgbClr val="FF0000"/>
                </a:solidFill>
              </a:rPr>
              <a:t>passwords</a:t>
            </a:r>
            <a:r>
              <a:rPr lang="en-CA" sz="2400" dirty="0"/>
              <a:t>.</a:t>
            </a:r>
          </a:p>
        </p:txBody>
      </p:sp>
      <p:sp>
        <p:nvSpPr>
          <p:cNvPr id="4" name="Footer Placeholder 3">
            <a:extLst>
              <a:ext uri="{FF2B5EF4-FFF2-40B4-BE49-F238E27FC236}">
                <a16:creationId xmlns:a16="http://schemas.microsoft.com/office/drawing/2014/main" id="{F8CA93FF-78D7-E524-2DEC-262ED37C5BE0}"/>
              </a:ext>
            </a:extLst>
          </p:cNvPr>
          <p:cNvSpPr>
            <a:spLocks noGrp="1"/>
          </p:cNvSpPr>
          <p:nvPr>
            <p:ph type="ftr" sz="quarter" idx="11"/>
          </p:nvPr>
        </p:nvSpPr>
        <p:spPr/>
        <p:txBody>
          <a:bodyPr/>
          <a:lstStyle/>
          <a:p>
            <a:r>
              <a:rPr lang="sv-SE"/>
              <a:t>INST. : ENG.ALI BANI BAKAR &amp; ENG.Dana Al-Mahrouk</a:t>
            </a:r>
            <a:endParaRPr lang="en-CA"/>
          </a:p>
        </p:txBody>
      </p:sp>
      <p:pic>
        <p:nvPicPr>
          <p:cNvPr id="5" name="Graphic 4" descr="Lock with solid fill">
            <a:extLst>
              <a:ext uri="{FF2B5EF4-FFF2-40B4-BE49-F238E27FC236}">
                <a16:creationId xmlns:a16="http://schemas.microsoft.com/office/drawing/2014/main" id="{975A1547-9064-2FD3-4F5A-975ECD1B9F6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56711" y="365125"/>
            <a:ext cx="1037322" cy="1037319"/>
          </a:xfrm>
          <a:prstGeom prst="rect">
            <a:avLst/>
          </a:prstGeom>
        </p:spPr>
      </p:pic>
    </p:spTree>
    <p:extLst>
      <p:ext uri="{BB962C8B-B14F-4D97-AF65-F5344CB8AC3E}">
        <p14:creationId xmlns:p14="http://schemas.microsoft.com/office/powerpoint/2010/main" val="642696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897</TotalTime>
  <Words>5069</Words>
  <Application>Microsoft Office PowerPoint</Application>
  <PresentationFormat>Widescreen</PresentationFormat>
  <Paragraphs>694</Paragraphs>
  <Slides>87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87</vt:i4>
      </vt:variant>
    </vt:vector>
  </HeadingPairs>
  <TitlesOfParts>
    <vt:vector size="92" baseType="lpstr">
      <vt:lpstr>Aptos</vt:lpstr>
      <vt:lpstr>Aptos Display</vt:lpstr>
      <vt:lpstr>Arial</vt:lpstr>
      <vt:lpstr>Wingdings</vt:lpstr>
      <vt:lpstr>Office Theme</vt:lpstr>
      <vt:lpstr>CYBER SECURITY UPSKILLING  PROGRAM  قدم خلال مبادرة زنك/2 في جامعة البلقاء التطبيقية  بالتعاون مع أكاديمية سايبر شيلد  SEP 2024 Security Part Version 1</vt:lpstr>
      <vt:lpstr>Outline</vt:lpstr>
      <vt:lpstr>Security</vt:lpstr>
      <vt:lpstr>Day 11</vt:lpstr>
      <vt:lpstr>Cybersecurity</vt:lpstr>
      <vt:lpstr>Encryption </vt:lpstr>
      <vt:lpstr>Symmetric Encryption</vt:lpstr>
      <vt:lpstr>Symmetric Encryption </vt:lpstr>
      <vt:lpstr>Asymmetric Encryption</vt:lpstr>
      <vt:lpstr>Asymmetric Encryption </vt:lpstr>
      <vt:lpstr>Asymmetric Encryption </vt:lpstr>
      <vt:lpstr>Asymmetric Encryption Steps</vt:lpstr>
      <vt:lpstr>Asymmetric Encryption Steps</vt:lpstr>
      <vt:lpstr>Asymmetric Encryption Steps</vt:lpstr>
      <vt:lpstr>Asymmetric Encryption Steps</vt:lpstr>
      <vt:lpstr>Symmetric VS Asymmetric </vt:lpstr>
      <vt:lpstr>Security-Enhanced Linux</vt:lpstr>
      <vt:lpstr>SELinux Modes</vt:lpstr>
      <vt:lpstr>Web Encryption</vt:lpstr>
      <vt:lpstr>Integrity </vt:lpstr>
      <vt:lpstr>Hashing</vt:lpstr>
      <vt:lpstr>Hashing Password</vt:lpstr>
      <vt:lpstr>PowerPoint Presentation</vt:lpstr>
      <vt:lpstr>PowerPoint Presentation</vt:lpstr>
      <vt:lpstr>PowerPoint Presentation</vt:lpstr>
      <vt:lpstr>HMAC (Hash-based Message Authentication Code)</vt:lpstr>
      <vt:lpstr>PowerPoint Presentation</vt:lpstr>
      <vt:lpstr>Collagen Domain</vt:lpstr>
      <vt:lpstr>Collagen Domain</vt:lpstr>
      <vt:lpstr>Hash Value</vt:lpstr>
      <vt:lpstr>Digital Signature </vt:lpstr>
      <vt:lpstr>PowerPoint Presentation</vt:lpstr>
      <vt:lpstr>HTTPS (Hypertext Transfer Protocol Secure)</vt:lpstr>
      <vt:lpstr>CA (Certificate Authority)</vt:lpstr>
      <vt:lpstr>TSL/SSL (Transport Layer Security / Secure Sockets Layer)</vt:lpstr>
      <vt:lpstr>PowerPoint Presentation</vt:lpstr>
      <vt:lpstr>PowerPoint Presentation</vt:lpstr>
      <vt:lpstr>Day 12</vt:lpstr>
      <vt:lpstr>Day 12</vt:lpstr>
      <vt:lpstr>Rainbow table attack</vt:lpstr>
      <vt:lpstr>CrypTool</vt:lpstr>
      <vt:lpstr>SHA-256</vt:lpstr>
      <vt:lpstr>Caesar</vt:lpstr>
      <vt:lpstr>Weak Encryption</vt:lpstr>
      <vt:lpstr>Symmetric Encryption  </vt:lpstr>
      <vt:lpstr>Asymmetric Encryption </vt:lpstr>
      <vt:lpstr>PowerPoint Presentation</vt:lpstr>
      <vt:lpstr>Use your public key for encryption</vt:lpstr>
      <vt:lpstr>Asymmetric Decryption</vt:lpstr>
      <vt:lpstr>Well Done</vt:lpstr>
      <vt:lpstr>HTTPS (TSL/SSL)</vt:lpstr>
      <vt:lpstr>HTTPS Steps</vt:lpstr>
      <vt:lpstr>HTTPS Steps</vt:lpstr>
      <vt:lpstr>HTTPS Steps</vt:lpstr>
      <vt:lpstr>HTTPS Steps</vt:lpstr>
      <vt:lpstr>HTTPS Steps</vt:lpstr>
      <vt:lpstr>HTTPS Steps</vt:lpstr>
      <vt:lpstr>HTTPS Steps</vt:lpstr>
      <vt:lpstr>HTTPS Steps</vt:lpstr>
      <vt:lpstr>HTTPS Steps</vt:lpstr>
      <vt:lpstr>HTTPS Steps</vt:lpstr>
      <vt:lpstr>PowerPoint Presentation</vt:lpstr>
      <vt:lpstr>PowerPoint Presentation</vt:lpstr>
      <vt:lpstr>Wireshark </vt:lpstr>
      <vt:lpstr>CMD Command</vt:lpstr>
      <vt:lpstr>Open a HTTPS page  bau.edu.jo</vt:lpstr>
      <vt:lpstr>Client Hello Message</vt:lpstr>
      <vt:lpstr>Server Hello Message</vt:lpstr>
      <vt:lpstr>Server key Exchange, Server Hello Done</vt:lpstr>
      <vt:lpstr>Client key exchange, Change cipher spec, Encrypted Handshake Message</vt:lpstr>
      <vt:lpstr>New Session Ticket, Change cipher spec, Encrypted Handshake Message</vt:lpstr>
      <vt:lpstr>Port Number</vt:lpstr>
      <vt:lpstr>Hack value  Risk Rank</vt:lpstr>
      <vt:lpstr>Exploit </vt:lpstr>
      <vt:lpstr>Expansion </vt:lpstr>
      <vt:lpstr>Patch </vt:lpstr>
      <vt:lpstr>Penetration testing process</vt:lpstr>
      <vt:lpstr>1. Reconnaissance (Information Gathering)</vt:lpstr>
      <vt:lpstr>2. Scanning and Enumeration</vt:lpstr>
      <vt:lpstr>2. Scanning and Enumeration</vt:lpstr>
      <vt:lpstr>3. Exploitation</vt:lpstr>
      <vt:lpstr>4. Privilege Escalation</vt:lpstr>
      <vt:lpstr>5. Post-Exploitation</vt:lpstr>
      <vt:lpstr>6. Lateral Movement</vt:lpstr>
      <vt:lpstr>7. Covering Tracks</vt:lpstr>
      <vt:lpstr>8. Reporting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dana al mahrouk</dc:creator>
  <cp:lastModifiedBy>dana al mahrouk</cp:lastModifiedBy>
  <cp:revision>34</cp:revision>
  <dcterms:created xsi:type="dcterms:W3CDTF">2024-08-16T08:42:48Z</dcterms:created>
  <dcterms:modified xsi:type="dcterms:W3CDTF">2024-09-05T09:42:24Z</dcterms:modified>
</cp:coreProperties>
</file>