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6" r:id="rId2"/>
    <p:sldId id="277" r:id="rId3"/>
    <p:sldId id="278" r:id="rId4"/>
    <p:sldId id="280" r:id="rId5"/>
    <p:sldId id="284" r:id="rId6"/>
    <p:sldId id="281" r:id="rId7"/>
    <p:sldId id="286" r:id="rId8"/>
    <p:sldId id="282" r:id="rId9"/>
    <p:sldId id="288" r:id="rId10"/>
    <p:sldId id="289" r:id="rId11"/>
    <p:sldId id="285" r:id="rId12"/>
    <p:sldId id="287" r:id="rId13"/>
    <p:sldId id="279" r:id="rId14"/>
    <p:sldId id="290" r:id="rId15"/>
    <p:sldId id="257" r:id="rId16"/>
    <p:sldId id="292" r:id="rId17"/>
    <p:sldId id="293" r:id="rId18"/>
    <p:sldId id="262" r:id="rId19"/>
    <p:sldId id="258" r:id="rId20"/>
    <p:sldId id="259" r:id="rId21"/>
    <p:sldId id="260" r:id="rId22"/>
    <p:sldId id="261" r:id="rId23"/>
    <p:sldId id="263" r:id="rId24"/>
    <p:sldId id="264" r:id="rId25"/>
    <p:sldId id="295" r:id="rId26"/>
    <p:sldId id="297" r:id="rId27"/>
    <p:sldId id="294" r:id="rId28"/>
    <p:sldId id="296" r:id="rId29"/>
    <p:sldId id="298" r:id="rId30"/>
    <p:sldId id="299" r:id="rId31"/>
    <p:sldId id="300" r:id="rId32"/>
    <p:sldId id="46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3AF5B-0A6E-4DE3-AE47-AA7A3EDE9F3F}" type="datetimeFigureOut">
              <a:rPr lang="en-CA" smtClean="0"/>
              <a:t>02-Sep-2024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8D412-FF61-44F7-AC69-7B5AF8F0F60B}" type="slidenum">
              <a:rPr lang="en-CA" smtClean="0"/>
              <a:t>‹#›</a:t>
            </a:fld>
            <a:endParaRPr lang="en-CA"/>
          </a:p>
        </p:txBody>
      </p:sp>
    </p:spTree>
    <p:extLst>
      <p:ext uri="{BB962C8B-B14F-4D97-AF65-F5344CB8AC3E}">
        <p14:creationId xmlns:p14="http://schemas.microsoft.com/office/powerpoint/2010/main" val="14231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`Ntuser.dat` file is a critical system file in Windows that stores a user's profile information and settings. It includes data such as registry settings, custom desktop configurations, and application-specific settings. Each user account on a Windows system has its own `Ntuser.dat` file, located in the user's profile directory (e.g., `C:\Users\Username\Ntuser.dat`).</a:t>
            </a:r>
            <a:endParaRPr lang="en-CA" dirty="0"/>
          </a:p>
        </p:txBody>
      </p:sp>
      <p:sp>
        <p:nvSpPr>
          <p:cNvPr id="4" name="Slide Number Placeholder 3"/>
          <p:cNvSpPr>
            <a:spLocks noGrp="1"/>
          </p:cNvSpPr>
          <p:nvPr>
            <p:ph type="sldNum" sz="quarter" idx="5"/>
          </p:nvPr>
        </p:nvSpPr>
        <p:spPr/>
        <p:txBody>
          <a:bodyPr/>
          <a:lstStyle/>
          <a:p>
            <a:fld id="{E008D412-FF61-44F7-AC69-7B5AF8F0F60B}" type="slidenum">
              <a:rPr lang="en-CA" smtClean="0"/>
              <a:t>19</a:t>
            </a:fld>
            <a:endParaRPr lang="en-CA"/>
          </a:p>
        </p:txBody>
      </p:sp>
    </p:spTree>
    <p:extLst>
      <p:ext uri="{BB962C8B-B14F-4D97-AF65-F5344CB8AC3E}">
        <p14:creationId xmlns:p14="http://schemas.microsoft.com/office/powerpoint/2010/main" val="2684682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636F-5015-7615-E5D9-29335D2222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1F9E909-373E-8387-46A6-12DEBBBAF1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AD5ED7E-60E6-E03C-C542-4638EFDF2923}"/>
              </a:ext>
            </a:extLst>
          </p:cNvPr>
          <p:cNvSpPr>
            <a:spLocks noGrp="1"/>
          </p:cNvSpPr>
          <p:nvPr>
            <p:ph type="dt" sz="half" idx="10"/>
          </p:nvPr>
        </p:nvSpPr>
        <p:spPr/>
        <p:txBody>
          <a:bodyPr/>
          <a:lstStyle/>
          <a:p>
            <a:fld id="{6CE1DE8F-025B-410F-9B33-C810AF319856}" type="datetime1">
              <a:rPr lang="en-CA" smtClean="0"/>
              <a:t>02-Sep-2024</a:t>
            </a:fld>
            <a:endParaRPr lang="en-CA"/>
          </a:p>
        </p:txBody>
      </p:sp>
      <p:sp>
        <p:nvSpPr>
          <p:cNvPr id="5" name="Footer Placeholder 4">
            <a:extLst>
              <a:ext uri="{FF2B5EF4-FFF2-40B4-BE49-F238E27FC236}">
                <a16:creationId xmlns:a16="http://schemas.microsoft.com/office/drawing/2014/main" id="{9B4260C0-C358-EBF8-F438-31D8331CC465}"/>
              </a:ext>
            </a:extLst>
          </p:cNvPr>
          <p:cNvSpPr>
            <a:spLocks noGrp="1"/>
          </p:cNvSpPr>
          <p:nvPr>
            <p:ph type="ftr" sz="quarter" idx="11"/>
          </p:nvPr>
        </p:nvSpPr>
        <p:spPr/>
        <p:txBody>
          <a:bodyPr/>
          <a:lstStyle/>
          <a:p>
            <a:r>
              <a:rPr lang="en-US"/>
              <a:t>Done By: Dana Mohammed Al-Mahrouk</a:t>
            </a:r>
            <a:endParaRPr lang="en-CA"/>
          </a:p>
        </p:txBody>
      </p:sp>
      <p:sp>
        <p:nvSpPr>
          <p:cNvPr id="6" name="Slide Number Placeholder 5">
            <a:extLst>
              <a:ext uri="{FF2B5EF4-FFF2-40B4-BE49-F238E27FC236}">
                <a16:creationId xmlns:a16="http://schemas.microsoft.com/office/drawing/2014/main" id="{2A640A25-7751-9537-3D81-CEB4ACDA18B9}"/>
              </a:ext>
            </a:extLst>
          </p:cNvPr>
          <p:cNvSpPr>
            <a:spLocks noGrp="1"/>
          </p:cNvSpPr>
          <p:nvPr>
            <p:ph type="sldNum" sz="quarter" idx="12"/>
          </p:nvPr>
        </p:nvSpPr>
        <p:spPr/>
        <p:txBody>
          <a:bodyPr/>
          <a:lstStyle/>
          <a:p>
            <a:fld id="{D4985597-980D-458F-A410-8646C0811926}" type="slidenum">
              <a:rPr lang="en-CA" smtClean="0"/>
              <a:t>‹#›</a:t>
            </a:fld>
            <a:endParaRPr lang="en-CA"/>
          </a:p>
        </p:txBody>
      </p:sp>
    </p:spTree>
    <p:extLst>
      <p:ext uri="{BB962C8B-B14F-4D97-AF65-F5344CB8AC3E}">
        <p14:creationId xmlns:p14="http://schemas.microsoft.com/office/powerpoint/2010/main" val="2871637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62265-5ACD-AC05-5A35-07063729D5B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C540DC5-B095-EE2E-FA64-12A7525646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3231642-E71C-5C6A-63BE-E7B23878B9AB}"/>
              </a:ext>
            </a:extLst>
          </p:cNvPr>
          <p:cNvSpPr>
            <a:spLocks noGrp="1"/>
          </p:cNvSpPr>
          <p:nvPr>
            <p:ph type="dt" sz="half" idx="10"/>
          </p:nvPr>
        </p:nvSpPr>
        <p:spPr/>
        <p:txBody>
          <a:bodyPr/>
          <a:lstStyle/>
          <a:p>
            <a:fld id="{28DE9DD3-6D5E-4509-9818-9907CF32D4FF}" type="datetime1">
              <a:rPr lang="en-CA" smtClean="0"/>
              <a:t>02-Sep-2024</a:t>
            </a:fld>
            <a:endParaRPr lang="en-CA"/>
          </a:p>
        </p:txBody>
      </p:sp>
      <p:sp>
        <p:nvSpPr>
          <p:cNvPr id="5" name="Footer Placeholder 4">
            <a:extLst>
              <a:ext uri="{FF2B5EF4-FFF2-40B4-BE49-F238E27FC236}">
                <a16:creationId xmlns:a16="http://schemas.microsoft.com/office/drawing/2014/main" id="{92F8C8B2-C3F4-C0F2-3ACE-50B2921F69A1}"/>
              </a:ext>
            </a:extLst>
          </p:cNvPr>
          <p:cNvSpPr>
            <a:spLocks noGrp="1"/>
          </p:cNvSpPr>
          <p:nvPr>
            <p:ph type="ftr" sz="quarter" idx="11"/>
          </p:nvPr>
        </p:nvSpPr>
        <p:spPr/>
        <p:txBody>
          <a:bodyPr/>
          <a:lstStyle/>
          <a:p>
            <a:r>
              <a:rPr lang="en-US"/>
              <a:t>Done By: Dana Mohammed Al-Mahrouk</a:t>
            </a:r>
            <a:endParaRPr lang="en-CA"/>
          </a:p>
        </p:txBody>
      </p:sp>
      <p:sp>
        <p:nvSpPr>
          <p:cNvPr id="6" name="Slide Number Placeholder 5">
            <a:extLst>
              <a:ext uri="{FF2B5EF4-FFF2-40B4-BE49-F238E27FC236}">
                <a16:creationId xmlns:a16="http://schemas.microsoft.com/office/drawing/2014/main" id="{CF1B2F6B-1A6B-9458-002F-3895330DC5D3}"/>
              </a:ext>
            </a:extLst>
          </p:cNvPr>
          <p:cNvSpPr>
            <a:spLocks noGrp="1"/>
          </p:cNvSpPr>
          <p:nvPr>
            <p:ph type="sldNum" sz="quarter" idx="12"/>
          </p:nvPr>
        </p:nvSpPr>
        <p:spPr/>
        <p:txBody>
          <a:bodyPr/>
          <a:lstStyle/>
          <a:p>
            <a:fld id="{D4985597-980D-458F-A410-8646C0811926}" type="slidenum">
              <a:rPr lang="en-CA" smtClean="0"/>
              <a:t>‹#›</a:t>
            </a:fld>
            <a:endParaRPr lang="en-CA"/>
          </a:p>
        </p:txBody>
      </p:sp>
    </p:spTree>
    <p:extLst>
      <p:ext uri="{BB962C8B-B14F-4D97-AF65-F5344CB8AC3E}">
        <p14:creationId xmlns:p14="http://schemas.microsoft.com/office/powerpoint/2010/main" val="2524247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286747-444D-2D81-F325-4D3E4251C8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B318A1D-52C4-B3BA-FCC8-E70532DAD7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551CC2E-519F-6A07-3019-B3C71F984A9B}"/>
              </a:ext>
            </a:extLst>
          </p:cNvPr>
          <p:cNvSpPr>
            <a:spLocks noGrp="1"/>
          </p:cNvSpPr>
          <p:nvPr>
            <p:ph type="dt" sz="half" idx="10"/>
          </p:nvPr>
        </p:nvSpPr>
        <p:spPr/>
        <p:txBody>
          <a:bodyPr/>
          <a:lstStyle/>
          <a:p>
            <a:fld id="{0BFE688D-AA6B-4CAD-B4DA-0D26984BF86C}" type="datetime1">
              <a:rPr lang="en-CA" smtClean="0"/>
              <a:t>02-Sep-2024</a:t>
            </a:fld>
            <a:endParaRPr lang="en-CA"/>
          </a:p>
        </p:txBody>
      </p:sp>
      <p:sp>
        <p:nvSpPr>
          <p:cNvPr id="5" name="Footer Placeholder 4">
            <a:extLst>
              <a:ext uri="{FF2B5EF4-FFF2-40B4-BE49-F238E27FC236}">
                <a16:creationId xmlns:a16="http://schemas.microsoft.com/office/drawing/2014/main" id="{0B2AB914-A4D6-C8FF-3B89-685096680FB8}"/>
              </a:ext>
            </a:extLst>
          </p:cNvPr>
          <p:cNvSpPr>
            <a:spLocks noGrp="1"/>
          </p:cNvSpPr>
          <p:nvPr>
            <p:ph type="ftr" sz="quarter" idx="11"/>
          </p:nvPr>
        </p:nvSpPr>
        <p:spPr/>
        <p:txBody>
          <a:bodyPr/>
          <a:lstStyle/>
          <a:p>
            <a:r>
              <a:rPr lang="en-US"/>
              <a:t>Done By: Dana Mohammed Al-Mahrouk</a:t>
            </a:r>
            <a:endParaRPr lang="en-CA"/>
          </a:p>
        </p:txBody>
      </p:sp>
      <p:sp>
        <p:nvSpPr>
          <p:cNvPr id="6" name="Slide Number Placeholder 5">
            <a:extLst>
              <a:ext uri="{FF2B5EF4-FFF2-40B4-BE49-F238E27FC236}">
                <a16:creationId xmlns:a16="http://schemas.microsoft.com/office/drawing/2014/main" id="{34030EDB-2C57-8130-B6A0-3A0FC6E9C31F}"/>
              </a:ext>
            </a:extLst>
          </p:cNvPr>
          <p:cNvSpPr>
            <a:spLocks noGrp="1"/>
          </p:cNvSpPr>
          <p:nvPr>
            <p:ph type="sldNum" sz="quarter" idx="12"/>
          </p:nvPr>
        </p:nvSpPr>
        <p:spPr/>
        <p:txBody>
          <a:bodyPr/>
          <a:lstStyle/>
          <a:p>
            <a:fld id="{D4985597-980D-458F-A410-8646C0811926}" type="slidenum">
              <a:rPr lang="en-CA" smtClean="0"/>
              <a:t>‹#›</a:t>
            </a:fld>
            <a:endParaRPr lang="en-CA"/>
          </a:p>
        </p:txBody>
      </p:sp>
    </p:spTree>
    <p:extLst>
      <p:ext uri="{BB962C8B-B14F-4D97-AF65-F5344CB8AC3E}">
        <p14:creationId xmlns:p14="http://schemas.microsoft.com/office/powerpoint/2010/main" val="97258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DAD8-86C1-E54E-690B-67C755BD4F0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4AE536F-B258-E6B7-7751-ED350F3F68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2E974C8-5AEC-8156-51BC-B201D1AA0087}"/>
              </a:ext>
            </a:extLst>
          </p:cNvPr>
          <p:cNvSpPr>
            <a:spLocks noGrp="1"/>
          </p:cNvSpPr>
          <p:nvPr>
            <p:ph type="dt" sz="half" idx="10"/>
          </p:nvPr>
        </p:nvSpPr>
        <p:spPr/>
        <p:txBody>
          <a:bodyPr/>
          <a:lstStyle/>
          <a:p>
            <a:fld id="{7FB4BED7-7106-49B1-9FA3-C9FABBB711B0}" type="datetime1">
              <a:rPr lang="en-CA" smtClean="0"/>
              <a:t>02-Sep-2024</a:t>
            </a:fld>
            <a:endParaRPr lang="en-CA"/>
          </a:p>
        </p:txBody>
      </p:sp>
      <p:sp>
        <p:nvSpPr>
          <p:cNvPr id="5" name="Footer Placeholder 4">
            <a:extLst>
              <a:ext uri="{FF2B5EF4-FFF2-40B4-BE49-F238E27FC236}">
                <a16:creationId xmlns:a16="http://schemas.microsoft.com/office/drawing/2014/main" id="{C47BAE19-07C2-C50E-B93E-7CF2213E755F}"/>
              </a:ext>
            </a:extLst>
          </p:cNvPr>
          <p:cNvSpPr>
            <a:spLocks noGrp="1"/>
          </p:cNvSpPr>
          <p:nvPr>
            <p:ph type="ftr" sz="quarter" idx="11"/>
          </p:nvPr>
        </p:nvSpPr>
        <p:spPr/>
        <p:txBody>
          <a:bodyPr/>
          <a:lstStyle/>
          <a:p>
            <a:r>
              <a:rPr lang="en-US"/>
              <a:t>Done By: Dana Mohammed Al-Mahrouk</a:t>
            </a:r>
            <a:endParaRPr lang="en-CA"/>
          </a:p>
        </p:txBody>
      </p:sp>
      <p:sp>
        <p:nvSpPr>
          <p:cNvPr id="6" name="Slide Number Placeholder 5">
            <a:extLst>
              <a:ext uri="{FF2B5EF4-FFF2-40B4-BE49-F238E27FC236}">
                <a16:creationId xmlns:a16="http://schemas.microsoft.com/office/drawing/2014/main" id="{84FD4782-63C5-F580-85A1-80C69D0DD648}"/>
              </a:ext>
            </a:extLst>
          </p:cNvPr>
          <p:cNvSpPr>
            <a:spLocks noGrp="1"/>
          </p:cNvSpPr>
          <p:nvPr>
            <p:ph type="sldNum" sz="quarter" idx="12"/>
          </p:nvPr>
        </p:nvSpPr>
        <p:spPr/>
        <p:txBody>
          <a:bodyPr/>
          <a:lstStyle/>
          <a:p>
            <a:fld id="{D4985597-980D-458F-A410-8646C0811926}" type="slidenum">
              <a:rPr lang="en-CA" smtClean="0"/>
              <a:t>‹#›</a:t>
            </a:fld>
            <a:endParaRPr lang="en-CA"/>
          </a:p>
        </p:txBody>
      </p:sp>
    </p:spTree>
    <p:extLst>
      <p:ext uri="{BB962C8B-B14F-4D97-AF65-F5344CB8AC3E}">
        <p14:creationId xmlns:p14="http://schemas.microsoft.com/office/powerpoint/2010/main" val="2875399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6775-3281-8B6D-8EB9-AF6A88A7BF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A82DBA3-9309-87C9-08BB-7C4347E3153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6E4326-0E61-9AA6-DED4-51062444E7D6}"/>
              </a:ext>
            </a:extLst>
          </p:cNvPr>
          <p:cNvSpPr>
            <a:spLocks noGrp="1"/>
          </p:cNvSpPr>
          <p:nvPr>
            <p:ph type="dt" sz="half" idx="10"/>
          </p:nvPr>
        </p:nvSpPr>
        <p:spPr/>
        <p:txBody>
          <a:bodyPr/>
          <a:lstStyle/>
          <a:p>
            <a:fld id="{26BB595B-0821-404E-8948-3D2852E61A09}" type="datetime1">
              <a:rPr lang="en-CA" smtClean="0"/>
              <a:t>02-Sep-2024</a:t>
            </a:fld>
            <a:endParaRPr lang="en-CA"/>
          </a:p>
        </p:txBody>
      </p:sp>
      <p:sp>
        <p:nvSpPr>
          <p:cNvPr id="5" name="Footer Placeholder 4">
            <a:extLst>
              <a:ext uri="{FF2B5EF4-FFF2-40B4-BE49-F238E27FC236}">
                <a16:creationId xmlns:a16="http://schemas.microsoft.com/office/drawing/2014/main" id="{22282EFB-D882-81F6-D0CE-F9D1FDAE6726}"/>
              </a:ext>
            </a:extLst>
          </p:cNvPr>
          <p:cNvSpPr>
            <a:spLocks noGrp="1"/>
          </p:cNvSpPr>
          <p:nvPr>
            <p:ph type="ftr" sz="quarter" idx="11"/>
          </p:nvPr>
        </p:nvSpPr>
        <p:spPr/>
        <p:txBody>
          <a:bodyPr/>
          <a:lstStyle/>
          <a:p>
            <a:r>
              <a:rPr lang="en-US"/>
              <a:t>Done By: Dana Mohammed Al-Mahrouk</a:t>
            </a:r>
            <a:endParaRPr lang="en-CA"/>
          </a:p>
        </p:txBody>
      </p:sp>
      <p:sp>
        <p:nvSpPr>
          <p:cNvPr id="6" name="Slide Number Placeholder 5">
            <a:extLst>
              <a:ext uri="{FF2B5EF4-FFF2-40B4-BE49-F238E27FC236}">
                <a16:creationId xmlns:a16="http://schemas.microsoft.com/office/drawing/2014/main" id="{BD3E3A5A-3F9D-1FC3-208F-ADF10492EBF2}"/>
              </a:ext>
            </a:extLst>
          </p:cNvPr>
          <p:cNvSpPr>
            <a:spLocks noGrp="1"/>
          </p:cNvSpPr>
          <p:nvPr>
            <p:ph type="sldNum" sz="quarter" idx="12"/>
          </p:nvPr>
        </p:nvSpPr>
        <p:spPr/>
        <p:txBody>
          <a:bodyPr/>
          <a:lstStyle/>
          <a:p>
            <a:fld id="{D4985597-980D-458F-A410-8646C0811926}" type="slidenum">
              <a:rPr lang="en-CA" smtClean="0"/>
              <a:t>‹#›</a:t>
            </a:fld>
            <a:endParaRPr lang="en-CA"/>
          </a:p>
        </p:txBody>
      </p:sp>
    </p:spTree>
    <p:extLst>
      <p:ext uri="{BB962C8B-B14F-4D97-AF65-F5344CB8AC3E}">
        <p14:creationId xmlns:p14="http://schemas.microsoft.com/office/powerpoint/2010/main" val="3118448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6308-FA43-29A5-A552-C865089B937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E7E3FB5-EE8B-325D-9E4B-21884D7326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5B186FE-E3A7-5316-898B-FED2342E2A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8107F48-42A2-15A0-0080-DEB49BD5610E}"/>
              </a:ext>
            </a:extLst>
          </p:cNvPr>
          <p:cNvSpPr>
            <a:spLocks noGrp="1"/>
          </p:cNvSpPr>
          <p:nvPr>
            <p:ph type="dt" sz="half" idx="10"/>
          </p:nvPr>
        </p:nvSpPr>
        <p:spPr/>
        <p:txBody>
          <a:bodyPr/>
          <a:lstStyle/>
          <a:p>
            <a:fld id="{7B37C5C7-BC16-495E-857A-B19B9352A789}" type="datetime1">
              <a:rPr lang="en-CA" smtClean="0"/>
              <a:t>02-Sep-2024</a:t>
            </a:fld>
            <a:endParaRPr lang="en-CA"/>
          </a:p>
        </p:txBody>
      </p:sp>
      <p:sp>
        <p:nvSpPr>
          <p:cNvPr id="6" name="Footer Placeholder 5">
            <a:extLst>
              <a:ext uri="{FF2B5EF4-FFF2-40B4-BE49-F238E27FC236}">
                <a16:creationId xmlns:a16="http://schemas.microsoft.com/office/drawing/2014/main" id="{31F84A1A-7A9C-12D5-B34D-07C415681CC5}"/>
              </a:ext>
            </a:extLst>
          </p:cNvPr>
          <p:cNvSpPr>
            <a:spLocks noGrp="1"/>
          </p:cNvSpPr>
          <p:nvPr>
            <p:ph type="ftr" sz="quarter" idx="11"/>
          </p:nvPr>
        </p:nvSpPr>
        <p:spPr/>
        <p:txBody>
          <a:bodyPr/>
          <a:lstStyle/>
          <a:p>
            <a:r>
              <a:rPr lang="en-US"/>
              <a:t>Done By: Dana Mohammed Al-Mahrouk</a:t>
            </a:r>
            <a:endParaRPr lang="en-CA"/>
          </a:p>
        </p:txBody>
      </p:sp>
      <p:sp>
        <p:nvSpPr>
          <p:cNvPr id="7" name="Slide Number Placeholder 6">
            <a:extLst>
              <a:ext uri="{FF2B5EF4-FFF2-40B4-BE49-F238E27FC236}">
                <a16:creationId xmlns:a16="http://schemas.microsoft.com/office/drawing/2014/main" id="{4E46AA55-7C1C-83F4-009B-A7F8AC344404}"/>
              </a:ext>
            </a:extLst>
          </p:cNvPr>
          <p:cNvSpPr>
            <a:spLocks noGrp="1"/>
          </p:cNvSpPr>
          <p:nvPr>
            <p:ph type="sldNum" sz="quarter" idx="12"/>
          </p:nvPr>
        </p:nvSpPr>
        <p:spPr/>
        <p:txBody>
          <a:bodyPr/>
          <a:lstStyle/>
          <a:p>
            <a:fld id="{D4985597-980D-458F-A410-8646C0811926}" type="slidenum">
              <a:rPr lang="en-CA" smtClean="0"/>
              <a:t>‹#›</a:t>
            </a:fld>
            <a:endParaRPr lang="en-CA"/>
          </a:p>
        </p:txBody>
      </p:sp>
    </p:spTree>
    <p:extLst>
      <p:ext uri="{BB962C8B-B14F-4D97-AF65-F5344CB8AC3E}">
        <p14:creationId xmlns:p14="http://schemas.microsoft.com/office/powerpoint/2010/main" val="3504402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0C06E-BBAC-DD4E-15B1-33B9871898D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6E545D4-AF38-2F5D-E2DD-DD6B0D7423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58E6C6-1804-E4F4-5960-2F0CF848C9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3AD7457-C0C0-67A2-AF7F-C66F786A4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771D52-B4B3-8F09-31B1-83448A23A8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FFF5633-FF50-CED7-4B10-65DD680BCAF1}"/>
              </a:ext>
            </a:extLst>
          </p:cNvPr>
          <p:cNvSpPr>
            <a:spLocks noGrp="1"/>
          </p:cNvSpPr>
          <p:nvPr>
            <p:ph type="dt" sz="half" idx="10"/>
          </p:nvPr>
        </p:nvSpPr>
        <p:spPr/>
        <p:txBody>
          <a:bodyPr/>
          <a:lstStyle/>
          <a:p>
            <a:fld id="{DF775572-D0A8-43EB-836E-F28C2E228845}" type="datetime1">
              <a:rPr lang="en-CA" smtClean="0"/>
              <a:t>02-Sep-2024</a:t>
            </a:fld>
            <a:endParaRPr lang="en-CA"/>
          </a:p>
        </p:txBody>
      </p:sp>
      <p:sp>
        <p:nvSpPr>
          <p:cNvPr id="8" name="Footer Placeholder 7">
            <a:extLst>
              <a:ext uri="{FF2B5EF4-FFF2-40B4-BE49-F238E27FC236}">
                <a16:creationId xmlns:a16="http://schemas.microsoft.com/office/drawing/2014/main" id="{80ED28E8-603A-7AB7-922E-775FF5D34E60}"/>
              </a:ext>
            </a:extLst>
          </p:cNvPr>
          <p:cNvSpPr>
            <a:spLocks noGrp="1"/>
          </p:cNvSpPr>
          <p:nvPr>
            <p:ph type="ftr" sz="quarter" idx="11"/>
          </p:nvPr>
        </p:nvSpPr>
        <p:spPr/>
        <p:txBody>
          <a:bodyPr/>
          <a:lstStyle/>
          <a:p>
            <a:r>
              <a:rPr lang="en-US"/>
              <a:t>Done By: Dana Mohammed Al-Mahrouk</a:t>
            </a:r>
            <a:endParaRPr lang="en-CA"/>
          </a:p>
        </p:txBody>
      </p:sp>
      <p:sp>
        <p:nvSpPr>
          <p:cNvPr id="9" name="Slide Number Placeholder 8">
            <a:extLst>
              <a:ext uri="{FF2B5EF4-FFF2-40B4-BE49-F238E27FC236}">
                <a16:creationId xmlns:a16="http://schemas.microsoft.com/office/drawing/2014/main" id="{BD6B1F5C-2FF1-10E4-3C2E-F74EF8C9FF9E}"/>
              </a:ext>
            </a:extLst>
          </p:cNvPr>
          <p:cNvSpPr>
            <a:spLocks noGrp="1"/>
          </p:cNvSpPr>
          <p:nvPr>
            <p:ph type="sldNum" sz="quarter" idx="12"/>
          </p:nvPr>
        </p:nvSpPr>
        <p:spPr/>
        <p:txBody>
          <a:bodyPr/>
          <a:lstStyle/>
          <a:p>
            <a:fld id="{D4985597-980D-458F-A410-8646C0811926}" type="slidenum">
              <a:rPr lang="en-CA" smtClean="0"/>
              <a:t>‹#›</a:t>
            </a:fld>
            <a:endParaRPr lang="en-CA"/>
          </a:p>
        </p:txBody>
      </p:sp>
    </p:spTree>
    <p:extLst>
      <p:ext uri="{BB962C8B-B14F-4D97-AF65-F5344CB8AC3E}">
        <p14:creationId xmlns:p14="http://schemas.microsoft.com/office/powerpoint/2010/main" val="174496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5A58-A06F-AC96-3DFC-1442B73DE31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58A9B2F-409A-3161-A11E-D61BF0CF03EF}"/>
              </a:ext>
            </a:extLst>
          </p:cNvPr>
          <p:cNvSpPr>
            <a:spLocks noGrp="1"/>
          </p:cNvSpPr>
          <p:nvPr>
            <p:ph type="dt" sz="half" idx="10"/>
          </p:nvPr>
        </p:nvSpPr>
        <p:spPr/>
        <p:txBody>
          <a:bodyPr/>
          <a:lstStyle/>
          <a:p>
            <a:fld id="{8CFE49AC-395F-48CD-9BC2-80F428466928}" type="datetime1">
              <a:rPr lang="en-CA" smtClean="0"/>
              <a:t>02-Sep-2024</a:t>
            </a:fld>
            <a:endParaRPr lang="en-CA"/>
          </a:p>
        </p:txBody>
      </p:sp>
      <p:sp>
        <p:nvSpPr>
          <p:cNvPr id="4" name="Footer Placeholder 3">
            <a:extLst>
              <a:ext uri="{FF2B5EF4-FFF2-40B4-BE49-F238E27FC236}">
                <a16:creationId xmlns:a16="http://schemas.microsoft.com/office/drawing/2014/main" id="{5D458CA5-51CF-C02E-59B2-A610AB35D0B1}"/>
              </a:ext>
            </a:extLst>
          </p:cNvPr>
          <p:cNvSpPr>
            <a:spLocks noGrp="1"/>
          </p:cNvSpPr>
          <p:nvPr>
            <p:ph type="ftr" sz="quarter" idx="11"/>
          </p:nvPr>
        </p:nvSpPr>
        <p:spPr/>
        <p:txBody>
          <a:bodyPr/>
          <a:lstStyle/>
          <a:p>
            <a:r>
              <a:rPr lang="en-US"/>
              <a:t>Done By: Dana Mohammed Al-Mahrouk</a:t>
            </a:r>
            <a:endParaRPr lang="en-CA"/>
          </a:p>
        </p:txBody>
      </p:sp>
      <p:sp>
        <p:nvSpPr>
          <p:cNvPr id="5" name="Slide Number Placeholder 4">
            <a:extLst>
              <a:ext uri="{FF2B5EF4-FFF2-40B4-BE49-F238E27FC236}">
                <a16:creationId xmlns:a16="http://schemas.microsoft.com/office/drawing/2014/main" id="{320CE8C0-0D17-EEDA-408A-8991F1C258EB}"/>
              </a:ext>
            </a:extLst>
          </p:cNvPr>
          <p:cNvSpPr>
            <a:spLocks noGrp="1"/>
          </p:cNvSpPr>
          <p:nvPr>
            <p:ph type="sldNum" sz="quarter" idx="12"/>
          </p:nvPr>
        </p:nvSpPr>
        <p:spPr/>
        <p:txBody>
          <a:bodyPr/>
          <a:lstStyle/>
          <a:p>
            <a:fld id="{D4985597-980D-458F-A410-8646C0811926}" type="slidenum">
              <a:rPr lang="en-CA" smtClean="0"/>
              <a:t>‹#›</a:t>
            </a:fld>
            <a:endParaRPr lang="en-CA"/>
          </a:p>
        </p:txBody>
      </p:sp>
    </p:spTree>
    <p:extLst>
      <p:ext uri="{BB962C8B-B14F-4D97-AF65-F5344CB8AC3E}">
        <p14:creationId xmlns:p14="http://schemas.microsoft.com/office/powerpoint/2010/main" val="2729335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9DA65C-9E69-4422-94E3-A3FB4FF0CB4B}"/>
              </a:ext>
            </a:extLst>
          </p:cNvPr>
          <p:cNvSpPr>
            <a:spLocks noGrp="1"/>
          </p:cNvSpPr>
          <p:nvPr>
            <p:ph type="dt" sz="half" idx="10"/>
          </p:nvPr>
        </p:nvSpPr>
        <p:spPr/>
        <p:txBody>
          <a:bodyPr/>
          <a:lstStyle/>
          <a:p>
            <a:fld id="{68563BE2-AD00-4B87-9ED7-8F9C98E8FDBD}" type="datetime1">
              <a:rPr lang="en-CA" smtClean="0"/>
              <a:t>02-Sep-2024</a:t>
            </a:fld>
            <a:endParaRPr lang="en-CA"/>
          </a:p>
        </p:txBody>
      </p:sp>
      <p:sp>
        <p:nvSpPr>
          <p:cNvPr id="3" name="Footer Placeholder 2">
            <a:extLst>
              <a:ext uri="{FF2B5EF4-FFF2-40B4-BE49-F238E27FC236}">
                <a16:creationId xmlns:a16="http://schemas.microsoft.com/office/drawing/2014/main" id="{9DCCEDB9-585F-09D4-FA6C-182A2516C169}"/>
              </a:ext>
            </a:extLst>
          </p:cNvPr>
          <p:cNvSpPr>
            <a:spLocks noGrp="1"/>
          </p:cNvSpPr>
          <p:nvPr>
            <p:ph type="ftr" sz="quarter" idx="11"/>
          </p:nvPr>
        </p:nvSpPr>
        <p:spPr/>
        <p:txBody>
          <a:bodyPr/>
          <a:lstStyle/>
          <a:p>
            <a:r>
              <a:rPr lang="en-US"/>
              <a:t>Done By: Dana Mohammed Al-Mahrouk</a:t>
            </a:r>
            <a:endParaRPr lang="en-CA"/>
          </a:p>
        </p:txBody>
      </p:sp>
      <p:sp>
        <p:nvSpPr>
          <p:cNvPr id="4" name="Slide Number Placeholder 3">
            <a:extLst>
              <a:ext uri="{FF2B5EF4-FFF2-40B4-BE49-F238E27FC236}">
                <a16:creationId xmlns:a16="http://schemas.microsoft.com/office/drawing/2014/main" id="{CB49E64F-8432-21B1-FCCD-56F9816E1DE6}"/>
              </a:ext>
            </a:extLst>
          </p:cNvPr>
          <p:cNvSpPr>
            <a:spLocks noGrp="1"/>
          </p:cNvSpPr>
          <p:nvPr>
            <p:ph type="sldNum" sz="quarter" idx="12"/>
          </p:nvPr>
        </p:nvSpPr>
        <p:spPr/>
        <p:txBody>
          <a:bodyPr/>
          <a:lstStyle/>
          <a:p>
            <a:fld id="{D4985597-980D-458F-A410-8646C0811926}" type="slidenum">
              <a:rPr lang="en-CA" smtClean="0"/>
              <a:t>‹#›</a:t>
            </a:fld>
            <a:endParaRPr lang="en-CA"/>
          </a:p>
        </p:txBody>
      </p:sp>
    </p:spTree>
    <p:extLst>
      <p:ext uri="{BB962C8B-B14F-4D97-AF65-F5344CB8AC3E}">
        <p14:creationId xmlns:p14="http://schemas.microsoft.com/office/powerpoint/2010/main" val="331663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BB2C-B851-5051-3649-92B5D1C7F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3C98F06-B196-967F-CB99-4358C463EA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01A323F-C61A-5430-0FD4-6D0D19FAF3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F8F47-A22C-855C-6444-AEB18F268AA4}"/>
              </a:ext>
            </a:extLst>
          </p:cNvPr>
          <p:cNvSpPr>
            <a:spLocks noGrp="1"/>
          </p:cNvSpPr>
          <p:nvPr>
            <p:ph type="dt" sz="half" idx="10"/>
          </p:nvPr>
        </p:nvSpPr>
        <p:spPr/>
        <p:txBody>
          <a:bodyPr/>
          <a:lstStyle/>
          <a:p>
            <a:fld id="{0EDD9434-A4BD-41E2-8CCF-A919EE647F84}" type="datetime1">
              <a:rPr lang="en-CA" smtClean="0"/>
              <a:t>02-Sep-2024</a:t>
            </a:fld>
            <a:endParaRPr lang="en-CA"/>
          </a:p>
        </p:txBody>
      </p:sp>
      <p:sp>
        <p:nvSpPr>
          <p:cNvPr id="6" name="Footer Placeholder 5">
            <a:extLst>
              <a:ext uri="{FF2B5EF4-FFF2-40B4-BE49-F238E27FC236}">
                <a16:creationId xmlns:a16="http://schemas.microsoft.com/office/drawing/2014/main" id="{2033C109-7BC9-C4C8-9A53-2E1B7A5BA81D}"/>
              </a:ext>
            </a:extLst>
          </p:cNvPr>
          <p:cNvSpPr>
            <a:spLocks noGrp="1"/>
          </p:cNvSpPr>
          <p:nvPr>
            <p:ph type="ftr" sz="quarter" idx="11"/>
          </p:nvPr>
        </p:nvSpPr>
        <p:spPr/>
        <p:txBody>
          <a:bodyPr/>
          <a:lstStyle/>
          <a:p>
            <a:r>
              <a:rPr lang="en-US"/>
              <a:t>Done By: Dana Mohammed Al-Mahrouk</a:t>
            </a:r>
            <a:endParaRPr lang="en-CA"/>
          </a:p>
        </p:txBody>
      </p:sp>
      <p:sp>
        <p:nvSpPr>
          <p:cNvPr id="7" name="Slide Number Placeholder 6">
            <a:extLst>
              <a:ext uri="{FF2B5EF4-FFF2-40B4-BE49-F238E27FC236}">
                <a16:creationId xmlns:a16="http://schemas.microsoft.com/office/drawing/2014/main" id="{5CA21F2F-D1F4-2E7C-37FF-4EF5A751CA55}"/>
              </a:ext>
            </a:extLst>
          </p:cNvPr>
          <p:cNvSpPr>
            <a:spLocks noGrp="1"/>
          </p:cNvSpPr>
          <p:nvPr>
            <p:ph type="sldNum" sz="quarter" idx="12"/>
          </p:nvPr>
        </p:nvSpPr>
        <p:spPr/>
        <p:txBody>
          <a:bodyPr/>
          <a:lstStyle/>
          <a:p>
            <a:fld id="{D4985597-980D-458F-A410-8646C0811926}" type="slidenum">
              <a:rPr lang="en-CA" smtClean="0"/>
              <a:t>‹#›</a:t>
            </a:fld>
            <a:endParaRPr lang="en-CA"/>
          </a:p>
        </p:txBody>
      </p:sp>
    </p:spTree>
    <p:extLst>
      <p:ext uri="{BB962C8B-B14F-4D97-AF65-F5344CB8AC3E}">
        <p14:creationId xmlns:p14="http://schemas.microsoft.com/office/powerpoint/2010/main" val="2215395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DE5C-33E2-0934-2BD9-3A78EAF058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ED80057-FB47-55C4-EC0F-3EDD1CB933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8DDE2D3-7E23-9165-AE0B-E9D884CE2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E7461F-5854-2D43-D4A9-534651A3A851}"/>
              </a:ext>
            </a:extLst>
          </p:cNvPr>
          <p:cNvSpPr>
            <a:spLocks noGrp="1"/>
          </p:cNvSpPr>
          <p:nvPr>
            <p:ph type="dt" sz="half" idx="10"/>
          </p:nvPr>
        </p:nvSpPr>
        <p:spPr/>
        <p:txBody>
          <a:bodyPr/>
          <a:lstStyle/>
          <a:p>
            <a:fld id="{C897C22A-5C91-4EB6-B85C-7E4A9E986509}" type="datetime1">
              <a:rPr lang="en-CA" smtClean="0"/>
              <a:t>02-Sep-2024</a:t>
            </a:fld>
            <a:endParaRPr lang="en-CA"/>
          </a:p>
        </p:txBody>
      </p:sp>
      <p:sp>
        <p:nvSpPr>
          <p:cNvPr id="6" name="Footer Placeholder 5">
            <a:extLst>
              <a:ext uri="{FF2B5EF4-FFF2-40B4-BE49-F238E27FC236}">
                <a16:creationId xmlns:a16="http://schemas.microsoft.com/office/drawing/2014/main" id="{71B0B45D-BB30-9D81-8836-6B323F49350F}"/>
              </a:ext>
            </a:extLst>
          </p:cNvPr>
          <p:cNvSpPr>
            <a:spLocks noGrp="1"/>
          </p:cNvSpPr>
          <p:nvPr>
            <p:ph type="ftr" sz="quarter" idx="11"/>
          </p:nvPr>
        </p:nvSpPr>
        <p:spPr/>
        <p:txBody>
          <a:bodyPr/>
          <a:lstStyle/>
          <a:p>
            <a:r>
              <a:rPr lang="en-US"/>
              <a:t>Done By: Dana Mohammed Al-Mahrouk</a:t>
            </a:r>
            <a:endParaRPr lang="en-CA"/>
          </a:p>
        </p:txBody>
      </p:sp>
      <p:sp>
        <p:nvSpPr>
          <p:cNvPr id="7" name="Slide Number Placeholder 6">
            <a:extLst>
              <a:ext uri="{FF2B5EF4-FFF2-40B4-BE49-F238E27FC236}">
                <a16:creationId xmlns:a16="http://schemas.microsoft.com/office/drawing/2014/main" id="{A6FF3979-B69B-C260-9A5D-06D99A9CD542}"/>
              </a:ext>
            </a:extLst>
          </p:cNvPr>
          <p:cNvSpPr>
            <a:spLocks noGrp="1"/>
          </p:cNvSpPr>
          <p:nvPr>
            <p:ph type="sldNum" sz="quarter" idx="12"/>
          </p:nvPr>
        </p:nvSpPr>
        <p:spPr/>
        <p:txBody>
          <a:bodyPr/>
          <a:lstStyle/>
          <a:p>
            <a:fld id="{D4985597-980D-458F-A410-8646C0811926}" type="slidenum">
              <a:rPr lang="en-CA" smtClean="0"/>
              <a:t>‹#›</a:t>
            </a:fld>
            <a:endParaRPr lang="en-CA"/>
          </a:p>
        </p:txBody>
      </p:sp>
    </p:spTree>
    <p:extLst>
      <p:ext uri="{BB962C8B-B14F-4D97-AF65-F5344CB8AC3E}">
        <p14:creationId xmlns:p14="http://schemas.microsoft.com/office/powerpoint/2010/main" val="3450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DA8043-454F-F456-375E-CB313553D8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72228D3-0376-CEA9-F99B-E700210A5F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05EF19B-BC7D-C623-2200-94E0C3A2B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9587EB-A3C7-4271-8676-22ED93247656}" type="datetime1">
              <a:rPr lang="en-CA" smtClean="0"/>
              <a:t>02-Sep-2024</a:t>
            </a:fld>
            <a:endParaRPr lang="en-CA"/>
          </a:p>
        </p:txBody>
      </p:sp>
      <p:sp>
        <p:nvSpPr>
          <p:cNvPr id="5" name="Footer Placeholder 4">
            <a:extLst>
              <a:ext uri="{FF2B5EF4-FFF2-40B4-BE49-F238E27FC236}">
                <a16:creationId xmlns:a16="http://schemas.microsoft.com/office/drawing/2014/main" id="{B1377247-8917-0D6E-73E6-9E9DF1F55A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Done By: Dana Mohammed Al-Mahrouk</a:t>
            </a:r>
            <a:endParaRPr lang="en-CA"/>
          </a:p>
        </p:txBody>
      </p:sp>
      <p:sp>
        <p:nvSpPr>
          <p:cNvPr id="6" name="Slide Number Placeholder 5">
            <a:extLst>
              <a:ext uri="{FF2B5EF4-FFF2-40B4-BE49-F238E27FC236}">
                <a16:creationId xmlns:a16="http://schemas.microsoft.com/office/drawing/2014/main" id="{5715EE88-C40A-3AD1-E79D-3F2FE6EB1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985597-980D-458F-A410-8646C0811926}" type="slidenum">
              <a:rPr lang="en-CA" smtClean="0"/>
              <a:t>‹#›</a:t>
            </a:fld>
            <a:endParaRPr lang="en-CA"/>
          </a:p>
        </p:txBody>
      </p:sp>
    </p:spTree>
    <p:extLst>
      <p:ext uri="{BB962C8B-B14F-4D97-AF65-F5344CB8AC3E}">
        <p14:creationId xmlns:p14="http://schemas.microsoft.com/office/powerpoint/2010/main" val="14583162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sv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542D-2E4A-1A39-2AAD-21643308BF60}"/>
              </a:ext>
            </a:extLst>
          </p:cNvPr>
          <p:cNvSpPr>
            <a:spLocks noGrp="1"/>
          </p:cNvSpPr>
          <p:nvPr>
            <p:ph type="ctrTitle"/>
          </p:nvPr>
        </p:nvSpPr>
        <p:spPr>
          <a:xfrm>
            <a:off x="1524000" y="1775235"/>
            <a:ext cx="9144000" cy="2387600"/>
          </a:xfrm>
        </p:spPr>
        <p:txBody>
          <a:bodyPr/>
          <a:lstStyle/>
          <a:p>
            <a:r>
              <a:rPr lang="en-CA" dirty="0"/>
              <a:t>Registry Editor</a:t>
            </a:r>
          </a:p>
        </p:txBody>
      </p:sp>
      <p:pic>
        <p:nvPicPr>
          <p:cNvPr id="5" name="Picture 4">
            <a:extLst>
              <a:ext uri="{FF2B5EF4-FFF2-40B4-BE49-F238E27FC236}">
                <a16:creationId xmlns:a16="http://schemas.microsoft.com/office/drawing/2014/main" id="{E6E399DB-3C86-FFEF-7CFB-EBCEC92AE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180" y="2068053"/>
            <a:ext cx="2076450" cy="2200275"/>
          </a:xfrm>
          <a:prstGeom prst="rect">
            <a:avLst/>
          </a:prstGeom>
        </p:spPr>
      </p:pic>
      <p:sp>
        <p:nvSpPr>
          <p:cNvPr id="3" name="Content Placeholder 2">
            <a:extLst>
              <a:ext uri="{FF2B5EF4-FFF2-40B4-BE49-F238E27FC236}">
                <a16:creationId xmlns:a16="http://schemas.microsoft.com/office/drawing/2014/main" id="{47A17D43-C385-5A6B-D0A7-BDA602817407}"/>
              </a:ext>
            </a:extLst>
          </p:cNvPr>
          <p:cNvSpPr txBox="1">
            <a:spLocks/>
          </p:cNvSpPr>
          <p:nvPr/>
        </p:nvSpPr>
        <p:spPr>
          <a:xfrm>
            <a:off x="838200" y="4561145"/>
            <a:ext cx="10515600" cy="16158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By: Dana Mohammed Al-Mahrouk</a:t>
            </a:r>
            <a:endParaRPr lang="en-CA" dirty="0"/>
          </a:p>
        </p:txBody>
      </p:sp>
      <p:sp>
        <p:nvSpPr>
          <p:cNvPr id="4" name="Footer Placeholder 3">
            <a:extLst>
              <a:ext uri="{FF2B5EF4-FFF2-40B4-BE49-F238E27FC236}">
                <a16:creationId xmlns:a16="http://schemas.microsoft.com/office/drawing/2014/main" id="{B66F67AB-63F9-531B-D483-1B2273B7C48B}"/>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375609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624F-93EA-29D8-A3C9-6EA4FB54E06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0478D62-8980-6E4F-3D89-E7EC45DA5CC9}"/>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4A08CF38-18D9-FDA6-679F-03BCD78FD318}"/>
              </a:ext>
            </a:extLst>
          </p:cNvPr>
          <p:cNvPicPr>
            <a:picLocks noChangeAspect="1"/>
          </p:cNvPicPr>
          <p:nvPr/>
        </p:nvPicPr>
        <p:blipFill>
          <a:blip r:embed="rId2"/>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8096AD57-4F47-6DFA-C8EA-860F4C37A74E}"/>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314357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BF66-4878-6CF5-E9CA-DE2271DDCE21}"/>
              </a:ext>
            </a:extLst>
          </p:cNvPr>
          <p:cNvSpPr>
            <a:spLocks noGrp="1"/>
          </p:cNvSpPr>
          <p:nvPr>
            <p:ph type="title"/>
          </p:nvPr>
        </p:nvSpPr>
        <p:spPr/>
        <p:txBody>
          <a:bodyPr/>
          <a:lstStyle/>
          <a:p>
            <a:r>
              <a:rPr lang="en-US" dirty="0"/>
              <a:t>Ex 1: Change Folder Icon</a:t>
            </a:r>
            <a:endParaRPr lang="en-CA" dirty="0"/>
          </a:p>
        </p:txBody>
      </p:sp>
      <p:sp>
        <p:nvSpPr>
          <p:cNvPr id="3" name="Content Placeholder 2">
            <a:extLst>
              <a:ext uri="{FF2B5EF4-FFF2-40B4-BE49-F238E27FC236}">
                <a16:creationId xmlns:a16="http://schemas.microsoft.com/office/drawing/2014/main" id="{1DD38143-56B6-2F07-719A-8FF4A6EC0F96}"/>
              </a:ext>
            </a:extLst>
          </p:cNvPr>
          <p:cNvSpPr>
            <a:spLocks noGrp="1"/>
          </p:cNvSpPr>
          <p:nvPr>
            <p:ph idx="1"/>
          </p:nvPr>
        </p:nvSpPr>
        <p:spPr>
          <a:xfrm>
            <a:off x="838200" y="1825625"/>
            <a:ext cx="6829926" cy="4351338"/>
          </a:xfrm>
        </p:spPr>
        <p:txBody>
          <a:bodyPr>
            <a:normAutofit/>
          </a:bodyPr>
          <a:lstStyle/>
          <a:p>
            <a:r>
              <a:rPr lang="en-US" sz="2000" dirty="0"/>
              <a:t>Create folder </a:t>
            </a:r>
            <a:r>
              <a:rPr lang="en-US" sz="2000" dirty="0">
                <a:sym typeface="Wingdings" panose="05000000000000000000" pitchFamily="2" charset="2"/>
              </a:rPr>
              <a:t> “My Folder”  Properties  Customize  Change Icon  Star “C:\WINDOWS\System32\SHELL32.dll”</a:t>
            </a:r>
          </a:p>
          <a:p>
            <a:r>
              <a:rPr lang="en-US" sz="2000" dirty="0">
                <a:sym typeface="Wingdings" panose="05000000000000000000" pitchFamily="2" charset="2"/>
              </a:rPr>
              <a:t>Look Icons: %</a:t>
            </a:r>
            <a:r>
              <a:rPr lang="en-US" sz="2000" dirty="0" err="1">
                <a:sym typeface="Wingdings" panose="05000000000000000000" pitchFamily="2" charset="2"/>
              </a:rPr>
              <a:t>SystemRoot</a:t>
            </a:r>
            <a:r>
              <a:rPr lang="en-US" sz="2000" dirty="0">
                <a:sym typeface="Wingdings" panose="05000000000000000000" pitchFamily="2" charset="2"/>
              </a:rPr>
              <a:t>%\System32\SHELL32.dll</a:t>
            </a:r>
          </a:p>
          <a:p>
            <a:endParaRPr lang="en-US" sz="2000" dirty="0">
              <a:sym typeface="Wingdings" panose="05000000000000000000" pitchFamily="2" charset="2"/>
            </a:endParaRPr>
          </a:p>
          <a:p>
            <a:r>
              <a:rPr lang="en-US" sz="2000" dirty="0" err="1">
                <a:sym typeface="Wingdings" panose="05000000000000000000" pitchFamily="2" charset="2"/>
              </a:rPr>
              <a:t>Dll</a:t>
            </a:r>
            <a:r>
              <a:rPr lang="en-US" sz="2000" dirty="0">
                <a:sym typeface="Wingdings" panose="05000000000000000000" pitchFamily="2" charset="2"/>
              </a:rPr>
              <a:t> (Dynamic Link Library) file contain code, data, and resources that multiple programs can use to perform specific tasks, such as managing memory, displaying text, or interacting with hardware.</a:t>
            </a:r>
          </a:p>
          <a:p>
            <a:endParaRPr lang="en-US" sz="2000" dirty="0">
              <a:sym typeface="Wingdings" panose="05000000000000000000" pitchFamily="2" charset="2"/>
            </a:endParaRPr>
          </a:p>
          <a:p>
            <a:endParaRPr lang="en-CA" sz="2000" dirty="0"/>
          </a:p>
        </p:txBody>
      </p:sp>
      <p:pic>
        <p:nvPicPr>
          <p:cNvPr id="5" name="Picture 4">
            <a:extLst>
              <a:ext uri="{FF2B5EF4-FFF2-40B4-BE49-F238E27FC236}">
                <a16:creationId xmlns:a16="http://schemas.microsoft.com/office/drawing/2014/main" id="{664E6F27-68C1-C313-B74F-07276492E923}"/>
              </a:ext>
            </a:extLst>
          </p:cNvPr>
          <p:cNvPicPr>
            <a:picLocks noChangeAspect="1"/>
          </p:cNvPicPr>
          <p:nvPr/>
        </p:nvPicPr>
        <p:blipFill>
          <a:blip r:embed="rId2"/>
          <a:stretch>
            <a:fillRect/>
          </a:stretch>
        </p:blipFill>
        <p:spPr>
          <a:xfrm>
            <a:off x="8167502" y="228673"/>
            <a:ext cx="3862137" cy="4971584"/>
          </a:xfrm>
          <a:prstGeom prst="rect">
            <a:avLst/>
          </a:prstGeom>
        </p:spPr>
      </p:pic>
      <p:pic>
        <p:nvPicPr>
          <p:cNvPr id="9" name="Picture 8">
            <a:extLst>
              <a:ext uri="{FF2B5EF4-FFF2-40B4-BE49-F238E27FC236}">
                <a16:creationId xmlns:a16="http://schemas.microsoft.com/office/drawing/2014/main" id="{8417B1AC-5938-C7A2-FA15-A46FE0AF8BE9}"/>
              </a:ext>
            </a:extLst>
          </p:cNvPr>
          <p:cNvPicPr>
            <a:picLocks noChangeAspect="1"/>
          </p:cNvPicPr>
          <p:nvPr/>
        </p:nvPicPr>
        <p:blipFill>
          <a:blip r:embed="rId3"/>
          <a:stretch>
            <a:fillRect/>
          </a:stretch>
        </p:blipFill>
        <p:spPr>
          <a:xfrm>
            <a:off x="837031" y="5581197"/>
            <a:ext cx="11192608" cy="911678"/>
          </a:xfrm>
          <a:prstGeom prst="rect">
            <a:avLst/>
          </a:prstGeom>
        </p:spPr>
      </p:pic>
      <p:sp>
        <p:nvSpPr>
          <p:cNvPr id="10" name="Rectangle 9">
            <a:extLst>
              <a:ext uri="{FF2B5EF4-FFF2-40B4-BE49-F238E27FC236}">
                <a16:creationId xmlns:a16="http://schemas.microsoft.com/office/drawing/2014/main" id="{0ABC046D-12BC-6A5E-5725-497643C82342}"/>
              </a:ext>
            </a:extLst>
          </p:cNvPr>
          <p:cNvSpPr/>
          <p:nvPr/>
        </p:nvSpPr>
        <p:spPr>
          <a:xfrm>
            <a:off x="6433335" y="5663381"/>
            <a:ext cx="3094123" cy="35396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E1561AE6-5BF9-22A6-DFFE-5C6B48F90F5E}"/>
              </a:ext>
            </a:extLst>
          </p:cNvPr>
          <p:cNvSpPr/>
          <p:nvPr/>
        </p:nvSpPr>
        <p:spPr>
          <a:xfrm>
            <a:off x="837031" y="6019647"/>
            <a:ext cx="1060595" cy="2922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Footer Placeholder 3">
            <a:extLst>
              <a:ext uri="{FF2B5EF4-FFF2-40B4-BE49-F238E27FC236}">
                <a16:creationId xmlns:a16="http://schemas.microsoft.com/office/drawing/2014/main" id="{0213365F-7AAA-CB90-3DA9-B74D4317F94B}"/>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150958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EC93-24B5-FA26-642A-0BAE4CD0C18D}"/>
              </a:ext>
            </a:extLst>
          </p:cNvPr>
          <p:cNvSpPr>
            <a:spLocks noGrp="1"/>
          </p:cNvSpPr>
          <p:nvPr>
            <p:ph type="title"/>
          </p:nvPr>
        </p:nvSpPr>
        <p:spPr/>
        <p:txBody>
          <a:bodyPr/>
          <a:lstStyle/>
          <a:p>
            <a:r>
              <a:rPr lang="en-US" dirty="0"/>
              <a:t>.</a:t>
            </a:r>
            <a:r>
              <a:rPr lang="en-US" dirty="0" err="1"/>
              <a:t>ini</a:t>
            </a:r>
            <a:r>
              <a:rPr lang="en-US" dirty="0"/>
              <a:t> Properties</a:t>
            </a:r>
            <a:endParaRPr lang="en-CA" dirty="0"/>
          </a:p>
        </p:txBody>
      </p:sp>
      <p:sp>
        <p:nvSpPr>
          <p:cNvPr id="3" name="Content Placeholder 2">
            <a:extLst>
              <a:ext uri="{FF2B5EF4-FFF2-40B4-BE49-F238E27FC236}">
                <a16:creationId xmlns:a16="http://schemas.microsoft.com/office/drawing/2014/main" id="{9A0B8635-7F9F-1297-2C48-4ADA38F8B84E}"/>
              </a:ext>
            </a:extLst>
          </p:cNvPr>
          <p:cNvSpPr>
            <a:spLocks noGrp="1"/>
          </p:cNvSpPr>
          <p:nvPr>
            <p:ph idx="1"/>
          </p:nvPr>
        </p:nvSpPr>
        <p:spPr>
          <a:xfrm>
            <a:off x="838200" y="1825625"/>
            <a:ext cx="7991168" cy="4771820"/>
          </a:xfrm>
        </p:spPr>
        <p:txBody>
          <a:bodyPr>
            <a:normAutofit lnSpcReduction="10000"/>
          </a:bodyPr>
          <a:lstStyle/>
          <a:p>
            <a:r>
              <a:rPr lang="en-US" dirty="0"/>
              <a:t>Properties of this file:</a:t>
            </a:r>
          </a:p>
          <a:p>
            <a:pPr lvl="1"/>
            <a:r>
              <a:rPr lang="en-US" dirty="0"/>
              <a:t>It can be </a:t>
            </a:r>
            <a:r>
              <a:rPr lang="en-US" b="1" dirty="0">
                <a:solidFill>
                  <a:srgbClr val="FF0000"/>
                </a:solidFill>
              </a:rPr>
              <a:t>shared</a:t>
            </a:r>
            <a:r>
              <a:rPr lang="en-US" dirty="0"/>
              <a:t> with people &amp; </a:t>
            </a:r>
            <a:r>
              <a:rPr lang="en-US" b="1" dirty="0">
                <a:solidFill>
                  <a:srgbClr val="FF0000"/>
                </a:solidFill>
              </a:rPr>
              <a:t>easy</a:t>
            </a:r>
            <a:r>
              <a:rPr lang="en-US" dirty="0"/>
              <a:t> </a:t>
            </a:r>
            <a:r>
              <a:rPr lang="en-US" b="1" dirty="0">
                <a:solidFill>
                  <a:srgbClr val="FF0000"/>
                </a:solidFill>
              </a:rPr>
              <a:t>editing</a:t>
            </a:r>
            <a:r>
              <a:rPr lang="en-US" dirty="0"/>
              <a:t>.</a:t>
            </a:r>
            <a:endParaRPr lang="ar-JO" dirty="0"/>
          </a:p>
          <a:p>
            <a:pPr lvl="1"/>
            <a:r>
              <a:rPr lang="en-US" dirty="0"/>
              <a:t>No </a:t>
            </a:r>
            <a:r>
              <a:rPr lang="en-US" b="1" dirty="0">
                <a:solidFill>
                  <a:srgbClr val="FF0000"/>
                </a:solidFill>
              </a:rPr>
              <a:t>Windows permissions required </a:t>
            </a:r>
            <a:r>
              <a:rPr lang="en-US" b="1" dirty="0">
                <a:solidFill>
                  <a:srgbClr val="FF0000"/>
                </a:solidFill>
                <a:sym typeface="Wingdings" panose="05000000000000000000" pitchFamily="2" charset="2"/>
              </a:rPr>
              <a:t> </a:t>
            </a:r>
          </a:p>
          <a:p>
            <a:pPr lvl="2"/>
            <a:r>
              <a:rPr lang="en-US" b="1" dirty="0">
                <a:solidFill>
                  <a:srgbClr val="FF0000"/>
                </a:solidFill>
              </a:rPr>
              <a:t>Not registered on Windows</a:t>
            </a:r>
          </a:p>
          <a:p>
            <a:pPr lvl="2"/>
            <a:r>
              <a:rPr lang="en-US" b="1" dirty="0">
                <a:solidFill>
                  <a:srgbClr val="FF0000"/>
                </a:solidFill>
              </a:rPr>
              <a:t>Problems dealing with firewall</a:t>
            </a:r>
          </a:p>
          <a:p>
            <a:pPr lvl="1"/>
            <a:r>
              <a:rPr lang="en-US" dirty="0"/>
              <a:t>Several programs can take their settings from the same file and modify it (using the </a:t>
            </a:r>
            <a:r>
              <a:rPr lang="en-US" b="1" dirty="0">
                <a:solidFill>
                  <a:srgbClr val="FF0000"/>
                </a:solidFill>
              </a:rPr>
              <a:t>key</a:t>
            </a:r>
            <a:r>
              <a:rPr lang="en-US" dirty="0"/>
              <a:t>) (the file is </a:t>
            </a:r>
            <a:r>
              <a:rPr lang="en-US" b="1" dirty="0">
                <a:solidFill>
                  <a:srgbClr val="FF0000"/>
                </a:solidFill>
              </a:rPr>
              <a:t>locked</a:t>
            </a:r>
            <a:r>
              <a:rPr lang="en-US" dirty="0"/>
              <a:t>)</a:t>
            </a:r>
          </a:p>
          <a:p>
            <a:pPr lvl="1"/>
            <a:r>
              <a:rPr lang="en-US" dirty="0"/>
              <a:t>One program can take its settings from several configuration files</a:t>
            </a:r>
          </a:p>
          <a:p>
            <a:pPr lvl="1"/>
            <a:r>
              <a:rPr lang="en-US" dirty="0"/>
              <a:t>Available to </a:t>
            </a:r>
            <a:r>
              <a:rPr lang="en-US" b="1" dirty="0">
                <a:solidFill>
                  <a:srgbClr val="FF0000"/>
                </a:solidFill>
              </a:rPr>
              <a:t>all users</a:t>
            </a:r>
            <a:endParaRPr lang="en-US" dirty="0"/>
          </a:p>
          <a:p>
            <a:pPr lvl="1"/>
            <a:r>
              <a:rPr lang="en-US" dirty="0"/>
              <a:t>If the file is deleted or lost, the program will not be able to work</a:t>
            </a:r>
            <a:endParaRPr lang="en-CA" dirty="0"/>
          </a:p>
        </p:txBody>
      </p:sp>
      <p:sp>
        <p:nvSpPr>
          <p:cNvPr id="4" name="Rectangle: Rounded Corners 3">
            <a:extLst>
              <a:ext uri="{FF2B5EF4-FFF2-40B4-BE49-F238E27FC236}">
                <a16:creationId xmlns:a16="http://schemas.microsoft.com/office/drawing/2014/main" id="{F36DEED6-8654-9D41-5487-748E20911EE8}"/>
              </a:ext>
            </a:extLst>
          </p:cNvPr>
          <p:cNvSpPr/>
          <p:nvPr/>
        </p:nvSpPr>
        <p:spPr>
          <a:xfrm>
            <a:off x="8829368" y="2648714"/>
            <a:ext cx="1229032" cy="7802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445CB723-BE7D-21B8-13D3-8F448167EDBA}"/>
              </a:ext>
            </a:extLst>
          </p:cNvPr>
          <p:cNvSpPr txBox="1"/>
          <p:nvPr/>
        </p:nvSpPr>
        <p:spPr>
          <a:xfrm>
            <a:off x="8869677" y="2865989"/>
            <a:ext cx="1188723" cy="369332"/>
          </a:xfrm>
          <a:prstGeom prst="rect">
            <a:avLst/>
          </a:prstGeom>
          <a:noFill/>
        </p:spPr>
        <p:txBody>
          <a:bodyPr wrap="none" rtlCol="0">
            <a:spAutoFit/>
          </a:bodyPr>
          <a:lstStyle/>
          <a:p>
            <a:r>
              <a:rPr lang="en-US" dirty="0"/>
              <a:t>Program 1</a:t>
            </a:r>
            <a:endParaRPr lang="en-CA" dirty="0"/>
          </a:p>
        </p:txBody>
      </p:sp>
      <p:sp>
        <p:nvSpPr>
          <p:cNvPr id="7" name="Rectangle: Rounded Corners 6">
            <a:extLst>
              <a:ext uri="{FF2B5EF4-FFF2-40B4-BE49-F238E27FC236}">
                <a16:creationId xmlns:a16="http://schemas.microsoft.com/office/drawing/2014/main" id="{375AE4A4-FCA2-48ED-A4A7-2573A5E99842}"/>
              </a:ext>
            </a:extLst>
          </p:cNvPr>
          <p:cNvSpPr/>
          <p:nvPr/>
        </p:nvSpPr>
        <p:spPr>
          <a:xfrm>
            <a:off x="8829368" y="3604653"/>
            <a:ext cx="1229032" cy="7802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2B0D329E-DBDC-3101-513B-5505EEBD3FD3}"/>
              </a:ext>
            </a:extLst>
          </p:cNvPr>
          <p:cNvSpPr txBox="1"/>
          <p:nvPr/>
        </p:nvSpPr>
        <p:spPr>
          <a:xfrm>
            <a:off x="8869677" y="3821928"/>
            <a:ext cx="1188723" cy="369332"/>
          </a:xfrm>
          <a:prstGeom prst="rect">
            <a:avLst/>
          </a:prstGeom>
          <a:noFill/>
        </p:spPr>
        <p:txBody>
          <a:bodyPr wrap="none" rtlCol="0">
            <a:spAutoFit/>
          </a:bodyPr>
          <a:lstStyle/>
          <a:p>
            <a:r>
              <a:rPr lang="en-US" dirty="0"/>
              <a:t>Program 2</a:t>
            </a:r>
            <a:endParaRPr lang="en-CA" dirty="0"/>
          </a:p>
        </p:txBody>
      </p:sp>
      <p:sp>
        <p:nvSpPr>
          <p:cNvPr id="13" name="Rectangle: Rounded Corners 12">
            <a:extLst>
              <a:ext uri="{FF2B5EF4-FFF2-40B4-BE49-F238E27FC236}">
                <a16:creationId xmlns:a16="http://schemas.microsoft.com/office/drawing/2014/main" id="{D6EB1BDD-909D-993B-1F85-4016A60786CD}"/>
              </a:ext>
            </a:extLst>
          </p:cNvPr>
          <p:cNvSpPr/>
          <p:nvPr/>
        </p:nvSpPr>
        <p:spPr>
          <a:xfrm>
            <a:off x="10642921" y="2648714"/>
            <a:ext cx="899652" cy="7802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779F48AA-8952-73CC-B0A2-BECD1D7DA3AB}"/>
              </a:ext>
            </a:extLst>
          </p:cNvPr>
          <p:cNvSpPr txBox="1"/>
          <p:nvPr/>
        </p:nvSpPr>
        <p:spPr>
          <a:xfrm>
            <a:off x="10764772" y="2865989"/>
            <a:ext cx="655949" cy="369332"/>
          </a:xfrm>
          <a:prstGeom prst="rect">
            <a:avLst/>
          </a:prstGeom>
          <a:noFill/>
        </p:spPr>
        <p:txBody>
          <a:bodyPr wrap="none" rtlCol="0">
            <a:spAutoFit/>
          </a:bodyPr>
          <a:lstStyle/>
          <a:p>
            <a:r>
              <a:rPr lang="en-US" dirty="0"/>
              <a:t>1.ini </a:t>
            </a:r>
            <a:endParaRPr lang="en-CA" dirty="0"/>
          </a:p>
        </p:txBody>
      </p:sp>
      <p:sp>
        <p:nvSpPr>
          <p:cNvPr id="16" name="Rectangle: Rounded Corners 15">
            <a:extLst>
              <a:ext uri="{FF2B5EF4-FFF2-40B4-BE49-F238E27FC236}">
                <a16:creationId xmlns:a16="http://schemas.microsoft.com/office/drawing/2014/main" id="{DA07ABA6-C9F8-0FCA-CA06-63F0A5028547}"/>
              </a:ext>
            </a:extLst>
          </p:cNvPr>
          <p:cNvSpPr/>
          <p:nvPr/>
        </p:nvSpPr>
        <p:spPr>
          <a:xfrm>
            <a:off x="10642921" y="3604653"/>
            <a:ext cx="899652" cy="7802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a:extLst>
              <a:ext uri="{FF2B5EF4-FFF2-40B4-BE49-F238E27FC236}">
                <a16:creationId xmlns:a16="http://schemas.microsoft.com/office/drawing/2014/main" id="{B4B2ECCE-2877-78D3-FB9C-65452C3CA714}"/>
              </a:ext>
            </a:extLst>
          </p:cNvPr>
          <p:cNvSpPr txBox="1"/>
          <p:nvPr/>
        </p:nvSpPr>
        <p:spPr>
          <a:xfrm>
            <a:off x="10764772" y="3821928"/>
            <a:ext cx="655949" cy="369332"/>
          </a:xfrm>
          <a:prstGeom prst="rect">
            <a:avLst/>
          </a:prstGeom>
          <a:noFill/>
        </p:spPr>
        <p:txBody>
          <a:bodyPr wrap="none" rtlCol="0">
            <a:spAutoFit/>
          </a:bodyPr>
          <a:lstStyle/>
          <a:p>
            <a:r>
              <a:rPr lang="en-US" dirty="0"/>
              <a:t>2.ini </a:t>
            </a:r>
            <a:endParaRPr lang="en-CA" dirty="0"/>
          </a:p>
        </p:txBody>
      </p:sp>
      <p:sp>
        <p:nvSpPr>
          <p:cNvPr id="6" name="Footer Placeholder 5">
            <a:extLst>
              <a:ext uri="{FF2B5EF4-FFF2-40B4-BE49-F238E27FC236}">
                <a16:creationId xmlns:a16="http://schemas.microsoft.com/office/drawing/2014/main" id="{764753E9-5D69-01ED-BDEE-DA2E4D65913A}"/>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424250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BB24-6D77-3F2E-676C-40BAD6A066ED}"/>
              </a:ext>
            </a:extLst>
          </p:cNvPr>
          <p:cNvSpPr>
            <a:spLocks noGrp="1"/>
          </p:cNvSpPr>
          <p:nvPr>
            <p:ph type="title"/>
          </p:nvPr>
        </p:nvSpPr>
        <p:spPr/>
        <p:txBody>
          <a:bodyPr/>
          <a:lstStyle/>
          <a:p>
            <a:r>
              <a:rPr lang="en-US" dirty="0"/>
              <a:t>Windows Registry</a:t>
            </a:r>
            <a:endParaRPr lang="en-CA" dirty="0"/>
          </a:p>
        </p:txBody>
      </p:sp>
      <p:sp>
        <p:nvSpPr>
          <p:cNvPr id="3" name="Content Placeholder 2">
            <a:extLst>
              <a:ext uri="{FF2B5EF4-FFF2-40B4-BE49-F238E27FC236}">
                <a16:creationId xmlns:a16="http://schemas.microsoft.com/office/drawing/2014/main" id="{0FB5050A-35DF-0042-314F-48892C257F8A}"/>
              </a:ext>
            </a:extLst>
          </p:cNvPr>
          <p:cNvSpPr>
            <a:spLocks noGrp="1"/>
          </p:cNvSpPr>
          <p:nvPr>
            <p:ph idx="1"/>
          </p:nvPr>
        </p:nvSpPr>
        <p:spPr/>
        <p:txBody>
          <a:bodyPr>
            <a:normAutofit/>
          </a:bodyPr>
          <a:lstStyle/>
          <a:p>
            <a:r>
              <a:rPr lang="en-CA" sz="2400" dirty="0"/>
              <a:t>Started with Windows 95, </a:t>
            </a:r>
            <a:r>
              <a:rPr lang="en-US" sz="2400" dirty="0"/>
              <a:t>Any problem with it, the operating system will not work, install a new Windows</a:t>
            </a:r>
          </a:p>
          <a:p>
            <a:r>
              <a:rPr lang="en-US" sz="2400" dirty="0"/>
              <a:t>Open</a:t>
            </a:r>
          </a:p>
          <a:p>
            <a:pPr lvl="1"/>
            <a:r>
              <a:rPr lang="en-US" sz="2000" dirty="0"/>
              <a:t>Registry Editor</a:t>
            </a:r>
          </a:p>
          <a:p>
            <a:pPr lvl="1"/>
            <a:r>
              <a:rPr lang="en-US" sz="2000" dirty="0"/>
              <a:t>Win + R </a:t>
            </a:r>
            <a:r>
              <a:rPr lang="en-US" sz="2000" dirty="0">
                <a:sym typeface="Wingdings" panose="05000000000000000000" pitchFamily="2" charset="2"/>
              </a:rPr>
              <a:t> regedit</a:t>
            </a:r>
          </a:p>
          <a:p>
            <a:pPr lvl="1"/>
            <a:endParaRPr lang="en-US" sz="2000" dirty="0"/>
          </a:p>
          <a:p>
            <a:endParaRPr lang="en-CA" sz="2400" dirty="0"/>
          </a:p>
        </p:txBody>
      </p:sp>
      <p:pic>
        <p:nvPicPr>
          <p:cNvPr id="5" name="Picture 4">
            <a:extLst>
              <a:ext uri="{FF2B5EF4-FFF2-40B4-BE49-F238E27FC236}">
                <a16:creationId xmlns:a16="http://schemas.microsoft.com/office/drawing/2014/main" id="{4ED26862-A730-082A-6A77-EC1DDBD46C2A}"/>
              </a:ext>
            </a:extLst>
          </p:cNvPr>
          <p:cNvPicPr>
            <a:picLocks noChangeAspect="1"/>
          </p:cNvPicPr>
          <p:nvPr/>
        </p:nvPicPr>
        <p:blipFill>
          <a:blip r:embed="rId2"/>
          <a:stretch>
            <a:fillRect/>
          </a:stretch>
        </p:blipFill>
        <p:spPr>
          <a:xfrm>
            <a:off x="7649505" y="2676549"/>
            <a:ext cx="1895740" cy="409632"/>
          </a:xfrm>
          <a:prstGeom prst="rect">
            <a:avLst/>
          </a:prstGeom>
        </p:spPr>
      </p:pic>
      <p:pic>
        <p:nvPicPr>
          <p:cNvPr id="7" name="Picture 6">
            <a:extLst>
              <a:ext uri="{FF2B5EF4-FFF2-40B4-BE49-F238E27FC236}">
                <a16:creationId xmlns:a16="http://schemas.microsoft.com/office/drawing/2014/main" id="{FCAA61C9-BC28-5604-D707-B4B3A239041E}"/>
              </a:ext>
            </a:extLst>
          </p:cNvPr>
          <p:cNvPicPr>
            <a:picLocks noChangeAspect="1"/>
          </p:cNvPicPr>
          <p:nvPr/>
        </p:nvPicPr>
        <p:blipFill>
          <a:blip r:embed="rId3"/>
          <a:stretch>
            <a:fillRect/>
          </a:stretch>
        </p:blipFill>
        <p:spPr>
          <a:xfrm>
            <a:off x="7649505" y="3250358"/>
            <a:ext cx="4286848" cy="2505425"/>
          </a:xfrm>
          <a:prstGeom prst="rect">
            <a:avLst/>
          </a:prstGeom>
        </p:spPr>
      </p:pic>
      <p:pic>
        <p:nvPicPr>
          <p:cNvPr id="9" name="Picture 8">
            <a:extLst>
              <a:ext uri="{FF2B5EF4-FFF2-40B4-BE49-F238E27FC236}">
                <a16:creationId xmlns:a16="http://schemas.microsoft.com/office/drawing/2014/main" id="{7733B9CB-68B6-11A4-63A6-243254625D2E}"/>
              </a:ext>
            </a:extLst>
          </p:cNvPr>
          <p:cNvPicPr>
            <a:picLocks noChangeAspect="1"/>
          </p:cNvPicPr>
          <p:nvPr/>
        </p:nvPicPr>
        <p:blipFill>
          <a:blip r:embed="rId4"/>
          <a:srcRect r="84355" b="76918"/>
          <a:stretch/>
        </p:blipFill>
        <p:spPr>
          <a:xfrm>
            <a:off x="943897" y="3932427"/>
            <a:ext cx="3084887" cy="2560139"/>
          </a:xfrm>
          <a:prstGeom prst="rect">
            <a:avLst/>
          </a:prstGeom>
        </p:spPr>
      </p:pic>
      <p:sp>
        <p:nvSpPr>
          <p:cNvPr id="10" name="Rectangle: Rounded Corners 9">
            <a:extLst>
              <a:ext uri="{FF2B5EF4-FFF2-40B4-BE49-F238E27FC236}">
                <a16:creationId xmlns:a16="http://schemas.microsoft.com/office/drawing/2014/main" id="{616FC883-85EB-2245-7EAC-64C7A16BA03E}"/>
              </a:ext>
            </a:extLst>
          </p:cNvPr>
          <p:cNvSpPr/>
          <p:nvPr/>
        </p:nvSpPr>
        <p:spPr>
          <a:xfrm>
            <a:off x="1179872" y="4994787"/>
            <a:ext cx="2379405" cy="1182175"/>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DBEB6B9B-07C9-1A92-BF67-0CED10B1DB87}"/>
              </a:ext>
            </a:extLst>
          </p:cNvPr>
          <p:cNvSpPr txBox="1"/>
          <p:nvPr/>
        </p:nvSpPr>
        <p:spPr>
          <a:xfrm>
            <a:off x="451235" y="5386451"/>
            <a:ext cx="773930" cy="369332"/>
          </a:xfrm>
          <a:prstGeom prst="rect">
            <a:avLst/>
          </a:prstGeom>
          <a:noFill/>
        </p:spPr>
        <p:txBody>
          <a:bodyPr wrap="none" rtlCol="0">
            <a:spAutoFit/>
          </a:bodyPr>
          <a:lstStyle/>
          <a:p>
            <a:r>
              <a:rPr lang="en-US" b="1" dirty="0">
                <a:solidFill>
                  <a:srgbClr val="FF0000"/>
                </a:solidFill>
              </a:rPr>
              <a:t>Hives</a:t>
            </a:r>
            <a:endParaRPr lang="en-CA" b="1" dirty="0">
              <a:solidFill>
                <a:srgbClr val="FF0000"/>
              </a:solidFill>
            </a:endParaRPr>
          </a:p>
        </p:txBody>
      </p:sp>
      <p:sp>
        <p:nvSpPr>
          <p:cNvPr id="4" name="Footer Placeholder 3">
            <a:extLst>
              <a:ext uri="{FF2B5EF4-FFF2-40B4-BE49-F238E27FC236}">
                <a16:creationId xmlns:a16="http://schemas.microsoft.com/office/drawing/2014/main" id="{C87D1DF5-1686-B40D-3A2F-4AB3AA0B87FF}"/>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2422580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57F43-8669-067C-D729-8357B6B5BB71}"/>
              </a:ext>
            </a:extLst>
          </p:cNvPr>
          <p:cNvSpPr>
            <a:spLocks noGrp="1"/>
          </p:cNvSpPr>
          <p:nvPr>
            <p:ph type="title"/>
          </p:nvPr>
        </p:nvSpPr>
        <p:spPr/>
        <p:txBody>
          <a:bodyPr/>
          <a:lstStyle/>
          <a:p>
            <a:endParaRPr lang="en-CA"/>
          </a:p>
        </p:txBody>
      </p:sp>
      <p:pic>
        <p:nvPicPr>
          <p:cNvPr id="5" name="Picture 4">
            <a:extLst>
              <a:ext uri="{FF2B5EF4-FFF2-40B4-BE49-F238E27FC236}">
                <a16:creationId xmlns:a16="http://schemas.microsoft.com/office/drawing/2014/main" id="{6F556AA0-0DE7-E219-7239-A212FF6E030D}"/>
              </a:ext>
            </a:extLst>
          </p:cNvPr>
          <p:cNvPicPr>
            <a:picLocks noChangeAspect="1"/>
          </p:cNvPicPr>
          <p:nvPr/>
        </p:nvPicPr>
        <p:blipFill>
          <a:blip r:embed="rId2"/>
          <a:srcRect r="51694" b="71900"/>
          <a:stretch/>
        </p:blipFill>
        <p:spPr>
          <a:xfrm>
            <a:off x="132735" y="2050042"/>
            <a:ext cx="11926529" cy="3902504"/>
          </a:xfrm>
          <a:prstGeom prst="rect">
            <a:avLst/>
          </a:prstGeom>
        </p:spPr>
      </p:pic>
      <p:sp>
        <p:nvSpPr>
          <p:cNvPr id="6" name="Right Brace 5">
            <a:extLst>
              <a:ext uri="{FF2B5EF4-FFF2-40B4-BE49-F238E27FC236}">
                <a16:creationId xmlns:a16="http://schemas.microsoft.com/office/drawing/2014/main" id="{B43BCC48-F09B-EA7D-E8EE-323F1F89CB38}"/>
              </a:ext>
            </a:extLst>
          </p:cNvPr>
          <p:cNvSpPr/>
          <p:nvPr/>
        </p:nvSpPr>
        <p:spPr>
          <a:xfrm>
            <a:off x="2959510" y="3283974"/>
            <a:ext cx="226142" cy="727587"/>
          </a:xfrm>
          <a:prstGeom prst="rightBrace">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7" name="Right Brace 6">
            <a:extLst>
              <a:ext uri="{FF2B5EF4-FFF2-40B4-BE49-F238E27FC236}">
                <a16:creationId xmlns:a16="http://schemas.microsoft.com/office/drawing/2014/main" id="{83FEBA25-5258-B62F-5B5F-415CEDC0E431}"/>
              </a:ext>
            </a:extLst>
          </p:cNvPr>
          <p:cNvSpPr/>
          <p:nvPr/>
        </p:nvSpPr>
        <p:spPr>
          <a:xfrm flipH="1">
            <a:off x="612058" y="3952569"/>
            <a:ext cx="226142" cy="619434"/>
          </a:xfrm>
          <a:prstGeom prst="rightBrace">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8" name="Right Brace 7">
            <a:extLst>
              <a:ext uri="{FF2B5EF4-FFF2-40B4-BE49-F238E27FC236}">
                <a16:creationId xmlns:a16="http://schemas.microsoft.com/office/drawing/2014/main" id="{26F0E897-254A-3BBE-D5AC-C6CBE0779BF5}"/>
              </a:ext>
            </a:extLst>
          </p:cNvPr>
          <p:cNvSpPr/>
          <p:nvPr/>
        </p:nvSpPr>
        <p:spPr>
          <a:xfrm flipH="1">
            <a:off x="968478" y="4478594"/>
            <a:ext cx="226142" cy="1391264"/>
          </a:xfrm>
          <a:prstGeom prst="rightBrace">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9" name="Right Brace 8">
            <a:extLst>
              <a:ext uri="{FF2B5EF4-FFF2-40B4-BE49-F238E27FC236}">
                <a16:creationId xmlns:a16="http://schemas.microsoft.com/office/drawing/2014/main" id="{727D6E11-5AB2-AB00-5FED-7A654EDA36FA}"/>
              </a:ext>
            </a:extLst>
          </p:cNvPr>
          <p:cNvSpPr/>
          <p:nvPr/>
        </p:nvSpPr>
        <p:spPr>
          <a:xfrm rot="16200000" flipH="1">
            <a:off x="5361935" y="3531021"/>
            <a:ext cx="191726" cy="1850922"/>
          </a:xfrm>
          <a:prstGeom prst="rightBrace">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10" name="Right Brace 9">
            <a:extLst>
              <a:ext uri="{FF2B5EF4-FFF2-40B4-BE49-F238E27FC236}">
                <a16:creationId xmlns:a16="http://schemas.microsoft.com/office/drawing/2014/main" id="{11F29E9D-C8FA-4936-63E4-D9FD712B3554}"/>
              </a:ext>
            </a:extLst>
          </p:cNvPr>
          <p:cNvSpPr/>
          <p:nvPr/>
        </p:nvSpPr>
        <p:spPr>
          <a:xfrm rot="16200000" flipH="1">
            <a:off x="9426681" y="2524437"/>
            <a:ext cx="213848" cy="3841958"/>
          </a:xfrm>
          <a:prstGeom prst="rightBrace">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11" name="TextBox 10">
            <a:extLst>
              <a:ext uri="{FF2B5EF4-FFF2-40B4-BE49-F238E27FC236}">
                <a16:creationId xmlns:a16="http://schemas.microsoft.com/office/drawing/2014/main" id="{252F410B-4625-400E-42CE-2CA991FA8F0E}"/>
              </a:ext>
            </a:extLst>
          </p:cNvPr>
          <p:cNvSpPr txBox="1"/>
          <p:nvPr/>
        </p:nvSpPr>
        <p:spPr>
          <a:xfrm>
            <a:off x="3185652" y="3463101"/>
            <a:ext cx="773930" cy="369332"/>
          </a:xfrm>
          <a:prstGeom prst="rect">
            <a:avLst/>
          </a:prstGeom>
          <a:noFill/>
        </p:spPr>
        <p:txBody>
          <a:bodyPr wrap="none" rtlCol="0">
            <a:spAutoFit/>
          </a:bodyPr>
          <a:lstStyle/>
          <a:p>
            <a:r>
              <a:rPr lang="en-US" b="1" dirty="0">
                <a:solidFill>
                  <a:srgbClr val="FF0000"/>
                </a:solidFill>
              </a:rPr>
              <a:t>Hives</a:t>
            </a:r>
            <a:endParaRPr lang="en-CA" b="1" dirty="0">
              <a:solidFill>
                <a:srgbClr val="FF0000"/>
              </a:solidFill>
            </a:endParaRPr>
          </a:p>
        </p:txBody>
      </p:sp>
      <p:sp>
        <p:nvSpPr>
          <p:cNvPr id="12" name="TextBox 11">
            <a:extLst>
              <a:ext uri="{FF2B5EF4-FFF2-40B4-BE49-F238E27FC236}">
                <a16:creationId xmlns:a16="http://schemas.microsoft.com/office/drawing/2014/main" id="{1294EB24-B262-8942-7043-11265ECF5304}"/>
              </a:ext>
            </a:extLst>
          </p:cNvPr>
          <p:cNvSpPr txBox="1"/>
          <p:nvPr/>
        </p:nvSpPr>
        <p:spPr>
          <a:xfrm>
            <a:off x="-48801" y="4077620"/>
            <a:ext cx="680956" cy="369332"/>
          </a:xfrm>
          <a:prstGeom prst="rect">
            <a:avLst/>
          </a:prstGeom>
          <a:noFill/>
        </p:spPr>
        <p:txBody>
          <a:bodyPr wrap="none" rtlCol="0">
            <a:spAutoFit/>
          </a:bodyPr>
          <a:lstStyle/>
          <a:p>
            <a:r>
              <a:rPr lang="en-US" b="1" dirty="0">
                <a:solidFill>
                  <a:srgbClr val="FF0000"/>
                </a:solidFill>
              </a:rPr>
              <a:t>Keys</a:t>
            </a:r>
            <a:endParaRPr lang="en-CA" b="1" dirty="0">
              <a:solidFill>
                <a:srgbClr val="FF0000"/>
              </a:solidFill>
            </a:endParaRPr>
          </a:p>
        </p:txBody>
      </p:sp>
      <p:sp>
        <p:nvSpPr>
          <p:cNvPr id="13" name="TextBox 12">
            <a:extLst>
              <a:ext uri="{FF2B5EF4-FFF2-40B4-BE49-F238E27FC236}">
                <a16:creationId xmlns:a16="http://schemas.microsoft.com/office/drawing/2014/main" id="{4A2F6E6B-1D7F-F01A-39D3-2BB5729B5C94}"/>
              </a:ext>
            </a:extLst>
          </p:cNvPr>
          <p:cNvSpPr txBox="1"/>
          <p:nvPr/>
        </p:nvSpPr>
        <p:spPr>
          <a:xfrm>
            <a:off x="225093" y="4989560"/>
            <a:ext cx="680956" cy="646331"/>
          </a:xfrm>
          <a:prstGeom prst="rect">
            <a:avLst/>
          </a:prstGeom>
          <a:noFill/>
        </p:spPr>
        <p:txBody>
          <a:bodyPr wrap="none" rtlCol="0">
            <a:spAutoFit/>
          </a:bodyPr>
          <a:lstStyle/>
          <a:p>
            <a:r>
              <a:rPr lang="en-US" b="1" dirty="0">
                <a:solidFill>
                  <a:srgbClr val="FF0000"/>
                </a:solidFill>
              </a:rPr>
              <a:t>Sub-</a:t>
            </a:r>
          </a:p>
          <a:p>
            <a:r>
              <a:rPr lang="en-US" b="1" dirty="0">
                <a:solidFill>
                  <a:srgbClr val="FF0000"/>
                </a:solidFill>
              </a:rPr>
              <a:t>Keys</a:t>
            </a:r>
            <a:endParaRPr lang="en-CA" b="1" dirty="0">
              <a:solidFill>
                <a:srgbClr val="FF0000"/>
              </a:solidFill>
            </a:endParaRPr>
          </a:p>
        </p:txBody>
      </p:sp>
      <p:sp>
        <p:nvSpPr>
          <p:cNvPr id="14" name="TextBox 13">
            <a:extLst>
              <a:ext uri="{FF2B5EF4-FFF2-40B4-BE49-F238E27FC236}">
                <a16:creationId xmlns:a16="http://schemas.microsoft.com/office/drawing/2014/main" id="{65B6B5A1-A132-A777-5E59-00E2942FEE38}"/>
              </a:ext>
            </a:extLst>
          </p:cNvPr>
          <p:cNvSpPr txBox="1"/>
          <p:nvPr/>
        </p:nvSpPr>
        <p:spPr>
          <a:xfrm>
            <a:off x="4751290" y="4453702"/>
            <a:ext cx="1413016" cy="369332"/>
          </a:xfrm>
          <a:prstGeom prst="rect">
            <a:avLst/>
          </a:prstGeom>
          <a:noFill/>
        </p:spPr>
        <p:txBody>
          <a:bodyPr wrap="none" rtlCol="0">
            <a:spAutoFit/>
          </a:bodyPr>
          <a:lstStyle/>
          <a:p>
            <a:r>
              <a:rPr lang="en-US" b="1" dirty="0">
                <a:solidFill>
                  <a:srgbClr val="FF0000"/>
                </a:solidFill>
              </a:rPr>
              <a:t>Value name</a:t>
            </a:r>
            <a:endParaRPr lang="en-CA" b="1" dirty="0">
              <a:solidFill>
                <a:srgbClr val="FF0000"/>
              </a:solidFill>
            </a:endParaRPr>
          </a:p>
        </p:txBody>
      </p:sp>
      <p:sp>
        <p:nvSpPr>
          <p:cNvPr id="15" name="TextBox 14">
            <a:extLst>
              <a:ext uri="{FF2B5EF4-FFF2-40B4-BE49-F238E27FC236}">
                <a16:creationId xmlns:a16="http://schemas.microsoft.com/office/drawing/2014/main" id="{64EDC2FC-28A5-68D8-259F-E1345D11FC4B}"/>
              </a:ext>
            </a:extLst>
          </p:cNvPr>
          <p:cNvSpPr txBox="1"/>
          <p:nvPr/>
        </p:nvSpPr>
        <p:spPr>
          <a:xfrm>
            <a:off x="8889711" y="4453702"/>
            <a:ext cx="1287788" cy="369332"/>
          </a:xfrm>
          <a:prstGeom prst="rect">
            <a:avLst/>
          </a:prstGeom>
          <a:noFill/>
        </p:spPr>
        <p:txBody>
          <a:bodyPr wrap="none" rtlCol="0">
            <a:spAutoFit/>
          </a:bodyPr>
          <a:lstStyle/>
          <a:p>
            <a:r>
              <a:rPr lang="en-US" b="1" dirty="0">
                <a:solidFill>
                  <a:srgbClr val="FF0000"/>
                </a:solidFill>
              </a:rPr>
              <a:t>Value data</a:t>
            </a:r>
            <a:endParaRPr lang="en-CA" b="1" dirty="0">
              <a:solidFill>
                <a:srgbClr val="FF0000"/>
              </a:solidFill>
            </a:endParaRPr>
          </a:p>
        </p:txBody>
      </p:sp>
      <p:sp>
        <p:nvSpPr>
          <p:cNvPr id="16" name="Right Brace 15">
            <a:extLst>
              <a:ext uri="{FF2B5EF4-FFF2-40B4-BE49-F238E27FC236}">
                <a16:creationId xmlns:a16="http://schemas.microsoft.com/office/drawing/2014/main" id="{2B2EADBF-AF6E-A9A6-6F51-9E874BE345D8}"/>
              </a:ext>
            </a:extLst>
          </p:cNvPr>
          <p:cNvSpPr/>
          <p:nvPr/>
        </p:nvSpPr>
        <p:spPr>
          <a:xfrm>
            <a:off x="11339052" y="3468639"/>
            <a:ext cx="226142" cy="978313"/>
          </a:xfrm>
          <a:prstGeom prst="rightBrace">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17" name="TextBox 16">
            <a:extLst>
              <a:ext uri="{FF2B5EF4-FFF2-40B4-BE49-F238E27FC236}">
                <a16:creationId xmlns:a16="http://schemas.microsoft.com/office/drawing/2014/main" id="{DBA51F9E-8812-C496-D5E8-242437F47202}"/>
              </a:ext>
            </a:extLst>
          </p:cNvPr>
          <p:cNvSpPr txBox="1"/>
          <p:nvPr/>
        </p:nvSpPr>
        <p:spPr>
          <a:xfrm>
            <a:off x="11006103" y="3104296"/>
            <a:ext cx="892039" cy="369332"/>
          </a:xfrm>
          <a:prstGeom prst="rect">
            <a:avLst/>
          </a:prstGeom>
          <a:noFill/>
        </p:spPr>
        <p:txBody>
          <a:bodyPr wrap="none" rtlCol="0">
            <a:spAutoFit/>
          </a:bodyPr>
          <a:lstStyle/>
          <a:p>
            <a:r>
              <a:rPr lang="en-US" b="1" dirty="0">
                <a:solidFill>
                  <a:srgbClr val="FF0000"/>
                </a:solidFill>
              </a:rPr>
              <a:t>Values</a:t>
            </a:r>
            <a:endParaRPr lang="en-CA" b="1" dirty="0">
              <a:solidFill>
                <a:srgbClr val="FF0000"/>
              </a:solidFill>
            </a:endParaRPr>
          </a:p>
        </p:txBody>
      </p:sp>
      <p:sp>
        <p:nvSpPr>
          <p:cNvPr id="18" name="Right Brace 17">
            <a:extLst>
              <a:ext uri="{FF2B5EF4-FFF2-40B4-BE49-F238E27FC236}">
                <a16:creationId xmlns:a16="http://schemas.microsoft.com/office/drawing/2014/main" id="{C498115B-C374-5BFD-9035-9DECBDF6838D}"/>
              </a:ext>
            </a:extLst>
          </p:cNvPr>
          <p:cNvSpPr/>
          <p:nvPr/>
        </p:nvSpPr>
        <p:spPr>
          <a:xfrm rot="16200000" flipH="1">
            <a:off x="6913112" y="3963436"/>
            <a:ext cx="191722" cy="986086"/>
          </a:xfrm>
          <a:prstGeom prst="rightBrace">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19" name="TextBox 18">
            <a:extLst>
              <a:ext uri="{FF2B5EF4-FFF2-40B4-BE49-F238E27FC236}">
                <a16:creationId xmlns:a16="http://schemas.microsoft.com/office/drawing/2014/main" id="{ABE4C646-EEAE-909A-D5B5-9BC009A2A337}"/>
              </a:ext>
            </a:extLst>
          </p:cNvPr>
          <p:cNvSpPr txBox="1"/>
          <p:nvPr/>
        </p:nvSpPr>
        <p:spPr>
          <a:xfrm>
            <a:off x="6621487" y="4499868"/>
            <a:ext cx="819904" cy="646331"/>
          </a:xfrm>
          <a:prstGeom prst="rect">
            <a:avLst/>
          </a:prstGeom>
          <a:noFill/>
        </p:spPr>
        <p:txBody>
          <a:bodyPr wrap="none" rtlCol="0">
            <a:spAutoFit/>
          </a:bodyPr>
          <a:lstStyle/>
          <a:p>
            <a:pPr algn="ctr"/>
            <a:r>
              <a:rPr lang="en-US" b="1" dirty="0">
                <a:solidFill>
                  <a:srgbClr val="FF0000"/>
                </a:solidFill>
              </a:rPr>
              <a:t>Value </a:t>
            </a:r>
          </a:p>
          <a:p>
            <a:pPr algn="ctr"/>
            <a:r>
              <a:rPr lang="en-US" b="1" dirty="0">
                <a:solidFill>
                  <a:srgbClr val="FF0000"/>
                </a:solidFill>
              </a:rPr>
              <a:t>type</a:t>
            </a:r>
            <a:endParaRPr lang="en-CA" b="1" dirty="0">
              <a:solidFill>
                <a:srgbClr val="FF0000"/>
              </a:solidFill>
            </a:endParaRPr>
          </a:p>
        </p:txBody>
      </p:sp>
      <p:sp>
        <p:nvSpPr>
          <p:cNvPr id="3" name="Footer Placeholder 2">
            <a:extLst>
              <a:ext uri="{FF2B5EF4-FFF2-40B4-BE49-F238E27FC236}">
                <a16:creationId xmlns:a16="http://schemas.microsoft.com/office/drawing/2014/main" id="{DA1E9AD3-0F3D-6138-5C5D-8FE77B9712F6}"/>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1375410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448-6DE6-02A2-3B88-F4EA650DF34F}"/>
              </a:ext>
            </a:extLst>
          </p:cNvPr>
          <p:cNvSpPr>
            <a:spLocks noGrp="1"/>
          </p:cNvSpPr>
          <p:nvPr>
            <p:ph type="title"/>
          </p:nvPr>
        </p:nvSpPr>
        <p:spPr/>
        <p:txBody>
          <a:bodyPr/>
          <a:lstStyle/>
          <a:p>
            <a:r>
              <a:rPr lang="en-US" dirty="0"/>
              <a:t>Windows </a:t>
            </a:r>
            <a:r>
              <a:rPr lang="en-CA" dirty="0"/>
              <a:t>Registry Editor</a:t>
            </a:r>
          </a:p>
        </p:txBody>
      </p:sp>
      <p:sp>
        <p:nvSpPr>
          <p:cNvPr id="3" name="Content Placeholder 2">
            <a:extLst>
              <a:ext uri="{FF2B5EF4-FFF2-40B4-BE49-F238E27FC236}">
                <a16:creationId xmlns:a16="http://schemas.microsoft.com/office/drawing/2014/main" id="{081B4145-C09F-04A8-FA42-4FB5D7A19E66}"/>
              </a:ext>
            </a:extLst>
          </p:cNvPr>
          <p:cNvSpPr>
            <a:spLocks noGrp="1"/>
          </p:cNvSpPr>
          <p:nvPr>
            <p:ph idx="1"/>
          </p:nvPr>
        </p:nvSpPr>
        <p:spPr/>
        <p:txBody>
          <a:bodyPr>
            <a:normAutofit lnSpcReduction="10000"/>
          </a:bodyPr>
          <a:lstStyle/>
          <a:p>
            <a:r>
              <a:rPr lang="en-US" sz="2400" dirty="0"/>
              <a:t>Centralize place that save some application configuration setting.</a:t>
            </a:r>
          </a:p>
          <a:p>
            <a:r>
              <a:rPr lang="en-US" sz="2400" dirty="0"/>
              <a:t>Is a hierarchical DB that store configuration setting &amp; option on Microsoft OS it used to share information about the system, application &amp; users.</a:t>
            </a:r>
          </a:p>
          <a:p>
            <a:endParaRPr lang="en-US" sz="2400" dirty="0"/>
          </a:p>
          <a:p>
            <a:r>
              <a:rPr lang="en-US" sz="2400" dirty="0"/>
              <a:t>Application </a:t>
            </a:r>
            <a:r>
              <a:rPr lang="en-US" sz="2400" dirty="0">
                <a:sym typeface="Wingdings" panose="05000000000000000000" pitchFamily="2" charset="2"/>
              </a:rPr>
              <a:t> </a:t>
            </a:r>
            <a:r>
              <a:rPr lang="en-US" sz="2400" dirty="0"/>
              <a:t>(color, font size, screen size, path install program &amp; setting, version ,update &amp; upgrade)</a:t>
            </a:r>
          </a:p>
          <a:p>
            <a:r>
              <a:rPr lang="en-US" sz="2400" dirty="0"/>
              <a:t>Device </a:t>
            </a:r>
            <a:r>
              <a:rPr lang="en-US" sz="2400" dirty="0">
                <a:sym typeface="Wingdings" panose="05000000000000000000" pitchFamily="2" charset="2"/>
              </a:rPr>
              <a:t> </a:t>
            </a:r>
            <a:r>
              <a:rPr lang="en-US" sz="2400" dirty="0"/>
              <a:t>(name, username, language, time zone, </a:t>
            </a:r>
            <a:r>
              <a:rPr lang="en-US" sz="2400" dirty="0" err="1"/>
              <a:t>disktop</a:t>
            </a:r>
            <a:r>
              <a:rPr lang="en-US" sz="2400" dirty="0"/>
              <a:t> background, keyboard – mouse – screen setting, power, …</a:t>
            </a:r>
            <a:r>
              <a:rPr lang="en-US" sz="2400" dirty="0" err="1"/>
              <a:t>etc</a:t>
            </a:r>
            <a:r>
              <a:rPr lang="en-US" sz="2400" dirty="0"/>
              <a:t>) </a:t>
            </a:r>
          </a:p>
          <a:p>
            <a:r>
              <a:rPr lang="en-US" sz="2400" dirty="0"/>
              <a:t>Windows + NIC + Firewall + …</a:t>
            </a:r>
          </a:p>
          <a:p>
            <a:endParaRPr lang="en-US" sz="2400" dirty="0"/>
          </a:p>
          <a:p>
            <a:r>
              <a:rPr lang="en-CA" sz="2400" dirty="0"/>
              <a:t>You can backup Registry Editor.</a:t>
            </a:r>
          </a:p>
          <a:p>
            <a:endParaRPr lang="en-CA" sz="2400" dirty="0"/>
          </a:p>
        </p:txBody>
      </p:sp>
      <p:pic>
        <p:nvPicPr>
          <p:cNvPr id="4" name="Picture 3">
            <a:extLst>
              <a:ext uri="{FF2B5EF4-FFF2-40B4-BE49-F238E27FC236}">
                <a16:creationId xmlns:a16="http://schemas.microsoft.com/office/drawing/2014/main" id="{81F92349-6090-377F-B5AA-A0687E707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412" y="150181"/>
            <a:ext cx="1854304" cy="1964882"/>
          </a:xfrm>
          <a:prstGeom prst="rect">
            <a:avLst/>
          </a:prstGeom>
        </p:spPr>
      </p:pic>
      <p:sp>
        <p:nvSpPr>
          <p:cNvPr id="5" name="Footer Placeholder 4">
            <a:extLst>
              <a:ext uri="{FF2B5EF4-FFF2-40B4-BE49-F238E27FC236}">
                <a16:creationId xmlns:a16="http://schemas.microsoft.com/office/drawing/2014/main" id="{C12F90C4-34C9-20F2-77F3-B8B62128105D}"/>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3257404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B9B7-7F9A-C728-FB27-C703816E5F7A}"/>
              </a:ext>
            </a:extLst>
          </p:cNvPr>
          <p:cNvSpPr>
            <a:spLocks noGrp="1"/>
          </p:cNvSpPr>
          <p:nvPr>
            <p:ph type="title"/>
          </p:nvPr>
        </p:nvSpPr>
        <p:spPr/>
        <p:txBody>
          <a:bodyPr/>
          <a:lstStyle/>
          <a:p>
            <a:r>
              <a:rPr lang="en-CA" dirty="0"/>
              <a:t>Value Data Types</a:t>
            </a:r>
          </a:p>
        </p:txBody>
      </p:sp>
      <p:sp>
        <p:nvSpPr>
          <p:cNvPr id="3" name="Content Placeholder 2">
            <a:extLst>
              <a:ext uri="{FF2B5EF4-FFF2-40B4-BE49-F238E27FC236}">
                <a16:creationId xmlns:a16="http://schemas.microsoft.com/office/drawing/2014/main" id="{63729170-7163-DA5B-FCAC-70B3AC50C821}"/>
              </a:ext>
            </a:extLst>
          </p:cNvPr>
          <p:cNvSpPr>
            <a:spLocks noGrp="1"/>
          </p:cNvSpPr>
          <p:nvPr>
            <p:ph idx="1"/>
          </p:nvPr>
        </p:nvSpPr>
        <p:spPr/>
        <p:txBody>
          <a:bodyPr>
            <a:normAutofit/>
          </a:bodyPr>
          <a:lstStyle/>
          <a:p>
            <a:pPr marL="457200" indent="-457200">
              <a:buFont typeface="+mj-lt"/>
              <a:buAutoNum type="arabicPeriod"/>
            </a:pPr>
            <a:r>
              <a:rPr lang="en-CA" sz="2000" dirty="0"/>
              <a:t>REG_SZ (String Value) </a:t>
            </a:r>
            <a:r>
              <a:rPr lang="en-CA" sz="2000" dirty="0">
                <a:sym typeface="Wingdings" panose="05000000000000000000" pitchFamily="2" charset="2"/>
              </a:rPr>
              <a:t> file paths, names</a:t>
            </a:r>
          </a:p>
          <a:p>
            <a:pPr marL="457200" indent="-457200">
              <a:buFont typeface="+mj-lt"/>
              <a:buAutoNum type="arabicPeriod"/>
            </a:pPr>
            <a:r>
              <a:rPr lang="en-CA" sz="2000" dirty="0"/>
              <a:t>REG_MULTI_SZ (Multi-String Value)</a:t>
            </a:r>
            <a:r>
              <a:rPr lang="en-CA" sz="2000" dirty="0">
                <a:sym typeface="Wingdings" panose="05000000000000000000" pitchFamily="2" charset="2"/>
              </a:rPr>
              <a:t>  </a:t>
            </a:r>
            <a:r>
              <a:rPr lang="en-US" sz="2000" dirty="0">
                <a:sym typeface="Wingdings" panose="05000000000000000000" pitchFamily="2" charset="2"/>
              </a:rPr>
              <a:t>list of values or multiple file paths (\0)</a:t>
            </a:r>
          </a:p>
          <a:p>
            <a:pPr marL="457200" indent="-457200">
              <a:buFont typeface="+mj-lt"/>
              <a:buAutoNum type="arabicPeriod"/>
            </a:pPr>
            <a:r>
              <a:rPr lang="en-US" sz="2000" dirty="0"/>
              <a:t>REG_EXPAND_SZ (Expandable String Value) </a:t>
            </a:r>
            <a:r>
              <a:rPr lang="en-US" sz="2000" dirty="0">
                <a:sym typeface="Wingdings" panose="05000000000000000000" pitchFamily="2" charset="2"/>
              </a:rPr>
              <a:t> automatically expanded (dynamic) by the system. (environment variables like `%</a:t>
            </a:r>
            <a:r>
              <a:rPr lang="en-US" sz="2000" dirty="0" err="1">
                <a:sym typeface="Wingdings" panose="05000000000000000000" pitchFamily="2" charset="2"/>
              </a:rPr>
              <a:t>SystemRoot</a:t>
            </a:r>
            <a:r>
              <a:rPr lang="en-US" sz="2000" dirty="0">
                <a:sym typeface="Wingdings" panose="05000000000000000000" pitchFamily="2" charset="2"/>
              </a:rPr>
              <a:t>%` or `%</a:t>
            </a:r>
            <a:r>
              <a:rPr lang="en-US" sz="2000" dirty="0" err="1">
                <a:sym typeface="Wingdings" panose="05000000000000000000" pitchFamily="2" charset="2"/>
              </a:rPr>
              <a:t>ProgramFiles</a:t>
            </a:r>
            <a:r>
              <a:rPr lang="en-US" sz="2000" dirty="0">
                <a:sym typeface="Wingdings" panose="05000000000000000000" pitchFamily="2" charset="2"/>
              </a:rPr>
              <a:t>%`)</a:t>
            </a:r>
          </a:p>
          <a:p>
            <a:pPr marL="457200" indent="-457200">
              <a:buFont typeface="+mj-lt"/>
              <a:buAutoNum type="arabicPeriod"/>
            </a:pPr>
            <a:r>
              <a:rPr lang="en-CA" sz="2000" dirty="0"/>
              <a:t>REG_DWORD (32-bit Number)</a:t>
            </a:r>
            <a:r>
              <a:rPr lang="en-US" sz="2000" dirty="0">
                <a:sym typeface="Wingdings" panose="05000000000000000000" pitchFamily="2" charset="2"/>
              </a:rPr>
              <a:t>  numeric values, such as flags, counters (`0x00000001`)</a:t>
            </a:r>
          </a:p>
          <a:p>
            <a:pPr marL="457200" indent="-457200">
              <a:buFont typeface="+mj-lt"/>
              <a:buAutoNum type="arabicPeriod"/>
            </a:pPr>
            <a:r>
              <a:rPr lang="en-CA" sz="2000" dirty="0"/>
              <a:t>REG_QWORD (64-bit Number)</a:t>
            </a:r>
            <a:r>
              <a:rPr lang="en-US" sz="2000" dirty="0">
                <a:sym typeface="Wingdings" panose="05000000000000000000" pitchFamily="2" charset="2"/>
              </a:rPr>
              <a:t>  large numeric values (`0x0000000000000001`)</a:t>
            </a:r>
            <a:endParaRPr lang="en-CA" sz="2000" dirty="0"/>
          </a:p>
        </p:txBody>
      </p:sp>
      <p:sp>
        <p:nvSpPr>
          <p:cNvPr id="4" name="Footer Placeholder 3">
            <a:extLst>
              <a:ext uri="{FF2B5EF4-FFF2-40B4-BE49-F238E27FC236}">
                <a16:creationId xmlns:a16="http://schemas.microsoft.com/office/drawing/2014/main" id="{4EA911C8-FCD0-7F49-B0C9-180FF74F4F62}"/>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4018046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F99B9-E5AD-2A9D-89D4-A2961DC4963E}"/>
              </a:ext>
            </a:extLst>
          </p:cNvPr>
          <p:cNvSpPr>
            <a:spLocks noGrp="1"/>
          </p:cNvSpPr>
          <p:nvPr>
            <p:ph type="title"/>
          </p:nvPr>
        </p:nvSpPr>
        <p:spPr/>
        <p:txBody>
          <a:bodyPr/>
          <a:lstStyle/>
          <a:p>
            <a:r>
              <a:rPr lang="en-CA" dirty="0"/>
              <a:t>Value Name</a:t>
            </a:r>
          </a:p>
        </p:txBody>
      </p:sp>
      <p:sp>
        <p:nvSpPr>
          <p:cNvPr id="3" name="Content Placeholder 2">
            <a:extLst>
              <a:ext uri="{FF2B5EF4-FFF2-40B4-BE49-F238E27FC236}">
                <a16:creationId xmlns:a16="http://schemas.microsoft.com/office/drawing/2014/main" id="{9C0E0451-6331-C718-38F3-66F6BB30C184}"/>
              </a:ext>
            </a:extLst>
          </p:cNvPr>
          <p:cNvSpPr>
            <a:spLocks noGrp="1"/>
          </p:cNvSpPr>
          <p:nvPr>
            <p:ph idx="1"/>
          </p:nvPr>
        </p:nvSpPr>
        <p:spPr/>
        <p:txBody>
          <a:bodyPr>
            <a:normAutofit/>
          </a:bodyPr>
          <a:lstStyle/>
          <a:p>
            <a:r>
              <a:rPr lang="en-CA" sz="2000" dirty="0"/>
              <a:t>Default Value (Unnamed Value): `(Default)` or `@` </a:t>
            </a:r>
            <a:r>
              <a:rPr lang="en-CA" sz="2000" dirty="0">
                <a:sym typeface="Wingdings" panose="05000000000000000000" pitchFamily="2" charset="2"/>
              </a:rPr>
              <a:t> </a:t>
            </a:r>
            <a:r>
              <a:rPr lang="en-US" sz="2000" dirty="0">
                <a:sym typeface="Wingdings" panose="05000000000000000000" pitchFamily="2" charset="2"/>
              </a:rPr>
              <a:t>store the primary or most important setting for that key.</a:t>
            </a:r>
          </a:p>
          <a:p>
            <a:r>
              <a:rPr lang="en-CA" sz="2000" dirty="0"/>
              <a:t>Named Values</a:t>
            </a:r>
            <a:r>
              <a:rPr lang="en-US" sz="2000" dirty="0">
                <a:sym typeface="Wingdings" panose="05000000000000000000" pitchFamily="2" charset="2"/>
              </a:rPr>
              <a:t>: specific names that identify the type of data stored in them.</a:t>
            </a:r>
          </a:p>
          <a:p>
            <a:pPr lvl="1"/>
            <a:r>
              <a:rPr lang="en-US" sz="1600" dirty="0"/>
              <a:t>`Path`: Stores file paths or directory locations.</a:t>
            </a:r>
          </a:p>
          <a:p>
            <a:pPr lvl="1"/>
            <a:r>
              <a:rPr lang="en-US" sz="1600" dirty="0"/>
              <a:t>`Version`: Indicates the version of an application or component.</a:t>
            </a:r>
          </a:p>
          <a:p>
            <a:pPr lvl="1"/>
            <a:r>
              <a:rPr lang="en-US" sz="1600" dirty="0"/>
              <a:t>`Enabled`: A flag, often stored as a `REG_DWORD`, indicating whether a feature is enabled (`1`) or disabled (`0`).</a:t>
            </a:r>
          </a:p>
          <a:p>
            <a:pPr lvl="1"/>
            <a:r>
              <a:rPr lang="en-US" sz="1600" dirty="0"/>
              <a:t>`(Default)`: The unnamed default value, often used for primary settings.</a:t>
            </a:r>
          </a:p>
          <a:p>
            <a:pPr lvl="1"/>
            <a:r>
              <a:rPr lang="en-US" sz="1600" dirty="0"/>
              <a:t>`DisplayName`: Stores the name of an application or service as it should appear in the user interface.</a:t>
            </a:r>
          </a:p>
          <a:p>
            <a:pPr lvl="1"/>
            <a:r>
              <a:rPr lang="en-US" sz="1600" dirty="0"/>
              <a:t>`</a:t>
            </a:r>
            <a:r>
              <a:rPr lang="en-US" sz="1600" dirty="0" err="1"/>
              <a:t>ServiceDll</a:t>
            </a:r>
            <a:r>
              <a:rPr lang="en-US" sz="1600" dirty="0"/>
              <a:t>`: Specifies the DLL used by a service</a:t>
            </a:r>
            <a:endParaRPr lang="en-CA" sz="1600" dirty="0"/>
          </a:p>
        </p:txBody>
      </p:sp>
      <p:sp>
        <p:nvSpPr>
          <p:cNvPr id="4" name="Footer Placeholder 3">
            <a:extLst>
              <a:ext uri="{FF2B5EF4-FFF2-40B4-BE49-F238E27FC236}">
                <a16:creationId xmlns:a16="http://schemas.microsoft.com/office/drawing/2014/main" id="{92DE24C0-E8F9-27DC-430D-C6A52215E027}"/>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75516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448-6DE6-02A2-3B88-F4EA650DF34F}"/>
              </a:ext>
            </a:extLst>
          </p:cNvPr>
          <p:cNvSpPr>
            <a:spLocks noGrp="1"/>
          </p:cNvSpPr>
          <p:nvPr>
            <p:ph type="title"/>
          </p:nvPr>
        </p:nvSpPr>
        <p:spPr/>
        <p:txBody>
          <a:bodyPr/>
          <a:lstStyle/>
          <a:p>
            <a:r>
              <a:rPr lang="en-CA" dirty="0"/>
              <a:t>Hives</a:t>
            </a:r>
          </a:p>
        </p:txBody>
      </p:sp>
      <p:sp>
        <p:nvSpPr>
          <p:cNvPr id="3" name="Content Placeholder 2">
            <a:extLst>
              <a:ext uri="{FF2B5EF4-FFF2-40B4-BE49-F238E27FC236}">
                <a16:creationId xmlns:a16="http://schemas.microsoft.com/office/drawing/2014/main" id="{081B4145-C09F-04A8-FA42-4FB5D7A19E66}"/>
              </a:ext>
            </a:extLst>
          </p:cNvPr>
          <p:cNvSpPr>
            <a:spLocks noGrp="1"/>
          </p:cNvSpPr>
          <p:nvPr>
            <p:ph idx="1"/>
          </p:nvPr>
        </p:nvSpPr>
        <p:spPr>
          <a:xfrm>
            <a:off x="838200" y="1825625"/>
            <a:ext cx="10515600" cy="4667250"/>
          </a:xfrm>
        </p:spPr>
        <p:txBody>
          <a:bodyPr>
            <a:normAutofit/>
          </a:bodyPr>
          <a:lstStyle/>
          <a:p>
            <a:pPr marL="457200" indent="-457200">
              <a:buFont typeface="+mj-lt"/>
              <a:buAutoNum type="arabicPeriod"/>
            </a:pPr>
            <a:r>
              <a:rPr lang="en-US" sz="2400" b="1" dirty="0">
                <a:solidFill>
                  <a:srgbClr val="FF0000"/>
                </a:solidFill>
              </a:rPr>
              <a:t>HKEY_CLASSES_ROOT (HKCR): </a:t>
            </a:r>
          </a:p>
          <a:p>
            <a:pPr marL="0" indent="0">
              <a:buNone/>
            </a:pPr>
            <a:r>
              <a:rPr lang="en-US" sz="2000" dirty="0"/>
              <a:t>Contains file associations and OLE (Object Linking and Embedding) object classes. It links file extensions to the applications that handle them and defines the COM (Component Object Model) objects used by applications.</a:t>
            </a:r>
          </a:p>
          <a:p>
            <a:pPr marL="0" indent="0">
              <a:buNone/>
            </a:pPr>
            <a:endParaRPr lang="en-US" sz="2000" dirty="0"/>
          </a:p>
          <a:p>
            <a:pPr marL="0" indent="0">
              <a:buNone/>
            </a:pPr>
            <a:r>
              <a:rPr lang="en-US" sz="2000" dirty="0"/>
              <a:t>Usage: When you double-click a file in Windows Explorer, the settings in this hive determine which application is launched to open the file.</a:t>
            </a:r>
          </a:p>
          <a:p>
            <a:pPr marL="0" indent="0">
              <a:buNone/>
            </a:pPr>
            <a:endParaRPr lang="en-US" sz="2000" dirty="0"/>
          </a:p>
          <a:p>
            <a:pPr marL="0" indent="0">
              <a:buNone/>
            </a:pPr>
            <a:r>
              <a:rPr lang="en-US" sz="2000" dirty="0"/>
              <a:t>HKEY_CURRENT_USER\SOFTWARE\CLASSES</a:t>
            </a:r>
          </a:p>
          <a:p>
            <a:pPr marL="0" indent="0">
              <a:buNone/>
            </a:pPr>
            <a:r>
              <a:rPr lang="en-US" sz="2000" dirty="0"/>
              <a:t>HKEY_LOCAL_MACHINE </a:t>
            </a:r>
            <a:r>
              <a:rPr lang="en-US" sz="2000" dirty="0">
                <a:sym typeface="Wingdings" panose="05000000000000000000" pitchFamily="2" charset="2"/>
              </a:rPr>
              <a:t> Software  Classes  .docx  Word.Document.12  </a:t>
            </a:r>
            <a:r>
              <a:rPr lang="en-US" sz="2000" dirty="0" err="1">
                <a:sym typeface="Wingdings" panose="05000000000000000000" pitchFamily="2" charset="2"/>
              </a:rPr>
              <a:t>ShellNew</a:t>
            </a:r>
            <a:r>
              <a:rPr lang="en-US" sz="2000" dirty="0">
                <a:sym typeface="Wingdings" panose="05000000000000000000" pitchFamily="2" charset="2"/>
              </a:rPr>
              <a:t>  File Name</a:t>
            </a:r>
            <a:endParaRPr lang="en-CA" sz="2000" dirty="0"/>
          </a:p>
          <a:p>
            <a:pPr marL="0" indent="0">
              <a:buNone/>
            </a:pPr>
            <a:r>
              <a:rPr lang="en-CA" sz="2000" dirty="0"/>
              <a:t>16-bit programmer</a:t>
            </a:r>
            <a:endParaRPr lang="en-US" sz="2000" dirty="0"/>
          </a:p>
        </p:txBody>
      </p:sp>
      <p:pic>
        <p:nvPicPr>
          <p:cNvPr id="4" name="Picture 3">
            <a:extLst>
              <a:ext uri="{FF2B5EF4-FFF2-40B4-BE49-F238E27FC236}">
                <a16:creationId xmlns:a16="http://schemas.microsoft.com/office/drawing/2014/main" id="{81F92349-6090-377F-B5AA-A0687E707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412" y="150181"/>
            <a:ext cx="1854304" cy="1964882"/>
          </a:xfrm>
          <a:prstGeom prst="rect">
            <a:avLst/>
          </a:prstGeom>
        </p:spPr>
      </p:pic>
      <p:sp>
        <p:nvSpPr>
          <p:cNvPr id="5" name="Footer Placeholder 4">
            <a:extLst>
              <a:ext uri="{FF2B5EF4-FFF2-40B4-BE49-F238E27FC236}">
                <a16:creationId xmlns:a16="http://schemas.microsoft.com/office/drawing/2014/main" id="{19BEBC09-280D-EF5D-602D-86636A4D6B9E}"/>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296821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448-6DE6-02A2-3B88-F4EA650DF34F}"/>
              </a:ext>
            </a:extLst>
          </p:cNvPr>
          <p:cNvSpPr>
            <a:spLocks noGrp="1"/>
          </p:cNvSpPr>
          <p:nvPr>
            <p:ph type="title"/>
          </p:nvPr>
        </p:nvSpPr>
        <p:spPr/>
        <p:txBody>
          <a:bodyPr/>
          <a:lstStyle/>
          <a:p>
            <a:r>
              <a:rPr lang="en-CA" dirty="0"/>
              <a:t>Hives</a:t>
            </a:r>
          </a:p>
        </p:txBody>
      </p:sp>
      <p:sp>
        <p:nvSpPr>
          <p:cNvPr id="3" name="Content Placeholder 2">
            <a:extLst>
              <a:ext uri="{FF2B5EF4-FFF2-40B4-BE49-F238E27FC236}">
                <a16:creationId xmlns:a16="http://schemas.microsoft.com/office/drawing/2014/main" id="{081B4145-C09F-04A8-FA42-4FB5D7A19E66}"/>
              </a:ext>
            </a:extLst>
          </p:cNvPr>
          <p:cNvSpPr>
            <a:spLocks noGrp="1"/>
          </p:cNvSpPr>
          <p:nvPr>
            <p:ph idx="1"/>
          </p:nvPr>
        </p:nvSpPr>
        <p:spPr>
          <a:xfrm>
            <a:off x="838200" y="1825625"/>
            <a:ext cx="10515600" cy="4882194"/>
          </a:xfrm>
        </p:spPr>
        <p:txBody>
          <a:bodyPr>
            <a:normAutofit/>
          </a:bodyPr>
          <a:lstStyle/>
          <a:p>
            <a:pPr marL="457200" indent="-457200">
              <a:buFont typeface="+mj-lt"/>
              <a:buAutoNum type="arabicPeriod" startAt="2"/>
            </a:pPr>
            <a:r>
              <a:rPr lang="en-US" sz="2400" b="1" dirty="0">
                <a:solidFill>
                  <a:srgbClr val="FF0000"/>
                </a:solidFill>
              </a:rPr>
              <a:t>HKEY_CURRENT_USER (HKCU): (User Level)</a:t>
            </a:r>
          </a:p>
          <a:p>
            <a:pPr marL="0" indent="0">
              <a:buNone/>
            </a:pPr>
            <a:r>
              <a:rPr lang="en-US" sz="2400" dirty="0"/>
              <a:t>configuration settings for the currently logged-in user. It includes settings like </a:t>
            </a:r>
            <a:r>
              <a:rPr lang="en-US" sz="2400" dirty="0">
                <a:solidFill>
                  <a:srgbClr val="002060"/>
                </a:solidFill>
              </a:rPr>
              <a:t>desktop configurations, user-specific software configurations, and user preferences.</a:t>
            </a:r>
          </a:p>
          <a:p>
            <a:pPr marL="0" indent="0">
              <a:buNone/>
            </a:pPr>
            <a:r>
              <a:rPr lang="en-US" sz="2400" dirty="0"/>
              <a:t>The hive is stored in the `</a:t>
            </a:r>
            <a:r>
              <a:rPr lang="en-US" sz="2400" b="1" dirty="0">
                <a:solidFill>
                  <a:srgbClr val="FF0000"/>
                </a:solidFill>
              </a:rPr>
              <a:t>Ntuser.dat</a:t>
            </a:r>
            <a:r>
              <a:rPr lang="en-US" sz="2400" dirty="0"/>
              <a:t>` file located in the user's profile directory (`C:\Users\Username`).</a:t>
            </a:r>
          </a:p>
          <a:p>
            <a:pPr marL="0" indent="0">
              <a:buNone/>
            </a:pPr>
            <a:r>
              <a:rPr lang="en-US" sz="2400" dirty="0"/>
              <a:t>Ex: </a:t>
            </a:r>
            <a:r>
              <a:rPr lang="en-CA" sz="2400" dirty="0"/>
              <a:t>Run App Automatically when device Run</a:t>
            </a:r>
          </a:p>
          <a:p>
            <a:pPr marL="0" indent="0">
              <a:buNone/>
            </a:pPr>
            <a:r>
              <a:rPr lang="en-US" sz="2000" dirty="0"/>
              <a:t>HKEY_CURRENT_USER</a:t>
            </a:r>
            <a:r>
              <a:rPr lang="en-CA" sz="2000" dirty="0"/>
              <a:t> </a:t>
            </a:r>
            <a:r>
              <a:rPr lang="en-CA" sz="2000" dirty="0">
                <a:sym typeface="Wingdings" panose="05000000000000000000" pitchFamily="2" charset="2"/>
              </a:rPr>
              <a:t> Software  Microsoft  Windows  CurrentVersion  Run</a:t>
            </a:r>
          </a:p>
          <a:p>
            <a:pPr marL="0" indent="0">
              <a:buNone/>
            </a:pPr>
            <a:r>
              <a:rPr lang="en-CA" sz="2000" dirty="0">
                <a:sym typeface="Wingdings" panose="05000000000000000000" pitchFamily="2" charset="2"/>
              </a:rPr>
              <a:t>To Add: right click  new  String Value  [Name] ,  modify  Value Data  [path.exe] </a:t>
            </a:r>
          </a:p>
          <a:p>
            <a:pPr marL="0" indent="0">
              <a:buNone/>
            </a:pPr>
            <a:endParaRPr lang="en-CA" sz="2000" dirty="0">
              <a:sym typeface="Wingdings" panose="05000000000000000000" pitchFamily="2" charset="2"/>
            </a:endParaRPr>
          </a:p>
          <a:p>
            <a:pPr marL="0" indent="0">
              <a:buNone/>
            </a:pPr>
            <a:r>
              <a:rPr lang="en-CA" sz="2000" dirty="0">
                <a:sym typeface="Wingdings" panose="05000000000000000000" pitchFamily="2" charset="2"/>
              </a:rPr>
              <a:t>Ex: </a:t>
            </a:r>
            <a:r>
              <a:rPr lang="en-US" sz="2000" dirty="0"/>
              <a:t>HKEY_CURRENT_USER</a:t>
            </a:r>
            <a:r>
              <a:rPr lang="en-CA" sz="2000" dirty="0"/>
              <a:t> </a:t>
            </a:r>
            <a:r>
              <a:rPr lang="en-CA" sz="2000" dirty="0">
                <a:sym typeface="Wingdings" panose="05000000000000000000" pitchFamily="2" charset="2"/>
              </a:rPr>
              <a:t> Software  Adobe  Photoshop  160.0</a:t>
            </a:r>
          </a:p>
          <a:p>
            <a:pPr marL="0" indent="0">
              <a:buNone/>
            </a:pPr>
            <a:r>
              <a:rPr lang="en-CA" sz="2000" dirty="0">
                <a:sym typeface="Wingdings" panose="05000000000000000000" pitchFamily="2" charset="2"/>
              </a:rPr>
              <a:t>Ex: </a:t>
            </a:r>
            <a:r>
              <a:rPr lang="en-US" sz="2000" dirty="0"/>
              <a:t>HKEY_CURRENT_USER</a:t>
            </a:r>
            <a:r>
              <a:rPr lang="en-CA" sz="2000" dirty="0"/>
              <a:t> </a:t>
            </a:r>
            <a:r>
              <a:rPr lang="en-CA" sz="2000" dirty="0">
                <a:sym typeface="Wingdings" panose="05000000000000000000" pitchFamily="2" charset="2"/>
              </a:rPr>
              <a:t> Software  Python  </a:t>
            </a:r>
            <a:r>
              <a:rPr lang="en-CA" sz="2000" dirty="0" err="1">
                <a:sym typeface="Wingdings" panose="05000000000000000000" pitchFamily="2" charset="2"/>
              </a:rPr>
              <a:t>PythonCore</a:t>
            </a:r>
            <a:r>
              <a:rPr lang="en-CA" sz="2000" dirty="0">
                <a:sym typeface="Wingdings" panose="05000000000000000000" pitchFamily="2" charset="2"/>
              </a:rPr>
              <a:t>  3.10</a:t>
            </a:r>
          </a:p>
          <a:p>
            <a:pPr marL="0" indent="0">
              <a:buNone/>
            </a:pPr>
            <a:endParaRPr lang="en-US" sz="2000" dirty="0"/>
          </a:p>
        </p:txBody>
      </p:sp>
      <p:pic>
        <p:nvPicPr>
          <p:cNvPr id="4" name="Picture 3">
            <a:extLst>
              <a:ext uri="{FF2B5EF4-FFF2-40B4-BE49-F238E27FC236}">
                <a16:creationId xmlns:a16="http://schemas.microsoft.com/office/drawing/2014/main" id="{81F92349-6090-377F-B5AA-A0687E707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5412" y="150181"/>
            <a:ext cx="1854304" cy="1964882"/>
          </a:xfrm>
          <a:prstGeom prst="rect">
            <a:avLst/>
          </a:prstGeom>
        </p:spPr>
      </p:pic>
      <p:sp>
        <p:nvSpPr>
          <p:cNvPr id="5" name="Footer Placeholder 4">
            <a:extLst>
              <a:ext uri="{FF2B5EF4-FFF2-40B4-BE49-F238E27FC236}">
                <a16:creationId xmlns:a16="http://schemas.microsoft.com/office/drawing/2014/main" id="{FF63A64E-1B6C-AE32-DB66-874BD1A5FCFC}"/>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1879836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CDDC8-6C77-E82B-EBC2-EED65B2DA3FE}"/>
              </a:ext>
            </a:extLst>
          </p:cNvPr>
          <p:cNvSpPr>
            <a:spLocks noGrp="1"/>
          </p:cNvSpPr>
          <p:nvPr>
            <p:ph type="title"/>
          </p:nvPr>
        </p:nvSpPr>
        <p:spPr/>
        <p:txBody>
          <a:bodyPr/>
          <a:lstStyle/>
          <a:p>
            <a:r>
              <a:rPr lang="en-US" dirty="0"/>
              <a:t>Setting &amp; Configuration of Application</a:t>
            </a:r>
            <a:endParaRPr lang="en-CA" dirty="0"/>
          </a:p>
        </p:txBody>
      </p:sp>
      <p:sp>
        <p:nvSpPr>
          <p:cNvPr id="3" name="Content Placeholder 2">
            <a:extLst>
              <a:ext uri="{FF2B5EF4-FFF2-40B4-BE49-F238E27FC236}">
                <a16:creationId xmlns:a16="http://schemas.microsoft.com/office/drawing/2014/main" id="{6A35A850-94E2-AD70-A74C-B009BEAC40AC}"/>
              </a:ext>
            </a:extLst>
          </p:cNvPr>
          <p:cNvSpPr>
            <a:spLocks noGrp="1"/>
          </p:cNvSpPr>
          <p:nvPr>
            <p:ph idx="1"/>
          </p:nvPr>
        </p:nvSpPr>
        <p:spPr/>
        <p:txBody>
          <a:bodyPr>
            <a:normAutofit/>
          </a:bodyPr>
          <a:lstStyle/>
          <a:p>
            <a:r>
              <a:rPr lang="en-US" sz="2400" dirty="0"/>
              <a:t>Where are application configuration settings saved?</a:t>
            </a:r>
            <a:endParaRPr lang="ar-JO" sz="2400" dirty="0"/>
          </a:p>
          <a:p>
            <a:r>
              <a:rPr lang="en-US" sz="2400" dirty="0"/>
              <a:t>font type and style in Word or character design for a game you play.</a:t>
            </a:r>
          </a:p>
          <a:p>
            <a:endParaRPr lang="en-US" sz="2400" dirty="0"/>
          </a:p>
          <a:p>
            <a:r>
              <a:rPr lang="en-US" sz="2400" dirty="0"/>
              <a:t>Application </a:t>
            </a:r>
            <a:r>
              <a:rPr lang="en-US" sz="2400" dirty="0">
                <a:sym typeface="Wingdings" panose="05000000000000000000" pitchFamily="2" charset="2"/>
              </a:rPr>
              <a:t> </a:t>
            </a:r>
            <a:r>
              <a:rPr lang="en-US" sz="2400" dirty="0"/>
              <a:t>(color, font size, screen size, path install program &amp; setting, version ,update &amp; upgrade)</a:t>
            </a:r>
            <a:endParaRPr lang="ar-JO" sz="2400" dirty="0"/>
          </a:p>
          <a:p>
            <a:r>
              <a:rPr lang="en-US" sz="2400" dirty="0"/>
              <a:t>Your personality on the device, your preferences for design and organization.</a:t>
            </a:r>
          </a:p>
          <a:p>
            <a:endParaRPr lang="ar-JO" sz="2400" dirty="0"/>
          </a:p>
          <a:p>
            <a:endParaRPr lang="en-CA" sz="2400" dirty="0"/>
          </a:p>
        </p:txBody>
      </p:sp>
      <p:pic>
        <p:nvPicPr>
          <p:cNvPr id="5" name="Picture 4">
            <a:extLst>
              <a:ext uri="{FF2B5EF4-FFF2-40B4-BE49-F238E27FC236}">
                <a16:creationId xmlns:a16="http://schemas.microsoft.com/office/drawing/2014/main" id="{643C8255-85C7-39EB-882F-08ACE4D709A4}"/>
              </a:ext>
            </a:extLst>
          </p:cNvPr>
          <p:cNvPicPr>
            <a:picLocks noChangeAspect="1"/>
          </p:cNvPicPr>
          <p:nvPr/>
        </p:nvPicPr>
        <p:blipFill>
          <a:blip r:embed="rId2"/>
          <a:srcRect t="30284" b="19615"/>
          <a:stretch/>
        </p:blipFill>
        <p:spPr>
          <a:xfrm>
            <a:off x="9522351" y="1579819"/>
            <a:ext cx="2578621" cy="491612"/>
          </a:xfrm>
          <a:prstGeom prst="rect">
            <a:avLst/>
          </a:prstGeom>
          <a:ln>
            <a:solidFill>
              <a:schemeClr val="accent1"/>
            </a:solidFill>
          </a:ln>
        </p:spPr>
      </p:pic>
      <p:pic>
        <p:nvPicPr>
          <p:cNvPr id="7" name="Graphic 6" descr="Checkmark with solid fill">
            <a:extLst>
              <a:ext uri="{FF2B5EF4-FFF2-40B4-BE49-F238E27FC236}">
                <a16:creationId xmlns:a16="http://schemas.microsoft.com/office/drawing/2014/main" id="{E7330E9E-4672-AFEB-D82C-79F7F9CD0D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3012" y="3106815"/>
            <a:ext cx="575187" cy="575187"/>
          </a:xfrm>
          <a:prstGeom prst="rect">
            <a:avLst/>
          </a:prstGeom>
        </p:spPr>
      </p:pic>
      <p:pic>
        <p:nvPicPr>
          <p:cNvPr id="9" name="Graphic 8" descr="Close with solid fill">
            <a:extLst>
              <a:ext uri="{FF2B5EF4-FFF2-40B4-BE49-F238E27FC236}">
                <a16:creationId xmlns:a16="http://schemas.microsoft.com/office/drawing/2014/main" id="{F93FF449-C5F4-ACC4-FB92-ACDD81EA5C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3013" y="2194334"/>
            <a:ext cx="575187" cy="575187"/>
          </a:xfrm>
          <a:prstGeom prst="rect">
            <a:avLst/>
          </a:prstGeom>
        </p:spPr>
      </p:pic>
      <p:sp>
        <p:nvSpPr>
          <p:cNvPr id="4" name="Footer Placeholder 3">
            <a:extLst>
              <a:ext uri="{FF2B5EF4-FFF2-40B4-BE49-F238E27FC236}">
                <a16:creationId xmlns:a16="http://schemas.microsoft.com/office/drawing/2014/main" id="{6A95AF88-34A3-D97C-0207-F6880A667FE7}"/>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2022366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448-6DE6-02A2-3B88-F4EA650DF34F}"/>
              </a:ext>
            </a:extLst>
          </p:cNvPr>
          <p:cNvSpPr>
            <a:spLocks noGrp="1"/>
          </p:cNvSpPr>
          <p:nvPr>
            <p:ph type="title"/>
          </p:nvPr>
        </p:nvSpPr>
        <p:spPr/>
        <p:txBody>
          <a:bodyPr/>
          <a:lstStyle/>
          <a:p>
            <a:r>
              <a:rPr lang="en-CA" dirty="0"/>
              <a:t>Hives</a:t>
            </a:r>
          </a:p>
        </p:txBody>
      </p:sp>
      <p:sp>
        <p:nvSpPr>
          <p:cNvPr id="3" name="Content Placeholder 2">
            <a:extLst>
              <a:ext uri="{FF2B5EF4-FFF2-40B4-BE49-F238E27FC236}">
                <a16:creationId xmlns:a16="http://schemas.microsoft.com/office/drawing/2014/main" id="{081B4145-C09F-04A8-FA42-4FB5D7A19E66}"/>
              </a:ext>
            </a:extLst>
          </p:cNvPr>
          <p:cNvSpPr>
            <a:spLocks noGrp="1"/>
          </p:cNvSpPr>
          <p:nvPr>
            <p:ph idx="1"/>
          </p:nvPr>
        </p:nvSpPr>
        <p:spPr/>
        <p:txBody>
          <a:bodyPr>
            <a:normAutofit/>
          </a:bodyPr>
          <a:lstStyle/>
          <a:p>
            <a:pPr marL="457200" indent="-457200">
              <a:buFont typeface="+mj-lt"/>
              <a:buAutoNum type="arabicPeriod" startAt="3"/>
            </a:pPr>
            <a:r>
              <a:rPr lang="en-US" sz="2400" b="1" dirty="0">
                <a:solidFill>
                  <a:srgbClr val="FF0000"/>
                </a:solidFill>
              </a:rPr>
              <a:t>HKEY_LOCAL_MACHINE (HKLM): (Device Level)</a:t>
            </a:r>
          </a:p>
          <a:p>
            <a:pPr marL="0" indent="0">
              <a:buNone/>
            </a:pPr>
            <a:r>
              <a:rPr lang="en-US" sz="2400" dirty="0"/>
              <a:t>Stores settings and configurations that apply to all users on the computer.</a:t>
            </a:r>
          </a:p>
          <a:p>
            <a:pPr marL="0" indent="0">
              <a:buNone/>
            </a:pPr>
            <a:r>
              <a:rPr lang="en-US" sz="2400" dirty="0"/>
              <a:t>Contains system-wide settings such as hardware configurations, installed software, system services, and more.</a:t>
            </a:r>
          </a:p>
          <a:p>
            <a:r>
              <a:rPr lang="en-US" sz="2400" dirty="0"/>
              <a:t>Subkeys:</a:t>
            </a:r>
          </a:p>
          <a:p>
            <a:pPr marL="914400" lvl="1" indent="-457200">
              <a:buFont typeface="+mj-lt"/>
              <a:buAutoNum type="alphaUcPeriod"/>
            </a:pPr>
            <a:r>
              <a:rPr lang="en-US" sz="2000" dirty="0">
                <a:solidFill>
                  <a:srgbClr val="FF0000"/>
                </a:solidFill>
              </a:rPr>
              <a:t>SAM</a:t>
            </a:r>
            <a:r>
              <a:rPr lang="en-US" sz="2000" dirty="0"/>
              <a:t>: Security Accounts Manager database, which stores user account information.</a:t>
            </a:r>
          </a:p>
          <a:p>
            <a:pPr marL="914400" lvl="1" indent="-457200">
              <a:buFont typeface="+mj-lt"/>
              <a:buAutoNum type="alphaUcPeriod"/>
            </a:pPr>
            <a:r>
              <a:rPr lang="en-US" sz="2100" dirty="0">
                <a:solidFill>
                  <a:srgbClr val="FF0000"/>
                </a:solidFill>
              </a:rPr>
              <a:t>SECURITY</a:t>
            </a:r>
            <a:r>
              <a:rPr lang="en-US" sz="2000" dirty="0"/>
              <a:t>: Security-related settings, policies, and audit settings.</a:t>
            </a:r>
          </a:p>
          <a:p>
            <a:pPr marL="914400" lvl="1" indent="-457200">
              <a:buFont typeface="+mj-lt"/>
              <a:buAutoNum type="alphaUcPeriod"/>
            </a:pPr>
            <a:r>
              <a:rPr lang="en-US" sz="2100" dirty="0">
                <a:solidFill>
                  <a:srgbClr val="FF0000"/>
                </a:solidFill>
              </a:rPr>
              <a:t>SYSTEM</a:t>
            </a:r>
            <a:r>
              <a:rPr lang="en-US" sz="2000" dirty="0"/>
              <a:t>: System configuration, including services and drivers.</a:t>
            </a:r>
          </a:p>
          <a:p>
            <a:pPr marL="914400" lvl="1" indent="-457200">
              <a:buFont typeface="+mj-lt"/>
              <a:buAutoNum type="alphaUcPeriod"/>
            </a:pPr>
            <a:r>
              <a:rPr lang="en-US" sz="2100" dirty="0">
                <a:solidFill>
                  <a:srgbClr val="FF0000"/>
                </a:solidFill>
              </a:rPr>
              <a:t>SOFTWARE</a:t>
            </a:r>
            <a:r>
              <a:rPr lang="en-US" sz="2000" dirty="0"/>
              <a:t>: Installed software information and their settings.</a:t>
            </a:r>
          </a:p>
          <a:p>
            <a:pPr marL="0" indent="0">
              <a:buNone/>
            </a:pPr>
            <a:endParaRPr lang="en-US" sz="2400" dirty="0"/>
          </a:p>
        </p:txBody>
      </p:sp>
      <p:pic>
        <p:nvPicPr>
          <p:cNvPr id="4" name="Picture 3">
            <a:extLst>
              <a:ext uri="{FF2B5EF4-FFF2-40B4-BE49-F238E27FC236}">
                <a16:creationId xmlns:a16="http://schemas.microsoft.com/office/drawing/2014/main" id="{81F92349-6090-377F-B5AA-A0687E707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412" y="150181"/>
            <a:ext cx="1854304" cy="1964882"/>
          </a:xfrm>
          <a:prstGeom prst="rect">
            <a:avLst/>
          </a:prstGeom>
        </p:spPr>
      </p:pic>
      <p:sp>
        <p:nvSpPr>
          <p:cNvPr id="5" name="Footer Placeholder 4">
            <a:extLst>
              <a:ext uri="{FF2B5EF4-FFF2-40B4-BE49-F238E27FC236}">
                <a16:creationId xmlns:a16="http://schemas.microsoft.com/office/drawing/2014/main" id="{5915C41D-E45E-B675-43B4-3AD74EF08D25}"/>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397452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448-6DE6-02A2-3B88-F4EA650DF34F}"/>
              </a:ext>
            </a:extLst>
          </p:cNvPr>
          <p:cNvSpPr>
            <a:spLocks noGrp="1"/>
          </p:cNvSpPr>
          <p:nvPr>
            <p:ph type="title"/>
          </p:nvPr>
        </p:nvSpPr>
        <p:spPr/>
        <p:txBody>
          <a:bodyPr/>
          <a:lstStyle/>
          <a:p>
            <a:r>
              <a:rPr lang="en-CA" dirty="0"/>
              <a:t>Hives</a:t>
            </a:r>
          </a:p>
        </p:txBody>
      </p:sp>
      <p:sp>
        <p:nvSpPr>
          <p:cNvPr id="3" name="Content Placeholder 2">
            <a:extLst>
              <a:ext uri="{FF2B5EF4-FFF2-40B4-BE49-F238E27FC236}">
                <a16:creationId xmlns:a16="http://schemas.microsoft.com/office/drawing/2014/main" id="{081B4145-C09F-04A8-FA42-4FB5D7A19E66}"/>
              </a:ext>
            </a:extLst>
          </p:cNvPr>
          <p:cNvSpPr>
            <a:spLocks noGrp="1"/>
          </p:cNvSpPr>
          <p:nvPr>
            <p:ph idx="1"/>
          </p:nvPr>
        </p:nvSpPr>
        <p:spPr>
          <a:xfrm>
            <a:off x="838200" y="1825625"/>
            <a:ext cx="4933335" cy="4351338"/>
          </a:xfrm>
        </p:spPr>
        <p:txBody>
          <a:bodyPr>
            <a:normAutofit/>
          </a:bodyPr>
          <a:lstStyle/>
          <a:p>
            <a:pPr marL="457200" indent="-457200">
              <a:buFont typeface="+mj-lt"/>
              <a:buAutoNum type="arabicPeriod" startAt="4"/>
            </a:pPr>
            <a:r>
              <a:rPr lang="en-US" sz="2400" b="1" dirty="0">
                <a:solidFill>
                  <a:srgbClr val="FF0000"/>
                </a:solidFill>
              </a:rPr>
              <a:t>HKEY_USERS (HKU): </a:t>
            </a:r>
          </a:p>
          <a:p>
            <a:pPr marL="0" indent="0">
              <a:buNone/>
            </a:pPr>
            <a:r>
              <a:rPr lang="en-US" sz="2400" dirty="0"/>
              <a:t>Contains settings for all user profiles on the computer.</a:t>
            </a:r>
          </a:p>
          <a:p>
            <a:pPr marL="0" indent="0">
              <a:buNone/>
            </a:pPr>
            <a:r>
              <a:rPr lang="en-US" sz="2400" dirty="0"/>
              <a:t>including the default profile and the currently logged-in user's settings.</a:t>
            </a:r>
          </a:p>
          <a:p>
            <a:pPr marL="0" indent="0">
              <a:buNone/>
            </a:pPr>
            <a:endParaRPr lang="en-US" sz="2400" dirty="0"/>
          </a:p>
          <a:p>
            <a:pPr>
              <a:buFontTx/>
              <a:buChar char="-"/>
            </a:pPr>
            <a:r>
              <a:rPr lang="en-US" sz="2400" dirty="0"/>
              <a:t>SID (Security identifier)</a:t>
            </a:r>
          </a:p>
          <a:p>
            <a:pPr>
              <a:buFontTx/>
              <a:buChar char="-"/>
            </a:pPr>
            <a:r>
              <a:rPr lang="en-US" sz="2400" dirty="0"/>
              <a:t>User ID</a:t>
            </a:r>
          </a:p>
          <a:p>
            <a:pPr marL="0" indent="0">
              <a:buNone/>
            </a:pPr>
            <a:r>
              <a:rPr lang="en-US" sz="2400" dirty="0"/>
              <a:t>HKEY_CURRENT_USER &amp;&amp; HKEY_USERS</a:t>
            </a:r>
          </a:p>
          <a:p>
            <a:pPr>
              <a:buFontTx/>
              <a:buChar char="-"/>
            </a:pPr>
            <a:endParaRPr lang="en-US" sz="2400" dirty="0"/>
          </a:p>
          <a:p>
            <a:pPr marL="0" indent="0">
              <a:buNone/>
            </a:pPr>
            <a:endParaRPr lang="en-CA" sz="2400" dirty="0"/>
          </a:p>
        </p:txBody>
      </p:sp>
      <p:pic>
        <p:nvPicPr>
          <p:cNvPr id="4" name="Picture 3">
            <a:extLst>
              <a:ext uri="{FF2B5EF4-FFF2-40B4-BE49-F238E27FC236}">
                <a16:creationId xmlns:a16="http://schemas.microsoft.com/office/drawing/2014/main" id="{81F92349-6090-377F-B5AA-A0687E707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412" y="150181"/>
            <a:ext cx="1854304" cy="1964882"/>
          </a:xfrm>
          <a:prstGeom prst="rect">
            <a:avLst/>
          </a:prstGeom>
        </p:spPr>
      </p:pic>
      <p:pic>
        <p:nvPicPr>
          <p:cNvPr id="6" name="Picture 5">
            <a:extLst>
              <a:ext uri="{FF2B5EF4-FFF2-40B4-BE49-F238E27FC236}">
                <a16:creationId xmlns:a16="http://schemas.microsoft.com/office/drawing/2014/main" id="{753DAC23-7512-3EE4-E363-A39774247BCA}"/>
              </a:ext>
            </a:extLst>
          </p:cNvPr>
          <p:cNvPicPr>
            <a:picLocks noChangeAspect="1"/>
          </p:cNvPicPr>
          <p:nvPr/>
        </p:nvPicPr>
        <p:blipFill>
          <a:blip r:embed="rId3"/>
          <a:srcRect r="65484" b="58710"/>
          <a:stretch/>
        </p:blipFill>
        <p:spPr>
          <a:xfrm>
            <a:off x="6007509" y="2614269"/>
            <a:ext cx="5893515" cy="3965730"/>
          </a:xfrm>
          <a:prstGeom prst="rect">
            <a:avLst/>
          </a:prstGeom>
        </p:spPr>
      </p:pic>
      <p:sp>
        <p:nvSpPr>
          <p:cNvPr id="5" name="Footer Placeholder 4">
            <a:extLst>
              <a:ext uri="{FF2B5EF4-FFF2-40B4-BE49-F238E27FC236}">
                <a16:creationId xmlns:a16="http://schemas.microsoft.com/office/drawing/2014/main" id="{F2E46ACE-CD17-AA40-1505-2B9D32295356}"/>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3663299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448-6DE6-02A2-3B88-F4EA650DF34F}"/>
              </a:ext>
            </a:extLst>
          </p:cNvPr>
          <p:cNvSpPr>
            <a:spLocks noGrp="1"/>
          </p:cNvSpPr>
          <p:nvPr>
            <p:ph type="title"/>
          </p:nvPr>
        </p:nvSpPr>
        <p:spPr/>
        <p:txBody>
          <a:bodyPr/>
          <a:lstStyle/>
          <a:p>
            <a:r>
              <a:rPr lang="en-CA" dirty="0"/>
              <a:t>Hives</a:t>
            </a:r>
          </a:p>
        </p:txBody>
      </p:sp>
      <p:sp>
        <p:nvSpPr>
          <p:cNvPr id="3" name="Content Placeholder 2">
            <a:extLst>
              <a:ext uri="{FF2B5EF4-FFF2-40B4-BE49-F238E27FC236}">
                <a16:creationId xmlns:a16="http://schemas.microsoft.com/office/drawing/2014/main" id="{081B4145-C09F-04A8-FA42-4FB5D7A19E66}"/>
              </a:ext>
            </a:extLst>
          </p:cNvPr>
          <p:cNvSpPr>
            <a:spLocks noGrp="1"/>
          </p:cNvSpPr>
          <p:nvPr>
            <p:ph idx="1"/>
          </p:nvPr>
        </p:nvSpPr>
        <p:spPr/>
        <p:txBody>
          <a:bodyPr>
            <a:normAutofit/>
          </a:bodyPr>
          <a:lstStyle/>
          <a:p>
            <a:pPr marL="457200" indent="-457200">
              <a:buFont typeface="+mj-lt"/>
              <a:buAutoNum type="arabicPeriod" startAt="5"/>
            </a:pPr>
            <a:r>
              <a:rPr lang="en-US" sz="2400" b="1" dirty="0">
                <a:solidFill>
                  <a:srgbClr val="FF0000"/>
                </a:solidFill>
              </a:rPr>
              <a:t>HKEY_CURRENT_CONFIG (HKCC):</a:t>
            </a:r>
          </a:p>
          <a:p>
            <a:pPr marL="0" indent="0">
              <a:buNone/>
            </a:pPr>
            <a:r>
              <a:rPr lang="en-US" sz="2400" dirty="0"/>
              <a:t>Provides a snapshot of the current hardware configuration, including settings that are dynamic and change depending on the hardware state.</a:t>
            </a:r>
            <a:endParaRPr lang="en-CA" sz="2400" dirty="0"/>
          </a:p>
        </p:txBody>
      </p:sp>
      <p:pic>
        <p:nvPicPr>
          <p:cNvPr id="4" name="Picture 3">
            <a:extLst>
              <a:ext uri="{FF2B5EF4-FFF2-40B4-BE49-F238E27FC236}">
                <a16:creationId xmlns:a16="http://schemas.microsoft.com/office/drawing/2014/main" id="{81F92349-6090-377F-B5AA-A0687E707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412" y="150181"/>
            <a:ext cx="1854304" cy="1964882"/>
          </a:xfrm>
          <a:prstGeom prst="rect">
            <a:avLst/>
          </a:prstGeom>
        </p:spPr>
      </p:pic>
      <p:sp>
        <p:nvSpPr>
          <p:cNvPr id="5" name="Footer Placeholder 4">
            <a:extLst>
              <a:ext uri="{FF2B5EF4-FFF2-40B4-BE49-F238E27FC236}">
                <a16:creationId xmlns:a16="http://schemas.microsoft.com/office/drawing/2014/main" id="{4EB31D55-3227-276C-7EB8-2C824B70C643}"/>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805594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448-6DE6-02A2-3B88-F4EA650DF34F}"/>
              </a:ext>
            </a:extLst>
          </p:cNvPr>
          <p:cNvSpPr>
            <a:spLocks noGrp="1"/>
          </p:cNvSpPr>
          <p:nvPr>
            <p:ph type="title"/>
          </p:nvPr>
        </p:nvSpPr>
        <p:spPr/>
        <p:txBody>
          <a:bodyPr/>
          <a:lstStyle/>
          <a:p>
            <a:r>
              <a:rPr lang="en-US" dirty="0"/>
              <a:t>Add &amp; Remove program</a:t>
            </a:r>
            <a:endParaRPr lang="en-CA" dirty="0"/>
          </a:p>
        </p:txBody>
      </p:sp>
      <p:sp>
        <p:nvSpPr>
          <p:cNvPr id="3" name="Content Placeholder 2">
            <a:extLst>
              <a:ext uri="{FF2B5EF4-FFF2-40B4-BE49-F238E27FC236}">
                <a16:creationId xmlns:a16="http://schemas.microsoft.com/office/drawing/2014/main" id="{081B4145-C09F-04A8-FA42-4FB5D7A19E66}"/>
              </a:ext>
            </a:extLst>
          </p:cNvPr>
          <p:cNvSpPr>
            <a:spLocks noGrp="1"/>
          </p:cNvSpPr>
          <p:nvPr>
            <p:ph idx="1"/>
          </p:nvPr>
        </p:nvSpPr>
        <p:spPr>
          <a:xfrm>
            <a:off x="265471" y="2330007"/>
            <a:ext cx="11818373" cy="4351338"/>
          </a:xfrm>
        </p:spPr>
        <p:txBody>
          <a:bodyPr>
            <a:normAutofit/>
          </a:bodyPr>
          <a:lstStyle/>
          <a:p>
            <a:r>
              <a:rPr lang="en-CA" sz="2000" dirty="0"/>
              <a:t>program’s GUID (Globally Unique Identifier)</a:t>
            </a:r>
          </a:p>
          <a:p>
            <a:r>
              <a:rPr lang="en-CA" sz="2000" dirty="0"/>
              <a:t>Computer\HKEY_LOCAL_MACHINE\SOFTWARE\Microsoft\Windows\CurrentVersion\Uninstall</a:t>
            </a:r>
          </a:p>
          <a:p>
            <a:r>
              <a:rPr lang="en-CA" sz="2000" dirty="0"/>
              <a:t>Computer\HKEY_LOCAL_MACHINE\SOFTWARE\WOW6432Node\Microsoft\Windows\CurrentVersion\Uninstall</a:t>
            </a:r>
          </a:p>
          <a:p>
            <a:endParaRPr lang="en-CA" sz="2000" dirty="0"/>
          </a:p>
          <a:p>
            <a:r>
              <a:rPr lang="en-US" sz="2000" dirty="0"/>
              <a:t>HKEY_LOCAL_MACHINE\SYSTEM\</a:t>
            </a:r>
            <a:r>
              <a:rPr lang="en-US" sz="2000" dirty="0" err="1"/>
              <a:t>CurrentControlSet</a:t>
            </a:r>
            <a:r>
              <a:rPr lang="en-US" sz="2000" dirty="0"/>
              <a:t>\Services\</a:t>
            </a:r>
            <a:r>
              <a:rPr lang="en-US" sz="2000" dirty="0" err="1"/>
              <a:t>SharedAccess</a:t>
            </a:r>
            <a:r>
              <a:rPr lang="en-US" sz="2000" dirty="0"/>
              <a:t>\Parameters\</a:t>
            </a:r>
            <a:r>
              <a:rPr lang="en-US" sz="2000" dirty="0" err="1"/>
              <a:t>FirewallPolicy</a:t>
            </a:r>
            <a:endParaRPr lang="en-US" sz="2000" dirty="0"/>
          </a:p>
          <a:p>
            <a:r>
              <a:rPr lang="en-US" sz="2000" dirty="0"/>
              <a:t>HKEY_LOCAL_MACHINE\SYSTEM\</a:t>
            </a:r>
            <a:r>
              <a:rPr lang="en-US" sz="2000" dirty="0" err="1"/>
              <a:t>CurrentControlSet</a:t>
            </a:r>
            <a:r>
              <a:rPr lang="en-US" sz="2000" dirty="0"/>
              <a:t>\Services\</a:t>
            </a:r>
            <a:r>
              <a:rPr lang="en-US" sz="2000" dirty="0" err="1"/>
              <a:t>Tcpip</a:t>
            </a:r>
            <a:r>
              <a:rPr lang="en-US" sz="2000" dirty="0"/>
              <a:t>\Parameters</a:t>
            </a:r>
          </a:p>
          <a:p>
            <a:r>
              <a:rPr lang="en-US" sz="2000" dirty="0"/>
              <a:t>HKEY_LOCAL_MACHINE\SYSTEM\</a:t>
            </a:r>
            <a:r>
              <a:rPr lang="en-US" sz="2000" dirty="0" err="1"/>
              <a:t>CurrentControlSet</a:t>
            </a:r>
            <a:r>
              <a:rPr lang="en-US" sz="2000" dirty="0"/>
              <a:t>\Services\</a:t>
            </a:r>
            <a:r>
              <a:rPr lang="en-US" sz="2000" dirty="0" err="1"/>
              <a:t>NlaSvc</a:t>
            </a:r>
            <a:r>
              <a:rPr lang="en-US" sz="2000" dirty="0"/>
              <a:t>\Parameters\Internet</a:t>
            </a:r>
          </a:p>
          <a:p>
            <a:r>
              <a:rPr lang="en-US" sz="2000" dirty="0"/>
              <a:t>HKEY_LOCAL_MACHINE\SYSTEM\</a:t>
            </a:r>
            <a:r>
              <a:rPr lang="en-US" sz="2000" dirty="0" err="1"/>
              <a:t>CurrentControlSet</a:t>
            </a:r>
            <a:r>
              <a:rPr lang="en-US" sz="2000" dirty="0"/>
              <a:t>\Services\</a:t>
            </a:r>
            <a:r>
              <a:rPr lang="en-US" sz="2000" dirty="0" err="1"/>
              <a:t>SharedAccess</a:t>
            </a:r>
            <a:r>
              <a:rPr lang="en-US" sz="2000" dirty="0"/>
              <a:t>\Parameters\</a:t>
            </a:r>
            <a:r>
              <a:rPr lang="en-US" sz="2000" dirty="0" err="1"/>
              <a:t>FirewallPolicy</a:t>
            </a:r>
            <a:r>
              <a:rPr lang="en-US" sz="2000" dirty="0"/>
              <a:t>\</a:t>
            </a:r>
            <a:r>
              <a:rPr lang="en-US" sz="2000" dirty="0" err="1"/>
              <a:t>DomainProfile</a:t>
            </a:r>
            <a:endParaRPr lang="en-US" sz="2000" dirty="0"/>
          </a:p>
          <a:p>
            <a:endParaRPr lang="en-CA" sz="2000" dirty="0"/>
          </a:p>
          <a:p>
            <a:endParaRPr lang="en-CA" sz="2000" dirty="0"/>
          </a:p>
        </p:txBody>
      </p:sp>
      <p:pic>
        <p:nvPicPr>
          <p:cNvPr id="4" name="Picture 3">
            <a:extLst>
              <a:ext uri="{FF2B5EF4-FFF2-40B4-BE49-F238E27FC236}">
                <a16:creationId xmlns:a16="http://schemas.microsoft.com/office/drawing/2014/main" id="{81F92349-6090-377F-B5AA-A0687E707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412" y="150181"/>
            <a:ext cx="1854304" cy="1964882"/>
          </a:xfrm>
          <a:prstGeom prst="rect">
            <a:avLst/>
          </a:prstGeom>
        </p:spPr>
      </p:pic>
      <p:sp>
        <p:nvSpPr>
          <p:cNvPr id="5" name="Footer Placeholder 4">
            <a:extLst>
              <a:ext uri="{FF2B5EF4-FFF2-40B4-BE49-F238E27FC236}">
                <a16:creationId xmlns:a16="http://schemas.microsoft.com/office/drawing/2014/main" id="{3D9D53FF-2054-613F-BBF3-9F9559733A64}"/>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3513813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448-6DE6-02A2-3B88-F4EA650DF34F}"/>
              </a:ext>
            </a:extLst>
          </p:cNvPr>
          <p:cNvSpPr>
            <a:spLocks noGrp="1"/>
          </p:cNvSpPr>
          <p:nvPr>
            <p:ph type="title"/>
          </p:nvPr>
        </p:nvSpPr>
        <p:spPr/>
        <p:txBody>
          <a:bodyPr/>
          <a:lstStyle/>
          <a:p>
            <a:r>
              <a:rPr lang="en-US" dirty="0"/>
              <a:t>Control Panel </a:t>
            </a:r>
            <a:r>
              <a:rPr lang="en-US" dirty="0">
                <a:sym typeface="Wingdings" panose="05000000000000000000" pitchFamily="2" charset="2"/>
              </a:rPr>
              <a:t> </a:t>
            </a:r>
            <a:r>
              <a:rPr lang="en-US" sz="4400" dirty="0"/>
              <a:t>Mouse</a:t>
            </a:r>
            <a:endParaRPr lang="en-CA" dirty="0"/>
          </a:p>
        </p:txBody>
      </p:sp>
      <p:sp>
        <p:nvSpPr>
          <p:cNvPr id="3" name="Content Placeholder 2">
            <a:extLst>
              <a:ext uri="{FF2B5EF4-FFF2-40B4-BE49-F238E27FC236}">
                <a16:creationId xmlns:a16="http://schemas.microsoft.com/office/drawing/2014/main" id="{081B4145-C09F-04A8-FA42-4FB5D7A19E66}"/>
              </a:ext>
            </a:extLst>
          </p:cNvPr>
          <p:cNvSpPr>
            <a:spLocks noGrp="1"/>
          </p:cNvSpPr>
          <p:nvPr>
            <p:ph idx="1"/>
          </p:nvPr>
        </p:nvSpPr>
        <p:spPr/>
        <p:txBody>
          <a:bodyPr>
            <a:normAutofit/>
          </a:bodyPr>
          <a:lstStyle/>
          <a:p>
            <a:r>
              <a:rPr lang="en-US" sz="2000" dirty="0"/>
              <a:t>Mouse:</a:t>
            </a:r>
          </a:p>
          <a:p>
            <a:r>
              <a:rPr lang="en-US" sz="2000" dirty="0"/>
              <a:t>Computer\HKEY_CURRENT_USER\Control Panel\Mouse</a:t>
            </a:r>
          </a:p>
          <a:p>
            <a:r>
              <a:rPr lang="en-US" sz="2000" dirty="0" err="1"/>
              <a:t>MouseSensitivity</a:t>
            </a:r>
            <a:r>
              <a:rPr lang="en-US" sz="2000" dirty="0"/>
              <a:t> </a:t>
            </a:r>
            <a:r>
              <a:rPr lang="en-US" sz="2000" dirty="0">
                <a:sym typeface="Wingdings" panose="05000000000000000000" pitchFamily="2" charset="2"/>
              </a:rPr>
              <a:t> change</a:t>
            </a:r>
            <a:endParaRPr lang="en-US" sz="2000" dirty="0"/>
          </a:p>
          <a:p>
            <a:r>
              <a:rPr lang="en-US" sz="2000" dirty="0" err="1"/>
              <a:t>SwapMouseButtons</a:t>
            </a:r>
            <a:r>
              <a:rPr lang="en-US" sz="2000" dirty="0"/>
              <a:t> = 1</a:t>
            </a:r>
          </a:p>
          <a:p>
            <a:endParaRPr lang="en-US" sz="2000" dirty="0"/>
          </a:p>
          <a:p>
            <a:r>
              <a:rPr lang="en-US" sz="2000" dirty="0"/>
              <a:t>Key Name</a:t>
            </a:r>
          </a:p>
          <a:p>
            <a:r>
              <a:rPr lang="en-US" sz="2000" dirty="0"/>
              <a:t>Data Type</a:t>
            </a:r>
          </a:p>
          <a:p>
            <a:endParaRPr lang="en-US" sz="2000" dirty="0"/>
          </a:p>
        </p:txBody>
      </p:sp>
      <p:pic>
        <p:nvPicPr>
          <p:cNvPr id="4" name="Picture 3">
            <a:extLst>
              <a:ext uri="{FF2B5EF4-FFF2-40B4-BE49-F238E27FC236}">
                <a16:creationId xmlns:a16="http://schemas.microsoft.com/office/drawing/2014/main" id="{81F92349-6090-377F-B5AA-A0687E707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412" y="150181"/>
            <a:ext cx="1854304" cy="1964882"/>
          </a:xfrm>
          <a:prstGeom prst="rect">
            <a:avLst/>
          </a:prstGeom>
        </p:spPr>
      </p:pic>
      <p:pic>
        <p:nvPicPr>
          <p:cNvPr id="6" name="Picture 5">
            <a:extLst>
              <a:ext uri="{FF2B5EF4-FFF2-40B4-BE49-F238E27FC236}">
                <a16:creationId xmlns:a16="http://schemas.microsoft.com/office/drawing/2014/main" id="{ABB1A5F4-3E03-B4A2-AB2F-C96E3DC00283}"/>
              </a:ext>
            </a:extLst>
          </p:cNvPr>
          <p:cNvPicPr>
            <a:picLocks noChangeAspect="1"/>
          </p:cNvPicPr>
          <p:nvPr/>
        </p:nvPicPr>
        <p:blipFill>
          <a:blip r:embed="rId3"/>
          <a:srcRect l="23629" t="5325" r="49032" b="46522"/>
          <a:stretch/>
        </p:blipFill>
        <p:spPr>
          <a:xfrm>
            <a:off x="7689432" y="2330007"/>
            <a:ext cx="4391959"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Rounded Corners 6">
            <a:extLst>
              <a:ext uri="{FF2B5EF4-FFF2-40B4-BE49-F238E27FC236}">
                <a16:creationId xmlns:a16="http://schemas.microsoft.com/office/drawing/2014/main" id="{084FEE97-5321-BA80-201F-6021CF2CC0BA}"/>
              </a:ext>
            </a:extLst>
          </p:cNvPr>
          <p:cNvSpPr/>
          <p:nvPr/>
        </p:nvSpPr>
        <p:spPr>
          <a:xfrm>
            <a:off x="7689432" y="4768645"/>
            <a:ext cx="4391959" cy="196646"/>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832FFA4A-CFE5-092B-66A6-BFD8EE202D2B}"/>
              </a:ext>
            </a:extLst>
          </p:cNvPr>
          <p:cNvSpPr/>
          <p:nvPr/>
        </p:nvSpPr>
        <p:spPr>
          <a:xfrm>
            <a:off x="7689431" y="6394552"/>
            <a:ext cx="4391959" cy="196646"/>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2" name="Picture 11">
            <a:extLst>
              <a:ext uri="{FF2B5EF4-FFF2-40B4-BE49-F238E27FC236}">
                <a16:creationId xmlns:a16="http://schemas.microsoft.com/office/drawing/2014/main" id="{D5005F8F-7169-0248-9AAF-4B313AA25680}"/>
              </a:ext>
            </a:extLst>
          </p:cNvPr>
          <p:cNvPicPr>
            <a:picLocks noChangeAspect="1"/>
          </p:cNvPicPr>
          <p:nvPr/>
        </p:nvPicPr>
        <p:blipFill>
          <a:blip r:embed="rId4"/>
          <a:srcRect l="3709" t="13333" r="88065" b="75347"/>
          <a:stretch/>
        </p:blipFill>
        <p:spPr>
          <a:xfrm>
            <a:off x="838199" y="4852775"/>
            <a:ext cx="2118853" cy="1640100"/>
          </a:xfrm>
          <a:prstGeom prst="rect">
            <a:avLst/>
          </a:prstGeom>
        </p:spPr>
      </p:pic>
      <p:sp>
        <p:nvSpPr>
          <p:cNvPr id="13" name="Footer Placeholder 12">
            <a:extLst>
              <a:ext uri="{FF2B5EF4-FFF2-40B4-BE49-F238E27FC236}">
                <a16:creationId xmlns:a16="http://schemas.microsoft.com/office/drawing/2014/main" id="{D53FD9B3-A27B-171F-5839-EADEDF3683EB}"/>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1286253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448-6DE6-02A2-3B88-F4EA650DF34F}"/>
              </a:ext>
            </a:extLst>
          </p:cNvPr>
          <p:cNvSpPr>
            <a:spLocks noGrp="1"/>
          </p:cNvSpPr>
          <p:nvPr>
            <p:ph type="title"/>
          </p:nvPr>
        </p:nvSpPr>
        <p:spPr/>
        <p:txBody>
          <a:bodyPr/>
          <a:lstStyle/>
          <a:p>
            <a:r>
              <a:rPr lang="en-US" dirty="0"/>
              <a:t>Control Panel </a:t>
            </a:r>
            <a:r>
              <a:rPr lang="en-US" dirty="0">
                <a:sym typeface="Wingdings" panose="05000000000000000000" pitchFamily="2" charset="2"/>
              </a:rPr>
              <a:t> </a:t>
            </a:r>
            <a:r>
              <a:rPr lang="en-US" sz="4400" dirty="0"/>
              <a:t>Desktop</a:t>
            </a:r>
            <a:endParaRPr lang="en-CA" dirty="0"/>
          </a:p>
        </p:txBody>
      </p:sp>
      <p:sp>
        <p:nvSpPr>
          <p:cNvPr id="3" name="Content Placeholder 2">
            <a:extLst>
              <a:ext uri="{FF2B5EF4-FFF2-40B4-BE49-F238E27FC236}">
                <a16:creationId xmlns:a16="http://schemas.microsoft.com/office/drawing/2014/main" id="{081B4145-C09F-04A8-FA42-4FB5D7A19E66}"/>
              </a:ext>
            </a:extLst>
          </p:cNvPr>
          <p:cNvSpPr>
            <a:spLocks noGrp="1"/>
          </p:cNvSpPr>
          <p:nvPr>
            <p:ph idx="1"/>
          </p:nvPr>
        </p:nvSpPr>
        <p:spPr/>
        <p:txBody>
          <a:bodyPr>
            <a:normAutofit/>
          </a:bodyPr>
          <a:lstStyle/>
          <a:p>
            <a:r>
              <a:rPr lang="en-US" sz="2000" dirty="0"/>
              <a:t>Computer\HKEY_CURRENT_USER\Control Panel\Desktop</a:t>
            </a:r>
          </a:p>
          <a:p>
            <a:r>
              <a:rPr lang="en-CA" sz="2000" dirty="0" err="1"/>
              <a:t>WallPaper</a:t>
            </a:r>
            <a:endParaRPr lang="en-CA" sz="2000" dirty="0"/>
          </a:p>
          <a:p>
            <a:endParaRPr lang="en-CA" sz="2000" dirty="0"/>
          </a:p>
        </p:txBody>
      </p:sp>
      <p:pic>
        <p:nvPicPr>
          <p:cNvPr id="4" name="Picture 3">
            <a:extLst>
              <a:ext uri="{FF2B5EF4-FFF2-40B4-BE49-F238E27FC236}">
                <a16:creationId xmlns:a16="http://schemas.microsoft.com/office/drawing/2014/main" id="{81F92349-6090-377F-B5AA-A0687E707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412" y="150181"/>
            <a:ext cx="1854304" cy="1964882"/>
          </a:xfrm>
          <a:prstGeom prst="rect">
            <a:avLst/>
          </a:prstGeom>
        </p:spPr>
      </p:pic>
      <p:pic>
        <p:nvPicPr>
          <p:cNvPr id="5" name="Picture 4">
            <a:extLst>
              <a:ext uri="{FF2B5EF4-FFF2-40B4-BE49-F238E27FC236}">
                <a16:creationId xmlns:a16="http://schemas.microsoft.com/office/drawing/2014/main" id="{260AF845-B4FF-3AA2-2552-497C50FA1021}"/>
              </a:ext>
            </a:extLst>
          </p:cNvPr>
          <p:cNvPicPr>
            <a:picLocks noChangeAspect="1"/>
          </p:cNvPicPr>
          <p:nvPr/>
        </p:nvPicPr>
        <p:blipFill>
          <a:blip r:embed="rId3"/>
          <a:srcRect l="3709" t="13333" r="78226" b="75347"/>
          <a:stretch/>
        </p:blipFill>
        <p:spPr>
          <a:xfrm>
            <a:off x="1054510" y="5171485"/>
            <a:ext cx="4227871" cy="1490196"/>
          </a:xfrm>
          <a:prstGeom prst="rect">
            <a:avLst/>
          </a:prstGeom>
        </p:spPr>
      </p:pic>
      <p:sp>
        <p:nvSpPr>
          <p:cNvPr id="6" name="Footer Placeholder 5">
            <a:extLst>
              <a:ext uri="{FF2B5EF4-FFF2-40B4-BE49-F238E27FC236}">
                <a16:creationId xmlns:a16="http://schemas.microsoft.com/office/drawing/2014/main" id="{6AC38540-38C7-F074-2053-A7DBB4710E66}"/>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1708032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448-6DE6-02A2-3B88-F4EA650DF34F}"/>
              </a:ext>
            </a:extLst>
          </p:cNvPr>
          <p:cNvSpPr>
            <a:spLocks noGrp="1"/>
          </p:cNvSpPr>
          <p:nvPr>
            <p:ph type="title"/>
          </p:nvPr>
        </p:nvSpPr>
        <p:spPr/>
        <p:txBody>
          <a:bodyPr/>
          <a:lstStyle/>
          <a:p>
            <a:r>
              <a:rPr lang="en-US" dirty="0"/>
              <a:t>Disk Space Message</a:t>
            </a:r>
            <a:endParaRPr lang="en-CA" dirty="0"/>
          </a:p>
        </p:txBody>
      </p:sp>
      <p:sp>
        <p:nvSpPr>
          <p:cNvPr id="3" name="Content Placeholder 2">
            <a:extLst>
              <a:ext uri="{FF2B5EF4-FFF2-40B4-BE49-F238E27FC236}">
                <a16:creationId xmlns:a16="http://schemas.microsoft.com/office/drawing/2014/main" id="{081B4145-C09F-04A8-FA42-4FB5D7A19E66}"/>
              </a:ext>
            </a:extLst>
          </p:cNvPr>
          <p:cNvSpPr>
            <a:spLocks noGrp="1"/>
          </p:cNvSpPr>
          <p:nvPr>
            <p:ph idx="1"/>
          </p:nvPr>
        </p:nvSpPr>
        <p:spPr/>
        <p:txBody>
          <a:bodyPr>
            <a:normAutofit/>
          </a:bodyPr>
          <a:lstStyle/>
          <a:p>
            <a:endParaRPr lang="en-US" sz="2000" dirty="0"/>
          </a:p>
          <a:p>
            <a:r>
              <a:rPr lang="en-US" sz="2000" dirty="0"/>
              <a:t>Computer\HKEY_CURRENT_USER\Software\Microsoft\Windows\CurrentVersion\Policies</a:t>
            </a:r>
          </a:p>
          <a:p>
            <a:r>
              <a:rPr lang="en-CA" sz="2000" dirty="0">
                <a:sym typeface="Wingdings" panose="05000000000000000000" pitchFamily="2" charset="2"/>
              </a:rPr>
              <a:t> right click  new key  Explorer  right click  new </a:t>
            </a:r>
            <a:r>
              <a:rPr lang="en-CA" sz="2000" dirty="0" err="1">
                <a:sym typeface="Wingdings" panose="05000000000000000000" pitchFamily="2" charset="2"/>
              </a:rPr>
              <a:t>Dword</a:t>
            </a:r>
            <a:r>
              <a:rPr lang="en-CA" sz="2000" dirty="0">
                <a:sym typeface="Wingdings" panose="05000000000000000000" pitchFamily="2" charset="2"/>
              </a:rPr>
              <a:t>  “</a:t>
            </a:r>
            <a:r>
              <a:rPr lang="en-CA" sz="2000" dirty="0" err="1">
                <a:sym typeface="Wingdings" panose="05000000000000000000" pitchFamily="2" charset="2"/>
              </a:rPr>
              <a:t>NoLowDiskSpaceChecks</a:t>
            </a:r>
            <a:r>
              <a:rPr lang="en-CA" sz="2000" dirty="0">
                <a:sym typeface="Wingdings" panose="05000000000000000000" pitchFamily="2" charset="2"/>
              </a:rPr>
              <a:t>” = 1</a:t>
            </a:r>
          </a:p>
          <a:p>
            <a:endParaRPr lang="en-CA" sz="2000" dirty="0">
              <a:sym typeface="Wingdings" panose="05000000000000000000" pitchFamily="2" charset="2"/>
            </a:endParaRPr>
          </a:p>
          <a:p>
            <a:endParaRPr lang="en-CA" sz="2000" dirty="0">
              <a:sym typeface="Wingdings" panose="05000000000000000000" pitchFamily="2" charset="2"/>
            </a:endParaRPr>
          </a:p>
          <a:p>
            <a:r>
              <a:rPr lang="en-CA" sz="2400" b="1" dirty="0">
                <a:sym typeface="Wingdings" panose="05000000000000000000" pitchFamily="2" charset="2"/>
              </a:rPr>
              <a:t>Message Confirm Delete File of Folder</a:t>
            </a:r>
          </a:p>
          <a:p>
            <a:r>
              <a:rPr lang="en-US" sz="2000" dirty="0"/>
              <a:t>Computer\HKEY_CURRENT_USER\Software\Microsoft\Windows\CurrentVersion\Policies</a:t>
            </a:r>
          </a:p>
          <a:p>
            <a:r>
              <a:rPr lang="en-CA" sz="2000" dirty="0">
                <a:sym typeface="Wingdings" panose="05000000000000000000" pitchFamily="2" charset="2"/>
              </a:rPr>
              <a:t>right click  new </a:t>
            </a:r>
            <a:r>
              <a:rPr lang="en-CA" sz="2000" dirty="0" err="1">
                <a:sym typeface="Wingdings" panose="05000000000000000000" pitchFamily="2" charset="2"/>
              </a:rPr>
              <a:t>Dword</a:t>
            </a:r>
            <a:r>
              <a:rPr lang="en-CA" sz="2000" dirty="0">
                <a:sym typeface="Wingdings" panose="05000000000000000000" pitchFamily="2" charset="2"/>
              </a:rPr>
              <a:t> </a:t>
            </a:r>
            <a:r>
              <a:rPr lang="en-US" sz="2000" dirty="0">
                <a:sym typeface="Wingdings" panose="05000000000000000000" pitchFamily="2" charset="2"/>
              </a:rPr>
              <a:t> “C</a:t>
            </a:r>
            <a:r>
              <a:rPr lang="en-CA" sz="2000" dirty="0" err="1">
                <a:sym typeface="Wingdings" panose="05000000000000000000" pitchFamily="2" charset="2"/>
              </a:rPr>
              <a:t>onfirmFileDelete</a:t>
            </a:r>
            <a:r>
              <a:rPr lang="en-US" sz="2000" dirty="0">
                <a:sym typeface="Wingdings" panose="05000000000000000000" pitchFamily="2" charset="2"/>
              </a:rPr>
              <a:t>” = 0</a:t>
            </a:r>
            <a:endParaRPr lang="en-US" sz="2000" dirty="0"/>
          </a:p>
          <a:p>
            <a:endParaRPr lang="en-CA" sz="2000" dirty="0"/>
          </a:p>
        </p:txBody>
      </p:sp>
      <p:pic>
        <p:nvPicPr>
          <p:cNvPr id="4" name="Picture 3">
            <a:extLst>
              <a:ext uri="{FF2B5EF4-FFF2-40B4-BE49-F238E27FC236}">
                <a16:creationId xmlns:a16="http://schemas.microsoft.com/office/drawing/2014/main" id="{81F92349-6090-377F-B5AA-A0687E707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412" y="150181"/>
            <a:ext cx="1854304" cy="1964882"/>
          </a:xfrm>
          <a:prstGeom prst="rect">
            <a:avLst/>
          </a:prstGeom>
        </p:spPr>
      </p:pic>
      <p:sp>
        <p:nvSpPr>
          <p:cNvPr id="5" name="Footer Placeholder 4">
            <a:extLst>
              <a:ext uri="{FF2B5EF4-FFF2-40B4-BE49-F238E27FC236}">
                <a16:creationId xmlns:a16="http://schemas.microsoft.com/office/drawing/2014/main" id="{15F7A777-6246-A598-3071-9BB641486790}"/>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1016066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448-6DE6-02A2-3B88-F4EA650DF34F}"/>
              </a:ext>
            </a:extLst>
          </p:cNvPr>
          <p:cNvSpPr>
            <a:spLocks noGrp="1"/>
          </p:cNvSpPr>
          <p:nvPr>
            <p:ph type="title"/>
          </p:nvPr>
        </p:nvSpPr>
        <p:spPr/>
        <p:txBody>
          <a:bodyPr/>
          <a:lstStyle/>
          <a:p>
            <a:r>
              <a:rPr lang="en-US" dirty="0"/>
              <a:t>Login as a Gust </a:t>
            </a:r>
            <a:endParaRPr lang="en-CA" dirty="0"/>
          </a:p>
        </p:txBody>
      </p:sp>
      <p:sp>
        <p:nvSpPr>
          <p:cNvPr id="3" name="Content Placeholder 2">
            <a:extLst>
              <a:ext uri="{FF2B5EF4-FFF2-40B4-BE49-F238E27FC236}">
                <a16:creationId xmlns:a16="http://schemas.microsoft.com/office/drawing/2014/main" id="{081B4145-C09F-04A8-FA42-4FB5D7A19E66}"/>
              </a:ext>
            </a:extLst>
          </p:cNvPr>
          <p:cNvSpPr>
            <a:spLocks noGrp="1"/>
          </p:cNvSpPr>
          <p:nvPr>
            <p:ph idx="1"/>
          </p:nvPr>
        </p:nvSpPr>
        <p:spPr/>
        <p:txBody>
          <a:bodyPr>
            <a:normAutofit/>
          </a:bodyPr>
          <a:lstStyle/>
          <a:p>
            <a:r>
              <a:rPr lang="en-US" sz="2000" dirty="0"/>
              <a:t>No password</a:t>
            </a:r>
          </a:p>
          <a:p>
            <a:r>
              <a:rPr lang="en-US" sz="2000" dirty="0"/>
              <a:t>Computer\HKEY_LOCAL_MACHINE\SYSTEM\</a:t>
            </a:r>
            <a:r>
              <a:rPr lang="en-US" sz="2000" dirty="0" err="1"/>
              <a:t>CurrentControlSet</a:t>
            </a:r>
            <a:r>
              <a:rPr lang="en-US" sz="2000" dirty="0"/>
              <a:t>\Control\</a:t>
            </a:r>
            <a:r>
              <a:rPr lang="en-US" sz="2000" dirty="0" err="1"/>
              <a:t>Lsa</a:t>
            </a:r>
            <a:endParaRPr lang="en-CA" sz="2000" dirty="0"/>
          </a:p>
        </p:txBody>
      </p:sp>
      <p:pic>
        <p:nvPicPr>
          <p:cNvPr id="4" name="Picture 3">
            <a:extLst>
              <a:ext uri="{FF2B5EF4-FFF2-40B4-BE49-F238E27FC236}">
                <a16:creationId xmlns:a16="http://schemas.microsoft.com/office/drawing/2014/main" id="{81F92349-6090-377F-B5AA-A0687E707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412" y="150181"/>
            <a:ext cx="1854304" cy="1964882"/>
          </a:xfrm>
          <a:prstGeom prst="rect">
            <a:avLst/>
          </a:prstGeom>
        </p:spPr>
      </p:pic>
      <p:pic>
        <p:nvPicPr>
          <p:cNvPr id="7" name="Picture 6">
            <a:extLst>
              <a:ext uri="{FF2B5EF4-FFF2-40B4-BE49-F238E27FC236}">
                <a16:creationId xmlns:a16="http://schemas.microsoft.com/office/drawing/2014/main" id="{C29F90F7-568C-6A6A-1159-654C9CA3A81C}"/>
              </a:ext>
            </a:extLst>
          </p:cNvPr>
          <p:cNvPicPr>
            <a:picLocks noChangeAspect="1"/>
          </p:cNvPicPr>
          <p:nvPr/>
        </p:nvPicPr>
        <p:blipFill>
          <a:blip r:embed="rId3"/>
          <a:srcRect l="3709" t="13333" r="85565" b="75347"/>
          <a:stretch/>
        </p:blipFill>
        <p:spPr>
          <a:xfrm>
            <a:off x="985684" y="3252161"/>
            <a:ext cx="3183194" cy="1889649"/>
          </a:xfrm>
          <a:prstGeom prst="rect">
            <a:avLst/>
          </a:prstGeom>
        </p:spPr>
      </p:pic>
      <p:sp>
        <p:nvSpPr>
          <p:cNvPr id="8" name="Footer Placeholder 7">
            <a:extLst>
              <a:ext uri="{FF2B5EF4-FFF2-40B4-BE49-F238E27FC236}">
                <a16:creationId xmlns:a16="http://schemas.microsoft.com/office/drawing/2014/main" id="{F21264E6-E382-AE64-77FC-CF58AE550DC2}"/>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3827178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448-6DE6-02A2-3B88-F4EA650DF34F}"/>
              </a:ext>
            </a:extLst>
          </p:cNvPr>
          <p:cNvSpPr>
            <a:spLocks noGrp="1"/>
          </p:cNvSpPr>
          <p:nvPr>
            <p:ph type="title"/>
          </p:nvPr>
        </p:nvSpPr>
        <p:spPr/>
        <p:txBody>
          <a:bodyPr/>
          <a:lstStyle/>
          <a:p>
            <a:r>
              <a:rPr lang="en-US" dirty="0"/>
              <a:t>Add Item to right click menu</a:t>
            </a:r>
            <a:endParaRPr lang="en-CA" dirty="0"/>
          </a:p>
        </p:txBody>
      </p:sp>
      <p:sp>
        <p:nvSpPr>
          <p:cNvPr id="3" name="Content Placeholder 2">
            <a:extLst>
              <a:ext uri="{FF2B5EF4-FFF2-40B4-BE49-F238E27FC236}">
                <a16:creationId xmlns:a16="http://schemas.microsoft.com/office/drawing/2014/main" id="{081B4145-C09F-04A8-FA42-4FB5D7A19E66}"/>
              </a:ext>
            </a:extLst>
          </p:cNvPr>
          <p:cNvSpPr>
            <a:spLocks noGrp="1"/>
          </p:cNvSpPr>
          <p:nvPr>
            <p:ph idx="1"/>
          </p:nvPr>
        </p:nvSpPr>
        <p:spPr/>
        <p:txBody>
          <a:bodyPr>
            <a:normAutofit/>
          </a:bodyPr>
          <a:lstStyle/>
          <a:p>
            <a:r>
              <a:rPr lang="en-US" sz="2000" dirty="0"/>
              <a:t>Computer\HKEY_CLASSES_ROOT\Directory\Background\shell</a:t>
            </a:r>
          </a:p>
          <a:p>
            <a:r>
              <a:rPr lang="en-US" sz="2000" dirty="0"/>
              <a:t>Then right click </a:t>
            </a:r>
            <a:r>
              <a:rPr lang="en-US" sz="2000" dirty="0">
                <a:sym typeface="Wingdings" panose="05000000000000000000" pitchFamily="2" charset="2"/>
              </a:rPr>
              <a:t> New  key  &lt;put name&gt;  </a:t>
            </a:r>
            <a:r>
              <a:rPr lang="en-US" sz="2000" dirty="0"/>
              <a:t>right click  </a:t>
            </a:r>
            <a:r>
              <a:rPr lang="en-US" sz="2000" dirty="0">
                <a:sym typeface="Wingdings" panose="05000000000000000000" pitchFamily="2" charset="2"/>
              </a:rPr>
              <a:t> key  “command”  data value of default name “Program path.exe”</a:t>
            </a:r>
            <a:endParaRPr lang="en-CA" sz="2000" dirty="0"/>
          </a:p>
        </p:txBody>
      </p:sp>
      <p:pic>
        <p:nvPicPr>
          <p:cNvPr id="4" name="Picture 3">
            <a:extLst>
              <a:ext uri="{FF2B5EF4-FFF2-40B4-BE49-F238E27FC236}">
                <a16:creationId xmlns:a16="http://schemas.microsoft.com/office/drawing/2014/main" id="{81F92349-6090-377F-B5AA-A0687E707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412" y="150181"/>
            <a:ext cx="1854304" cy="1964882"/>
          </a:xfrm>
          <a:prstGeom prst="rect">
            <a:avLst/>
          </a:prstGeom>
        </p:spPr>
      </p:pic>
      <p:sp>
        <p:nvSpPr>
          <p:cNvPr id="5" name="Footer Placeholder 4">
            <a:extLst>
              <a:ext uri="{FF2B5EF4-FFF2-40B4-BE49-F238E27FC236}">
                <a16:creationId xmlns:a16="http://schemas.microsoft.com/office/drawing/2014/main" id="{F028DBAD-3EC4-7955-963B-DA2A7DED3E3E}"/>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1047592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448-6DE6-02A2-3B88-F4EA650DF34F}"/>
              </a:ext>
            </a:extLst>
          </p:cNvPr>
          <p:cNvSpPr>
            <a:spLocks noGrp="1"/>
          </p:cNvSpPr>
          <p:nvPr>
            <p:ph type="title"/>
          </p:nvPr>
        </p:nvSpPr>
        <p:spPr/>
        <p:txBody>
          <a:bodyPr/>
          <a:lstStyle/>
          <a:p>
            <a:r>
              <a:rPr lang="en-US" dirty="0">
                <a:solidFill>
                  <a:srgbClr val="FF0000"/>
                </a:solidFill>
              </a:rPr>
              <a:t>Turn Off Firewall</a:t>
            </a:r>
            <a:endParaRPr lang="en-CA" dirty="0">
              <a:solidFill>
                <a:srgbClr val="FF0000"/>
              </a:solidFill>
            </a:endParaRPr>
          </a:p>
        </p:txBody>
      </p:sp>
      <p:pic>
        <p:nvPicPr>
          <p:cNvPr id="4" name="Picture 3">
            <a:extLst>
              <a:ext uri="{FF2B5EF4-FFF2-40B4-BE49-F238E27FC236}">
                <a16:creationId xmlns:a16="http://schemas.microsoft.com/office/drawing/2014/main" id="{81F92349-6090-377F-B5AA-A0687E707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412" y="150181"/>
            <a:ext cx="1854304" cy="1964882"/>
          </a:xfrm>
          <a:prstGeom prst="rect">
            <a:avLst/>
          </a:prstGeom>
        </p:spPr>
      </p:pic>
      <p:sp>
        <p:nvSpPr>
          <p:cNvPr id="5" name="Footer Placeholder 4">
            <a:extLst>
              <a:ext uri="{FF2B5EF4-FFF2-40B4-BE49-F238E27FC236}">
                <a16:creationId xmlns:a16="http://schemas.microsoft.com/office/drawing/2014/main" id="{3AB3E245-D9B6-08B8-B5E7-28EEFC59526B}"/>
              </a:ext>
            </a:extLst>
          </p:cNvPr>
          <p:cNvSpPr>
            <a:spLocks noGrp="1"/>
          </p:cNvSpPr>
          <p:nvPr>
            <p:ph type="ftr" sz="quarter" idx="11"/>
          </p:nvPr>
        </p:nvSpPr>
        <p:spPr/>
        <p:txBody>
          <a:bodyPr/>
          <a:lstStyle/>
          <a:p>
            <a:r>
              <a:rPr lang="en-US"/>
              <a:t>Done By: Dana Mohammed Al-Mahrouk</a:t>
            </a:r>
            <a:endParaRPr lang="en-CA"/>
          </a:p>
        </p:txBody>
      </p:sp>
      <p:pic>
        <p:nvPicPr>
          <p:cNvPr id="13" name="Graphic 12" descr="Warning with solid fill">
            <a:extLst>
              <a:ext uri="{FF2B5EF4-FFF2-40B4-BE49-F238E27FC236}">
                <a16:creationId xmlns:a16="http://schemas.microsoft.com/office/drawing/2014/main" id="{6566BD86-F55B-5312-F747-C7CEFD3817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28212" y="1200663"/>
            <a:ext cx="914400" cy="914400"/>
          </a:xfrm>
          <a:prstGeom prst="rect">
            <a:avLst/>
          </a:prstGeom>
        </p:spPr>
      </p:pic>
      <p:sp>
        <p:nvSpPr>
          <p:cNvPr id="15" name="Content Placeholder 14">
            <a:extLst>
              <a:ext uri="{FF2B5EF4-FFF2-40B4-BE49-F238E27FC236}">
                <a16:creationId xmlns:a16="http://schemas.microsoft.com/office/drawing/2014/main" id="{037269C2-D321-5A9A-B980-FA5AE169D42B}"/>
              </a:ext>
            </a:extLst>
          </p:cNvPr>
          <p:cNvSpPr>
            <a:spLocks noGrp="1"/>
          </p:cNvSpPr>
          <p:nvPr>
            <p:ph idx="1"/>
          </p:nvPr>
        </p:nvSpPr>
        <p:spPr>
          <a:xfrm>
            <a:off x="838200" y="1847850"/>
            <a:ext cx="10515600" cy="4351338"/>
          </a:xfrm>
        </p:spPr>
        <p:txBody>
          <a:bodyPr>
            <a:normAutofit/>
          </a:bodyPr>
          <a:lstStyle/>
          <a:p>
            <a:endParaRPr lang="en-CA" sz="2000" dirty="0"/>
          </a:p>
          <a:p>
            <a:r>
              <a:rPr lang="en-CA" sz="2000" dirty="0"/>
              <a:t>Computer\HKEY_LOCAL_MACHINE\SYSTEM\</a:t>
            </a:r>
            <a:r>
              <a:rPr lang="en-CA" sz="2000" dirty="0" err="1"/>
              <a:t>CurrentControlSet</a:t>
            </a:r>
            <a:r>
              <a:rPr lang="en-CA" sz="2000" dirty="0"/>
              <a:t>\Services\</a:t>
            </a:r>
            <a:r>
              <a:rPr lang="en-CA" sz="2000" dirty="0" err="1"/>
              <a:t>SharedAccess</a:t>
            </a:r>
            <a:r>
              <a:rPr lang="en-CA" sz="2000" dirty="0"/>
              <a:t>\Parameters\</a:t>
            </a:r>
            <a:r>
              <a:rPr lang="en-CA" sz="2000" dirty="0" err="1"/>
              <a:t>FirewallPolicy</a:t>
            </a:r>
            <a:r>
              <a:rPr lang="en-CA" sz="2000" dirty="0"/>
              <a:t>\</a:t>
            </a:r>
            <a:r>
              <a:rPr lang="en-CA" sz="2000" dirty="0" err="1"/>
              <a:t>StandardProfile</a:t>
            </a:r>
            <a:endParaRPr lang="en-CA" sz="2000" dirty="0"/>
          </a:p>
          <a:p>
            <a:r>
              <a:rPr lang="en-CA" sz="2000" dirty="0" err="1"/>
              <a:t>DisableNotifications</a:t>
            </a:r>
            <a:r>
              <a:rPr lang="en-CA" sz="2000" dirty="0"/>
              <a:t> = 0</a:t>
            </a:r>
          </a:p>
          <a:p>
            <a:r>
              <a:rPr lang="en-CA" sz="2000" dirty="0" err="1"/>
              <a:t>EnableFirewall</a:t>
            </a:r>
            <a:r>
              <a:rPr lang="en-CA" sz="2000" dirty="0"/>
              <a:t> = 0</a:t>
            </a:r>
          </a:p>
        </p:txBody>
      </p:sp>
      <p:pic>
        <p:nvPicPr>
          <p:cNvPr id="17" name="Picture 16">
            <a:extLst>
              <a:ext uri="{FF2B5EF4-FFF2-40B4-BE49-F238E27FC236}">
                <a16:creationId xmlns:a16="http://schemas.microsoft.com/office/drawing/2014/main" id="{92D6950F-426D-1BD8-E7C2-C5E66245DD7D}"/>
              </a:ext>
            </a:extLst>
          </p:cNvPr>
          <p:cNvPicPr>
            <a:picLocks noChangeAspect="1"/>
          </p:cNvPicPr>
          <p:nvPr/>
        </p:nvPicPr>
        <p:blipFill>
          <a:blip r:embed="rId5"/>
          <a:srcRect l="24273" t="7312" r="47824" b="82492"/>
          <a:stretch/>
        </p:blipFill>
        <p:spPr>
          <a:xfrm>
            <a:off x="838200" y="4807974"/>
            <a:ext cx="6072018" cy="1248005"/>
          </a:xfrm>
          <a:prstGeom prst="rect">
            <a:avLst/>
          </a:prstGeom>
        </p:spPr>
      </p:pic>
    </p:spTree>
    <p:extLst>
      <p:ext uri="{BB962C8B-B14F-4D97-AF65-F5344CB8AC3E}">
        <p14:creationId xmlns:p14="http://schemas.microsoft.com/office/powerpoint/2010/main" val="3753578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1DD60-E06D-FAA0-756B-2CE16A60AB9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5188B18-F16A-7999-501A-AFB44EB80028}"/>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E0036064-FC2C-B16C-944F-8570EBD6B193}"/>
              </a:ext>
            </a:extLst>
          </p:cNvPr>
          <p:cNvPicPr>
            <a:picLocks noChangeAspect="1"/>
          </p:cNvPicPr>
          <p:nvPr/>
        </p:nvPicPr>
        <p:blipFill>
          <a:blip r:embed="rId2"/>
          <a:stretch>
            <a:fillRect/>
          </a:stretch>
        </p:blipFill>
        <p:spPr>
          <a:xfrm>
            <a:off x="351623" y="266258"/>
            <a:ext cx="11488753" cy="6325483"/>
          </a:xfrm>
          <a:prstGeom prst="rect">
            <a:avLst/>
          </a:prstGeom>
        </p:spPr>
      </p:pic>
      <p:sp>
        <p:nvSpPr>
          <p:cNvPr id="4" name="Footer Placeholder 3">
            <a:extLst>
              <a:ext uri="{FF2B5EF4-FFF2-40B4-BE49-F238E27FC236}">
                <a16:creationId xmlns:a16="http://schemas.microsoft.com/office/drawing/2014/main" id="{727B6B33-CC48-681A-93A5-4E088FB9A3F3}"/>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2365902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448-6DE6-02A2-3B88-F4EA650DF34F}"/>
              </a:ext>
            </a:extLst>
          </p:cNvPr>
          <p:cNvSpPr>
            <a:spLocks noGrp="1"/>
          </p:cNvSpPr>
          <p:nvPr>
            <p:ph type="title"/>
          </p:nvPr>
        </p:nvSpPr>
        <p:spPr/>
        <p:txBody>
          <a:bodyPr/>
          <a:lstStyle/>
          <a:p>
            <a:r>
              <a:rPr lang="en-US" dirty="0">
                <a:solidFill>
                  <a:srgbClr val="FF0000"/>
                </a:solidFill>
              </a:rPr>
              <a:t>Open Port</a:t>
            </a:r>
            <a:endParaRPr lang="en-CA" dirty="0">
              <a:solidFill>
                <a:srgbClr val="FF0000"/>
              </a:solidFill>
            </a:endParaRPr>
          </a:p>
        </p:txBody>
      </p:sp>
      <p:sp>
        <p:nvSpPr>
          <p:cNvPr id="3" name="Content Placeholder 2">
            <a:extLst>
              <a:ext uri="{FF2B5EF4-FFF2-40B4-BE49-F238E27FC236}">
                <a16:creationId xmlns:a16="http://schemas.microsoft.com/office/drawing/2014/main" id="{081B4145-C09F-04A8-FA42-4FB5D7A19E66}"/>
              </a:ext>
            </a:extLst>
          </p:cNvPr>
          <p:cNvSpPr>
            <a:spLocks noGrp="1"/>
          </p:cNvSpPr>
          <p:nvPr>
            <p:ph idx="1"/>
          </p:nvPr>
        </p:nvSpPr>
        <p:spPr/>
        <p:txBody>
          <a:bodyPr>
            <a:normAutofit/>
          </a:bodyPr>
          <a:lstStyle/>
          <a:p>
            <a:endParaRPr lang="en-CA" sz="2000" dirty="0"/>
          </a:p>
          <a:p>
            <a:r>
              <a:rPr lang="en-CA" sz="2000" dirty="0"/>
              <a:t>Computer\HKEY_LOCAL_MACHINE\SYSTEM\</a:t>
            </a:r>
            <a:r>
              <a:rPr lang="en-CA" sz="2000" dirty="0" err="1"/>
              <a:t>CurrentControlSet</a:t>
            </a:r>
            <a:r>
              <a:rPr lang="en-CA" sz="2000" dirty="0"/>
              <a:t>\Services\</a:t>
            </a:r>
            <a:r>
              <a:rPr lang="en-CA" sz="2000" dirty="0" err="1"/>
              <a:t>SharedAccess</a:t>
            </a:r>
            <a:r>
              <a:rPr lang="en-CA" sz="2000" dirty="0"/>
              <a:t>\Parameters\</a:t>
            </a:r>
            <a:r>
              <a:rPr lang="en-CA" sz="2000" dirty="0" err="1"/>
              <a:t>FirewallPolicy</a:t>
            </a:r>
            <a:r>
              <a:rPr lang="en-CA" sz="2000" dirty="0"/>
              <a:t>\</a:t>
            </a:r>
            <a:r>
              <a:rPr lang="en-CA" sz="2000" dirty="0" err="1"/>
              <a:t>FirewallRules</a:t>
            </a:r>
            <a:endParaRPr lang="en-CA" sz="2000" dirty="0"/>
          </a:p>
          <a:p>
            <a:endParaRPr lang="en-CA" sz="2000" dirty="0"/>
          </a:p>
          <a:p>
            <a:endParaRPr lang="en-CA" sz="2000" dirty="0"/>
          </a:p>
        </p:txBody>
      </p:sp>
      <p:pic>
        <p:nvPicPr>
          <p:cNvPr id="4" name="Picture 3">
            <a:extLst>
              <a:ext uri="{FF2B5EF4-FFF2-40B4-BE49-F238E27FC236}">
                <a16:creationId xmlns:a16="http://schemas.microsoft.com/office/drawing/2014/main" id="{81F92349-6090-377F-B5AA-A0687E707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412" y="150181"/>
            <a:ext cx="1854304" cy="1964882"/>
          </a:xfrm>
          <a:prstGeom prst="rect">
            <a:avLst/>
          </a:prstGeom>
        </p:spPr>
      </p:pic>
      <p:sp>
        <p:nvSpPr>
          <p:cNvPr id="5" name="Footer Placeholder 4">
            <a:extLst>
              <a:ext uri="{FF2B5EF4-FFF2-40B4-BE49-F238E27FC236}">
                <a16:creationId xmlns:a16="http://schemas.microsoft.com/office/drawing/2014/main" id="{95B1B6CC-4708-866C-2615-D41050811B6E}"/>
              </a:ext>
            </a:extLst>
          </p:cNvPr>
          <p:cNvSpPr>
            <a:spLocks noGrp="1"/>
          </p:cNvSpPr>
          <p:nvPr>
            <p:ph type="ftr" sz="quarter" idx="11"/>
          </p:nvPr>
        </p:nvSpPr>
        <p:spPr/>
        <p:txBody>
          <a:bodyPr/>
          <a:lstStyle/>
          <a:p>
            <a:r>
              <a:rPr lang="en-US"/>
              <a:t>Done By: Dana Mohammed Al-Mahrouk</a:t>
            </a:r>
            <a:endParaRPr lang="en-CA"/>
          </a:p>
        </p:txBody>
      </p:sp>
      <p:pic>
        <p:nvPicPr>
          <p:cNvPr id="6" name="Graphic 5" descr="Warning with solid fill">
            <a:extLst>
              <a:ext uri="{FF2B5EF4-FFF2-40B4-BE49-F238E27FC236}">
                <a16:creationId xmlns:a16="http://schemas.microsoft.com/office/drawing/2014/main" id="{9847067E-EC8F-6EC8-B286-920549703E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28212" y="1200663"/>
            <a:ext cx="914400" cy="914400"/>
          </a:xfrm>
          <a:prstGeom prst="rect">
            <a:avLst/>
          </a:prstGeom>
        </p:spPr>
      </p:pic>
    </p:spTree>
    <p:extLst>
      <p:ext uri="{BB962C8B-B14F-4D97-AF65-F5344CB8AC3E}">
        <p14:creationId xmlns:p14="http://schemas.microsoft.com/office/powerpoint/2010/main" val="245365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448-6DE6-02A2-3B88-F4EA650DF34F}"/>
              </a:ext>
            </a:extLst>
          </p:cNvPr>
          <p:cNvSpPr>
            <a:spLocks noGrp="1"/>
          </p:cNvSpPr>
          <p:nvPr>
            <p:ph type="title"/>
          </p:nvPr>
        </p:nvSpPr>
        <p:spPr/>
        <p:txBody>
          <a:bodyPr>
            <a:normAutofit/>
          </a:bodyPr>
          <a:lstStyle/>
          <a:p>
            <a:r>
              <a:rPr lang="en-CA" sz="4000" dirty="0">
                <a:solidFill>
                  <a:srgbClr val="FF0000"/>
                </a:solidFill>
              </a:rPr>
              <a:t>Virus/Program Run when Windows Open</a:t>
            </a:r>
          </a:p>
        </p:txBody>
      </p:sp>
      <p:sp>
        <p:nvSpPr>
          <p:cNvPr id="3" name="Content Placeholder 2">
            <a:extLst>
              <a:ext uri="{FF2B5EF4-FFF2-40B4-BE49-F238E27FC236}">
                <a16:creationId xmlns:a16="http://schemas.microsoft.com/office/drawing/2014/main" id="{081B4145-C09F-04A8-FA42-4FB5D7A19E66}"/>
              </a:ext>
            </a:extLst>
          </p:cNvPr>
          <p:cNvSpPr>
            <a:spLocks noGrp="1"/>
          </p:cNvSpPr>
          <p:nvPr>
            <p:ph idx="1"/>
          </p:nvPr>
        </p:nvSpPr>
        <p:spPr/>
        <p:txBody>
          <a:bodyPr>
            <a:normAutofit/>
          </a:bodyPr>
          <a:lstStyle/>
          <a:p>
            <a:endParaRPr lang="en-US" sz="2000" dirty="0"/>
          </a:p>
          <a:p>
            <a:r>
              <a:rPr lang="en-US" sz="2000" dirty="0"/>
              <a:t>Computer\HKEY_LOCAL_MACHINE\SOFTWARE\Microsoft\Windows\CurrentVersion\Run</a:t>
            </a:r>
            <a:endParaRPr lang="en-CA" sz="2000" dirty="0"/>
          </a:p>
          <a:p>
            <a:r>
              <a:rPr lang="en-CA" sz="2000" dirty="0"/>
              <a:t>New string </a:t>
            </a:r>
            <a:r>
              <a:rPr lang="en-CA" sz="2000" dirty="0">
                <a:sym typeface="Wingdings" panose="05000000000000000000" pitchFamily="2" charset="2"/>
              </a:rPr>
              <a:t> Data Value = “program path”</a:t>
            </a:r>
            <a:endParaRPr lang="en-CA" sz="2000" dirty="0"/>
          </a:p>
        </p:txBody>
      </p:sp>
      <p:pic>
        <p:nvPicPr>
          <p:cNvPr id="4" name="Picture 3">
            <a:extLst>
              <a:ext uri="{FF2B5EF4-FFF2-40B4-BE49-F238E27FC236}">
                <a16:creationId xmlns:a16="http://schemas.microsoft.com/office/drawing/2014/main" id="{81F92349-6090-377F-B5AA-A0687E707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412" y="150181"/>
            <a:ext cx="1854304" cy="1964882"/>
          </a:xfrm>
          <a:prstGeom prst="rect">
            <a:avLst/>
          </a:prstGeom>
        </p:spPr>
      </p:pic>
      <p:sp>
        <p:nvSpPr>
          <p:cNvPr id="5" name="Footer Placeholder 4">
            <a:extLst>
              <a:ext uri="{FF2B5EF4-FFF2-40B4-BE49-F238E27FC236}">
                <a16:creationId xmlns:a16="http://schemas.microsoft.com/office/drawing/2014/main" id="{FFD8F325-50DE-BEEE-A87D-4C80F4BC971E}"/>
              </a:ext>
            </a:extLst>
          </p:cNvPr>
          <p:cNvSpPr>
            <a:spLocks noGrp="1"/>
          </p:cNvSpPr>
          <p:nvPr>
            <p:ph type="ftr" sz="quarter" idx="11"/>
          </p:nvPr>
        </p:nvSpPr>
        <p:spPr/>
        <p:txBody>
          <a:bodyPr/>
          <a:lstStyle/>
          <a:p>
            <a:r>
              <a:rPr lang="en-US" dirty="0"/>
              <a:t>Done By: Dana Mohammed Al-Mahrouk</a:t>
            </a:r>
            <a:endParaRPr lang="en-CA" dirty="0"/>
          </a:p>
        </p:txBody>
      </p:sp>
      <p:pic>
        <p:nvPicPr>
          <p:cNvPr id="6" name="Graphic 5" descr="Warning with solid fill">
            <a:extLst>
              <a:ext uri="{FF2B5EF4-FFF2-40B4-BE49-F238E27FC236}">
                <a16:creationId xmlns:a16="http://schemas.microsoft.com/office/drawing/2014/main" id="{EE788456-35AB-F08F-CAB6-DA40E96751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28212" y="1200663"/>
            <a:ext cx="914400" cy="914400"/>
          </a:xfrm>
          <a:prstGeom prst="rect">
            <a:avLst/>
          </a:prstGeom>
        </p:spPr>
      </p:pic>
    </p:spTree>
    <p:extLst>
      <p:ext uri="{BB962C8B-B14F-4D97-AF65-F5344CB8AC3E}">
        <p14:creationId xmlns:p14="http://schemas.microsoft.com/office/powerpoint/2010/main" val="1420544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white hexagon pattern&#10;&#10;Description automatically generated">
            <a:extLst>
              <a:ext uri="{FF2B5EF4-FFF2-40B4-BE49-F238E27FC236}">
                <a16:creationId xmlns:a16="http://schemas.microsoft.com/office/drawing/2014/main" id="{F7AB572C-28A0-763B-D842-101D59E3119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rot="16200000">
            <a:off x="2667002" y="-2667003"/>
            <a:ext cx="6858001" cy="12192005"/>
          </a:xfrm>
          <a:prstGeom prst="rect">
            <a:avLst/>
          </a:prstGeom>
        </p:spPr>
      </p:pic>
      <p:sp>
        <p:nvSpPr>
          <p:cNvPr id="7" name="Title 1">
            <a:extLst>
              <a:ext uri="{FF2B5EF4-FFF2-40B4-BE49-F238E27FC236}">
                <a16:creationId xmlns:a16="http://schemas.microsoft.com/office/drawing/2014/main" id="{77FE1979-648E-9472-12A6-757DEFFA45FA}"/>
              </a:ext>
            </a:extLst>
          </p:cNvPr>
          <p:cNvSpPr>
            <a:spLocks noGrp="1"/>
          </p:cNvSpPr>
          <p:nvPr>
            <p:ph type="title"/>
          </p:nvPr>
        </p:nvSpPr>
        <p:spPr>
          <a:xfrm>
            <a:off x="2756188" y="2359457"/>
            <a:ext cx="6679623" cy="2139084"/>
          </a:xfrm>
        </p:spPr>
        <p:txBody>
          <a:bodyPr>
            <a:normAutofit/>
          </a:bodyPr>
          <a:lstStyle/>
          <a:p>
            <a:pPr algn="ctr"/>
            <a:r>
              <a:rPr lang="en-US" sz="8800" b="1" dirty="0">
                <a:effectLst>
                  <a:outerShdw blurRad="50800" dist="38100" dir="16200000" rotWithShape="0">
                    <a:prstClr val="black">
                      <a:alpha val="40000"/>
                    </a:prstClr>
                  </a:outerShdw>
                  <a:reflection blurRad="6350" stA="55000" endA="300" endPos="45500" dir="5400000" sy="-100000" algn="bl" rotWithShape="0"/>
                </a:effectLst>
              </a:rPr>
              <a:t>Thank You</a:t>
            </a:r>
            <a:endParaRPr lang="en-CA" sz="8800" b="1" dirty="0">
              <a:effectLst>
                <a:outerShdw blurRad="50800" dist="38100" dir="16200000" rotWithShape="0">
                  <a:prstClr val="black">
                    <a:alpha val="40000"/>
                  </a:prstClr>
                </a:outerShdw>
                <a:reflection blurRad="6350" stA="55000" endA="300" endPos="45500" dir="5400000" sy="-100000" algn="bl" rotWithShape="0"/>
              </a:effectLst>
            </a:endParaRPr>
          </a:p>
        </p:txBody>
      </p:sp>
      <p:sp>
        <p:nvSpPr>
          <p:cNvPr id="2" name="Footer Placeholder 4">
            <a:extLst>
              <a:ext uri="{FF2B5EF4-FFF2-40B4-BE49-F238E27FC236}">
                <a16:creationId xmlns:a16="http://schemas.microsoft.com/office/drawing/2014/main" id="{F25042F6-FCFB-B16C-AF72-3DBCBC08A2B3}"/>
              </a:ext>
            </a:extLst>
          </p:cNvPr>
          <p:cNvSpPr>
            <a:spLocks noGrp="1"/>
          </p:cNvSpPr>
          <p:nvPr>
            <p:ph type="ftr" sz="quarter" idx="11"/>
          </p:nvPr>
        </p:nvSpPr>
        <p:spPr>
          <a:xfrm>
            <a:off x="4038600" y="6356350"/>
            <a:ext cx="4114800" cy="365125"/>
          </a:xfrm>
        </p:spPr>
        <p:txBody>
          <a:bodyPr/>
          <a:lstStyle/>
          <a:p>
            <a:r>
              <a:rPr lang="en-US" dirty="0"/>
              <a:t>Done By: Dana Mohammed Al-Mahrouk</a:t>
            </a:r>
            <a:endParaRPr lang="en-CA" dirty="0"/>
          </a:p>
        </p:txBody>
      </p:sp>
    </p:spTree>
    <p:extLst>
      <p:ext uri="{BB962C8B-B14F-4D97-AF65-F5344CB8AC3E}">
        <p14:creationId xmlns:p14="http://schemas.microsoft.com/office/powerpoint/2010/main" val="288222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3FCAB-3D12-3F20-E855-15C01D2755E2}"/>
              </a:ext>
            </a:extLst>
          </p:cNvPr>
          <p:cNvSpPr>
            <a:spLocks noGrp="1"/>
          </p:cNvSpPr>
          <p:nvPr>
            <p:ph type="title"/>
          </p:nvPr>
        </p:nvSpPr>
        <p:spPr/>
        <p:txBody>
          <a:bodyPr/>
          <a:lstStyle/>
          <a:p>
            <a:r>
              <a:rPr lang="en-US" dirty="0"/>
              <a:t>Past </a:t>
            </a:r>
            <a:endParaRPr lang="en-CA" dirty="0"/>
          </a:p>
        </p:txBody>
      </p:sp>
      <p:sp>
        <p:nvSpPr>
          <p:cNvPr id="3" name="Content Placeholder 2">
            <a:extLst>
              <a:ext uri="{FF2B5EF4-FFF2-40B4-BE49-F238E27FC236}">
                <a16:creationId xmlns:a16="http://schemas.microsoft.com/office/drawing/2014/main" id="{092CC74C-1DCA-906E-7B5C-A4C6E4AAA0FC}"/>
              </a:ext>
            </a:extLst>
          </p:cNvPr>
          <p:cNvSpPr>
            <a:spLocks noGrp="1"/>
          </p:cNvSpPr>
          <p:nvPr>
            <p:ph idx="1"/>
          </p:nvPr>
        </p:nvSpPr>
        <p:spPr/>
        <p:txBody>
          <a:bodyPr>
            <a:normAutofit/>
          </a:bodyPr>
          <a:lstStyle/>
          <a:p>
            <a:r>
              <a:rPr lang="en-US" sz="2400" dirty="0"/>
              <a:t>Program settings were stored in separate files distributed throughout the system.</a:t>
            </a:r>
          </a:p>
          <a:p>
            <a:r>
              <a:rPr lang="en-US" sz="2400" dirty="0"/>
              <a:t>.</a:t>
            </a:r>
            <a:r>
              <a:rPr lang="en-US" sz="2400" dirty="0" err="1"/>
              <a:t>ini</a:t>
            </a:r>
            <a:r>
              <a:rPr lang="en-US" sz="2400" dirty="0"/>
              <a:t> </a:t>
            </a:r>
            <a:r>
              <a:rPr lang="en-US" sz="2400" dirty="0">
                <a:sym typeface="Wingdings" panose="05000000000000000000" pitchFamily="2" charset="2"/>
              </a:rPr>
              <a:t> initialization file</a:t>
            </a:r>
          </a:p>
          <a:p>
            <a:endParaRPr lang="en-US" sz="2400" dirty="0">
              <a:sym typeface="Wingdings" panose="05000000000000000000" pitchFamily="2" charset="2"/>
            </a:endParaRPr>
          </a:p>
          <a:p>
            <a:r>
              <a:rPr lang="en-US" sz="2400" dirty="0" err="1">
                <a:sym typeface="Wingdings" panose="05000000000000000000" pitchFamily="2" charset="2"/>
              </a:rPr>
              <a:t>attrib</a:t>
            </a:r>
            <a:r>
              <a:rPr lang="en-US" sz="2400" dirty="0">
                <a:sym typeface="Wingdings" panose="05000000000000000000" pitchFamily="2" charset="2"/>
              </a:rPr>
              <a:t> &lt;+-[ S | H | R ]&gt; &lt;file-name&gt; </a:t>
            </a:r>
          </a:p>
          <a:p>
            <a:pPr lvl="1"/>
            <a:r>
              <a:rPr lang="en-CA" sz="2000" dirty="0"/>
              <a:t>A </a:t>
            </a:r>
            <a:r>
              <a:rPr lang="en-CA" sz="2000" dirty="0">
                <a:sym typeface="Wingdings" panose="05000000000000000000" pitchFamily="2" charset="2"/>
              </a:rPr>
              <a:t> Read for archiving (default)</a:t>
            </a:r>
          </a:p>
          <a:p>
            <a:pPr lvl="1"/>
            <a:r>
              <a:rPr lang="en-CA" sz="2000" dirty="0"/>
              <a:t>S </a:t>
            </a:r>
            <a:r>
              <a:rPr lang="en-CA" sz="2000" dirty="0">
                <a:sym typeface="Wingdings" panose="05000000000000000000" pitchFamily="2" charset="2"/>
              </a:rPr>
              <a:t> file system </a:t>
            </a:r>
          </a:p>
          <a:p>
            <a:pPr lvl="1"/>
            <a:r>
              <a:rPr lang="en-CA" sz="2000" dirty="0">
                <a:sym typeface="Wingdings" panose="05000000000000000000" pitchFamily="2" charset="2"/>
              </a:rPr>
              <a:t>H  Hidden file</a:t>
            </a:r>
          </a:p>
          <a:p>
            <a:pPr lvl="1"/>
            <a:r>
              <a:rPr lang="en-CA" sz="2000" dirty="0"/>
              <a:t>R </a:t>
            </a:r>
            <a:r>
              <a:rPr lang="en-CA" sz="2000" dirty="0">
                <a:sym typeface="Wingdings" panose="05000000000000000000" pitchFamily="2" charset="2"/>
              </a:rPr>
              <a:t> read only</a:t>
            </a:r>
            <a:endParaRPr lang="en-CA" sz="2000" dirty="0"/>
          </a:p>
        </p:txBody>
      </p:sp>
      <p:pic>
        <p:nvPicPr>
          <p:cNvPr id="5" name="Picture 4">
            <a:extLst>
              <a:ext uri="{FF2B5EF4-FFF2-40B4-BE49-F238E27FC236}">
                <a16:creationId xmlns:a16="http://schemas.microsoft.com/office/drawing/2014/main" id="{F776F0E1-EBBD-4515-1D4C-1E52E9025AEC}"/>
              </a:ext>
            </a:extLst>
          </p:cNvPr>
          <p:cNvPicPr>
            <a:picLocks noChangeAspect="1"/>
          </p:cNvPicPr>
          <p:nvPr/>
        </p:nvPicPr>
        <p:blipFill>
          <a:blip r:embed="rId2">
            <a:extLst>
              <a:ext uri="{28A0092B-C50C-407E-A947-70E740481C1C}">
                <a14:useLocalDpi xmlns:a14="http://schemas.microsoft.com/office/drawing/2010/main" val="0"/>
              </a:ext>
            </a:extLst>
          </a:blip>
          <a:srcRect l="66360" t="15001" r="9014" b="48060"/>
          <a:stretch/>
        </p:blipFill>
        <p:spPr>
          <a:xfrm>
            <a:off x="10284542" y="310151"/>
            <a:ext cx="1435510" cy="1435510"/>
          </a:xfrm>
          <a:prstGeom prst="rect">
            <a:avLst/>
          </a:prstGeom>
        </p:spPr>
      </p:pic>
      <p:sp>
        <p:nvSpPr>
          <p:cNvPr id="4" name="Footer Placeholder 3">
            <a:extLst>
              <a:ext uri="{FF2B5EF4-FFF2-40B4-BE49-F238E27FC236}">
                <a16:creationId xmlns:a16="http://schemas.microsoft.com/office/drawing/2014/main" id="{44DECFC4-C553-E47B-266C-6356976378B7}"/>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1210563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71C5-B214-11A4-CD11-A2948280F656}"/>
              </a:ext>
            </a:extLst>
          </p:cNvPr>
          <p:cNvSpPr>
            <a:spLocks noGrp="1"/>
          </p:cNvSpPr>
          <p:nvPr>
            <p:ph type="title"/>
          </p:nvPr>
        </p:nvSpPr>
        <p:spPr>
          <a:xfrm>
            <a:off x="838200" y="365125"/>
            <a:ext cx="5257800" cy="1325563"/>
          </a:xfrm>
        </p:spPr>
        <p:txBody>
          <a:bodyPr/>
          <a:lstStyle/>
          <a:p>
            <a:r>
              <a:rPr lang="en-US" dirty="0"/>
              <a:t>.</a:t>
            </a:r>
            <a:r>
              <a:rPr lang="en-US" dirty="0" err="1"/>
              <a:t>ini</a:t>
            </a:r>
            <a:r>
              <a:rPr lang="en-US" dirty="0"/>
              <a:t> Files</a:t>
            </a:r>
            <a:endParaRPr lang="en-CA" dirty="0"/>
          </a:p>
        </p:txBody>
      </p:sp>
      <p:sp>
        <p:nvSpPr>
          <p:cNvPr id="3" name="Content Placeholder 2">
            <a:extLst>
              <a:ext uri="{FF2B5EF4-FFF2-40B4-BE49-F238E27FC236}">
                <a16:creationId xmlns:a16="http://schemas.microsoft.com/office/drawing/2014/main" id="{F7AA5904-25F3-5956-A1C5-9AD5E0ED583C}"/>
              </a:ext>
            </a:extLst>
          </p:cNvPr>
          <p:cNvSpPr>
            <a:spLocks noGrp="1"/>
          </p:cNvSpPr>
          <p:nvPr>
            <p:ph idx="1"/>
          </p:nvPr>
        </p:nvSpPr>
        <p:spPr>
          <a:xfrm>
            <a:off x="838200" y="1825625"/>
            <a:ext cx="5346290" cy="4351338"/>
          </a:xfrm>
        </p:spPr>
        <p:txBody>
          <a:bodyPr>
            <a:normAutofit/>
          </a:bodyPr>
          <a:lstStyle/>
          <a:p>
            <a:r>
              <a:rPr lang="en-US" sz="2400" b="1" dirty="0"/>
              <a:t>Show</a:t>
            </a:r>
            <a:r>
              <a:rPr lang="en-US" sz="2400" dirty="0"/>
              <a:t> </a:t>
            </a:r>
            <a:r>
              <a:rPr lang="en-US" sz="2400" b="1" dirty="0"/>
              <a:t>Hidden items.</a:t>
            </a:r>
          </a:p>
          <a:p>
            <a:r>
              <a:rPr lang="en-US" sz="2400" dirty="0"/>
              <a:t>uncheck </a:t>
            </a:r>
            <a:r>
              <a:rPr lang="en-US" sz="2400" dirty="0">
                <a:sym typeface="Wingdings" panose="05000000000000000000" pitchFamily="2" charset="2"/>
              </a:rPr>
              <a:t> </a:t>
            </a:r>
            <a:r>
              <a:rPr lang="en-US" sz="2400" b="1" dirty="0"/>
              <a:t>Hide protected operating system files (Recommended)</a:t>
            </a:r>
            <a:endParaRPr lang="en-CA" sz="2400" dirty="0"/>
          </a:p>
        </p:txBody>
      </p:sp>
      <p:pic>
        <p:nvPicPr>
          <p:cNvPr id="7" name="Picture 6">
            <a:extLst>
              <a:ext uri="{FF2B5EF4-FFF2-40B4-BE49-F238E27FC236}">
                <a16:creationId xmlns:a16="http://schemas.microsoft.com/office/drawing/2014/main" id="{D7EBFBF8-5CA0-CFF4-EF1A-7A350063E3F2}"/>
              </a:ext>
            </a:extLst>
          </p:cNvPr>
          <p:cNvPicPr>
            <a:picLocks noChangeAspect="1"/>
          </p:cNvPicPr>
          <p:nvPr/>
        </p:nvPicPr>
        <p:blipFill>
          <a:blip r:embed="rId2"/>
          <a:stretch>
            <a:fillRect/>
          </a:stretch>
        </p:blipFill>
        <p:spPr>
          <a:xfrm>
            <a:off x="6499123" y="163028"/>
            <a:ext cx="5512698" cy="6531944"/>
          </a:xfrm>
          <a:prstGeom prst="rect">
            <a:avLst/>
          </a:prstGeom>
        </p:spPr>
      </p:pic>
      <p:sp>
        <p:nvSpPr>
          <p:cNvPr id="8" name="Rectangle: Rounded Corners 7">
            <a:extLst>
              <a:ext uri="{FF2B5EF4-FFF2-40B4-BE49-F238E27FC236}">
                <a16:creationId xmlns:a16="http://schemas.microsoft.com/office/drawing/2014/main" id="{00BFAB9C-A85A-3074-855B-B421786EC65C}"/>
              </a:ext>
            </a:extLst>
          </p:cNvPr>
          <p:cNvSpPr/>
          <p:nvPr/>
        </p:nvSpPr>
        <p:spPr>
          <a:xfrm>
            <a:off x="7256206" y="4277033"/>
            <a:ext cx="2851355" cy="22614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3A9CC3B1-022D-F297-0E73-2463A77FBA4B}"/>
              </a:ext>
            </a:extLst>
          </p:cNvPr>
          <p:cNvSpPr/>
          <p:nvPr/>
        </p:nvSpPr>
        <p:spPr>
          <a:xfrm>
            <a:off x="7044813" y="5054935"/>
            <a:ext cx="3918155" cy="22614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Footer Placeholder 3">
            <a:extLst>
              <a:ext uri="{FF2B5EF4-FFF2-40B4-BE49-F238E27FC236}">
                <a16:creationId xmlns:a16="http://schemas.microsoft.com/office/drawing/2014/main" id="{2C728631-7B6F-25E8-83A8-4A2A8D01FA92}"/>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1209962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9F7F-17ED-7479-52E8-80E6A59ADD40}"/>
              </a:ext>
            </a:extLst>
          </p:cNvPr>
          <p:cNvSpPr>
            <a:spLocks noGrp="1"/>
          </p:cNvSpPr>
          <p:nvPr>
            <p:ph type="title"/>
          </p:nvPr>
        </p:nvSpPr>
        <p:spPr/>
        <p:txBody>
          <a:bodyPr/>
          <a:lstStyle/>
          <a:p>
            <a:r>
              <a:rPr lang="en-US" dirty="0"/>
              <a:t>.</a:t>
            </a:r>
            <a:r>
              <a:rPr lang="en-US" dirty="0" err="1"/>
              <a:t>ini</a:t>
            </a:r>
            <a:endParaRPr lang="en-CA" dirty="0"/>
          </a:p>
        </p:txBody>
      </p:sp>
      <p:sp>
        <p:nvSpPr>
          <p:cNvPr id="3" name="Content Placeholder 2">
            <a:extLst>
              <a:ext uri="{FF2B5EF4-FFF2-40B4-BE49-F238E27FC236}">
                <a16:creationId xmlns:a16="http://schemas.microsoft.com/office/drawing/2014/main" id="{27C64D4A-B796-6994-D56B-AC109128E311}"/>
              </a:ext>
            </a:extLst>
          </p:cNvPr>
          <p:cNvSpPr>
            <a:spLocks noGrp="1"/>
          </p:cNvSpPr>
          <p:nvPr>
            <p:ph idx="1"/>
          </p:nvPr>
        </p:nvSpPr>
        <p:spPr>
          <a:xfrm>
            <a:off x="838200" y="1690688"/>
            <a:ext cx="10744200" cy="4486275"/>
          </a:xfrm>
        </p:spPr>
        <p:txBody>
          <a:bodyPr>
            <a:normAutofit/>
          </a:bodyPr>
          <a:lstStyle/>
          <a:p>
            <a:r>
              <a:rPr lang="en-US" sz="2000" dirty="0"/>
              <a:t>Configuration files used by Windows operating systems.</a:t>
            </a:r>
          </a:p>
          <a:p>
            <a:r>
              <a:rPr lang="en-US" sz="2400" b="1" dirty="0">
                <a:solidFill>
                  <a:srgbClr val="002060"/>
                </a:solidFill>
              </a:rPr>
              <a:t>System.ini</a:t>
            </a:r>
            <a:r>
              <a:rPr lang="en-US" sz="2000" dirty="0"/>
              <a:t>: is a legacy configuration file (older Windows), used to </a:t>
            </a:r>
            <a:r>
              <a:rPr lang="en-US" sz="2000" b="1" dirty="0">
                <a:solidFill>
                  <a:srgbClr val="FF0000"/>
                </a:solidFill>
              </a:rPr>
              <a:t>configure system-level settings</a:t>
            </a:r>
            <a:r>
              <a:rPr lang="en-US" sz="2000" dirty="0"/>
              <a:t>, such as </a:t>
            </a:r>
            <a:r>
              <a:rPr lang="en-US" sz="2000" b="1" dirty="0">
                <a:solidFill>
                  <a:srgbClr val="FF0000"/>
                </a:solidFill>
              </a:rPr>
              <a:t>device drivers, memory management</a:t>
            </a:r>
            <a:r>
              <a:rPr lang="en-US" sz="2000" dirty="0"/>
              <a:t>, and other </a:t>
            </a:r>
            <a:r>
              <a:rPr lang="en-US" sz="2000" b="1" dirty="0">
                <a:solidFill>
                  <a:srgbClr val="FF0000"/>
                </a:solidFill>
              </a:rPr>
              <a:t>system components</a:t>
            </a:r>
            <a:r>
              <a:rPr lang="en-US" sz="2000" dirty="0"/>
              <a:t>.</a:t>
            </a:r>
          </a:p>
          <a:p>
            <a:r>
              <a:rPr lang="en-US" sz="2400" b="1" dirty="0">
                <a:solidFill>
                  <a:srgbClr val="002060"/>
                </a:solidFill>
              </a:rPr>
              <a:t>Win.ini</a:t>
            </a:r>
            <a:r>
              <a:rPr lang="en-US" sz="2000" dirty="0"/>
              <a:t>: legacy configuration file (older Windows). store settings about </a:t>
            </a:r>
            <a:r>
              <a:rPr lang="en-US" sz="2000" b="1" dirty="0">
                <a:solidFill>
                  <a:srgbClr val="FF0000"/>
                </a:solidFill>
              </a:rPr>
              <a:t>user interface and some application settings</a:t>
            </a:r>
            <a:r>
              <a:rPr lang="en-US" sz="2000" dirty="0"/>
              <a:t>, such as </a:t>
            </a:r>
            <a:r>
              <a:rPr lang="en-US" sz="2000" b="1" dirty="0">
                <a:solidFill>
                  <a:srgbClr val="FF0000"/>
                </a:solidFill>
              </a:rPr>
              <a:t>fonts, colors</a:t>
            </a:r>
            <a:r>
              <a:rPr lang="en-US" sz="2000" dirty="0"/>
              <a:t>, and other </a:t>
            </a:r>
            <a:r>
              <a:rPr lang="en-US" sz="2000" b="1" dirty="0">
                <a:solidFill>
                  <a:srgbClr val="FF0000"/>
                </a:solidFill>
              </a:rPr>
              <a:t>environment settings</a:t>
            </a:r>
            <a:r>
              <a:rPr lang="en-US" sz="2000" dirty="0"/>
              <a:t>.</a:t>
            </a:r>
          </a:p>
          <a:p>
            <a:r>
              <a:rPr lang="en-US" sz="2400" b="1" dirty="0">
                <a:solidFill>
                  <a:srgbClr val="002060"/>
                </a:solidFill>
              </a:rPr>
              <a:t>Desktop.ini </a:t>
            </a:r>
            <a:endParaRPr lang="en-CA" sz="2400" b="1" dirty="0">
              <a:solidFill>
                <a:srgbClr val="002060"/>
              </a:solidFill>
            </a:endParaRPr>
          </a:p>
        </p:txBody>
      </p:sp>
      <p:pic>
        <p:nvPicPr>
          <p:cNvPr id="5" name="Picture 4">
            <a:extLst>
              <a:ext uri="{FF2B5EF4-FFF2-40B4-BE49-F238E27FC236}">
                <a16:creationId xmlns:a16="http://schemas.microsoft.com/office/drawing/2014/main" id="{E3B75732-3807-FCD2-504F-BBE4023DA500}"/>
              </a:ext>
            </a:extLst>
          </p:cNvPr>
          <p:cNvPicPr>
            <a:picLocks noChangeAspect="1"/>
          </p:cNvPicPr>
          <p:nvPr/>
        </p:nvPicPr>
        <p:blipFill>
          <a:blip r:embed="rId2"/>
          <a:stretch>
            <a:fillRect/>
          </a:stretch>
        </p:blipFill>
        <p:spPr>
          <a:xfrm>
            <a:off x="5876336" y="3840547"/>
            <a:ext cx="6220693" cy="2934109"/>
          </a:xfrm>
          <a:prstGeom prst="rect">
            <a:avLst/>
          </a:prstGeom>
        </p:spPr>
      </p:pic>
      <p:sp>
        <p:nvSpPr>
          <p:cNvPr id="4" name="Footer Placeholder 3">
            <a:extLst>
              <a:ext uri="{FF2B5EF4-FFF2-40B4-BE49-F238E27FC236}">
                <a16:creationId xmlns:a16="http://schemas.microsoft.com/office/drawing/2014/main" id="{9F4544DC-AE73-D2E6-A0FE-F7ECE6C2FFBA}"/>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85129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CD03-4976-6051-7133-15AB1F9D0C25}"/>
              </a:ext>
            </a:extLst>
          </p:cNvPr>
          <p:cNvSpPr>
            <a:spLocks noGrp="1"/>
          </p:cNvSpPr>
          <p:nvPr>
            <p:ph type="title"/>
          </p:nvPr>
        </p:nvSpPr>
        <p:spPr/>
        <p:txBody>
          <a:bodyPr/>
          <a:lstStyle/>
          <a:p>
            <a:r>
              <a:rPr lang="en-US" dirty="0"/>
              <a:t>System.ini  &amp;  Win.ini</a:t>
            </a:r>
            <a:endParaRPr lang="en-CA" dirty="0"/>
          </a:p>
        </p:txBody>
      </p:sp>
      <p:pic>
        <p:nvPicPr>
          <p:cNvPr id="5" name="Picture 4">
            <a:extLst>
              <a:ext uri="{FF2B5EF4-FFF2-40B4-BE49-F238E27FC236}">
                <a16:creationId xmlns:a16="http://schemas.microsoft.com/office/drawing/2014/main" id="{52EBAB32-3ED9-0934-1761-8F53B99C1DB4}"/>
              </a:ext>
            </a:extLst>
          </p:cNvPr>
          <p:cNvPicPr>
            <a:picLocks noChangeAspect="1"/>
          </p:cNvPicPr>
          <p:nvPr/>
        </p:nvPicPr>
        <p:blipFill>
          <a:blip r:embed="rId2"/>
          <a:stretch>
            <a:fillRect/>
          </a:stretch>
        </p:blipFill>
        <p:spPr>
          <a:xfrm>
            <a:off x="394433" y="1615970"/>
            <a:ext cx="4413541" cy="4951479"/>
          </a:xfrm>
          <a:prstGeom prst="rect">
            <a:avLst/>
          </a:prstGeom>
        </p:spPr>
      </p:pic>
      <p:pic>
        <p:nvPicPr>
          <p:cNvPr id="7" name="Picture 6">
            <a:extLst>
              <a:ext uri="{FF2B5EF4-FFF2-40B4-BE49-F238E27FC236}">
                <a16:creationId xmlns:a16="http://schemas.microsoft.com/office/drawing/2014/main" id="{31E4E945-4D0A-18FF-BC20-97F660F159EB}"/>
              </a:ext>
            </a:extLst>
          </p:cNvPr>
          <p:cNvPicPr>
            <a:picLocks noChangeAspect="1"/>
          </p:cNvPicPr>
          <p:nvPr/>
        </p:nvPicPr>
        <p:blipFill>
          <a:blip r:embed="rId3"/>
          <a:stretch>
            <a:fillRect/>
          </a:stretch>
        </p:blipFill>
        <p:spPr>
          <a:xfrm>
            <a:off x="5367720" y="1615969"/>
            <a:ext cx="4336912" cy="3939257"/>
          </a:xfrm>
          <a:prstGeom prst="rect">
            <a:avLst/>
          </a:prstGeom>
        </p:spPr>
      </p:pic>
      <p:sp>
        <p:nvSpPr>
          <p:cNvPr id="3" name="Footer Placeholder 2">
            <a:extLst>
              <a:ext uri="{FF2B5EF4-FFF2-40B4-BE49-F238E27FC236}">
                <a16:creationId xmlns:a16="http://schemas.microsoft.com/office/drawing/2014/main" id="{4DDE5B96-4B7C-03F5-ABBD-0A610B05667E}"/>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771120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8133-174C-9D05-9499-D1001703DDDB}"/>
              </a:ext>
            </a:extLst>
          </p:cNvPr>
          <p:cNvSpPr>
            <a:spLocks noGrp="1"/>
          </p:cNvSpPr>
          <p:nvPr>
            <p:ph type="title"/>
          </p:nvPr>
        </p:nvSpPr>
        <p:spPr/>
        <p:txBody>
          <a:bodyPr/>
          <a:lstStyle/>
          <a:p>
            <a:r>
              <a:rPr lang="en-US" dirty="0"/>
              <a:t>Desktop.ini</a:t>
            </a:r>
            <a:endParaRPr lang="en-CA" dirty="0"/>
          </a:p>
        </p:txBody>
      </p:sp>
      <p:sp>
        <p:nvSpPr>
          <p:cNvPr id="3" name="Content Placeholder 2">
            <a:extLst>
              <a:ext uri="{FF2B5EF4-FFF2-40B4-BE49-F238E27FC236}">
                <a16:creationId xmlns:a16="http://schemas.microsoft.com/office/drawing/2014/main" id="{6EAD50F3-A1A0-0E4F-6816-4AB7982DC39C}"/>
              </a:ext>
            </a:extLst>
          </p:cNvPr>
          <p:cNvSpPr>
            <a:spLocks noGrp="1"/>
          </p:cNvSpPr>
          <p:nvPr>
            <p:ph idx="1"/>
          </p:nvPr>
        </p:nvSpPr>
        <p:spPr/>
        <p:txBody>
          <a:bodyPr>
            <a:normAutofit/>
          </a:bodyPr>
          <a:lstStyle/>
          <a:p>
            <a:r>
              <a:rPr lang="en-US" sz="2400" dirty="0"/>
              <a:t>is used in modern versions of Windows to </a:t>
            </a:r>
            <a:r>
              <a:rPr lang="en-US" sz="2400" b="1" dirty="0">
                <a:solidFill>
                  <a:srgbClr val="FF0000"/>
                </a:solidFill>
              </a:rPr>
              <a:t>store folder customization settings</a:t>
            </a:r>
            <a:r>
              <a:rPr lang="en-US" sz="2400" dirty="0"/>
              <a:t>. It allows users to assign a custom </a:t>
            </a:r>
            <a:r>
              <a:rPr lang="en-US" sz="2400" b="1" dirty="0">
                <a:solidFill>
                  <a:srgbClr val="FF0000"/>
                </a:solidFill>
              </a:rPr>
              <a:t>icon</a:t>
            </a:r>
            <a:r>
              <a:rPr lang="en-US" sz="2400" dirty="0"/>
              <a:t> to a folder, change the folder's display </a:t>
            </a:r>
            <a:r>
              <a:rPr lang="en-US" sz="2400" b="1" dirty="0">
                <a:solidFill>
                  <a:srgbClr val="FF0000"/>
                </a:solidFill>
              </a:rPr>
              <a:t>name</a:t>
            </a:r>
            <a:r>
              <a:rPr lang="en-US" sz="2400" dirty="0"/>
              <a:t>, …etc.</a:t>
            </a:r>
          </a:p>
          <a:p>
            <a:r>
              <a:rPr lang="en-CA" sz="2000" dirty="0"/>
              <a:t>C:\Users\almah\AppData\Roaming\Microsoft\Windows\Start Menu\Programs\Startup\desktop.ini</a:t>
            </a:r>
          </a:p>
          <a:p>
            <a:r>
              <a:rPr lang="en-CA" sz="2000" dirty="0"/>
              <a:t>C:\ProgramData\Microsoft\Windows\Start Menu\Programs\Startup\desktop.ini</a:t>
            </a:r>
          </a:p>
          <a:p>
            <a:pPr lvl="1"/>
            <a:endParaRPr lang="en-CA" sz="2000" dirty="0"/>
          </a:p>
          <a:p>
            <a:pPr lvl="1"/>
            <a:endParaRPr lang="en-CA" sz="2000" dirty="0"/>
          </a:p>
        </p:txBody>
      </p:sp>
      <p:pic>
        <p:nvPicPr>
          <p:cNvPr id="5" name="Picture 4">
            <a:extLst>
              <a:ext uri="{FF2B5EF4-FFF2-40B4-BE49-F238E27FC236}">
                <a16:creationId xmlns:a16="http://schemas.microsoft.com/office/drawing/2014/main" id="{54FF65DC-791E-DBFF-C1FE-5FE0673928B6}"/>
              </a:ext>
            </a:extLst>
          </p:cNvPr>
          <p:cNvPicPr>
            <a:picLocks noChangeAspect="1"/>
          </p:cNvPicPr>
          <p:nvPr/>
        </p:nvPicPr>
        <p:blipFill>
          <a:blip r:embed="rId2"/>
          <a:stretch>
            <a:fillRect/>
          </a:stretch>
        </p:blipFill>
        <p:spPr>
          <a:xfrm>
            <a:off x="838200" y="4233409"/>
            <a:ext cx="7745361" cy="2171048"/>
          </a:xfrm>
          <a:prstGeom prst="rect">
            <a:avLst/>
          </a:prstGeom>
        </p:spPr>
      </p:pic>
      <p:sp>
        <p:nvSpPr>
          <p:cNvPr id="4" name="Rectangle: Rounded Corners 3">
            <a:extLst>
              <a:ext uri="{FF2B5EF4-FFF2-40B4-BE49-F238E27FC236}">
                <a16:creationId xmlns:a16="http://schemas.microsoft.com/office/drawing/2014/main" id="{7C33E621-AB20-2B0A-9639-DB1AC37BC9E8}"/>
              </a:ext>
            </a:extLst>
          </p:cNvPr>
          <p:cNvSpPr/>
          <p:nvPr/>
        </p:nvSpPr>
        <p:spPr>
          <a:xfrm>
            <a:off x="934065" y="5722375"/>
            <a:ext cx="4070554" cy="3048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31137230-4B22-6276-EE75-86084ED69314}"/>
              </a:ext>
            </a:extLst>
          </p:cNvPr>
          <p:cNvSpPr txBox="1"/>
          <p:nvPr/>
        </p:nvSpPr>
        <p:spPr>
          <a:xfrm>
            <a:off x="3641777" y="5719605"/>
            <a:ext cx="987771" cy="369332"/>
          </a:xfrm>
          <a:prstGeom prst="rect">
            <a:avLst/>
          </a:prstGeom>
          <a:noFill/>
        </p:spPr>
        <p:txBody>
          <a:bodyPr wrap="none" rtlCol="0">
            <a:spAutoFit/>
          </a:bodyPr>
          <a:lstStyle/>
          <a:p>
            <a:r>
              <a:rPr lang="en-US" b="1" dirty="0">
                <a:solidFill>
                  <a:srgbClr val="FF0000"/>
                </a:solidFill>
              </a:rPr>
              <a:t>Section</a:t>
            </a:r>
            <a:endParaRPr lang="en-CA" b="1" dirty="0">
              <a:solidFill>
                <a:srgbClr val="FF0000"/>
              </a:solidFill>
            </a:endParaRPr>
          </a:p>
        </p:txBody>
      </p:sp>
      <p:sp>
        <p:nvSpPr>
          <p:cNvPr id="7" name="Rectangle: Rounded Corners 6">
            <a:extLst>
              <a:ext uri="{FF2B5EF4-FFF2-40B4-BE49-F238E27FC236}">
                <a16:creationId xmlns:a16="http://schemas.microsoft.com/office/drawing/2014/main" id="{9EAF7E42-CA78-BEA8-5716-DE2DC014AAA6}"/>
              </a:ext>
            </a:extLst>
          </p:cNvPr>
          <p:cNvSpPr/>
          <p:nvPr/>
        </p:nvSpPr>
        <p:spPr>
          <a:xfrm>
            <a:off x="934065" y="6027175"/>
            <a:ext cx="2536723" cy="284725"/>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Rounded Corners 7">
            <a:extLst>
              <a:ext uri="{FF2B5EF4-FFF2-40B4-BE49-F238E27FC236}">
                <a16:creationId xmlns:a16="http://schemas.microsoft.com/office/drawing/2014/main" id="{2A516402-3493-6022-D2A4-1925EB3123EA}"/>
              </a:ext>
            </a:extLst>
          </p:cNvPr>
          <p:cNvSpPr/>
          <p:nvPr/>
        </p:nvSpPr>
        <p:spPr>
          <a:xfrm>
            <a:off x="3587546" y="6027176"/>
            <a:ext cx="4838699" cy="30981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D644BB4F-DA31-5117-F7D3-E2AFAFA629A2}"/>
              </a:ext>
            </a:extLst>
          </p:cNvPr>
          <p:cNvSpPr txBox="1"/>
          <p:nvPr/>
        </p:nvSpPr>
        <p:spPr>
          <a:xfrm>
            <a:off x="2817609" y="6331975"/>
            <a:ext cx="1648336" cy="369332"/>
          </a:xfrm>
          <a:prstGeom prst="rect">
            <a:avLst/>
          </a:prstGeom>
          <a:noFill/>
        </p:spPr>
        <p:txBody>
          <a:bodyPr wrap="none" rtlCol="0">
            <a:spAutoFit/>
          </a:bodyPr>
          <a:lstStyle/>
          <a:p>
            <a:r>
              <a:rPr lang="en-US" b="1" dirty="0">
                <a:solidFill>
                  <a:srgbClr val="FF0000"/>
                </a:solidFill>
              </a:rPr>
              <a:t>Key    =    Value</a:t>
            </a:r>
            <a:endParaRPr lang="en-CA" b="1" dirty="0">
              <a:solidFill>
                <a:srgbClr val="FF0000"/>
              </a:solidFill>
            </a:endParaRPr>
          </a:p>
        </p:txBody>
      </p:sp>
      <p:sp>
        <p:nvSpPr>
          <p:cNvPr id="10" name="Footer Placeholder 9">
            <a:extLst>
              <a:ext uri="{FF2B5EF4-FFF2-40B4-BE49-F238E27FC236}">
                <a16:creationId xmlns:a16="http://schemas.microsoft.com/office/drawing/2014/main" id="{434C6EF2-073C-CD5E-02A9-73016283E4E9}"/>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519794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FC89A-25B3-49F4-DE91-027EC16AA278}"/>
              </a:ext>
            </a:extLst>
          </p:cNvPr>
          <p:cNvSpPr>
            <a:spLocks noGrp="1"/>
          </p:cNvSpPr>
          <p:nvPr>
            <p:ph type="title"/>
          </p:nvPr>
        </p:nvSpPr>
        <p:spPr/>
        <p:txBody>
          <a:bodyPr/>
          <a:lstStyle/>
          <a:p>
            <a:r>
              <a:rPr lang="en-CA" sz="4400" dirty="0"/>
              <a:t>C:\Windows\System32\config</a:t>
            </a:r>
            <a:endParaRPr lang="en-CA" dirty="0"/>
          </a:p>
        </p:txBody>
      </p:sp>
      <p:sp>
        <p:nvSpPr>
          <p:cNvPr id="3" name="Content Placeholder 2">
            <a:extLst>
              <a:ext uri="{FF2B5EF4-FFF2-40B4-BE49-F238E27FC236}">
                <a16:creationId xmlns:a16="http://schemas.microsoft.com/office/drawing/2014/main" id="{09A379CE-4BBB-6018-78E8-D6B886F8F103}"/>
              </a:ext>
            </a:extLst>
          </p:cNvPr>
          <p:cNvSpPr>
            <a:spLocks noGrp="1"/>
          </p:cNvSpPr>
          <p:nvPr>
            <p:ph idx="1"/>
          </p:nvPr>
        </p:nvSpPr>
        <p:spPr>
          <a:xfrm>
            <a:off x="838200" y="1825624"/>
            <a:ext cx="10515600" cy="4811149"/>
          </a:xfrm>
        </p:spPr>
        <p:txBody>
          <a:bodyPr>
            <a:normAutofit/>
          </a:bodyPr>
          <a:lstStyle/>
          <a:p>
            <a:r>
              <a:rPr lang="en-US" sz="2400" dirty="0"/>
              <a:t>containing files that are essential for the system's configuration and operation. This directory stores the Windows Registry's hive files, which hold the configuration settings for the operating system and installed applications.</a:t>
            </a:r>
          </a:p>
          <a:p>
            <a:pPr lvl="1"/>
            <a:r>
              <a:rPr lang="en-CA" sz="2000" b="1" dirty="0">
                <a:solidFill>
                  <a:srgbClr val="FF0000"/>
                </a:solidFill>
              </a:rPr>
              <a:t>SYSTEM: </a:t>
            </a:r>
            <a:r>
              <a:rPr lang="en-CA" sz="2000" dirty="0"/>
              <a:t>Contains system-related settings, including hardware configurations, device drivers, and services.</a:t>
            </a:r>
          </a:p>
          <a:p>
            <a:pPr lvl="1"/>
            <a:r>
              <a:rPr lang="en-CA" sz="2000" b="1" dirty="0">
                <a:solidFill>
                  <a:srgbClr val="FF0000"/>
                </a:solidFill>
              </a:rPr>
              <a:t>SOFTWARE: </a:t>
            </a:r>
            <a:r>
              <a:rPr lang="en-CA" sz="2000" dirty="0"/>
              <a:t>Stores settings for installed software and applications.</a:t>
            </a:r>
          </a:p>
          <a:p>
            <a:pPr lvl="1"/>
            <a:r>
              <a:rPr lang="en-CA" sz="2000" b="1" dirty="0">
                <a:solidFill>
                  <a:srgbClr val="FF0000"/>
                </a:solidFill>
              </a:rPr>
              <a:t>SAM: </a:t>
            </a:r>
            <a:r>
              <a:rPr lang="en-CA" sz="2000" dirty="0"/>
              <a:t>Stores the Security Accounts Manager (SAM) database, which includes information about user accounts and passwords.</a:t>
            </a:r>
          </a:p>
          <a:p>
            <a:pPr lvl="1"/>
            <a:r>
              <a:rPr lang="en-CA" sz="2000" b="1" dirty="0">
                <a:solidFill>
                  <a:srgbClr val="FF0000"/>
                </a:solidFill>
              </a:rPr>
              <a:t>SECURITY: </a:t>
            </a:r>
            <a:r>
              <a:rPr lang="en-CA" sz="2000" dirty="0"/>
              <a:t>Contains security settings, including policies and permissions.</a:t>
            </a:r>
          </a:p>
          <a:p>
            <a:pPr lvl="1"/>
            <a:r>
              <a:rPr lang="en-CA" sz="2000" b="1" dirty="0">
                <a:solidFill>
                  <a:srgbClr val="FF0000"/>
                </a:solidFill>
              </a:rPr>
              <a:t>DEFAULT: </a:t>
            </a:r>
            <a:r>
              <a:rPr lang="en-CA" sz="2000" dirty="0"/>
              <a:t>Stores settings for the default user profile.</a:t>
            </a:r>
          </a:p>
          <a:p>
            <a:pPr lvl="1"/>
            <a:r>
              <a:rPr lang="en-CA" sz="2000" dirty="0"/>
              <a:t>config\</a:t>
            </a:r>
            <a:r>
              <a:rPr lang="en-CA" sz="2000" dirty="0" err="1"/>
              <a:t>RegBack</a:t>
            </a:r>
            <a:r>
              <a:rPr lang="en-CA" sz="2000" dirty="0"/>
              <a:t>: </a:t>
            </a:r>
            <a:r>
              <a:rPr lang="en-US" sz="2000" dirty="0"/>
              <a:t>backup copies recovery in case of corruption or failure.</a:t>
            </a:r>
            <a:endParaRPr lang="en-CA" sz="2000" dirty="0"/>
          </a:p>
          <a:p>
            <a:pPr lvl="1"/>
            <a:r>
              <a:rPr lang="en-CA" sz="2000" dirty="0"/>
              <a:t>.LOG: </a:t>
            </a:r>
            <a:r>
              <a:rPr lang="en-US" sz="2000" dirty="0"/>
              <a:t>changes to the registry are correctly recorded (system updates or changes)</a:t>
            </a:r>
            <a:endParaRPr lang="en-CA" sz="2000" dirty="0"/>
          </a:p>
          <a:p>
            <a:pPr lvl="1"/>
            <a:r>
              <a:rPr lang="en-US" sz="2000" dirty="0"/>
              <a:t>C:\Windows\System32\winevt\Logs</a:t>
            </a:r>
            <a:r>
              <a:rPr lang="en-CA" sz="2000" dirty="0"/>
              <a:t>: </a:t>
            </a:r>
            <a:r>
              <a:rPr lang="en-US" sz="2000" dirty="0"/>
              <a:t>files related to event logs</a:t>
            </a:r>
            <a:r>
              <a:rPr lang="en-CA" sz="2000" dirty="0"/>
              <a:t> </a:t>
            </a:r>
          </a:p>
        </p:txBody>
      </p:sp>
      <p:sp>
        <p:nvSpPr>
          <p:cNvPr id="4" name="Footer Placeholder 3">
            <a:extLst>
              <a:ext uri="{FF2B5EF4-FFF2-40B4-BE49-F238E27FC236}">
                <a16:creationId xmlns:a16="http://schemas.microsoft.com/office/drawing/2014/main" id="{C86E5965-CD2D-C11F-D6B9-7CAFFB03D0AE}"/>
              </a:ext>
            </a:extLst>
          </p:cNvPr>
          <p:cNvSpPr>
            <a:spLocks noGrp="1"/>
          </p:cNvSpPr>
          <p:nvPr>
            <p:ph type="ftr" sz="quarter" idx="11"/>
          </p:nvPr>
        </p:nvSpPr>
        <p:spPr/>
        <p:txBody>
          <a:bodyPr/>
          <a:lstStyle/>
          <a:p>
            <a:r>
              <a:rPr lang="en-US"/>
              <a:t>Done By: Dana Mohammed Al-Mahrouk</a:t>
            </a:r>
            <a:endParaRPr lang="en-CA"/>
          </a:p>
        </p:txBody>
      </p:sp>
    </p:spTree>
    <p:extLst>
      <p:ext uri="{BB962C8B-B14F-4D97-AF65-F5344CB8AC3E}">
        <p14:creationId xmlns:p14="http://schemas.microsoft.com/office/powerpoint/2010/main" val="1481434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900</TotalTime>
  <Words>2089</Words>
  <Application>Microsoft Office PowerPoint</Application>
  <PresentationFormat>Widescreen</PresentationFormat>
  <Paragraphs>221</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Aptos</vt:lpstr>
      <vt:lpstr>Aptos Display</vt:lpstr>
      <vt:lpstr>Arial</vt:lpstr>
      <vt:lpstr>Wingdings</vt:lpstr>
      <vt:lpstr>Office Theme</vt:lpstr>
      <vt:lpstr>Registry Editor</vt:lpstr>
      <vt:lpstr>Setting &amp; Configuration of Application</vt:lpstr>
      <vt:lpstr>PowerPoint Presentation</vt:lpstr>
      <vt:lpstr>Past </vt:lpstr>
      <vt:lpstr>.ini Files</vt:lpstr>
      <vt:lpstr>.ini</vt:lpstr>
      <vt:lpstr>System.ini  &amp;  Win.ini</vt:lpstr>
      <vt:lpstr>Desktop.ini</vt:lpstr>
      <vt:lpstr>C:\Windows\System32\config</vt:lpstr>
      <vt:lpstr>PowerPoint Presentation</vt:lpstr>
      <vt:lpstr>Ex 1: Change Folder Icon</vt:lpstr>
      <vt:lpstr>.ini Properties</vt:lpstr>
      <vt:lpstr>Windows Registry</vt:lpstr>
      <vt:lpstr>PowerPoint Presentation</vt:lpstr>
      <vt:lpstr>Windows Registry Editor</vt:lpstr>
      <vt:lpstr>Value Data Types</vt:lpstr>
      <vt:lpstr>Value Name</vt:lpstr>
      <vt:lpstr>Hives</vt:lpstr>
      <vt:lpstr>Hives</vt:lpstr>
      <vt:lpstr>Hives</vt:lpstr>
      <vt:lpstr>Hives</vt:lpstr>
      <vt:lpstr>Hives</vt:lpstr>
      <vt:lpstr>Add &amp; Remove program</vt:lpstr>
      <vt:lpstr>Control Panel  Mouse</vt:lpstr>
      <vt:lpstr>Control Panel  Desktop</vt:lpstr>
      <vt:lpstr>Disk Space Message</vt:lpstr>
      <vt:lpstr>Login as a Gust </vt:lpstr>
      <vt:lpstr>Add Item to right click menu</vt:lpstr>
      <vt:lpstr>Turn Off Firewall</vt:lpstr>
      <vt:lpstr>Open Port</vt:lpstr>
      <vt:lpstr>Virus/Program Run when Windows Open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dana al mahrouk</dc:creator>
  <cp:lastModifiedBy>dana al mahrouk</cp:lastModifiedBy>
  <cp:revision>15</cp:revision>
  <dcterms:created xsi:type="dcterms:W3CDTF">2024-08-20T18:49:27Z</dcterms:created>
  <dcterms:modified xsi:type="dcterms:W3CDTF">2024-09-02T07:54:47Z</dcterms:modified>
</cp:coreProperties>
</file>