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7"/>
  </p:notesMasterIdLst>
  <p:sldIdLst>
    <p:sldId id="451" r:id="rId2"/>
    <p:sldId id="455" r:id="rId3"/>
    <p:sldId id="457" r:id="rId4"/>
    <p:sldId id="456" r:id="rId5"/>
    <p:sldId id="458" r:id="rId6"/>
    <p:sldId id="372" r:id="rId7"/>
    <p:sldId id="459" r:id="rId8"/>
    <p:sldId id="264" r:id="rId9"/>
    <p:sldId id="265" r:id="rId10"/>
    <p:sldId id="506" r:id="rId11"/>
    <p:sldId id="548" r:id="rId12"/>
    <p:sldId id="542" r:id="rId13"/>
    <p:sldId id="549" r:id="rId14"/>
    <p:sldId id="543" r:id="rId15"/>
    <p:sldId id="550" r:id="rId16"/>
    <p:sldId id="537" r:id="rId17"/>
    <p:sldId id="266" r:id="rId18"/>
    <p:sldId id="294" r:id="rId19"/>
    <p:sldId id="267" r:id="rId20"/>
    <p:sldId id="269" r:id="rId21"/>
    <p:sldId id="270" r:id="rId22"/>
    <p:sldId id="273" r:id="rId23"/>
    <p:sldId id="274" r:id="rId24"/>
    <p:sldId id="275" r:id="rId25"/>
    <p:sldId id="276" r:id="rId26"/>
    <p:sldId id="277" r:id="rId27"/>
    <p:sldId id="278" r:id="rId28"/>
    <p:sldId id="279" r:id="rId29"/>
    <p:sldId id="373" r:id="rId30"/>
    <p:sldId id="461" r:id="rId31"/>
    <p:sldId id="462" r:id="rId32"/>
    <p:sldId id="460" r:id="rId33"/>
    <p:sldId id="463" r:id="rId34"/>
    <p:sldId id="464" r:id="rId35"/>
    <p:sldId id="421" r:id="rId36"/>
    <p:sldId id="422" r:id="rId37"/>
    <p:sldId id="423" r:id="rId38"/>
    <p:sldId id="374" r:id="rId39"/>
    <p:sldId id="281" r:id="rId40"/>
    <p:sldId id="282" r:id="rId41"/>
    <p:sldId id="283" r:id="rId42"/>
    <p:sldId id="272" r:id="rId43"/>
    <p:sldId id="295" r:id="rId44"/>
    <p:sldId id="299" r:id="rId45"/>
    <p:sldId id="300" r:id="rId46"/>
    <p:sldId id="303" r:id="rId47"/>
    <p:sldId id="301" r:id="rId48"/>
    <p:sldId id="547" r:id="rId49"/>
    <p:sldId id="302" r:id="rId50"/>
    <p:sldId id="304" r:id="rId51"/>
    <p:sldId id="297" r:id="rId52"/>
    <p:sldId id="305" r:id="rId53"/>
    <p:sldId id="306" r:id="rId54"/>
    <p:sldId id="307" r:id="rId55"/>
    <p:sldId id="308"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09" autoAdjust="0"/>
    <p:restoredTop sz="96287" autoAdjust="0"/>
  </p:normalViewPr>
  <p:slideViewPr>
    <p:cSldViewPr>
      <p:cViewPr varScale="1">
        <p:scale>
          <a:sx n="72" d="100"/>
          <a:sy n="72" d="100"/>
        </p:scale>
        <p:origin x="-1224" y="-10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87D38B-C241-4DD5-A126-1951D7634841}" type="datetimeFigureOut">
              <a:rPr lang="en-US" smtClean="0"/>
              <a:t>4/26/2023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1B172DF-F9B3-4D23-B340-2353189666A2}" type="slidenum">
              <a:rPr lang="en-US" smtClean="0"/>
              <a:t>‹#›</a:t>
            </a:fld>
            <a:endParaRPr lang="en-US"/>
          </a:p>
        </p:txBody>
      </p:sp>
    </p:spTree>
    <p:extLst>
      <p:ext uri="{BB962C8B-B14F-4D97-AF65-F5344CB8AC3E}">
        <p14:creationId xmlns:p14="http://schemas.microsoft.com/office/powerpoint/2010/main" val="2945471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8A52D89-16B3-4885-8453-92C714C32CEC}" type="datetime1">
              <a:rPr lang="en-US" smtClean="0"/>
              <a:t>4/26/2023</a:t>
            </a:fld>
            <a:endParaRPr lang="en-US"/>
          </a:p>
        </p:txBody>
      </p:sp>
      <p:sp>
        <p:nvSpPr>
          <p:cNvPr id="5" name="Footer Placeholder 4"/>
          <p:cNvSpPr>
            <a:spLocks noGrp="1"/>
          </p:cNvSpPr>
          <p:nvPr>
            <p:ph type="ftr" sz="quarter" idx="11"/>
          </p:nvPr>
        </p:nvSpPr>
        <p:spPr/>
        <p:txBody>
          <a:bodyPr/>
          <a:lstStyle/>
          <a:p>
            <a:r>
              <a:rPr lang="en-US" smtClean="0"/>
              <a:t>Eng Ali Mohammad. Bani Bakkar              Email : alli_m_alqadri@hotmail.com</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361DD0-9C66-4E7C-90C0-A3820F3EBE84}" type="datetime1">
              <a:rPr lang="en-US" smtClean="0"/>
              <a:t>4/26/2023</a:t>
            </a:fld>
            <a:endParaRPr lang="en-US"/>
          </a:p>
        </p:txBody>
      </p:sp>
      <p:sp>
        <p:nvSpPr>
          <p:cNvPr id="5" name="Footer Placeholder 4"/>
          <p:cNvSpPr>
            <a:spLocks noGrp="1"/>
          </p:cNvSpPr>
          <p:nvPr>
            <p:ph type="ftr" sz="quarter" idx="11"/>
          </p:nvPr>
        </p:nvSpPr>
        <p:spPr/>
        <p:txBody>
          <a:bodyPr/>
          <a:lstStyle/>
          <a:p>
            <a:r>
              <a:rPr lang="en-US" smtClean="0"/>
              <a:t>Eng Ali Mohammad. Bani Bakkar              Email : alli_m_alqadri@hotmail.com</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AFAD52-9289-4581-9E85-D65569619317}" type="datetime1">
              <a:rPr lang="en-US" smtClean="0"/>
              <a:t>4/26/2023</a:t>
            </a:fld>
            <a:endParaRPr lang="en-US"/>
          </a:p>
        </p:txBody>
      </p:sp>
      <p:sp>
        <p:nvSpPr>
          <p:cNvPr id="5" name="Footer Placeholder 4"/>
          <p:cNvSpPr>
            <a:spLocks noGrp="1"/>
          </p:cNvSpPr>
          <p:nvPr>
            <p:ph type="ftr" sz="quarter" idx="11"/>
          </p:nvPr>
        </p:nvSpPr>
        <p:spPr/>
        <p:txBody>
          <a:bodyPr/>
          <a:lstStyle/>
          <a:p>
            <a:r>
              <a:rPr lang="en-US" smtClean="0"/>
              <a:t>Eng Ali Mohammad. Bani Bakkar              Email : alli_m_alqadri@hotmail.com</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36F016-F407-4A38-94B1-B32B62082618}" type="datetime1">
              <a:rPr lang="en-US" smtClean="0"/>
              <a:t>4/26/2023</a:t>
            </a:fld>
            <a:endParaRPr lang="en-US"/>
          </a:p>
        </p:txBody>
      </p:sp>
      <p:sp>
        <p:nvSpPr>
          <p:cNvPr id="5" name="Footer Placeholder 4"/>
          <p:cNvSpPr>
            <a:spLocks noGrp="1"/>
          </p:cNvSpPr>
          <p:nvPr>
            <p:ph type="ftr" sz="quarter" idx="11"/>
          </p:nvPr>
        </p:nvSpPr>
        <p:spPr/>
        <p:txBody>
          <a:bodyPr/>
          <a:lstStyle/>
          <a:p>
            <a:r>
              <a:rPr lang="en-US" smtClean="0"/>
              <a:t>Eng Ali Mohammad. Bani Bakkar              Email : alli_m_alqadri@hotmail.com</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44473E-B900-4790-B8D2-88CD2FE6834B}" type="datetime1">
              <a:rPr lang="en-US" smtClean="0"/>
              <a:t>4/26/2023</a:t>
            </a:fld>
            <a:endParaRPr lang="en-US"/>
          </a:p>
        </p:txBody>
      </p:sp>
      <p:sp>
        <p:nvSpPr>
          <p:cNvPr id="5" name="Footer Placeholder 4"/>
          <p:cNvSpPr>
            <a:spLocks noGrp="1"/>
          </p:cNvSpPr>
          <p:nvPr>
            <p:ph type="ftr" sz="quarter" idx="11"/>
          </p:nvPr>
        </p:nvSpPr>
        <p:spPr/>
        <p:txBody>
          <a:bodyPr/>
          <a:lstStyle/>
          <a:p>
            <a:r>
              <a:rPr lang="en-US" smtClean="0"/>
              <a:t>Eng Ali Mohammad. Bani Bakkar              Email : alli_m_alqadri@hotmail.com</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F94B86F-0D6A-4566-91CD-EDA57EF7BFBC}" type="datetime1">
              <a:rPr lang="en-US" smtClean="0"/>
              <a:t>4/26/2023</a:t>
            </a:fld>
            <a:endParaRPr lang="en-US"/>
          </a:p>
        </p:txBody>
      </p:sp>
      <p:sp>
        <p:nvSpPr>
          <p:cNvPr id="6" name="Footer Placeholder 5"/>
          <p:cNvSpPr>
            <a:spLocks noGrp="1"/>
          </p:cNvSpPr>
          <p:nvPr>
            <p:ph type="ftr" sz="quarter" idx="11"/>
          </p:nvPr>
        </p:nvSpPr>
        <p:spPr/>
        <p:txBody>
          <a:bodyPr/>
          <a:lstStyle/>
          <a:p>
            <a:r>
              <a:rPr lang="en-US" smtClean="0"/>
              <a:t>Eng Ali Mohammad. Bani Bakkar              Email : alli_m_alqadri@hotmail.com</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0A15C46-196F-4AFD-B663-3A3536B3F69A}" type="datetime1">
              <a:rPr lang="en-US" smtClean="0"/>
              <a:t>4/26/2023</a:t>
            </a:fld>
            <a:endParaRPr lang="en-US"/>
          </a:p>
        </p:txBody>
      </p:sp>
      <p:sp>
        <p:nvSpPr>
          <p:cNvPr id="8" name="Footer Placeholder 7"/>
          <p:cNvSpPr>
            <a:spLocks noGrp="1"/>
          </p:cNvSpPr>
          <p:nvPr>
            <p:ph type="ftr" sz="quarter" idx="11"/>
          </p:nvPr>
        </p:nvSpPr>
        <p:spPr/>
        <p:txBody>
          <a:bodyPr/>
          <a:lstStyle/>
          <a:p>
            <a:r>
              <a:rPr lang="en-US" smtClean="0"/>
              <a:t>Eng Ali Mohammad. Bani Bakkar              Email : alli_m_alqadri@hotmail.com</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F882F38-7DC1-4D4C-9CE0-DEECE644A3FF}" type="datetime1">
              <a:rPr lang="en-US" smtClean="0"/>
              <a:t>4/26/2023</a:t>
            </a:fld>
            <a:endParaRPr lang="en-US"/>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198BF0-1CB1-491C-9026-F5AC545976B4}" type="datetime1">
              <a:rPr lang="en-US" smtClean="0"/>
              <a:t>4/26/2023</a:t>
            </a:fld>
            <a:endParaRPr lang="en-US"/>
          </a:p>
        </p:txBody>
      </p:sp>
      <p:sp>
        <p:nvSpPr>
          <p:cNvPr id="3" name="Footer Placeholder 2"/>
          <p:cNvSpPr>
            <a:spLocks noGrp="1"/>
          </p:cNvSpPr>
          <p:nvPr>
            <p:ph type="ftr" sz="quarter" idx="11"/>
          </p:nvPr>
        </p:nvSpPr>
        <p:spPr/>
        <p:txBody>
          <a:bodyPr/>
          <a:lstStyle/>
          <a:p>
            <a:r>
              <a:rPr lang="en-US" smtClean="0"/>
              <a:t>Eng Ali Mohammad. Bani Bakkar              Email : alli_m_alqadri@hotmail.com</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73BF43-2146-49E4-B9B2-0CDD5E7C3677}" type="datetime1">
              <a:rPr lang="en-US" smtClean="0"/>
              <a:t>4/26/2023</a:t>
            </a:fld>
            <a:endParaRPr lang="en-US"/>
          </a:p>
        </p:txBody>
      </p:sp>
      <p:sp>
        <p:nvSpPr>
          <p:cNvPr id="6" name="Footer Placeholder 5"/>
          <p:cNvSpPr>
            <a:spLocks noGrp="1"/>
          </p:cNvSpPr>
          <p:nvPr>
            <p:ph type="ftr" sz="quarter" idx="11"/>
          </p:nvPr>
        </p:nvSpPr>
        <p:spPr/>
        <p:txBody>
          <a:bodyPr/>
          <a:lstStyle/>
          <a:p>
            <a:r>
              <a:rPr lang="en-US" smtClean="0"/>
              <a:t>Eng Ali Mohammad. Bani Bakkar              Email : alli_m_alqadri@hotmail.com</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B7DA68-AB4B-4F29-B6EA-82FF9225155D}" type="datetime1">
              <a:rPr lang="en-US" smtClean="0"/>
              <a:t>4/26/2023</a:t>
            </a:fld>
            <a:endParaRPr lang="en-US"/>
          </a:p>
        </p:txBody>
      </p:sp>
      <p:sp>
        <p:nvSpPr>
          <p:cNvPr id="6" name="Footer Placeholder 5"/>
          <p:cNvSpPr>
            <a:spLocks noGrp="1"/>
          </p:cNvSpPr>
          <p:nvPr>
            <p:ph type="ftr" sz="quarter" idx="11"/>
          </p:nvPr>
        </p:nvSpPr>
        <p:spPr/>
        <p:txBody>
          <a:bodyPr/>
          <a:lstStyle/>
          <a:p>
            <a:r>
              <a:rPr lang="en-US" smtClean="0"/>
              <a:t>Eng Ali Mohammad. Bani Bakkar              Email : alli_m_alqadri@hotmail.com</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423E07-D28E-4522-842B-7247865F86AA}" type="datetime1">
              <a:rPr lang="en-US" smtClean="0"/>
              <a:t>4/26/2023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Eng Ali Mohammad. Bani Bakkar              Email : alli_m_alqadri@hotmail.com</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485" y="989139"/>
            <a:ext cx="7772400" cy="5029200"/>
          </a:xfrm>
        </p:spPr>
        <p:txBody>
          <a:bodyPr>
            <a:normAutofit fontScale="90000"/>
          </a:bodyPr>
          <a:lstStyle/>
          <a:p>
            <a:r>
              <a:rPr lang="en-US" sz="7300" b="1" dirty="0" smtClean="0"/>
              <a:t/>
            </a:r>
            <a:br>
              <a:rPr lang="en-US" sz="7300" b="1" dirty="0" smtClean="0"/>
            </a:br>
            <a:r>
              <a:rPr lang="en-US" sz="7300" b="1" dirty="0" smtClean="0"/>
              <a:t>Linux </a:t>
            </a:r>
            <a:br>
              <a:rPr lang="en-US" sz="7300" b="1" dirty="0" smtClean="0"/>
            </a:br>
            <a:r>
              <a:rPr lang="en-US" sz="7300" b="1" dirty="0" smtClean="0"/>
              <a:t>Fundamentals</a:t>
            </a:r>
            <a:br>
              <a:rPr lang="en-US" sz="7300" b="1" dirty="0" smtClean="0"/>
            </a:br>
            <a:r>
              <a:rPr lang="en-US" sz="2200" b="1" dirty="0"/>
              <a:t>VERSION </a:t>
            </a:r>
            <a:r>
              <a:rPr lang="en-US" sz="2200" b="1" dirty="0" smtClean="0"/>
              <a:t>4</a:t>
            </a:r>
            <a:r>
              <a:rPr lang="en-US" sz="2200" b="1" dirty="0"/>
              <a:t/>
            </a:r>
            <a:br>
              <a:rPr lang="en-US" sz="2200" b="1" dirty="0"/>
            </a:br>
            <a:r>
              <a:rPr lang="en-US" sz="2200" b="1" dirty="0" smtClean="0"/>
              <a:t>April-2023</a:t>
            </a:r>
            <a:r>
              <a:rPr lang="en-US" sz="7300" b="1" dirty="0" smtClean="0"/>
              <a:t/>
            </a:r>
            <a:br>
              <a:rPr lang="en-US" sz="7300" b="1" dirty="0" smtClean="0"/>
            </a:br>
            <a:r>
              <a:rPr lang="en-US" sz="7300" b="1" dirty="0" smtClean="0"/>
              <a:t> </a:t>
            </a:r>
            <a:r>
              <a:rPr lang="en-US" dirty="0" smtClean="0"/>
              <a:t/>
            </a:r>
            <a:br>
              <a:rPr lang="en-US" dirty="0" smtClean="0"/>
            </a:br>
            <a:r>
              <a:rPr lang="en-US" dirty="0"/>
              <a:t/>
            </a:r>
            <a:br>
              <a:rPr lang="en-US" dirty="0"/>
            </a:br>
            <a:r>
              <a:rPr lang="en-US" dirty="0" smtClean="0"/>
              <a:t/>
            </a:r>
            <a:br>
              <a:rPr lang="en-US" dirty="0" smtClean="0"/>
            </a:br>
            <a:r>
              <a:rPr lang="en-US" dirty="0" smtClean="0"/>
              <a:t>Part </a:t>
            </a:r>
            <a:r>
              <a:rPr lang="en-US" dirty="0" smtClean="0"/>
              <a:t>2</a:t>
            </a:r>
            <a:r>
              <a:rPr lang="en-US" dirty="0" smtClean="0"/>
              <a:t/>
            </a:r>
            <a:br>
              <a:rPr lang="en-US" dirty="0" smtClean="0"/>
            </a:br>
            <a:r>
              <a:rPr lang="en-US" dirty="0" smtClean="0"/>
              <a:t/>
            </a:r>
            <a:br>
              <a:rPr lang="en-US" dirty="0" smtClean="0"/>
            </a:br>
            <a:r>
              <a:rPr lang="en-US" sz="1600" dirty="0" smtClean="0"/>
              <a:t>Eng Ali Mohammad. </a:t>
            </a:r>
            <a:r>
              <a:rPr lang="en-US" sz="1600" dirty="0" err="1" smtClean="0"/>
              <a:t>Bani</a:t>
            </a:r>
            <a:r>
              <a:rPr lang="en-US" sz="1600" dirty="0" smtClean="0"/>
              <a:t> </a:t>
            </a:r>
            <a:r>
              <a:rPr lang="en-US" sz="1600" dirty="0" err="1" smtClean="0"/>
              <a:t>Bakkar</a:t>
            </a:r>
            <a:r>
              <a:rPr lang="en-US" sz="1600" dirty="0" smtClean="0"/>
              <a:t/>
            </a:r>
            <a:br>
              <a:rPr lang="en-US" sz="1600" dirty="0" smtClean="0"/>
            </a:br>
            <a:r>
              <a:rPr lang="en-US" dirty="0" smtClean="0"/>
              <a:t/>
            </a:r>
            <a:br>
              <a:rPr lang="en-US" dirty="0" smtClean="0"/>
            </a:b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10600" y="2971800"/>
            <a:ext cx="1549543" cy="1825878"/>
          </a:xfrm>
          <a:prstGeom prst="rect">
            <a:avLst/>
          </a:prstGeom>
        </p:spPr>
      </p:pic>
    </p:spTree>
    <p:extLst>
      <p:ext uri="{BB962C8B-B14F-4D97-AF65-F5344CB8AC3E}">
        <p14:creationId xmlns:p14="http://schemas.microsoft.com/office/powerpoint/2010/main" val="31082447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Try</a:t>
            </a:r>
          </a:p>
        </p:txBody>
      </p:sp>
      <p:sp>
        <p:nvSpPr>
          <p:cNvPr id="3" name="Content Placeholder 2"/>
          <p:cNvSpPr>
            <a:spLocks noGrp="1"/>
          </p:cNvSpPr>
          <p:nvPr>
            <p:ph idx="1"/>
          </p:nvPr>
        </p:nvSpPr>
        <p:spPr/>
        <p:txBody>
          <a:bodyPr>
            <a:normAutofit fontScale="55000" lnSpcReduction="20000"/>
          </a:bodyPr>
          <a:lstStyle/>
          <a:p>
            <a:r>
              <a:rPr lang="en-US" dirty="0" err="1" smtClean="0"/>
              <a:t>Ls</a:t>
            </a:r>
            <a:r>
              <a:rPr lang="en-US" dirty="0" smtClean="0"/>
              <a:t> --help </a:t>
            </a:r>
          </a:p>
          <a:p>
            <a:r>
              <a:rPr lang="en-US" dirty="0" smtClean="0"/>
              <a:t>   </a:t>
            </a:r>
            <a:r>
              <a:rPr lang="en-US" dirty="0" err="1" smtClean="0"/>
              <a:t>Init</a:t>
            </a:r>
            <a:r>
              <a:rPr lang="en-US" dirty="0" smtClean="0"/>
              <a:t> – help??</a:t>
            </a:r>
          </a:p>
          <a:p>
            <a:r>
              <a:rPr lang="en-US" dirty="0" smtClean="0"/>
              <a:t>Cal –help</a:t>
            </a:r>
          </a:p>
          <a:p>
            <a:r>
              <a:rPr lang="en-US" dirty="0" smtClean="0"/>
              <a:t>Date –help </a:t>
            </a:r>
          </a:p>
          <a:p>
            <a:r>
              <a:rPr lang="en-US" dirty="0" err="1" smtClean="0"/>
              <a:t>su</a:t>
            </a:r>
            <a:endParaRPr lang="en-US" dirty="0" smtClean="0"/>
          </a:p>
          <a:p>
            <a:r>
              <a:rPr lang="en-US" dirty="0" err="1" smtClean="0"/>
              <a:t>Passwd</a:t>
            </a:r>
            <a:endParaRPr lang="en-US" dirty="0" smtClean="0"/>
          </a:p>
          <a:p>
            <a:r>
              <a:rPr lang="en-US" dirty="0" err="1" smtClean="0"/>
              <a:t>Whoami</a:t>
            </a:r>
            <a:endParaRPr lang="en-US" dirty="0" smtClean="0"/>
          </a:p>
          <a:p>
            <a:r>
              <a:rPr lang="en-US" dirty="0" smtClean="0"/>
              <a:t>Which</a:t>
            </a:r>
          </a:p>
          <a:p>
            <a:r>
              <a:rPr lang="en-US" dirty="0" smtClean="0"/>
              <a:t>History   [!number of line]</a:t>
            </a:r>
          </a:p>
          <a:p>
            <a:r>
              <a:rPr lang="en-US" dirty="0" smtClean="0"/>
              <a:t>History –c  (clear)</a:t>
            </a:r>
          </a:p>
          <a:p>
            <a:r>
              <a:rPr lang="en-US" dirty="0" smtClean="0"/>
              <a:t>Cat .</a:t>
            </a:r>
            <a:r>
              <a:rPr lang="en-US" dirty="0" err="1" smtClean="0"/>
              <a:t>bash_history</a:t>
            </a:r>
            <a:endParaRPr lang="en-US" dirty="0" smtClean="0"/>
          </a:p>
          <a:p>
            <a:r>
              <a:rPr lang="en-US" dirty="0" smtClean="0"/>
              <a:t>cd ~</a:t>
            </a:r>
            <a:r>
              <a:rPr lang="en-US" dirty="0" err="1" smtClean="0"/>
              <a:t>ali</a:t>
            </a:r>
            <a:endParaRPr lang="en-US" dirty="0" smtClean="0"/>
          </a:p>
          <a:p>
            <a:r>
              <a:rPr lang="en-US" dirty="0" err="1" smtClean="0"/>
              <a:t>Dir</a:t>
            </a:r>
            <a:r>
              <a:rPr lang="en-US" dirty="0" smtClean="0"/>
              <a:t>  --help</a:t>
            </a:r>
          </a:p>
          <a:p>
            <a:r>
              <a:rPr lang="en-US" dirty="0" smtClean="0"/>
              <a:t>Nautilus :</a:t>
            </a:r>
            <a:r>
              <a:rPr lang="en-US" dirty="0"/>
              <a:t>Nautilus </a:t>
            </a:r>
            <a:r>
              <a:rPr lang="en-US" dirty="0" smtClean="0"/>
              <a:t>file </a:t>
            </a:r>
            <a:r>
              <a:rPr lang="en-US" dirty="0"/>
              <a:t>manager for the GENOME desktop system. </a:t>
            </a:r>
            <a:r>
              <a:rPr lang="en-US" dirty="0" smtClean="0"/>
              <a:t>similar </a:t>
            </a:r>
            <a:r>
              <a:rPr lang="en-US" dirty="0"/>
              <a:t>to windows explorer.</a:t>
            </a:r>
            <a:endParaRPr lang="en-US" dirty="0"/>
          </a:p>
          <a:p>
            <a:r>
              <a:rPr lang="en-US" dirty="0"/>
              <a:t>hostname</a:t>
            </a:r>
          </a:p>
          <a:p>
            <a:endParaRPr lang="en-US"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31674781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1219200"/>
            <a:ext cx="8591717" cy="4825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652944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apt update vs. apt upgrade: A Comparison</a:t>
            </a:r>
            <a:br>
              <a:rPr lang="en-US" b="1" dirty="0"/>
            </a:br>
            <a:endParaRPr lang="en-US" dirty="0"/>
          </a:p>
        </p:txBody>
      </p:sp>
      <p:sp>
        <p:nvSpPr>
          <p:cNvPr id="3" name="Content Placeholder 2"/>
          <p:cNvSpPr>
            <a:spLocks noGrp="1"/>
          </p:cNvSpPr>
          <p:nvPr>
            <p:ph idx="1"/>
          </p:nvPr>
        </p:nvSpPr>
        <p:spPr/>
        <p:txBody>
          <a:bodyPr>
            <a:normAutofit fontScale="77500" lnSpcReduction="20000"/>
          </a:bodyPr>
          <a:lstStyle/>
          <a:p>
            <a:r>
              <a:rPr lang="en-US" b="1" dirty="0" smtClean="0"/>
              <a:t>apt </a:t>
            </a:r>
            <a:r>
              <a:rPr lang="en-US" b="1" dirty="0"/>
              <a:t>update</a:t>
            </a:r>
            <a:r>
              <a:rPr lang="en-US" dirty="0"/>
              <a:t> command might seem like the obvious go-to option to update your packages on Linux, it’s not entirely the case. The update command gives you an idea about the available updates, but it does not download or install the updates within your </a:t>
            </a:r>
            <a:r>
              <a:rPr lang="en-US" dirty="0" err="1"/>
              <a:t>distro</a:t>
            </a:r>
            <a:r>
              <a:rPr lang="en-US" dirty="0"/>
              <a:t>.</a:t>
            </a:r>
          </a:p>
          <a:p>
            <a:r>
              <a:rPr lang="en-US" b="1" dirty="0" smtClean="0"/>
              <a:t>apt </a:t>
            </a:r>
            <a:r>
              <a:rPr lang="en-US" b="1" dirty="0"/>
              <a:t>upgrade</a:t>
            </a:r>
            <a:r>
              <a:rPr lang="en-US" dirty="0"/>
              <a:t> command downloads and installs available updates on your machine in one go. Your Linux system has an available cache of software (packages), which contains the necessary metadata related to those packages. The metadata includes information pertaining to the version, repository, dependency, and other relevant package details.</a:t>
            </a:r>
          </a:p>
          <a:p>
            <a:r>
              <a:rPr lang="en-US" dirty="0"/>
              <a:t>If you don’t use the update command, you won’t refresh the cache, which would not give you a clue about the available package updates</a:t>
            </a:r>
            <a:r>
              <a:rPr lang="en-US" dirty="0" smtClean="0"/>
              <a:t>.</a:t>
            </a:r>
          </a:p>
          <a:p>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3199628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1371600"/>
            <a:ext cx="8517032" cy="475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6966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smtClean="0"/>
              <a:t>Apt update</a:t>
            </a:r>
          </a:p>
          <a:p>
            <a:r>
              <a:rPr lang="en-US" dirty="0" smtClean="0"/>
              <a:t>Apt upgrade</a:t>
            </a:r>
          </a:p>
          <a:p>
            <a:r>
              <a:rPr lang="en-US" dirty="0" smtClean="0"/>
              <a:t>Apt install </a:t>
            </a:r>
            <a:r>
              <a:rPr lang="en-US" dirty="0" err="1" smtClean="0"/>
              <a:t>package_name</a:t>
            </a:r>
            <a:endParaRPr lang="en-US" dirty="0" smtClean="0"/>
          </a:p>
          <a:p>
            <a:r>
              <a:rPr lang="en-US" dirty="0"/>
              <a:t>Apt </a:t>
            </a:r>
            <a:r>
              <a:rPr lang="en-US" dirty="0" smtClean="0"/>
              <a:t>remove </a:t>
            </a:r>
            <a:r>
              <a:rPr lang="en-US" dirty="0" err="1" smtClean="0"/>
              <a:t>package_name</a:t>
            </a:r>
            <a:endParaRPr lang="en-US" dirty="0" smtClean="0"/>
          </a:p>
          <a:p>
            <a:r>
              <a:rPr lang="en-US" dirty="0"/>
              <a:t>Apt remove </a:t>
            </a:r>
            <a:r>
              <a:rPr lang="en-US" dirty="0" smtClean="0"/>
              <a:t>–purge </a:t>
            </a:r>
            <a:r>
              <a:rPr lang="en-US" dirty="0" err="1" smtClean="0"/>
              <a:t>package_name</a:t>
            </a:r>
            <a:r>
              <a:rPr lang="en-US" dirty="0" smtClean="0"/>
              <a:t> //configuration</a:t>
            </a:r>
          </a:p>
          <a:p>
            <a:r>
              <a:rPr lang="en-US" dirty="0" err="1" smtClean="0"/>
              <a:t>Dpkg</a:t>
            </a:r>
            <a:r>
              <a:rPr lang="en-US" dirty="0" smtClean="0"/>
              <a:t> –I </a:t>
            </a:r>
            <a:r>
              <a:rPr lang="en-US" dirty="0" err="1" smtClean="0"/>
              <a:t>package_name</a:t>
            </a:r>
            <a:endParaRPr lang="en-US" dirty="0"/>
          </a:p>
          <a:p>
            <a:endParaRPr lang="en-US" dirty="0"/>
          </a:p>
          <a:p>
            <a:endParaRPr lang="en-US" dirty="0" smtClean="0"/>
          </a:p>
          <a:p>
            <a:r>
              <a:rPr lang="en-US" dirty="0" smtClean="0"/>
              <a:t>Example</a:t>
            </a:r>
          </a:p>
          <a:p>
            <a:pPr marL="0" indent="0">
              <a:buNone/>
            </a:pPr>
            <a:r>
              <a:rPr lang="en-US" dirty="0" smtClean="0"/>
              <a:t>Apt-cache search apache2</a:t>
            </a:r>
          </a:p>
          <a:p>
            <a:pPr marL="0" indent="0">
              <a:buNone/>
            </a:pPr>
            <a:r>
              <a:rPr lang="en-US" dirty="0" smtClean="0"/>
              <a:t>Apt show apache2</a:t>
            </a:r>
          </a:p>
          <a:p>
            <a:pPr marL="0" indent="0">
              <a:buNone/>
            </a:pPr>
            <a:r>
              <a:rPr lang="en-US" dirty="0" smtClean="0"/>
              <a:t>Apt install apache2 </a:t>
            </a:r>
            <a:endParaRPr lang="en-US"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15569412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362200"/>
            <a:ext cx="9059794" cy="2296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27071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help</a:t>
            </a:r>
            <a:endParaRPr lang="en-US" dirty="0"/>
          </a:p>
        </p:txBody>
      </p:sp>
      <p:sp>
        <p:nvSpPr>
          <p:cNvPr id="3" name="Content Placeholder 2"/>
          <p:cNvSpPr>
            <a:spLocks noGrp="1"/>
          </p:cNvSpPr>
          <p:nvPr>
            <p:ph idx="1"/>
          </p:nvPr>
        </p:nvSpPr>
        <p:spPr/>
        <p:txBody>
          <a:bodyPr>
            <a:normAutofit lnSpcReduction="10000"/>
          </a:bodyPr>
          <a:lstStyle/>
          <a:p>
            <a:r>
              <a:rPr lang="en-US" dirty="0" smtClean="0"/>
              <a:t>Man </a:t>
            </a:r>
            <a:r>
              <a:rPr lang="en-US" dirty="0" err="1" smtClean="0"/>
              <a:t>ls</a:t>
            </a:r>
            <a:endParaRPr lang="en-US" dirty="0" smtClean="0"/>
          </a:p>
          <a:p>
            <a:r>
              <a:rPr lang="en-US" dirty="0" err="1" smtClean="0"/>
              <a:t>Ls</a:t>
            </a:r>
            <a:r>
              <a:rPr lang="en-US" dirty="0" smtClean="0"/>
              <a:t> -- help</a:t>
            </a:r>
          </a:p>
          <a:p>
            <a:r>
              <a:rPr lang="en-US" dirty="0" err="1" smtClean="0"/>
              <a:t>Whatis</a:t>
            </a:r>
            <a:r>
              <a:rPr lang="en-US" dirty="0" smtClean="0"/>
              <a:t> </a:t>
            </a:r>
            <a:r>
              <a:rPr lang="en-US" dirty="0" err="1" smtClean="0"/>
              <a:t>ls</a:t>
            </a:r>
            <a:r>
              <a:rPr lang="en-US" dirty="0" smtClean="0"/>
              <a:t> </a:t>
            </a:r>
          </a:p>
          <a:p>
            <a:r>
              <a:rPr lang="en-US" dirty="0" smtClean="0"/>
              <a:t>Apropos </a:t>
            </a:r>
            <a:r>
              <a:rPr lang="en-US" dirty="0" smtClean="0"/>
              <a:t>:</a:t>
            </a:r>
            <a:r>
              <a:rPr lang="en-US" dirty="0"/>
              <a:t> The </a:t>
            </a:r>
            <a:r>
              <a:rPr lang="en-US" b="1" dirty="0"/>
              <a:t>apropos</a:t>
            </a:r>
            <a:r>
              <a:rPr lang="en-US" dirty="0"/>
              <a:t> command helps users find any command using its man pages.</a:t>
            </a:r>
            <a:endParaRPr lang="en-US" dirty="0" smtClean="0"/>
          </a:p>
          <a:p>
            <a:r>
              <a:rPr lang="en-US" dirty="0" smtClean="0"/>
              <a:t>Which </a:t>
            </a:r>
            <a:r>
              <a:rPr lang="en-US" dirty="0" err="1" smtClean="0"/>
              <a:t>ls</a:t>
            </a:r>
            <a:endParaRPr lang="en-US" dirty="0" smtClean="0"/>
          </a:p>
          <a:p>
            <a:r>
              <a:rPr lang="en-US" dirty="0" smtClean="0"/>
              <a:t>Locate </a:t>
            </a:r>
            <a:r>
              <a:rPr lang="en-US" dirty="0" err="1" smtClean="0"/>
              <a:t>passwd</a:t>
            </a:r>
            <a:r>
              <a:rPr lang="en-US" dirty="0" smtClean="0"/>
              <a:t>        //updated</a:t>
            </a:r>
          </a:p>
          <a:p>
            <a:r>
              <a:rPr lang="en-US" dirty="0" smtClean="0"/>
              <a:t>Find location –name filename</a:t>
            </a:r>
          </a:p>
          <a:p>
            <a:endParaRPr lang="en-US"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6089864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Absolute </a:t>
            </a:r>
            <a:r>
              <a:rPr lang="en-US" b="1" dirty="0"/>
              <a:t>and </a:t>
            </a:r>
            <a:r>
              <a:rPr lang="en-US" b="1" dirty="0" smtClean="0"/>
              <a:t>Relative </a:t>
            </a:r>
            <a:r>
              <a:rPr lang="en-US" b="1" dirty="0"/>
              <a:t>P</a:t>
            </a:r>
            <a:r>
              <a:rPr lang="en-US" b="1" dirty="0" smtClean="0"/>
              <a:t>aths</a:t>
            </a:r>
            <a:endParaRPr lang="en-US" dirty="0"/>
          </a:p>
        </p:txBody>
      </p:sp>
      <p:sp>
        <p:nvSpPr>
          <p:cNvPr id="3" name="Content Placeholder 2"/>
          <p:cNvSpPr>
            <a:spLocks noGrp="1"/>
          </p:cNvSpPr>
          <p:nvPr>
            <p:ph idx="1"/>
          </p:nvPr>
        </p:nvSpPr>
        <p:spPr/>
        <p:txBody>
          <a:bodyPr/>
          <a:lstStyle/>
          <a:p>
            <a:r>
              <a:rPr lang="en-US" dirty="0"/>
              <a:t>An </a:t>
            </a:r>
            <a:r>
              <a:rPr lang="en-US" b="1" dirty="0"/>
              <a:t>absolute path</a:t>
            </a:r>
            <a:r>
              <a:rPr lang="en-US" dirty="0"/>
              <a:t> is defined as specifying the location of a file or directory from the root directory(/). </a:t>
            </a:r>
            <a:endParaRPr lang="en-US" dirty="0" smtClean="0"/>
          </a:p>
          <a:p>
            <a:r>
              <a:rPr lang="en-US" dirty="0"/>
              <a:t> </a:t>
            </a:r>
            <a:r>
              <a:rPr lang="en-US" b="1" dirty="0"/>
              <a:t>Relative path</a:t>
            </a:r>
            <a:r>
              <a:rPr lang="en-US" dirty="0"/>
              <a:t> is defined as the </a:t>
            </a:r>
            <a:r>
              <a:rPr lang="en-US" b="1" dirty="0"/>
              <a:t>path</a:t>
            </a:r>
            <a:r>
              <a:rPr lang="en-US" dirty="0"/>
              <a:t> related to the present working directly(</a:t>
            </a:r>
            <a:r>
              <a:rPr lang="en-US" dirty="0" err="1"/>
              <a:t>pwd</a:t>
            </a:r>
            <a:r>
              <a:rPr lang="en-US" dirty="0"/>
              <a:t>).</a:t>
            </a:r>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42253189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Absolute and Relative </a:t>
            </a:r>
            <a:r>
              <a:rPr lang="en-US" b="1" dirty="0" smtClean="0"/>
              <a:t>Paths Example</a:t>
            </a:r>
            <a:endParaRPr lang="en-US" dirty="0"/>
          </a:p>
        </p:txBody>
      </p:sp>
      <p:sp>
        <p:nvSpPr>
          <p:cNvPr id="3" name="Content Placeholder 2"/>
          <p:cNvSpPr>
            <a:spLocks noGrp="1"/>
          </p:cNvSpPr>
          <p:nvPr>
            <p:ph idx="1"/>
          </p:nvPr>
        </p:nvSpPr>
        <p:spPr/>
        <p:txBody>
          <a:bodyPr>
            <a:normAutofit fontScale="47500" lnSpcReduction="20000"/>
          </a:bodyPr>
          <a:lstStyle/>
          <a:p>
            <a:r>
              <a:rPr lang="en-US" dirty="0" smtClean="0"/>
              <a:t> </a:t>
            </a:r>
            <a:r>
              <a:rPr lang="en-US" dirty="0"/>
              <a:t>current directory </a:t>
            </a:r>
            <a:r>
              <a:rPr lang="en-US" b="1" dirty="0"/>
              <a:t>/</a:t>
            </a:r>
            <a:r>
              <a:rPr lang="en-US" b="1" dirty="0" smtClean="0"/>
              <a:t>home/</a:t>
            </a:r>
            <a:r>
              <a:rPr lang="en-US" b="1" dirty="0" err="1" smtClean="0"/>
              <a:t>ali</a:t>
            </a:r>
            <a:r>
              <a:rPr lang="en-US" dirty="0" smtClean="0"/>
              <a:t>. </a:t>
            </a:r>
            <a:r>
              <a:rPr lang="en-US" dirty="0"/>
              <a:t>From within this</a:t>
            </a:r>
          </a:p>
          <a:p>
            <a:r>
              <a:rPr lang="en-US" dirty="0"/>
              <a:t>directory, you have to type </a:t>
            </a:r>
            <a:r>
              <a:rPr lang="en-US" b="1" dirty="0"/>
              <a:t>cd /home </a:t>
            </a:r>
            <a:r>
              <a:rPr lang="en-US" dirty="0"/>
              <a:t>instead of </a:t>
            </a:r>
            <a:r>
              <a:rPr lang="en-US" b="1" dirty="0"/>
              <a:t>cd home </a:t>
            </a:r>
            <a:r>
              <a:rPr lang="en-US" dirty="0"/>
              <a:t>to go to the </a:t>
            </a:r>
            <a:r>
              <a:rPr lang="en-US" b="1" dirty="0"/>
              <a:t>/home </a:t>
            </a:r>
            <a:r>
              <a:rPr lang="en-US" dirty="0"/>
              <a:t>directory.</a:t>
            </a:r>
          </a:p>
          <a:p>
            <a:r>
              <a:rPr lang="en-US" dirty="0" smtClean="0"/>
              <a:t>$ </a:t>
            </a:r>
            <a:r>
              <a:rPr lang="en-US" b="1" dirty="0" err="1"/>
              <a:t>pwd</a:t>
            </a:r>
            <a:endParaRPr lang="en-US" b="1" dirty="0"/>
          </a:p>
          <a:p>
            <a:r>
              <a:rPr lang="en-US" dirty="0" smtClean="0"/>
              <a:t>/home/</a:t>
            </a:r>
            <a:r>
              <a:rPr lang="en-US" dirty="0" err="1" smtClean="0"/>
              <a:t>ali</a:t>
            </a:r>
            <a:endParaRPr lang="en-US" dirty="0"/>
          </a:p>
          <a:p>
            <a:r>
              <a:rPr lang="en-US" dirty="0" smtClean="0"/>
              <a:t>$ </a:t>
            </a:r>
            <a:r>
              <a:rPr lang="en-US" b="1" dirty="0"/>
              <a:t>cd home</a:t>
            </a:r>
          </a:p>
          <a:p>
            <a:r>
              <a:rPr lang="en-US" dirty="0"/>
              <a:t>bash: cd: home: No such file or directory</a:t>
            </a:r>
          </a:p>
          <a:p>
            <a:r>
              <a:rPr lang="en-US" dirty="0" smtClean="0"/>
              <a:t>$ </a:t>
            </a:r>
            <a:r>
              <a:rPr lang="en-US" b="1" dirty="0"/>
              <a:t>cd /home</a:t>
            </a:r>
          </a:p>
          <a:p>
            <a:r>
              <a:rPr lang="en-US" dirty="0" smtClean="0"/>
              <a:t>$ </a:t>
            </a:r>
            <a:r>
              <a:rPr lang="en-US" b="1" dirty="0" err="1"/>
              <a:t>pwd</a:t>
            </a:r>
            <a:endParaRPr lang="en-US" b="1" dirty="0"/>
          </a:p>
          <a:p>
            <a:r>
              <a:rPr lang="en-US" dirty="0"/>
              <a:t>/home</a:t>
            </a:r>
          </a:p>
          <a:p>
            <a:r>
              <a:rPr lang="en-US" dirty="0"/>
              <a:t>When inside </a:t>
            </a:r>
            <a:r>
              <a:rPr lang="en-US" b="1" dirty="0"/>
              <a:t>/home</a:t>
            </a:r>
            <a:r>
              <a:rPr lang="en-US" dirty="0"/>
              <a:t>, you have to type </a:t>
            </a:r>
            <a:r>
              <a:rPr lang="en-US" b="1" dirty="0"/>
              <a:t>cd </a:t>
            </a:r>
            <a:r>
              <a:rPr lang="en-US" b="1" dirty="0" err="1" smtClean="0"/>
              <a:t>ali</a:t>
            </a:r>
            <a:r>
              <a:rPr lang="en-US" b="1" dirty="0" smtClean="0"/>
              <a:t> </a:t>
            </a:r>
            <a:r>
              <a:rPr lang="en-US" dirty="0"/>
              <a:t>instead of </a:t>
            </a:r>
            <a:r>
              <a:rPr lang="en-US" b="1" dirty="0"/>
              <a:t>cd </a:t>
            </a:r>
            <a:r>
              <a:rPr lang="en-US" b="1" dirty="0" smtClean="0"/>
              <a:t>/</a:t>
            </a:r>
            <a:r>
              <a:rPr lang="en-US" b="1" dirty="0" err="1" smtClean="0"/>
              <a:t>ali</a:t>
            </a:r>
            <a:r>
              <a:rPr lang="en-US" b="1" dirty="0" smtClean="0"/>
              <a:t> </a:t>
            </a:r>
            <a:r>
              <a:rPr lang="en-US" dirty="0"/>
              <a:t>to enter the subdirectory</a:t>
            </a:r>
          </a:p>
          <a:p>
            <a:r>
              <a:rPr lang="en-US" b="1" dirty="0" err="1" smtClean="0"/>
              <a:t>ali</a:t>
            </a:r>
            <a:r>
              <a:rPr lang="en-US" b="1" dirty="0" smtClean="0"/>
              <a:t> </a:t>
            </a:r>
            <a:r>
              <a:rPr lang="en-US" dirty="0"/>
              <a:t>of the current directory </a:t>
            </a:r>
            <a:r>
              <a:rPr lang="en-US" b="1" dirty="0"/>
              <a:t>/home</a:t>
            </a:r>
            <a:r>
              <a:rPr lang="en-US" dirty="0"/>
              <a:t>.</a:t>
            </a:r>
          </a:p>
          <a:p>
            <a:r>
              <a:rPr lang="en-US" dirty="0" smtClean="0"/>
              <a:t>$ </a:t>
            </a:r>
            <a:r>
              <a:rPr lang="en-US" b="1" dirty="0" err="1"/>
              <a:t>pwd</a:t>
            </a:r>
            <a:endParaRPr lang="en-US" b="1" dirty="0"/>
          </a:p>
          <a:p>
            <a:r>
              <a:rPr lang="en-US" dirty="0"/>
              <a:t>/home</a:t>
            </a:r>
          </a:p>
          <a:p>
            <a:r>
              <a:rPr lang="en-US" dirty="0" smtClean="0"/>
              <a:t>$ </a:t>
            </a:r>
            <a:r>
              <a:rPr lang="en-US" b="1" dirty="0"/>
              <a:t>cd </a:t>
            </a:r>
            <a:r>
              <a:rPr lang="en-US" b="1" dirty="0" smtClean="0"/>
              <a:t>/</a:t>
            </a:r>
            <a:r>
              <a:rPr lang="en-US" b="1" dirty="0" err="1" smtClean="0"/>
              <a:t>ali</a:t>
            </a:r>
            <a:endParaRPr lang="en-US" b="1" dirty="0"/>
          </a:p>
          <a:p>
            <a:r>
              <a:rPr lang="en-US" dirty="0"/>
              <a:t>bash: cd: </a:t>
            </a:r>
            <a:r>
              <a:rPr lang="en-US" dirty="0" smtClean="0"/>
              <a:t>/</a:t>
            </a:r>
            <a:r>
              <a:rPr lang="en-US" dirty="0" err="1" smtClean="0"/>
              <a:t>ali</a:t>
            </a:r>
            <a:r>
              <a:rPr lang="en-US" dirty="0" smtClean="0"/>
              <a:t>: </a:t>
            </a:r>
            <a:r>
              <a:rPr lang="en-US" dirty="0"/>
              <a:t>No such file or directory</a:t>
            </a:r>
          </a:p>
          <a:p>
            <a:r>
              <a:rPr lang="en-US" dirty="0" smtClean="0"/>
              <a:t>$ </a:t>
            </a:r>
            <a:r>
              <a:rPr lang="en-US" b="1" dirty="0"/>
              <a:t>cd </a:t>
            </a:r>
            <a:r>
              <a:rPr lang="en-US" b="1" dirty="0" err="1" smtClean="0"/>
              <a:t>ali</a:t>
            </a:r>
            <a:endParaRPr lang="en-US" b="1" dirty="0"/>
          </a:p>
          <a:p>
            <a:r>
              <a:rPr lang="en-US" dirty="0" smtClean="0"/>
              <a:t>$ </a:t>
            </a:r>
            <a:r>
              <a:rPr lang="en-US" b="1" dirty="0" err="1"/>
              <a:t>pwd</a:t>
            </a:r>
            <a:endParaRPr lang="en-US" b="1" dirty="0"/>
          </a:p>
          <a:p>
            <a:r>
              <a:rPr lang="en-US" dirty="0"/>
              <a:t>/</a:t>
            </a:r>
            <a:r>
              <a:rPr lang="en-US" dirty="0" smtClean="0"/>
              <a:t>home/</a:t>
            </a:r>
            <a:r>
              <a:rPr lang="en-US" dirty="0" err="1" smtClean="0"/>
              <a:t>ali</a:t>
            </a:r>
            <a:endParaRPr lang="en-US"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11350015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Path Completion</a:t>
            </a:r>
            <a:endParaRPr lang="en-US" dirty="0"/>
          </a:p>
        </p:txBody>
      </p:sp>
      <p:sp>
        <p:nvSpPr>
          <p:cNvPr id="3" name="Content Placeholder 2"/>
          <p:cNvSpPr>
            <a:spLocks noGrp="1"/>
          </p:cNvSpPr>
          <p:nvPr>
            <p:ph idx="1"/>
          </p:nvPr>
        </p:nvSpPr>
        <p:spPr/>
        <p:txBody>
          <a:bodyPr/>
          <a:lstStyle/>
          <a:p>
            <a:r>
              <a:rPr lang="en-US" dirty="0"/>
              <a:t>The </a:t>
            </a:r>
            <a:r>
              <a:rPr lang="en-US" b="1" dirty="0"/>
              <a:t>tab key </a:t>
            </a:r>
            <a:r>
              <a:rPr lang="en-US" dirty="0"/>
              <a:t>can help you in typing a path without errors</a:t>
            </a:r>
            <a:r>
              <a:rPr lang="en-US" dirty="0" smtClean="0"/>
              <a:t>.</a:t>
            </a:r>
          </a:p>
          <a:p>
            <a:r>
              <a:rPr lang="en-US" dirty="0"/>
              <a:t>Typing </a:t>
            </a:r>
            <a:r>
              <a:rPr lang="en-US" b="1" dirty="0"/>
              <a:t>cd /et </a:t>
            </a:r>
            <a:r>
              <a:rPr lang="en-US" dirty="0"/>
              <a:t>followed by the </a:t>
            </a:r>
            <a:r>
              <a:rPr lang="en-US" b="1" dirty="0"/>
              <a:t>tab</a:t>
            </a:r>
          </a:p>
          <a:p>
            <a:r>
              <a:rPr lang="en-US" b="1" dirty="0"/>
              <a:t>key </a:t>
            </a:r>
            <a:r>
              <a:rPr lang="en-US" dirty="0"/>
              <a:t>will expand the command line to </a:t>
            </a:r>
            <a:r>
              <a:rPr lang="en-US" b="1" dirty="0"/>
              <a:t>cd /</a:t>
            </a:r>
            <a:r>
              <a:rPr lang="en-US" b="1" dirty="0" err="1"/>
              <a:t>etc</a:t>
            </a:r>
            <a:r>
              <a:rPr lang="en-US" b="1" dirty="0"/>
              <a:t>/</a:t>
            </a:r>
            <a:r>
              <a:rPr lang="en-US" dirty="0"/>
              <a:t>. When typing </a:t>
            </a:r>
            <a:r>
              <a:rPr lang="en-US" b="1" dirty="0"/>
              <a:t>cd /Et </a:t>
            </a:r>
            <a:r>
              <a:rPr lang="en-US" dirty="0"/>
              <a:t>followed by the </a:t>
            </a:r>
            <a:r>
              <a:rPr lang="en-US" b="1" dirty="0"/>
              <a:t>tab key</a:t>
            </a:r>
            <a:r>
              <a:rPr lang="en-US" dirty="0"/>
              <a:t>,</a:t>
            </a:r>
          </a:p>
          <a:p>
            <a:r>
              <a:rPr lang="en-US" dirty="0"/>
              <a:t>nothing will happen because you typed the wrong </a:t>
            </a:r>
            <a:r>
              <a:rPr lang="en-US" b="1" dirty="0"/>
              <a:t>path </a:t>
            </a:r>
            <a:r>
              <a:rPr lang="en-US" dirty="0"/>
              <a:t>(upper case E).</a:t>
            </a:r>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36983626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shell?</a:t>
            </a:r>
          </a:p>
        </p:txBody>
      </p:sp>
      <p:sp>
        <p:nvSpPr>
          <p:cNvPr id="3" name="Content Placeholder 2"/>
          <p:cNvSpPr>
            <a:spLocks noGrp="1"/>
          </p:cNvSpPr>
          <p:nvPr>
            <p:ph idx="1"/>
          </p:nvPr>
        </p:nvSpPr>
        <p:spPr/>
        <p:txBody>
          <a:bodyPr/>
          <a:lstStyle/>
          <a:p>
            <a:r>
              <a:rPr lang="en-US" dirty="0" smtClean="0"/>
              <a:t>The </a:t>
            </a:r>
            <a:r>
              <a:rPr lang="en-US" dirty="0"/>
              <a:t>shell is a program that takes commands from user’s keyboard and passes them to the operating system to execute. </a:t>
            </a:r>
            <a:endParaRPr lang="en-US" dirty="0" smtClean="0"/>
          </a:p>
          <a:p>
            <a:pPr marL="0" indent="0">
              <a:buNone/>
            </a:pPr>
            <a:r>
              <a:rPr lang="en-US" dirty="0" smtClean="0"/>
              <a:t>• </a:t>
            </a:r>
            <a:r>
              <a:rPr lang="en-US" dirty="0"/>
              <a:t>Many shell programs are available for Linux: </a:t>
            </a:r>
            <a:endParaRPr lang="en-US" dirty="0" smtClean="0"/>
          </a:p>
          <a:p>
            <a:pPr marL="0" indent="0">
              <a:buNone/>
            </a:pPr>
            <a:r>
              <a:rPr lang="en-US" dirty="0" smtClean="0"/>
              <a:t>• </a:t>
            </a:r>
            <a:r>
              <a:rPr lang="en-US" dirty="0"/>
              <a:t>bash, </a:t>
            </a:r>
            <a:r>
              <a:rPr lang="en-US" dirty="0" err="1"/>
              <a:t>sh</a:t>
            </a:r>
            <a:r>
              <a:rPr lang="en-US" dirty="0"/>
              <a:t>, </a:t>
            </a:r>
            <a:r>
              <a:rPr lang="en-US" dirty="0" err="1"/>
              <a:t>csh</a:t>
            </a:r>
            <a:r>
              <a:rPr lang="en-US" dirty="0"/>
              <a:t>, </a:t>
            </a:r>
            <a:r>
              <a:rPr lang="en-US" dirty="0" err="1"/>
              <a:t>tcsh</a:t>
            </a:r>
            <a:r>
              <a:rPr lang="en-US" dirty="0"/>
              <a:t>, </a:t>
            </a:r>
            <a:r>
              <a:rPr lang="en-US" dirty="0" err="1"/>
              <a:t>ksh</a:t>
            </a:r>
            <a:r>
              <a:rPr lang="en-US" dirty="0"/>
              <a:t>, </a:t>
            </a:r>
            <a:r>
              <a:rPr lang="en-US" dirty="0" err="1"/>
              <a:t>zsh</a:t>
            </a:r>
            <a:r>
              <a:rPr lang="en-US" dirty="0"/>
              <a:t>, </a:t>
            </a:r>
            <a:r>
              <a:rPr lang="en-US" dirty="0" smtClean="0"/>
              <a:t>…</a:t>
            </a:r>
          </a:p>
          <a:p>
            <a:pPr marL="0" indent="0">
              <a:buNone/>
            </a:pPr>
            <a:r>
              <a:rPr lang="en-US" dirty="0" smtClean="0"/>
              <a:t>• we </a:t>
            </a:r>
            <a:r>
              <a:rPr lang="en-US" dirty="0"/>
              <a:t>will use bash, but other shells are conceptually similar</a:t>
            </a:r>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37099369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Mkdir</a:t>
            </a:r>
            <a:r>
              <a:rPr lang="en-US" b="1" dirty="0" smtClean="0"/>
              <a:t> Command</a:t>
            </a:r>
            <a:endParaRPr lang="en-US" dirty="0"/>
          </a:p>
        </p:txBody>
      </p:sp>
      <p:sp>
        <p:nvSpPr>
          <p:cNvPr id="3" name="Content Placeholder 2"/>
          <p:cNvSpPr>
            <a:spLocks noGrp="1"/>
          </p:cNvSpPr>
          <p:nvPr>
            <p:ph idx="1"/>
          </p:nvPr>
        </p:nvSpPr>
        <p:spPr/>
        <p:txBody>
          <a:bodyPr/>
          <a:lstStyle/>
          <a:p>
            <a:r>
              <a:rPr lang="en-US" b="1" dirty="0" err="1" smtClean="0"/>
              <a:t>Mkdir</a:t>
            </a:r>
            <a:r>
              <a:rPr lang="en-US" b="1" dirty="0" smtClean="0"/>
              <a:t> : </a:t>
            </a:r>
            <a:r>
              <a:rPr lang="en-US" dirty="0" smtClean="0"/>
              <a:t>to create a directory.</a:t>
            </a:r>
          </a:p>
          <a:p>
            <a:r>
              <a:rPr lang="en-US" b="1" dirty="0" err="1"/>
              <a:t>mkdir</a:t>
            </a:r>
            <a:r>
              <a:rPr lang="en-US" b="1" dirty="0"/>
              <a:t> </a:t>
            </a:r>
            <a:r>
              <a:rPr lang="en-US" b="1" dirty="0" smtClean="0"/>
              <a:t>–p : </a:t>
            </a:r>
            <a:r>
              <a:rPr lang="en-US" dirty="0"/>
              <a:t> </a:t>
            </a:r>
            <a:r>
              <a:rPr lang="en-US" b="1" dirty="0"/>
              <a:t>create the directory and, if required, all parent directories</a:t>
            </a:r>
            <a:r>
              <a:rPr lang="en-US" dirty="0"/>
              <a:t>. </a:t>
            </a:r>
            <a:endParaRPr lang="en-US" dirty="0" smtClean="0"/>
          </a:p>
          <a:p>
            <a:r>
              <a:rPr lang="en-US" dirty="0" err="1"/>
              <a:t>mkdir</a:t>
            </a:r>
            <a:r>
              <a:rPr lang="en-US" dirty="0"/>
              <a:t> -p </a:t>
            </a:r>
            <a:r>
              <a:rPr lang="en-US" dirty="0" smtClean="0"/>
              <a:t>fruits/apples</a:t>
            </a:r>
          </a:p>
          <a:p>
            <a:r>
              <a:rPr lang="en-US" dirty="0" err="1"/>
              <a:t>mkdir</a:t>
            </a:r>
            <a:r>
              <a:rPr lang="en-US" dirty="0"/>
              <a:t> fruits cars</a:t>
            </a:r>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36391391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Rmdir</a:t>
            </a:r>
            <a:r>
              <a:rPr lang="en-US" b="1" dirty="0" smtClean="0"/>
              <a:t> Command</a:t>
            </a:r>
            <a:endParaRPr lang="en-US" dirty="0"/>
          </a:p>
        </p:txBody>
      </p:sp>
      <p:sp>
        <p:nvSpPr>
          <p:cNvPr id="3" name="Content Placeholder 2"/>
          <p:cNvSpPr>
            <a:spLocks noGrp="1"/>
          </p:cNvSpPr>
          <p:nvPr>
            <p:ph idx="1"/>
          </p:nvPr>
        </p:nvSpPr>
        <p:spPr/>
        <p:txBody>
          <a:bodyPr>
            <a:normAutofit fontScale="85000" lnSpcReduction="10000"/>
          </a:bodyPr>
          <a:lstStyle/>
          <a:p>
            <a:r>
              <a:rPr lang="en-US" b="1" dirty="0" err="1" smtClean="0"/>
              <a:t>Rmdir</a:t>
            </a:r>
            <a:r>
              <a:rPr lang="en-US" b="1" dirty="0" smtClean="0"/>
              <a:t> : </a:t>
            </a:r>
            <a:r>
              <a:rPr lang="en-US" dirty="0"/>
              <a:t>When a directory is empty, you can use </a:t>
            </a:r>
            <a:r>
              <a:rPr lang="en-US" b="1" dirty="0" err="1"/>
              <a:t>rmdir</a:t>
            </a:r>
            <a:r>
              <a:rPr lang="en-US" b="1" dirty="0"/>
              <a:t> </a:t>
            </a:r>
            <a:r>
              <a:rPr lang="en-US" dirty="0"/>
              <a:t>to remove the directory</a:t>
            </a:r>
            <a:r>
              <a:rPr lang="en-US" dirty="0" smtClean="0"/>
              <a:t>.</a:t>
            </a:r>
          </a:p>
          <a:p>
            <a:r>
              <a:rPr lang="en-US" b="1" dirty="0" err="1" smtClean="0"/>
              <a:t>rmdir</a:t>
            </a:r>
            <a:r>
              <a:rPr lang="en-US" b="1" dirty="0" smtClean="0"/>
              <a:t> –p :</a:t>
            </a:r>
            <a:r>
              <a:rPr lang="en-US" dirty="0" smtClean="0"/>
              <a:t>remove directory and its ancestors</a:t>
            </a:r>
          </a:p>
          <a:p>
            <a:r>
              <a:rPr lang="en-US" b="1" dirty="0" err="1" smtClean="0"/>
              <a:t>rm</a:t>
            </a:r>
            <a:r>
              <a:rPr lang="en-US" b="1" dirty="0" smtClean="0"/>
              <a:t> –r </a:t>
            </a:r>
            <a:r>
              <a:rPr lang="en-US" dirty="0" smtClean="0"/>
              <a:t>: you can use </a:t>
            </a:r>
            <a:r>
              <a:rPr lang="en-US" b="1" dirty="0" err="1" smtClean="0"/>
              <a:t>rmdir</a:t>
            </a:r>
            <a:r>
              <a:rPr lang="en-US" b="1" dirty="0" smtClean="0"/>
              <a:t> </a:t>
            </a:r>
            <a:r>
              <a:rPr lang="en-US" dirty="0" smtClean="0"/>
              <a:t>to recursively remove directories.</a:t>
            </a:r>
          </a:p>
          <a:p>
            <a:r>
              <a:rPr lang="en-US" b="1" dirty="0" err="1" smtClean="0"/>
              <a:t>rm</a:t>
            </a:r>
            <a:r>
              <a:rPr lang="en-US" b="1" dirty="0" smtClean="0"/>
              <a:t> –</a:t>
            </a:r>
            <a:r>
              <a:rPr lang="en-US" b="1" dirty="0" err="1" smtClean="0"/>
              <a:t>rf</a:t>
            </a:r>
            <a:r>
              <a:rPr lang="en-US" dirty="0" smtClean="0"/>
              <a:t>: you </a:t>
            </a:r>
            <a:r>
              <a:rPr lang="en-US" dirty="0"/>
              <a:t>can also use </a:t>
            </a:r>
            <a:r>
              <a:rPr lang="en-US" b="1" dirty="0" err="1"/>
              <a:t>rmdir</a:t>
            </a:r>
            <a:r>
              <a:rPr lang="en-US" b="1" dirty="0"/>
              <a:t> </a:t>
            </a:r>
            <a:r>
              <a:rPr lang="en-US" dirty="0"/>
              <a:t>to recursively </a:t>
            </a:r>
            <a:r>
              <a:rPr lang="en-US" dirty="0" smtClean="0"/>
              <a:t>force remove directories with out interaction.</a:t>
            </a:r>
          </a:p>
          <a:p>
            <a:r>
              <a:rPr lang="en-US" dirty="0"/>
              <a:t>To delete folders with files in them, we'll use the more</a:t>
            </a:r>
          </a:p>
          <a:p>
            <a:pPr marL="0" indent="0">
              <a:buNone/>
            </a:pPr>
            <a:r>
              <a:rPr lang="en-US" dirty="0"/>
              <a:t>generic </a:t>
            </a:r>
            <a:r>
              <a:rPr lang="en-US" dirty="0" err="1" smtClean="0"/>
              <a:t>rm</a:t>
            </a:r>
            <a:r>
              <a:rPr lang="en-US" dirty="0" smtClean="0"/>
              <a:t> command </a:t>
            </a:r>
            <a:r>
              <a:rPr lang="en-US" dirty="0"/>
              <a:t>which deletes files and folders,</a:t>
            </a:r>
          </a:p>
          <a:p>
            <a:pPr marL="0" indent="0">
              <a:buNone/>
            </a:pPr>
            <a:r>
              <a:rPr lang="en-US" dirty="0"/>
              <a:t>using the </a:t>
            </a:r>
            <a:r>
              <a:rPr lang="en-US" dirty="0" smtClean="0"/>
              <a:t> -</a:t>
            </a:r>
            <a:r>
              <a:rPr lang="en-US" dirty="0" err="1" smtClean="0"/>
              <a:t>rf</a:t>
            </a:r>
            <a:r>
              <a:rPr lang="en-US" dirty="0" smtClean="0"/>
              <a:t> options</a:t>
            </a:r>
            <a:r>
              <a:rPr lang="en-US" dirty="0"/>
              <a:t>:</a:t>
            </a:r>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33764709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Working </a:t>
            </a:r>
            <a:r>
              <a:rPr lang="en-US" b="1" dirty="0"/>
              <a:t>with </a:t>
            </a:r>
            <a:r>
              <a:rPr lang="en-US" b="1" dirty="0" smtClean="0"/>
              <a:t>Files</a:t>
            </a:r>
            <a:endParaRPr lang="en-US" dirty="0"/>
          </a:p>
        </p:txBody>
      </p:sp>
      <p:sp>
        <p:nvSpPr>
          <p:cNvPr id="3" name="Content Placeholder 2"/>
          <p:cNvSpPr>
            <a:spLocks noGrp="1"/>
          </p:cNvSpPr>
          <p:nvPr>
            <p:ph idx="1"/>
          </p:nvPr>
        </p:nvSpPr>
        <p:spPr/>
        <p:txBody>
          <a:bodyPr/>
          <a:lstStyle/>
          <a:p>
            <a:r>
              <a:rPr lang="en-US" b="1" dirty="0" smtClean="0"/>
              <a:t>File</a:t>
            </a:r>
          </a:p>
          <a:p>
            <a:r>
              <a:rPr lang="en-US" b="1" dirty="0" smtClean="0"/>
              <a:t>touch</a:t>
            </a:r>
          </a:p>
          <a:p>
            <a:r>
              <a:rPr lang="en-US" b="1" dirty="0" err="1" smtClean="0"/>
              <a:t>rm</a:t>
            </a:r>
            <a:endParaRPr lang="en-US" b="1" dirty="0"/>
          </a:p>
          <a:p>
            <a:r>
              <a:rPr lang="en-US" b="1" dirty="0" err="1" smtClean="0"/>
              <a:t>cp</a:t>
            </a:r>
            <a:endParaRPr lang="en-US" b="1" dirty="0"/>
          </a:p>
          <a:p>
            <a:r>
              <a:rPr lang="en-US" b="1" dirty="0" smtClean="0"/>
              <a:t>mv</a:t>
            </a:r>
          </a:p>
          <a:p>
            <a:r>
              <a:rPr lang="en-US" b="1" dirty="0" smtClean="0"/>
              <a:t>rename</a:t>
            </a:r>
            <a:r>
              <a:rPr lang="en-US" dirty="0"/>
              <a:t>.</a:t>
            </a:r>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25008253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Working with </a:t>
            </a:r>
            <a:r>
              <a:rPr lang="en-US" b="1" dirty="0" smtClean="0"/>
              <a:t>Files </a:t>
            </a:r>
            <a:r>
              <a:rPr lang="en-US" dirty="0" smtClean="0"/>
              <a:t>Notes (1)</a:t>
            </a:r>
            <a:endParaRPr lang="en-US" dirty="0"/>
          </a:p>
        </p:txBody>
      </p:sp>
      <p:sp>
        <p:nvSpPr>
          <p:cNvPr id="3" name="Content Placeholder 2"/>
          <p:cNvSpPr>
            <a:spLocks noGrp="1"/>
          </p:cNvSpPr>
          <p:nvPr>
            <p:ph idx="1"/>
          </p:nvPr>
        </p:nvSpPr>
        <p:spPr/>
        <p:txBody>
          <a:bodyPr>
            <a:normAutofit fontScale="92500"/>
          </a:bodyPr>
          <a:lstStyle/>
          <a:p>
            <a:r>
              <a:rPr lang="en-US" b="1" dirty="0"/>
              <a:t>all files are case </a:t>
            </a:r>
            <a:r>
              <a:rPr lang="en-US" b="1" dirty="0" smtClean="0"/>
              <a:t>sensitive (</a:t>
            </a:r>
            <a:r>
              <a:rPr lang="en-US" dirty="0"/>
              <a:t>This means that </a:t>
            </a:r>
            <a:r>
              <a:rPr lang="en-US" b="1" dirty="0"/>
              <a:t>FILE1 </a:t>
            </a:r>
            <a:r>
              <a:rPr lang="en-US" dirty="0"/>
              <a:t>is different </a:t>
            </a:r>
            <a:r>
              <a:rPr lang="en-US" dirty="0" smtClean="0"/>
              <a:t>from </a:t>
            </a:r>
            <a:r>
              <a:rPr lang="en-US" b="1" dirty="0" smtClean="0"/>
              <a:t>file1</a:t>
            </a:r>
            <a:r>
              <a:rPr lang="en-US" dirty="0"/>
              <a:t>, and </a:t>
            </a:r>
            <a:r>
              <a:rPr lang="en-US" b="1" dirty="0"/>
              <a:t>/</a:t>
            </a:r>
            <a:r>
              <a:rPr lang="en-US" b="1" dirty="0" err="1"/>
              <a:t>etc</a:t>
            </a:r>
            <a:r>
              <a:rPr lang="en-US" b="1" dirty="0"/>
              <a:t>/hosts </a:t>
            </a:r>
            <a:r>
              <a:rPr lang="en-US" dirty="0"/>
              <a:t>is different from </a:t>
            </a:r>
            <a:r>
              <a:rPr lang="en-US" b="1" dirty="0"/>
              <a:t>/</a:t>
            </a:r>
            <a:r>
              <a:rPr lang="en-US" b="1" dirty="0" err="1" smtClean="0"/>
              <a:t>etc</a:t>
            </a:r>
            <a:r>
              <a:rPr lang="en-US" b="1" dirty="0" smtClean="0"/>
              <a:t>/Hosts) .</a:t>
            </a:r>
          </a:p>
          <a:p>
            <a:r>
              <a:rPr lang="en-US" b="1" dirty="0"/>
              <a:t>everything is a </a:t>
            </a:r>
            <a:r>
              <a:rPr lang="en-US" b="1" dirty="0" smtClean="0"/>
              <a:t>file (</a:t>
            </a:r>
            <a:r>
              <a:rPr lang="en-US" dirty="0"/>
              <a:t>A </a:t>
            </a:r>
            <a:r>
              <a:rPr lang="en-US" b="1" dirty="0"/>
              <a:t>directory </a:t>
            </a:r>
            <a:r>
              <a:rPr lang="en-US" dirty="0"/>
              <a:t>is a special kind of </a:t>
            </a:r>
            <a:r>
              <a:rPr lang="en-US" b="1" dirty="0"/>
              <a:t>file</a:t>
            </a:r>
            <a:r>
              <a:rPr lang="en-US" dirty="0"/>
              <a:t>, but it is still a (case sensitive!) </a:t>
            </a:r>
            <a:r>
              <a:rPr lang="en-US" b="1" dirty="0"/>
              <a:t>file</a:t>
            </a:r>
            <a:r>
              <a:rPr lang="en-US" dirty="0"/>
              <a:t>. </a:t>
            </a:r>
            <a:endParaRPr lang="en-US" dirty="0" smtClean="0"/>
          </a:p>
          <a:p>
            <a:r>
              <a:rPr lang="en-US" dirty="0" smtClean="0"/>
              <a:t>Each terminal window (for example </a:t>
            </a:r>
            <a:r>
              <a:rPr lang="en-US" b="1" dirty="0" smtClean="0"/>
              <a:t>/</a:t>
            </a:r>
            <a:r>
              <a:rPr lang="en-US" b="1" dirty="0" err="1" smtClean="0"/>
              <a:t>dev</a:t>
            </a:r>
            <a:r>
              <a:rPr lang="en-US" b="1" dirty="0" smtClean="0"/>
              <a:t>/</a:t>
            </a:r>
            <a:r>
              <a:rPr lang="en-US" b="1" dirty="0" err="1" smtClean="0"/>
              <a:t>pts</a:t>
            </a:r>
            <a:r>
              <a:rPr lang="en-US" b="1" dirty="0" smtClean="0"/>
              <a:t>/4</a:t>
            </a:r>
            <a:r>
              <a:rPr lang="en-US" dirty="0" smtClean="0"/>
              <a:t>), any hard disk or partition (for example </a:t>
            </a:r>
            <a:r>
              <a:rPr lang="en-US" b="1" dirty="0" smtClean="0"/>
              <a:t>/</a:t>
            </a:r>
            <a:r>
              <a:rPr lang="en-US" b="1" dirty="0" err="1" smtClean="0"/>
              <a:t>dev</a:t>
            </a:r>
            <a:r>
              <a:rPr lang="en-US" b="1" dirty="0" smtClean="0"/>
              <a:t>/sdb1</a:t>
            </a:r>
            <a:r>
              <a:rPr lang="en-US" dirty="0" smtClean="0"/>
              <a:t>) and any process are all represented somewhere in the </a:t>
            </a:r>
            <a:r>
              <a:rPr lang="en-US" b="1" dirty="0" smtClean="0"/>
              <a:t>file system </a:t>
            </a:r>
            <a:r>
              <a:rPr lang="en-US" dirty="0" smtClean="0"/>
              <a:t>as a </a:t>
            </a:r>
            <a:r>
              <a:rPr lang="en-US" b="1" dirty="0" smtClean="0"/>
              <a:t>file</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31168893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Working with Files </a:t>
            </a:r>
            <a:r>
              <a:rPr lang="en-US" dirty="0"/>
              <a:t>Notes </a:t>
            </a:r>
            <a:r>
              <a:rPr lang="en-US" dirty="0" smtClean="0"/>
              <a:t>(2)</a:t>
            </a:r>
            <a:endParaRPr lang="en-US" dirty="0"/>
          </a:p>
        </p:txBody>
      </p:sp>
      <p:sp>
        <p:nvSpPr>
          <p:cNvPr id="3" name="Content Placeholder 2"/>
          <p:cNvSpPr>
            <a:spLocks noGrp="1"/>
          </p:cNvSpPr>
          <p:nvPr>
            <p:ph idx="1"/>
          </p:nvPr>
        </p:nvSpPr>
        <p:spPr/>
        <p:txBody>
          <a:bodyPr/>
          <a:lstStyle/>
          <a:p>
            <a:pPr algn="just"/>
            <a:r>
              <a:rPr lang="en-US" b="1" dirty="0" smtClean="0"/>
              <a:t>File : </a:t>
            </a:r>
            <a:r>
              <a:rPr lang="en-US" dirty="0" smtClean="0"/>
              <a:t>The </a:t>
            </a:r>
            <a:r>
              <a:rPr lang="en-US" b="1" dirty="0"/>
              <a:t>file </a:t>
            </a:r>
            <a:r>
              <a:rPr lang="en-US" dirty="0"/>
              <a:t>utility determines the file type. Linux does not use extensions to determine </a:t>
            </a:r>
            <a:r>
              <a:rPr lang="en-US" dirty="0" smtClean="0"/>
              <a:t>the file </a:t>
            </a:r>
            <a:r>
              <a:rPr lang="en-US" dirty="0"/>
              <a:t>type. </a:t>
            </a:r>
            <a:endParaRPr lang="en-US" dirty="0" smtClean="0"/>
          </a:p>
          <a:p>
            <a:pPr marL="0" indent="0" algn="just">
              <a:buNone/>
            </a:pPr>
            <a:r>
              <a:rPr lang="en-US" dirty="0"/>
              <a:t> </a:t>
            </a:r>
            <a:r>
              <a:rPr lang="en-US" dirty="0" smtClean="0"/>
              <a:t> $file filename</a:t>
            </a:r>
          </a:p>
          <a:p>
            <a:pPr algn="just"/>
            <a:r>
              <a:rPr lang="en-US" dirty="0" smtClean="0"/>
              <a:t>The </a:t>
            </a:r>
            <a:r>
              <a:rPr lang="en-US" dirty="0"/>
              <a:t>command line does not care whether a file ends in .txt or .</a:t>
            </a:r>
            <a:r>
              <a:rPr lang="en-US" dirty="0" err="1"/>
              <a:t>pdf</a:t>
            </a:r>
            <a:r>
              <a:rPr lang="en-US" dirty="0"/>
              <a:t>. As a </a:t>
            </a:r>
            <a:r>
              <a:rPr lang="en-US" dirty="0" smtClean="0"/>
              <a:t>system administrator</a:t>
            </a:r>
            <a:r>
              <a:rPr lang="en-US" dirty="0"/>
              <a:t>, you should use the </a:t>
            </a:r>
            <a:r>
              <a:rPr lang="en-US" b="1" dirty="0"/>
              <a:t>file </a:t>
            </a:r>
            <a:r>
              <a:rPr lang="en-US" b="1" dirty="0" smtClean="0"/>
              <a:t>c</a:t>
            </a:r>
            <a:r>
              <a:rPr lang="en-US" dirty="0" smtClean="0"/>
              <a:t>ommand </a:t>
            </a:r>
            <a:r>
              <a:rPr lang="en-US" dirty="0"/>
              <a:t>to determine the file type.</a:t>
            </a:r>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22079363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Touch Command </a:t>
            </a:r>
            <a:endParaRPr lang="en-US" dirty="0"/>
          </a:p>
        </p:txBody>
      </p:sp>
      <p:sp>
        <p:nvSpPr>
          <p:cNvPr id="3" name="Content Placeholder 2"/>
          <p:cNvSpPr>
            <a:spLocks noGrp="1"/>
          </p:cNvSpPr>
          <p:nvPr>
            <p:ph idx="1"/>
          </p:nvPr>
        </p:nvSpPr>
        <p:spPr/>
        <p:txBody>
          <a:bodyPr>
            <a:normAutofit fontScale="85000" lnSpcReduction="20000"/>
          </a:bodyPr>
          <a:lstStyle/>
          <a:p>
            <a:r>
              <a:rPr lang="en-US" b="1" dirty="0" smtClean="0"/>
              <a:t>Touch </a:t>
            </a:r>
            <a:r>
              <a:rPr lang="en-US" dirty="0" err="1"/>
              <a:t>Touch</a:t>
            </a:r>
            <a:r>
              <a:rPr lang="en-US" dirty="0"/>
              <a:t> command is a </a:t>
            </a:r>
            <a:r>
              <a:rPr lang="en-US" b="1" dirty="0"/>
              <a:t>Linux command</a:t>
            </a:r>
            <a:r>
              <a:rPr lang="en-US" dirty="0"/>
              <a:t> is mainly used to create empty files, and change timestamps of files or folders. The timestamp information of files consists of three attributes – access time, modification time, and change time.</a:t>
            </a:r>
          </a:p>
          <a:p>
            <a:r>
              <a:rPr lang="en-US" b="1" dirty="0">
                <a:solidFill>
                  <a:schemeClr val="tx1">
                    <a:lumMod val="95000"/>
                    <a:lumOff val="5000"/>
                  </a:schemeClr>
                </a:solidFill>
              </a:rPr>
              <a:t>touch </a:t>
            </a:r>
            <a:r>
              <a:rPr lang="en-US" b="1" dirty="0" smtClean="0">
                <a:solidFill>
                  <a:schemeClr val="tx1">
                    <a:lumMod val="95000"/>
                    <a:lumOff val="5000"/>
                  </a:schemeClr>
                </a:solidFill>
              </a:rPr>
              <a:t>–t </a:t>
            </a:r>
            <a:r>
              <a:rPr lang="en-US" b="1" dirty="0" smtClean="0"/>
              <a:t>:</a:t>
            </a:r>
            <a:r>
              <a:rPr lang="en-US" dirty="0"/>
              <a:t> set access and modification time of a file to a particular date by using </a:t>
            </a:r>
            <a:r>
              <a:rPr lang="en-US" b="1" dirty="0"/>
              <a:t>t</a:t>
            </a:r>
            <a:r>
              <a:rPr lang="en-US" dirty="0"/>
              <a:t> option followed by </a:t>
            </a:r>
            <a:r>
              <a:rPr lang="en-US" dirty="0" err="1"/>
              <a:t>datetime</a:t>
            </a:r>
            <a:r>
              <a:rPr lang="en-US"/>
              <a:t>. </a:t>
            </a:r>
            <a:endParaRPr lang="en-US" smtClean="0"/>
          </a:p>
          <a:p>
            <a:r>
              <a:rPr lang="en-US" smtClean="0"/>
              <a:t>Touch </a:t>
            </a:r>
            <a:r>
              <a:rPr lang="en-US" dirty="0" smtClean="0"/>
              <a:t>file1 file2 file3</a:t>
            </a:r>
          </a:p>
          <a:p>
            <a:r>
              <a:rPr lang="en-US" dirty="0" smtClean="0"/>
              <a:t>Touch file 5 (does it work?)(the solution)</a:t>
            </a:r>
          </a:p>
          <a:p>
            <a:r>
              <a:rPr lang="en-US" dirty="0"/>
              <a:t>touch </a:t>
            </a:r>
            <a:r>
              <a:rPr lang="en-US" dirty="0" err="1"/>
              <a:t>file_name</a:t>
            </a:r>
            <a:r>
              <a:rPr lang="en-US" dirty="0"/>
              <a:t>{1..3}.</a:t>
            </a:r>
            <a:r>
              <a:rPr lang="en-US" dirty="0" smtClean="0"/>
              <a:t>txt</a:t>
            </a:r>
          </a:p>
          <a:p>
            <a:r>
              <a:rPr lang="en-US" dirty="0"/>
              <a:t>touch -t 201903081047.30 </a:t>
            </a:r>
            <a:r>
              <a:rPr lang="en-US" dirty="0" smtClean="0"/>
              <a:t>file_name.txt</a:t>
            </a:r>
          </a:p>
          <a:p>
            <a:pPr marL="0" indent="0">
              <a:buNone/>
            </a:pPr>
            <a:endParaRPr lang="en-US" dirty="0" smtClean="0"/>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20923644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Rm</a:t>
            </a:r>
            <a:r>
              <a:rPr lang="en-US" b="1" dirty="0" smtClean="0"/>
              <a:t> command</a:t>
            </a:r>
            <a:endParaRPr lang="en-US" dirty="0"/>
          </a:p>
        </p:txBody>
      </p:sp>
      <p:sp>
        <p:nvSpPr>
          <p:cNvPr id="3" name="Content Placeholder 2"/>
          <p:cNvSpPr>
            <a:spLocks noGrp="1"/>
          </p:cNvSpPr>
          <p:nvPr>
            <p:ph idx="1"/>
          </p:nvPr>
        </p:nvSpPr>
        <p:spPr>
          <a:xfrm>
            <a:off x="457200" y="1066800"/>
            <a:ext cx="8229600" cy="5410200"/>
          </a:xfrm>
        </p:spPr>
        <p:txBody>
          <a:bodyPr>
            <a:normAutofit fontScale="62500" lnSpcReduction="20000"/>
          </a:bodyPr>
          <a:lstStyle/>
          <a:p>
            <a:r>
              <a:rPr lang="en-US" b="1" dirty="0" err="1" smtClean="0"/>
              <a:t>Rm</a:t>
            </a:r>
            <a:r>
              <a:rPr lang="en-US" b="1" dirty="0" smtClean="0"/>
              <a:t> : remove forever : </a:t>
            </a:r>
            <a:r>
              <a:rPr lang="en-US" dirty="0"/>
              <a:t>The </a:t>
            </a:r>
            <a:r>
              <a:rPr lang="en-US" dirty="0" err="1"/>
              <a:t>rm</a:t>
            </a:r>
            <a:r>
              <a:rPr lang="en-US" dirty="0"/>
              <a:t> command in Linux OS is used to remove files and directories from the </a:t>
            </a:r>
            <a:r>
              <a:rPr lang="en-US" dirty="0" smtClean="0"/>
              <a:t>command line.</a:t>
            </a:r>
          </a:p>
          <a:p>
            <a:r>
              <a:rPr lang="en-US" b="1" dirty="0" err="1"/>
              <a:t>rm</a:t>
            </a:r>
            <a:r>
              <a:rPr lang="en-US" b="1" dirty="0"/>
              <a:t> -i</a:t>
            </a:r>
            <a:r>
              <a:rPr lang="en-US" dirty="0"/>
              <a:t> will ask before deleting each file. </a:t>
            </a:r>
          </a:p>
          <a:p>
            <a:r>
              <a:rPr lang="en-US" b="1" dirty="0" err="1"/>
              <a:t>rm</a:t>
            </a:r>
            <a:r>
              <a:rPr lang="en-US" b="1" dirty="0"/>
              <a:t> -r</a:t>
            </a:r>
            <a:r>
              <a:rPr lang="en-US" dirty="0"/>
              <a:t> will recursively delete a directory and all its contents </a:t>
            </a:r>
            <a:r>
              <a:rPr lang="en-US" dirty="0" smtClean="0"/>
              <a:t>.</a:t>
            </a:r>
            <a:endParaRPr lang="en-US" dirty="0"/>
          </a:p>
          <a:p>
            <a:r>
              <a:rPr lang="en-US" b="1" dirty="0" err="1"/>
              <a:t>rm</a:t>
            </a:r>
            <a:r>
              <a:rPr lang="en-US" b="1" dirty="0"/>
              <a:t> -f</a:t>
            </a:r>
            <a:r>
              <a:rPr lang="en-US" dirty="0"/>
              <a:t> will forcibly delete files without </a:t>
            </a:r>
            <a:r>
              <a:rPr lang="en-US" dirty="0" err="1" smtClean="0"/>
              <a:t>askingrm</a:t>
            </a:r>
            <a:r>
              <a:rPr lang="en-US" dirty="0" smtClean="0"/>
              <a:t> </a:t>
            </a:r>
            <a:r>
              <a:rPr lang="en-US" dirty="0" err="1" smtClean="0"/>
              <a:t>testfile</a:t>
            </a:r>
            <a:endParaRPr lang="en-US" dirty="0" smtClean="0"/>
          </a:p>
          <a:p>
            <a:r>
              <a:rPr lang="en-US" dirty="0" err="1"/>
              <a:t>rm</a:t>
            </a:r>
            <a:r>
              <a:rPr lang="en-US" dirty="0"/>
              <a:t> ~/</a:t>
            </a:r>
            <a:r>
              <a:rPr lang="en-US" dirty="0" smtClean="0"/>
              <a:t>Documents/</a:t>
            </a:r>
            <a:r>
              <a:rPr lang="en-US" dirty="0" err="1" smtClean="0"/>
              <a:t>testfile</a:t>
            </a:r>
            <a:endParaRPr lang="en-US" dirty="0" smtClean="0"/>
          </a:p>
          <a:p>
            <a:r>
              <a:rPr lang="en-US" dirty="0" err="1"/>
              <a:t>rm</a:t>
            </a:r>
            <a:r>
              <a:rPr lang="en-US" dirty="0"/>
              <a:t> testfile1 testfile2 </a:t>
            </a:r>
            <a:r>
              <a:rPr lang="en-US" dirty="0" smtClean="0"/>
              <a:t>testfile3</a:t>
            </a:r>
          </a:p>
          <a:p>
            <a:r>
              <a:rPr lang="en-US" dirty="0" err="1"/>
              <a:t>rm</a:t>
            </a:r>
            <a:r>
              <a:rPr lang="en-US" dirty="0"/>
              <a:t> -v -i </a:t>
            </a:r>
            <a:r>
              <a:rPr lang="en-US" dirty="0" err="1" smtClean="0"/>
              <a:t>testfile</a:t>
            </a:r>
            <a:endParaRPr lang="en-US" dirty="0" smtClean="0"/>
          </a:p>
          <a:p>
            <a:r>
              <a:rPr lang="en-US" dirty="0" err="1"/>
              <a:t>rm</a:t>
            </a:r>
            <a:r>
              <a:rPr lang="en-US" dirty="0"/>
              <a:t> -v -f </a:t>
            </a:r>
            <a:r>
              <a:rPr lang="en-US" dirty="0" err="1" smtClean="0"/>
              <a:t>testfile</a:t>
            </a:r>
            <a:endParaRPr lang="en-US" dirty="0" smtClean="0"/>
          </a:p>
          <a:p>
            <a:r>
              <a:rPr lang="en-US" dirty="0" err="1"/>
              <a:t>rm</a:t>
            </a:r>
            <a:r>
              <a:rPr lang="en-US" dirty="0"/>
              <a:t> -v -r </a:t>
            </a:r>
            <a:r>
              <a:rPr lang="en-US" dirty="0" err="1" smtClean="0"/>
              <a:t>test_directory</a:t>
            </a:r>
            <a:endParaRPr lang="en-US" dirty="0" smtClean="0"/>
          </a:p>
          <a:p>
            <a:r>
              <a:rPr lang="en-US" dirty="0" err="1"/>
              <a:t>sudo</a:t>
            </a:r>
            <a:r>
              <a:rPr lang="en-US" dirty="0"/>
              <a:t> </a:t>
            </a:r>
            <a:r>
              <a:rPr lang="en-US" dirty="0" err="1"/>
              <a:t>rm</a:t>
            </a:r>
            <a:r>
              <a:rPr lang="en-US" dirty="0"/>
              <a:t> -v </a:t>
            </a:r>
            <a:r>
              <a:rPr lang="en-US" dirty="0" smtClean="0"/>
              <a:t>*</a:t>
            </a:r>
          </a:p>
          <a:p>
            <a:r>
              <a:rPr lang="en-US" dirty="0" err="1"/>
              <a:t>rm</a:t>
            </a:r>
            <a:r>
              <a:rPr lang="en-US" dirty="0"/>
              <a:t> -v *.txt</a:t>
            </a:r>
            <a:endParaRPr lang="en-US" dirty="0" smtClean="0"/>
          </a:p>
          <a:p>
            <a:r>
              <a:rPr lang="en-US" dirty="0" err="1"/>
              <a:t>sudo</a:t>
            </a:r>
            <a:r>
              <a:rPr lang="en-US" dirty="0"/>
              <a:t> </a:t>
            </a:r>
            <a:r>
              <a:rPr lang="en-US" dirty="0" err="1"/>
              <a:t>rm</a:t>
            </a:r>
            <a:r>
              <a:rPr lang="en-US" dirty="0"/>
              <a:t> -v -d </a:t>
            </a:r>
            <a:r>
              <a:rPr lang="en-US" dirty="0" smtClean="0"/>
              <a:t>test_dircetory1 / </a:t>
            </a:r>
            <a:r>
              <a:rPr lang="en-US" b="1" dirty="0"/>
              <a:t>Remove Empty </a:t>
            </a:r>
            <a:r>
              <a:rPr lang="en-US" b="1" dirty="0" smtClean="0"/>
              <a:t>Directories</a:t>
            </a:r>
          </a:p>
          <a:p>
            <a:r>
              <a:rPr lang="en-US" dirty="0" err="1"/>
              <a:t>rm</a:t>
            </a:r>
            <a:r>
              <a:rPr lang="en-US" dirty="0"/>
              <a:t> -v -r </a:t>
            </a:r>
            <a:r>
              <a:rPr lang="en-US" dirty="0" smtClean="0"/>
              <a:t>/</a:t>
            </a:r>
          </a:p>
          <a:p>
            <a:r>
              <a:rPr lang="en-US" dirty="0" err="1"/>
              <a:t>rm</a:t>
            </a:r>
            <a:r>
              <a:rPr lang="en-US" dirty="0"/>
              <a:t> -v -r --no-preserve-root </a:t>
            </a:r>
            <a:r>
              <a:rPr lang="en-US" dirty="0" smtClean="0"/>
              <a:t>/</a:t>
            </a:r>
          </a:p>
          <a:p>
            <a:r>
              <a:rPr lang="en-US" dirty="0" err="1"/>
              <a:t>rm</a:t>
            </a:r>
            <a:r>
              <a:rPr lang="en-US" dirty="0"/>
              <a:t> -v user</a:t>
            </a:r>
            <a:r>
              <a:rPr lang="en-US" dirty="0" smtClean="0"/>
              <a:t>*</a:t>
            </a:r>
          </a:p>
          <a:p>
            <a:r>
              <a:rPr lang="en-US" dirty="0" err="1"/>
              <a:t>rm</a:t>
            </a:r>
            <a:r>
              <a:rPr lang="en-US" dirty="0"/>
              <a:t> -v sample[1234].list</a:t>
            </a:r>
            <a:r>
              <a:rPr lang="en-US" b="1" dirty="0"/>
              <a:t/>
            </a:r>
            <a:br>
              <a:rPr lang="en-US" b="1" dirty="0"/>
            </a:br>
            <a:endParaRPr lang="en-US" dirty="0"/>
          </a:p>
          <a:p>
            <a:endParaRPr lang="en-US"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24210151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Cp</a:t>
            </a:r>
            <a:r>
              <a:rPr lang="en-US" b="1" dirty="0" smtClean="0"/>
              <a:t> Command</a:t>
            </a:r>
            <a:endParaRPr lang="en-US" dirty="0"/>
          </a:p>
        </p:txBody>
      </p:sp>
      <p:sp>
        <p:nvSpPr>
          <p:cNvPr id="3" name="Content Placeholder 2"/>
          <p:cNvSpPr>
            <a:spLocks noGrp="1"/>
          </p:cNvSpPr>
          <p:nvPr>
            <p:ph idx="1"/>
          </p:nvPr>
        </p:nvSpPr>
        <p:spPr/>
        <p:txBody>
          <a:bodyPr>
            <a:normAutofit fontScale="55000" lnSpcReduction="20000"/>
          </a:bodyPr>
          <a:lstStyle/>
          <a:p>
            <a:r>
              <a:rPr lang="en-US" b="1" dirty="0"/>
              <a:t>copy </a:t>
            </a:r>
            <a:r>
              <a:rPr lang="en-US" b="1" dirty="0" smtClean="0"/>
              <a:t>one file :</a:t>
            </a:r>
            <a:r>
              <a:rPr lang="en-US" dirty="0" smtClean="0"/>
              <a:t>To </a:t>
            </a:r>
            <a:r>
              <a:rPr lang="en-US" dirty="0"/>
              <a:t>copy a file, use </a:t>
            </a:r>
            <a:r>
              <a:rPr lang="en-US" b="1" dirty="0" err="1"/>
              <a:t>cp</a:t>
            </a:r>
            <a:r>
              <a:rPr lang="en-US" b="1" dirty="0"/>
              <a:t> </a:t>
            </a:r>
            <a:r>
              <a:rPr lang="en-US" dirty="0"/>
              <a:t>with a source and a target </a:t>
            </a:r>
            <a:r>
              <a:rPr lang="en-US" dirty="0" smtClean="0"/>
              <a:t>argument.</a:t>
            </a:r>
          </a:p>
          <a:p>
            <a:pPr marL="0" indent="0">
              <a:buNone/>
            </a:pPr>
            <a:r>
              <a:rPr lang="en-US" dirty="0" err="1"/>
              <a:t>cp</a:t>
            </a:r>
            <a:r>
              <a:rPr lang="en-US" dirty="0"/>
              <a:t> file1.txt file2.txt</a:t>
            </a:r>
            <a:endParaRPr lang="en-US" dirty="0" smtClean="0"/>
          </a:p>
          <a:p>
            <a:pPr marL="0" indent="0">
              <a:buNone/>
            </a:pPr>
            <a:r>
              <a:rPr lang="en-US" b="1" dirty="0" err="1"/>
              <a:t>cp</a:t>
            </a:r>
            <a:r>
              <a:rPr lang="en-US" b="1" dirty="0"/>
              <a:t> file42 file42.copy</a:t>
            </a:r>
            <a:endParaRPr lang="en-US" dirty="0" smtClean="0"/>
          </a:p>
          <a:p>
            <a:r>
              <a:rPr lang="en-US" b="1" dirty="0"/>
              <a:t>copy to another </a:t>
            </a:r>
            <a:r>
              <a:rPr lang="en-US" b="1" dirty="0" smtClean="0"/>
              <a:t>directory </a:t>
            </a:r>
            <a:r>
              <a:rPr lang="en-US" dirty="0" smtClean="0"/>
              <a:t>: </a:t>
            </a:r>
            <a:r>
              <a:rPr lang="en-US" dirty="0"/>
              <a:t>the source files are copied to that target directory</a:t>
            </a:r>
            <a:r>
              <a:rPr lang="en-US" dirty="0" smtClean="0"/>
              <a:t>.</a:t>
            </a:r>
          </a:p>
          <a:p>
            <a:pPr marL="0" indent="0">
              <a:buNone/>
            </a:pPr>
            <a:r>
              <a:rPr lang="en-US" b="1" dirty="0" err="1"/>
              <a:t>cp</a:t>
            </a:r>
            <a:r>
              <a:rPr lang="en-US" b="1" dirty="0"/>
              <a:t> </a:t>
            </a:r>
            <a:r>
              <a:rPr lang="en-US" b="1" dirty="0" smtClean="0"/>
              <a:t>a.txt </a:t>
            </a:r>
            <a:r>
              <a:rPr lang="en-US" b="1" dirty="0"/>
              <a:t>dir42</a:t>
            </a:r>
            <a:endParaRPr lang="en-US" dirty="0" smtClean="0"/>
          </a:p>
          <a:p>
            <a:r>
              <a:rPr lang="en-US" b="1" dirty="0" err="1"/>
              <a:t>cp</a:t>
            </a:r>
            <a:r>
              <a:rPr lang="en-US" b="1" dirty="0"/>
              <a:t> </a:t>
            </a:r>
            <a:r>
              <a:rPr lang="en-US" b="1" dirty="0" smtClean="0"/>
              <a:t>–</a:t>
            </a:r>
            <a:r>
              <a:rPr lang="en-US" b="1" dirty="0" err="1" smtClean="0"/>
              <a:t>r:</a:t>
            </a:r>
            <a:r>
              <a:rPr lang="en-US" dirty="0" err="1" smtClean="0"/>
              <a:t>To</a:t>
            </a:r>
            <a:r>
              <a:rPr lang="en-US" dirty="0" smtClean="0"/>
              <a:t> </a:t>
            </a:r>
            <a:r>
              <a:rPr lang="en-US" dirty="0"/>
              <a:t>copy complete directories, use </a:t>
            </a:r>
            <a:r>
              <a:rPr lang="en-US" b="1" dirty="0" err="1"/>
              <a:t>cp</a:t>
            </a:r>
            <a:r>
              <a:rPr lang="en-US" b="1" dirty="0"/>
              <a:t> -r </a:t>
            </a:r>
            <a:r>
              <a:rPr lang="en-US" dirty="0"/>
              <a:t>(the </a:t>
            </a:r>
            <a:r>
              <a:rPr lang="en-US" b="1" dirty="0"/>
              <a:t>-r </a:t>
            </a:r>
            <a:r>
              <a:rPr lang="en-US" dirty="0"/>
              <a:t>option forces </a:t>
            </a:r>
            <a:r>
              <a:rPr lang="en-US" b="1" dirty="0"/>
              <a:t>recursive </a:t>
            </a:r>
            <a:r>
              <a:rPr lang="en-US" dirty="0"/>
              <a:t>copying of all </a:t>
            </a:r>
            <a:r>
              <a:rPr lang="en-US" dirty="0" smtClean="0"/>
              <a:t>files in </a:t>
            </a:r>
            <a:r>
              <a:rPr lang="en-US" dirty="0"/>
              <a:t>all subdirectories</a:t>
            </a:r>
            <a:r>
              <a:rPr lang="en-US" dirty="0" smtClean="0"/>
              <a:t>).</a:t>
            </a:r>
          </a:p>
          <a:p>
            <a:pPr marL="0" indent="0">
              <a:buNone/>
            </a:pPr>
            <a:r>
              <a:rPr lang="en-US" b="1" dirty="0" err="1"/>
              <a:t>cp</a:t>
            </a:r>
            <a:r>
              <a:rPr lang="en-US" b="1" dirty="0"/>
              <a:t> -r dir42/ dir33</a:t>
            </a:r>
            <a:endParaRPr lang="en-US" dirty="0" smtClean="0"/>
          </a:p>
          <a:p>
            <a:r>
              <a:rPr lang="en-US" b="1" dirty="0"/>
              <a:t>copy multiple files to </a:t>
            </a:r>
            <a:r>
              <a:rPr lang="en-US" b="1" dirty="0" smtClean="0"/>
              <a:t>directory </a:t>
            </a:r>
            <a:r>
              <a:rPr lang="en-US" dirty="0" smtClean="0"/>
              <a:t>You </a:t>
            </a:r>
            <a:r>
              <a:rPr lang="en-US" dirty="0"/>
              <a:t>can also use </a:t>
            </a:r>
            <a:r>
              <a:rPr lang="en-US" dirty="0" err="1"/>
              <a:t>cp</a:t>
            </a:r>
            <a:r>
              <a:rPr lang="en-US" dirty="0"/>
              <a:t> to copy multiple files into a directory. In this case, the last </a:t>
            </a:r>
            <a:r>
              <a:rPr lang="en-US" dirty="0" smtClean="0"/>
              <a:t>argument must </a:t>
            </a:r>
            <a:r>
              <a:rPr lang="en-US" dirty="0"/>
              <a:t>be a directory</a:t>
            </a:r>
            <a:r>
              <a:rPr lang="en-US" dirty="0" smtClean="0"/>
              <a:t>.</a:t>
            </a:r>
          </a:p>
          <a:p>
            <a:pPr marL="0" indent="0">
              <a:buNone/>
            </a:pPr>
            <a:r>
              <a:rPr lang="en-US" b="1" dirty="0" err="1"/>
              <a:t>cp</a:t>
            </a:r>
            <a:r>
              <a:rPr lang="en-US" b="1" dirty="0"/>
              <a:t> </a:t>
            </a:r>
            <a:r>
              <a:rPr lang="en-US" b="1" dirty="0" smtClean="0"/>
              <a:t>a b.txt cc dir42</a:t>
            </a:r>
            <a:r>
              <a:rPr lang="en-US" b="1" dirty="0"/>
              <a:t>/</a:t>
            </a:r>
            <a:endParaRPr lang="en-US" dirty="0" smtClean="0"/>
          </a:p>
          <a:p>
            <a:r>
              <a:rPr lang="en-US" b="1" dirty="0" err="1"/>
              <a:t>cp</a:t>
            </a:r>
            <a:r>
              <a:rPr lang="en-US" b="1" dirty="0"/>
              <a:t> </a:t>
            </a:r>
            <a:r>
              <a:rPr lang="en-US" b="1" dirty="0" smtClean="0"/>
              <a:t>–I </a:t>
            </a:r>
            <a:r>
              <a:rPr lang="en-US" dirty="0" smtClean="0"/>
              <a:t>To </a:t>
            </a:r>
            <a:r>
              <a:rPr lang="en-US" dirty="0"/>
              <a:t>prevent </a:t>
            </a:r>
            <a:r>
              <a:rPr lang="en-US" b="1" dirty="0" err="1"/>
              <a:t>cp</a:t>
            </a:r>
            <a:r>
              <a:rPr lang="en-US" b="1" dirty="0"/>
              <a:t> </a:t>
            </a:r>
            <a:r>
              <a:rPr lang="en-US" dirty="0"/>
              <a:t>from overwriting existing files, use the </a:t>
            </a:r>
            <a:r>
              <a:rPr lang="en-US" b="1" dirty="0"/>
              <a:t>-i </a:t>
            </a:r>
            <a:r>
              <a:rPr lang="en-US" dirty="0"/>
              <a:t>(for interactive) option</a:t>
            </a:r>
            <a:r>
              <a:rPr lang="en-US" dirty="0" smtClean="0"/>
              <a:t>.</a:t>
            </a:r>
          </a:p>
          <a:p>
            <a:pPr marL="0" indent="0">
              <a:buNone/>
            </a:pPr>
            <a:r>
              <a:rPr lang="en-US" b="1" dirty="0" err="1"/>
              <a:t>cp</a:t>
            </a:r>
            <a:r>
              <a:rPr lang="en-US" b="1" dirty="0"/>
              <a:t> -i </a:t>
            </a:r>
            <a:r>
              <a:rPr lang="en-US" b="1" dirty="0" smtClean="0"/>
              <a:t>a.txt file42</a:t>
            </a:r>
          </a:p>
          <a:p>
            <a:pPr marL="0" indent="0">
              <a:buNone/>
            </a:pPr>
            <a:endParaRPr lang="en-US" dirty="0" smtClean="0"/>
          </a:p>
          <a:p>
            <a:pPr marL="0" indent="0">
              <a:buNone/>
            </a:pPr>
            <a:r>
              <a:rPr lang="en-US" b="1" dirty="0" err="1" smtClean="0"/>
              <a:t>cp</a:t>
            </a:r>
            <a:r>
              <a:rPr lang="en-US" b="1" dirty="0" smtClean="0"/>
              <a:t> </a:t>
            </a:r>
            <a:r>
              <a:rPr lang="en-US" b="1" dirty="0"/>
              <a:t>-r logs1 logs2</a:t>
            </a:r>
            <a:endParaRPr lang="en-US" b="1" dirty="0" smtClean="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25589389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Mv</a:t>
            </a:r>
            <a:r>
              <a:rPr lang="en-US" b="1" dirty="0" smtClean="0"/>
              <a:t> Command </a:t>
            </a:r>
            <a:endParaRPr lang="en-US" dirty="0"/>
          </a:p>
        </p:txBody>
      </p:sp>
      <p:sp>
        <p:nvSpPr>
          <p:cNvPr id="3" name="Content Placeholder 2"/>
          <p:cNvSpPr>
            <a:spLocks noGrp="1"/>
          </p:cNvSpPr>
          <p:nvPr>
            <p:ph idx="1"/>
          </p:nvPr>
        </p:nvSpPr>
        <p:spPr/>
        <p:txBody>
          <a:bodyPr/>
          <a:lstStyle/>
          <a:p>
            <a:r>
              <a:rPr lang="en-US" b="1" dirty="0"/>
              <a:t>rename files with </a:t>
            </a:r>
            <a:r>
              <a:rPr lang="en-US" b="1" dirty="0" smtClean="0"/>
              <a:t>mv : </a:t>
            </a:r>
            <a:r>
              <a:rPr lang="en-US" dirty="0" smtClean="0"/>
              <a:t>Use </a:t>
            </a:r>
            <a:r>
              <a:rPr lang="en-US" b="1" dirty="0"/>
              <a:t>mv </a:t>
            </a:r>
            <a:r>
              <a:rPr lang="en-US" dirty="0"/>
              <a:t>to rename a file or to move the file to another directory</a:t>
            </a:r>
            <a:r>
              <a:rPr lang="en-US" dirty="0" smtClean="0"/>
              <a:t>.</a:t>
            </a:r>
          </a:p>
          <a:p>
            <a:r>
              <a:rPr lang="en-US" b="1" dirty="0"/>
              <a:t>rename directories with </a:t>
            </a:r>
            <a:r>
              <a:rPr lang="en-US" b="1" dirty="0" smtClean="0"/>
              <a:t>mv :</a:t>
            </a:r>
            <a:r>
              <a:rPr lang="en-US" dirty="0" smtClean="0"/>
              <a:t>The </a:t>
            </a:r>
            <a:r>
              <a:rPr lang="en-US" dirty="0"/>
              <a:t>same </a:t>
            </a:r>
            <a:r>
              <a:rPr lang="en-US" b="1" dirty="0"/>
              <a:t>mv </a:t>
            </a:r>
            <a:r>
              <a:rPr lang="en-US" dirty="0"/>
              <a:t>command can be used to rename directories</a:t>
            </a:r>
            <a:r>
              <a:rPr lang="en-US" dirty="0" smtClean="0"/>
              <a:t>.</a:t>
            </a:r>
          </a:p>
          <a:p>
            <a:r>
              <a:rPr lang="en-US" b="1" dirty="0"/>
              <a:t>mv </a:t>
            </a:r>
            <a:r>
              <a:rPr lang="en-US" b="1" dirty="0" smtClean="0"/>
              <a:t>–i </a:t>
            </a:r>
            <a:r>
              <a:rPr lang="en-US" dirty="0" smtClean="0"/>
              <a:t>The </a:t>
            </a:r>
            <a:r>
              <a:rPr lang="en-US" b="1" dirty="0"/>
              <a:t>mv </a:t>
            </a:r>
            <a:r>
              <a:rPr lang="en-US" dirty="0"/>
              <a:t>also has a </a:t>
            </a:r>
            <a:r>
              <a:rPr lang="en-US" b="1" dirty="0"/>
              <a:t>-i </a:t>
            </a:r>
            <a:r>
              <a:rPr lang="en-US" dirty="0"/>
              <a:t>switch similar to </a:t>
            </a:r>
            <a:r>
              <a:rPr lang="en-US" b="1" dirty="0" err="1"/>
              <a:t>cp</a:t>
            </a:r>
            <a:r>
              <a:rPr lang="en-US" b="1" dirty="0"/>
              <a:t> </a:t>
            </a:r>
            <a:r>
              <a:rPr lang="en-US" dirty="0"/>
              <a:t>and </a:t>
            </a:r>
            <a:r>
              <a:rPr lang="en-US" b="1" dirty="0"/>
              <a:t>rm</a:t>
            </a:r>
            <a:r>
              <a:rPr lang="en-US" dirty="0" smtClean="0"/>
              <a:t>.</a:t>
            </a:r>
          </a:p>
          <a:p>
            <a:endParaRPr lang="en-US"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37558457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commands</a:t>
            </a:r>
            <a:endParaRPr lang="en-US" dirty="0"/>
          </a:p>
        </p:txBody>
      </p:sp>
      <p:sp>
        <p:nvSpPr>
          <p:cNvPr id="3" name="Content Placeholder 2"/>
          <p:cNvSpPr>
            <a:spLocks noGrp="1"/>
          </p:cNvSpPr>
          <p:nvPr>
            <p:ph idx="1"/>
          </p:nvPr>
        </p:nvSpPr>
        <p:spPr/>
        <p:txBody>
          <a:bodyPr/>
          <a:lstStyle/>
          <a:p>
            <a:r>
              <a:rPr lang="en-US" dirty="0" smtClean="0"/>
              <a:t>Reboot</a:t>
            </a:r>
          </a:p>
          <a:p>
            <a:r>
              <a:rPr lang="en-US" dirty="0" smtClean="0"/>
              <a:t>Exit</a:t>
            </a:r>
          </a:p>
          <a:p>
            <a:r>
              <a:rPr lang="en-US" dirty="0" smtClean="0"/>
              <a:t>shutdown</a:t>
            </a:r>
          </a:p>
          <a:p>
            <a:endParaRPr lang="en-US"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32498534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shell?</a:t>
            </a:r>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8922" y="1600200"/>
            <a:ext cx="8046156"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786959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date</a:t>
            </a:r>
            <a:r>
              <a:rPr lang="en-US" dirty="0"/>
              <a:t> command</a:t>
            </a:r>
          </a:p>
        </p:txBody>
      </p:sp>
      <p:sp>
        <p:nvSpPr>
          <p:cNvPr id="3" name="Content Placeholder 2"/>
          <p:cNvSpPr>
            <a:spLocks noGrp="1"/>
          </p:cNvSpPr>
          <p:nvPr>
            <p:ph idx="1"/>
          </p:nvPr>
        </p:nvSpPr>
        <p:spPr/>
        <p:txBody>
          <a:bodyPr>
            <a:normAutofit fontScale="92500" lnSpcReduction="10000"/>
          </a:bodyPr>
          <a:lstStyle/>
          <a:p>
            <a:r>
              <a:rPr lang="en-US" dirty="0" smtClean="0"/>
              <a:t>displays </a:t>
            </a:r>
            <a:r>
              <a:rPr lang="en-US" dirty="0"/>
              <a:t>and sets the system date and time. This command also allows users to print the time in different formats and calculate future and past dates</a:t>
            </a:r>
            <a:r>
              <a:rPr lang="en-US" dirty="0" smtClean="0"/>
              <a:t>.</a:t>
            </a:r>
          </a:p>
          <a:p>
            <a:r>
              <a:rPr lang="en-US" dirty="0">
                <a:solidFill>
                  <a:srgbClr val="FF0000"/>
                </a:solidFill>
              </a:rPr>
              <a:t>date [option]... [+format</a:t>
            </a:r>
            <a:r>
              <a:rPr lang="en-US" dirty="0" smtClean="0">
                <a:solidFill>
                  <a:srgbClr val="FF0000"/>
                </a:solidFill>
              </a:rPr>
              <a:t>]</a:t>
            </a:r>
          </a:p>
          <a:p>
            <a:r>
              <a:rPr lang="en-US" dirty="0" smtClean="0"/>
              <a:t>Date</a:t>
            </a:r>
          </a:p>
          <a:p>
            <a:r>
              <a:rPr lang="en-US" dirty="0"/>
              <a:t>date -d "</a:t>
            </a:r>
            <a:r>
              <a:rPr lang="en-US" dirty="0" smtClean="0"/>
              <a:t>2022-11-22 09:10:15“</a:t>
            </a:r>
          </a:p>
          <a:p>
            <a:r>
              <a:rPr lang="en-US" dirty="0"/>
              <a:t>date +"Year: %Y, Month: %m, Day: %</a:t>
            </a:r>
            <a:r>
              <a:rPr lang="en-US" dirty="0" smtClean="0"/>
              <a:t>d“</a:t>
            </a:r>
          </a:p>
          <a:p>
            <a:r>
              <a:rPr lang="en-US" dirty="0"/>
              <a:t>date "+DATE: %</a:t>
            </a:r>
            <a:r>
              <a:rPr lang="en-US" dirty="0" err="1"/>
              <a:t>D%nTIME</a:t>
            </a:r>
            <a:r>
              <a:rPr lang="en-US" dirty="0"/>
              <a:t>: %</a:t>
            </a:r>
            <a:r>
              <a:rPr lang="en-US" dirty="0" smtClean="0"/>
              <a:t>T“ (try this format)</a:t>
            </a:r>
            <a:endParaRPr lang="en-US"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10568626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Set or Change Date in Linux</a:t>
            </a:r>
          </a:p>
          <a:p>
            <a:r>
              <a:rPr lang="en-US" dirty="0"/>
              <a:t>date --set="20100513 </a:t>
            </a:r>
            <a:r>
              <a:rPr lang="en-US" dirty="0" smtClean="0"/>
              <a:t>05:30“</a:t>
            </a:r>
          </a:p>
          <a:p>
            <a:r>
              <a:rPr lang="en-US" dirty="0"/>
              <a:t>date --date="4 </a:t>
            </a:r>
            <a:r>
              <a:rPr lang="en-US" dirty="0" smtClean="0"/>
              <a:t>day“</a:t>
            </a:r>
          </a:p>
          <a:p>
            <a:r>
              <a:rPr lang="en-US" b="1" dirty="0"/>
              <a:t>Display Last Modified Timestamp of a Date File</a:t>
            </a:r>
          </a:p>
          <a:p>
            <a:r>
              <a:rPr lang="en-US" dirty="0"/>
              <a:t>date -r /</a:t>
            </a:r>
            <a:r>
              <a:rPr lang="en-US" dirty="0" err="1"/>
              <a:t>etc</a:t>
            </a:r>
            <a:r>
              <a:rPr lang="en-US" dirty="0"/>
              <a:t>/hosts</a:t>
            </a:r>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7452866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Which</a:t>
            </a:r>
            <a:r>
              <a:rPr lang="en-US" dirty="0"/>
              <a:t> command</a:t>
            </a:r>
          </a:p>
        </p:txBody>
      </p:sp>
      <p:sp>
        <p:nvSpPr>
          <p:cNvPr id="3" name="Content Placeholder 2"/>
          <p:cNvSpPr>
            <a:spLocks noGrp="1"/>
          </p:cNvSpPr>
          <p:nvPr>
            <p:ph idx="1"/>
          </p:nvPr>
        </p:nvSpPr>
        <p:spPr/>
        <p:txBody>
          <a:bodyPr/>
          <a:lstStyle/>
          <a:p>
            <a:r>
              <a:rPr lang="en-US" dirty="0"/>
              <a:t>The </a:t>
            </a:r>
            <a:r>
              <a:rPr lang="en-US" b="1" dirty="0"/>
              <a:t>which</a:t>
            </a:r>
            <a:r>
              <a:rPr lang="en-US" dirty="0"/>
              <a:t> command allows users to search the list of paths in the </a:t>
            </a:r>
            <a:r>
              <a:rPr lang="en-US" b="1" dirty="0"/>
              <a:t>$PATH</a:t>
            </a:r>
            <a:r>
              <a:rPr lang="en-US" dirty="0"/>
              <a:t> environment variable and outputs the full path of the command specified as an argument. </a:t>
            </a:r>
          </a:p>
          <a:p>
            <a:r>
              <a:rPr lang="en-US" dirty="0"/>
              <a:t>which -a </a:t>
            </a:r>
            <a:r>
              <a:rPr lang="en-US" dirty="0" smtClean="0"/>
              <a:t>touch</a:t>
            </a:r>
          </a:p>
          <a:p>
            <a:r>
              <a:rPr lang="en-US" dirty="0"/>
              <a:t>which </a:t>
            </a:r>
            <a:r>
              <a:rPr lang="en-US" dirty="0" err="1" smtClean="0"/>
              <a:t>ls</a:t>
            </a:r>
            <a:r>
              <a:rPr lang="en-US" dirty="0" smtClean="0"/>
              <a:t> </a:t>
            </a:r>
            <a:r>
              <a:rPr lang="en-US" dirty="0"/>
              <a:t>mount sort</a:t>
            </a:r>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12139525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 command</a:t>
            </a:r>
            <a:endParaRPr lang="en-US" dirty="0"/>
          </a:p>
        </p:txBody>
      </p:sp>
      <p:sp>
        <p:nvSpPr>
          <p:cNvPr id="3" name="Content Placeholder 2"/>
          <p:cNvSpPr>
            <a:spLocks noGrp="1"/>
          </p:cNvSpPr>
          <p:nvPr>
            <p:ph idx="1"/>
          </p:nvPr>
        </p:nvSpPr>
        <p:spPr/>
        <p:txBody>
          <a:bodyPr/>
          <a:lstStyle/>
          <a:p>
            <a:r>
              <a:rPr lang="en-US" b="1" dirty="0" err="1"/>
              <a:t>cal</a:t>
            </a:r>
            <a:r>
              <a:rPr lang="en-US" dirty="0"/>
              <a:t> command is a calendar command in Linux which is used to see the calendar of a specific month or a whole year. </a:t>
            </a:r>
            <a:endParaRPr lang="en-US" dirty="0" smtClean="0"/>
          </a:p>
          <a:p>
            <a:r>
              <a:rPr lang="en-US" dirty="0" err="1"/>
              <a:t>cal</a:t>
            </a:r>
            <a:r>
              <a:rPr lang="en-US" dirty="0"/>
              <a:t> [ [ month ] year</a:t>
            </a:r>
            <a:r>
              <a:rPr lang="en-US" dirty="0" smtClean="0"/>
              <a:t>]</a:t>
            </a:r>
          </a:p>
          <a:p>
            <a:r>
              <a:rPr lang="en-US" b="1" dirty="0" smtClean="0"/>
              <a:t>Cal</a:t>
            </a:r>
          </a:p>
          <a:p>
            <a:r>
              <a:rPr lang="en-US" b="1" dirty="0" err="1"/>
              <a:t>cal</a:t>
            </a:r>
            <a:r>
              <a:rPr lang="en-US" b="1" dirty="0"/>
              <a:t> </a:t>
            </a:r>
            <a:r>
              <a:rPr lang="en-US" b="1" dirty="0" smtClean="0"/>
              <a:t>–y</a:t>
            </a:r>
          </a:p>
          <a:p>
            <a:r>
              <a:rPr lang="en-US" b="1" dirty="0" err="1"/>
              <a:t>cal</a:t>
            </a:r>
            <a:r>
              <a:rPr lang="en-US" b="1" dirty="0"/>
              <a:t> 08 </a:t>
            </a:r>
            <a:r>
              <a:rPr lang="en-US" b="1" dirty="0" smtClean="0"/>
              <a:t>2000</a:t>
            </a:r>
          </a:p>
          <a:p>
            <a:r>
              <a:rPr lang="en-US" b="1" dirty="0" err="1"/>
              <a:t>cal</a:t>
            </a:r>
            <a:r>
              <a:rPr lang="en-US" b="1" dirty="0"/>
              <a:t> 2018 | more</a:t>
            </a:r>
            <a:endParaRPr lang="en-US"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19122508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smtClean="0">
                <a:solidFill>
                  <a:srgbClr val="111111"/>
                </a:solidFill>
                <a:latin typeface="Arial" panose="020B0604020202020204" pitchFamily="34" charset="0"/>
                <a:cs typeface="Arial" panose="020B0604020202020204" pitchFamily="34" charset="0"/>
              </a:rPr>
              <a:t>Install </a:t>
            </a:r>
            <a:r>
              <a:rPr lang="en-US" altLang="en-US" dirty="0">
                <a:solidFill>
                  <a:srgbClr val="111111"/>
                </a:solidFill>
                <a:latin typeface="Arial" panose="020B0604020202020204" pitchFamily="34" charset="0"/>
                <a:cs typeface="Arial" panose="020B0604020202020204" pitchFamily="34" charset="0"/>
              </a:rPr>
              <a:t>updates via apt-get command line</a:t>
            </a:r>
            <a:endParaRPr lang="en-US"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34</a:t>
            </a:fld>
            <a:endParaRPr lang="en-US"/>
          </a:p>
        </p:txBody>
      </p:sp>
      <p:sp>
        <p:nvSpPr>
          <p:cNvPr id="6" name="Rectangle 1"/>
          <p:cNvSpPr>
            <a:spLocks noGrp="1" noChangeArrowheads="1"/>
          </p:cNvSpPr>
          <p:nvPr>
            <p:ph idx="1"/>
          </p:nvPr>
        </p:nvSpPr>
        <p:spPr bwMode="auto">
          <a:xfrm>
            <a:off x="457201" y="1031639"/>
            <a:ext cx="7010400" cy="566308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61" tIns="0" rIns="4761"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smtClean="0">
                <a:ln>
                  <a:noFill/>
                </a:ln>
                <a:solidFill>
                  <a:srgbClr val="009900"/>
                </a:solidFill>
                <a:effectLst/>
                <a:latin typeface="Menlo"/>
                <a:cs typeface="Arial" panose="020B0604020202020204" pitchFamily="34" charset="0"/>
              </a:rPr>
              <a:t>apt-get update</a:t>
            </a:r>
            <a:r>
              <a:rPr kumimoji="0" lang="en-US" altLang="en-US" sz="2000" b="0" i="0" u="none" strike="noStrike" cap="none" normalizeH="0" baseline="0" dirty="0" smtClean="0">
                <a:ln>
                  <a:noFill/>
                </a:ln>
                <a:solidFill>
                  <a:srgbClr val="111111"/>
                </a:solidFill>
                <a:effectLst/>
                <a:cs typeface="Arial" panose="020B0604020202020204" pitchFamily="34" charset="0"/>
              </a:rPr>
              <a:t> : First, you use the update option to resynchronize the package index files from their sources on Ubuntu Linux via the Internet.</a:t>
            </a:r>
          </a:p>
          <a:p>
            <a:pPr marL="0" lvl="0" indent="0">
              <a:buNone/>
            </a:pPr>
            <a:r>
              <a:rPr lang="en-US" altLang="en-US" sz="2000" dirty="0">
                <a:solidFill>
                  <a:srgbClr val="111111"/>
                </a:solidFill>
                <a:cs typeface="Arial" panose="020B0604020202020204" pitchFamily="34" charset="0"/>
              </a:rPr>
              <a:t> </a:t>
            </a:r>
            <a:r>
              <a:rPr lang="en-US" altLang="en-US" sz="2000" dirty="0" smtClean="0">
                <a:solidFill>
                  <a:srgbClr val="111111"/>
                </a:solidFill>
                <a:cs typeface="Arial" panose="020B0604020202020204" pitchFamily="34" charset="0"/>
              </a:rPr>
              <a:t>-</a:t>
            </a:r>
            <a:r>
              <a:rPr lang="en-US" sz="2000" dirty="0" err="1" smtClean="0"/>
              <a:t>sudo</a:t>
            </a:r>
            <a:r>
              <a:rPr lang="en-US" sz="2000" dirty="0" smtClean="0"/>
              <a:t> </a:t>
            </a:r>
            <a:r>
              <a:rPr lang="en-US" sz="2000" dirty="0"/>
              <a:t>apt-get </a:t>
            </a:r>
            <a:r>
              <a:rPr lang="en-US" sz="2000" dirty="0" smtClean="0"/>
              <a:t>update</a:t>
            </a:r>
          </a:p>
          <a:p>
            <a:pPr marL="0" lvl="0" indent="0">
              <a:buNone/>
            </a:pPr>
            <a:r>
              <a:rPr kumimoji="0" lang="en-US" altLang="en-US" sz="2000" b="0" i="0" u="none" strike="noStrike" cap="none" normalizeH="0" baseline="0" dirty="0">
                <a:ln>
                  <a:noFill/>
                </a:ln>
                <a:solidFill>
                  <a:srgbClr val="111111"/>
                </a:solidFill>
                <a:effectLst/>
                <a:cs typeface="Arial" panose="020B0604020202020204" pitchFamily="34" charset="0"/>
              </a:rPr>
              <a:t> </a:t>
            </a:r>
            <a:r>
              <a:rPr kumimoji="0" lang="en-US" altLang="en-US" sz="2000" b="0" i="0" u="none" strike="noStrike" cap="none" normalizeH="0" baseline="0" dirty="0" smtClean="0">
                <a:ln>
                  <a:noFill/>
                </a:ln>
                <a:solidFill>
                  <a:srgbClr val="111111"/>
                </a:solidFill>
                <a:effectLst/>
                <a:cs typeface="Arial" panose="020B0604020202020204" pitchFamily="34" charset="0"/>
              </a:rPr>
              <a:t>-or </a:t>
            </a:r>
            <a:r>
              <a:rPr lang="en-US" sz="2000" dirty="0" err="1"/>
              <a:t>sudo</a:t>
            </a:r>
            <a:r>
              <a:rPr lang="en-US" sz="2000" dirty="0"/>
              <a:t> </a:t>
            </a:r>
            <a:r>
              <a:rPr lang="en-US" sz="2000" dirty="0" smtClean="0"/>
              <a:t>apt </a:t>
            </a:r>
            <a:r>
              <a:rPr lang="en-US" sz="2000" dirty="0"/>
              <a:t>update</a:t>
            </a:r>
            <a:endParaRPr kumimoji="0" lang="en-US" altLang="en-US" sz="2000" b="0" i="0" u="none" strike="noStrike" cap="none" normalizeH="0" baseline="0" dirty="0" smtClean="0">
              <a:ln>
                <a:noFill/>
              </a:ln>
              <a:solidFill>
                <a:srgbClr val="11111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smtClean="0">
              <a:ln>
                <a:noFill/>
              </a:ln>
              <a:solidFill>
                <a:srgbClr val="11111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0" i="0" u="none" strike="noStrike" cap="none" normalizeH="0" baseline="0" dirty="0" smtClean="0">
                <a:ln>
                  <a:noFill/>
                </a:ln>
                <a:solidFill>
                  <a:srgbClr val="009900"/>
                </a:solidFill>
                <a:effectLst/>
                <a:latin typeface="Menlo"/>
                <a:cs typeface="Arial" panose="020B0604020202020204" pitchFamily="34" charset="0"/>
              </a:rPr>
              <a:t>apt-get upgrade</a:t>
            </a:r>
            <a:r>
              <a:rPr kumimoji="0" lang="en-US" altLang="en-US" sz="2000" b="0" i="0" u="none" strike="noStrike" cap="none" normalizeH="0" baseline="0" dirty="0" smtClean="0">
                <a:ln>
                  <a:noFill/>
                </a:ln>
                <a:solidFill>
                  <a:srgbClr val="111111"/>
                </a:solidFill>
                <a:effectLst/>
                <a:cs typeface="Arial" panose="020B0604020202020204" pitchFamily="34" charset="0"/>
              </a:rPr>
              <a:t> : Second, you use the upgrade option to install the newest versions of all packages currently installed on the Ubuntu system. In other words, get security updates for your machine.</a:t>
            </a:r>
          </a:p>
          <a:p>
            <a:pPr marL="0" lvl="0" indent="0">
              <a:buNone/>
            </a:pPr>
            <a:r>
              <a:rPr lang="en-US" altLang="en-US" sz="2000" dirty="0">
                <a:solidFill>
                  <a:srgbClr val="111111"/>
                </a:solidFill>
                <a:cs typeface="Arial" panose="020B0604020202020204" pitchFamily="34" charset="0"/>
              </a:rPr>
              <a:t> </a:t>
            </a:r>
            <a:r>
              <a:rPr lang="en-US" altLang="en-US" sz="2000" dirty="0" smtClean="0">
                <a:solidFill>
                  <a:srgbClr val="111111"/>
                </a:solidFill>
                <a:cs typeface="Arial" panose="020B0604020202020204" pitchFamily="34" charset="0"/>
              </a:rPr>
              <a:t>- </a:t>
            </a:r>
            <a:r>
              <a:rPr lang="en-US" sz="2000" dirty="0" err="1"/>
              <a:t>sudo</a:t>
            </a:r>
            <a:r>
              <a:rPr lang="en-US" sz="2000" dirty="0"/>
              <a:t> apt-get </a:t>
            </a:r>
            <a:r>
              <a:rPr lang="en-US" sz="2000" dirty="0" smtClean="0"/>
              <a:t>upgrade</a:t>
            </a:r>
          </a:p>
          <a:p>
            <a:pPr marL="0" lvl="0" indent="0">
              <a:buNone/>
            </a:pPr>
            <a:r>
              <a:rPr kumimoji="0" lang="en-US" altLang="en-US" sz="2000" b="0" i="0" u="none" strike="noStrike" cap="none" normalizeH="0" baseline="0" dirty="0">
                <a:ln>
                  <a:noFill/>
                </a:ln>
                <a:solidFill>
                  <a:srgbClr val="111111"/>
                </a:solidFill>
                <a:effectLst/>
                <a:cs typeface="Arial" panose="020B0604020202020204" pitchFamily="34" charset="0"/>
              </a:rPr>
              <a:t> </a:t>
            </a:r>
            <a:r>
              <a:rPr kumimoji="0" lang="en-US" altLang="en-US" sz="2000" b="0" i="0" u="none" strike="noStrike" cap="none" normalizeH="0" baseline="0" dirty="0" smtClean="0">
                <a:ln>
                  <a:noFill/>
                </a:ln>
                <a:solidFill>
                  <a:srgbClr val="111111"/>
                </a:solidFill>
                <a:effectLst/>
                <a:cs typeface="Arial" panose="020B0604020202020204" pitchFamily="34" charset="0"/>
              </a:rPr>
              <a:t>- or </a:t>
            </a:r>
            <a:r>
              <a:rPr lang="en-US" sz="2000" dirty="0" err="1"/>
              <a:t>sudo</a:t>
            </a:r>
            <a:r>
              <a:rPr lang="en-US" sz="2000" dirty="0"/>
              <a:t> </a:t>
            </a:r>
            <a:r>
              <a:rPr lang="en-US" sz="2000" dirty="0" smtClean="0"/>
              <a:t>apt </a:t>
            </a:r>
            <a:r>
              <a:rPr lang="en-US" sz="2000" dirty="0"/>
              <a:t>upgrade</a:t>
            </a:r>
            <a:endParaRPr kumimoji="0" lang="en-US" altLang="en-US" sz="2000" b="0" i="0" u="none" strike="noStrike" cap="none" normalizeH="0" baseline="0" dirty="0" smtClean="0">
              <a:ln>
                <a:noFill/>
              </a:ln>
              <a:solidFill>
                <a:srgbClr val="11111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endParaRPr kumimoji="0" lang="en-US" altLang="en-US" sz="2000" b="0" i="0" u="none" strike="noStrike" cap="none" normalizeH="0" baseline="0" dirty="0" smtClean="0">
              <a:ln>
                <a:noFill/>
              </a:ln>
              <a:solidFill>
                <a:srgbClr val="009900"/>
              </a:solidFill>
              <a:effectLst/>
              <a:latin typeface="Menlo"/>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0" i="0" u="none" strike="noStrike" cap="none" normalizeH="0" baseline="0" dirty="0" err="1" smtClean="0">
                <a:ln>
                  <a:noFill/>
                </a:ln>
                <a:solidFill>
                  <a:srgbClr val="009900"/>
                </a:solidFill>
                <a:effectLst/>
                <a:latin typeface="Menlo"/>
                <a:cs typeface="Arial" panose="020B0604020202020204" pitchFamily="34" charset="0"/>
              </a:rPr>
              <a:t>sudo</a:t>
            </a:r>
            <a:r>
              <a:rPr kumimoji="0" lang="en-US" altLang="en-US" sz="2000" b="0" i="0" u="none" strike="noStrike" cap="none" normalizeH="0" baseline="0" dirty="0" smtClean="0">
                <a:ln>
                  <a:noFill/>
                </a:ln>
                <a:solidFill>
                  <a:srgbClr val="009900"/>
                </a:solidFill>
                <a:effectLst/>
                <a:latin typeface="Menlo"/>
                <a:cs typeface="Arial" panose="020B0604020202020204" pitchFamily="34" charset="0"/>
              </a:rPr>
              <a:t> apt-get install package-name</a:t>
            </a:r>
            <a:r>
              <a:rPr kumimoji="0" lang="en-US" altLang="en-US" sz="2000" b="0" i="0" u="none" strike="noStrike" cap="none" normalizeH="0" baseline="0" dirty="0" smtClean="0">
                <a:ln>
                  <a:noFill/>
                </a:ln>
                <a:solidFill>
                  <a:srgbClr val="111111"/>
                </a:solidFill>
                <a:effectLst/>
                <a:cs typeface="Arial" panose="020B0604020202020204" pitchFamily="34" charset="0"/>
              </a:rPr>
              <a:t> : Install is followed by one or more packages desired for installation. If package is already installed it will try to update to latest version.</a:t>
            </a:r>
          </a:p>
          <a:p>
            <a:pPr marL="0" lvl="0" indent="0">
              <a:buNone/>
            </a:pPr>
            <a:r>
              <a:rPr lang="en-US" altLang="en-US" sz="2000" dirty="0">
                <a:solidFill>
                  <a:srgbClr val="111111"/>
                </a:solidFill>
                <a:cs typeface="Arial" panose="020B0604020202020204" pitchFamily="34" charset="0"/>
              </a:rPr>
              <a:t> </a:t>
            </a:r>
            <a:r>
              <a:rPr lang="en-US" altLang="en-US" sz="2000" dirty="0" smtClean="0">
                <a:solidFill>
                  <a:srgbClr val="111111"/>
                </a:solidFill>
                <a:cs typeface="Arial" panose="020B0604020202020204" pitchFamily="34" charset="0"/>
              </a:rPr>
              <a:t>- </a:t>
            </a:r>
            <a:r>
              <a:rPr lang="en-US" sz="2000" dirty="0" err="1"/>
              <a:t>sudo</a:t>
            </a:r>
            <a:r>
              <a:rPr lang="en-US" sz="2000" dirty="0"/>
              <a:t> apt-get install foo</a:t>
            </a:r>
            <a:endParaRPr kumimoji="0" lang="en-US" altLang="en-US" sz="2000" b="0" i="0" u="none" strike="noStrike" cap="none" normalizeH="0" baseline="0" dirty="0" smtClean="0">
              <a:ln>
                <a:noFill/>
              </a:ln>
              <a:solidFill>
                <a:srgbClr val="11111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1139468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 command</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b="1" i="1" dirty="0"/>
              <a:t>man</a:t>
            </a:r>
            <a:r>
              <a:rPr lang="en-US" dirty="0"/>
              <a:t> command in Linux is used to display the user manual of any command that we can run on the terminal. </a:t>
            </a:r>
            <a:endParaRPr lang="en-US" dirty="0" smtClean="0"/>
          </a:p>
          <a:p>
            <a:pPr algn="just"/>
            <a:r>
              <a:rPr lang="en-US" dirty="0" smtClean="0"/>
              <a:t>It </a:t>
            </a:r>
            <a:r>
              <a:rPr lang="en-US" dirty="0"/>
              <a:t>provides a detailed view of </a:t>
            </a:r>
            <a:r>
              <a:rPr lang="en-US" dirty="0" smtClean="0"/>
              <a:t>the command </a:t>
            </a:r>
            <a:r>
              <a:rPr lang="en-US" dirty="0"/>
              <a:t> which includes NAME, SYNOPSIS, DESCRIPTION, OPTIONS, EXIT STATUS, RETURN VALUES, ERRORS, FILES, VERSIONS, EXAMPLES, AUTHORS and SEE ALSO</a:t>
            </a:r>
            <a:r>
              <a:rPr lang="en-US" dirty="0" smtClean="0"/>
              <a:t>.</a:t>
            </a:r>
          </a:p>
          <a:p>
            <a:pPr algn="just"/>
            <a:r>
              <a:rPr lang="en-US" dirty="0"/>
              <a:t>$man [OPTION]... [COMMAND NAME</a:t>
            </a:r>
            <a:r>
              <a:rPr lang="en-US" dirty="0" smtClean="0"/>
              <a:t>]...</a:t>
            </a:r>
          </a:p>
          <a:p>
            <a:pPr algn="just"/>
            <a:r>
              <a:rPr lang="en-US" dirty="0"/>
              <a:t>man </a:t>
            </a:r>
            <a:r>
              <a:rPr lang="en-US" dirty="0" err="1"/>
              <a:t>printf</a:t>
            </a:r>
            <a:endParaRPr lang="en-US"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30684350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Man command</a:t>
            </a:r>
            <a:br>
              <a:rPr lang="en-US" dirty="0" smtClean="0"/>
            </a:br>
            <a:r>
              <a:rPr lang="en-US" dirty="0" smtClean="0"/>
              <a:t>cont.</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$man date</a:t>
            </a:r>
          </a:p>
          <a:p>
            <a:r>
              <a:rPr lang="en-US" dirty="0" smtClean="0"/>
              <a:t>/(search for word in the man pages)(n/N to transfer among </a:t>
            </a:r>
            <a:r>
              <a:rPr lang="en-US" dirty="0" err="1" smtClean="0"/>
              <a:t>words,g</a:t>
            </a:r>
            <a:r>
              <a:rPr lang="en-US" dirty="0" smtClean="0"/>
              <a:t>/G first and last page)</a:t>
            </a:r>
          </a:p>
          <a:p>
            <a:r>
              <a:rPr lang="en-US" dirty="0" smtClean="0"/>
              <a:t>Man is divided in 9 chapters (1: program or shell commands,5:configuration ,8:command belongs to root) </a:t>
            </a:r>
          </a:p>
          <a:p>
            <a:pPr marL="0" indent="0">
              <a:buNone/>
            </a:pPr>
            <a:r>
              <a:rPr lang="en-US" dirty="0" smtClean="0"/>
              <a:t>$man 1 </a:t>
            </a:r>
            <a:r>
              <a:rPr lang="en-US" dirty="0" err="1" smtClean="0"/>
              <a:t>passwd</a:t>
            </a:r>
            <a:endParaRPr lang="en-US" dirty="0" smtClean="0"/>
          </a:p>
          <a:p>
            <a:pPr marL="0" indent="0">
              <a:buNone/>
            </a:pPr>
            <a:r>
              <a:rPr lang="en-US" dirty="0" smtClean="0"/>
              <a:t>man 5 </a:t>
            </a:r>
            <a:r>
              <a:rPr lang="en-US" dirty="0" err="1" smtClean="0"/>
              <a:t>passwd</a:t>
            </a:r>
            <a:endParaRPr lang="en-US" dirty="0" smtClean="0"/>
          </a:p>
          <a:p>
            <a:pPr marL="0" indent="0">
              <a:buNone/>
            </a:pPr>
            <a:r>
              <a:rPr lang="en-US" dirty="0" smtClean="0"/>
              <a:t>$man 9 </a:t>
            </a:r>
            <a:r>
              <a:rPr lang="en-US" dirty="0" err="1" smtClean="0"/>
              <a:t>passwd</a:t>
            </a:r>
            <a:endParaRPr lang="en-US" dirty="0" smtClean="0"/>
          </a:p>
          <a:p>
            <a:pPr marL="0" indent="0">
              <a:buNone/>
            </a:pPr>
            <a:r>
              <a:rPr lang="en-US" dirty="0" smtClean="0"/>
              <a:t>$man cat </a:t>
            </a:r>
          </a:p>
          <a:p>
            <a:endParaRPr lang="en-US"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36</a:t>
            </a:fld>
            <a:endParaRPr lang="en-US"/>
          </a:p>
        </p:txBody>
      </p:sp>
    </p:spTree>
    <p:extLst>
      <p:ext uri="{BB962C8B-B14F-4D97-AF65-F5344CB8AC3E}">
        <p14:creationId xmlns:p14="http://schemas.microsoft.com/office/powerpoint/2010/main" val="39700680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Man </a:t>
            </a:r>
            <a:r>
              <a:rPr lang="en-US" dirty="0" smtClean="0"/>
              <a:t>command</a:t>
            </a:r>
            <a:r>
              <a:rPr lang="en-US" smtClean="0"/>
              <a:t/>
            </a:r>
            <a:br>
              <a:rPr lang="en-US" smtClean="0"/>
            </a:br>
            <a:r>
              <a:rPr lang="en-US" smtClean="0"/>
              <a:t>cont.</a:t>
            </a:r>
            <a:endParaRPr lang="en-US"/>
          </a:p>
        </p:txBody>
      </p:sp>
      <p:sp>
        <p:nvSpPr>
          <p:cNvPr id="3" name="Content Placeholder 2"/>
          <p:cNvSpPr>
            <a:spLocks noGrp="1"/>
          </p:cNvSpPr>
          <p:nvPr>
            <p:ph idx="1"/>
          </p:nvPr>
        </p:nvSpPr>
        <p:spPr/>
        <p:txBody>
          <a:bodyPr/>
          <a:lstStyle/>
          <a:p>
            <a:r>
              <a:rPr lang="en-US" dirty="0" smtClean="0"/>
              <a:t>Man print  (no command found)</a:t>
            </a:r>
          </a:p>
          <a:p>
            <a:r>
              <a:rPr lang="en-US" dirty="0" smtClean="0"/>
              <a:t>Man –k “print files”</a:t>
            </a:r>
          </a:p>
          <a:p>
            <a:r>
              <a:rPr lang="en-US" dirty="0"/>
              <a:t>Man </a:t>
            </a:r>
            <a:r>
              <a:rPr lang="en-US" dirty="0" smtClean="0"/>
              <a:t>–K </a:t>
            </a:r>
            <a:r>
              <a:rPr lang="en-US" dirty="0"/>
              <a:t>“print files</a:t>
            </a:r>
            <a:r>
              <a:rPr lang="en-US" dirty="0" smtClean="0"/>
              <a:t>” all command man page</a:t>
            </a:r>
          </a:p>
          <a:p>
            <a:r>
              <a:rPr lang="en-US" dirty="0" smtClean="0"/>
              <a:t>Man –K </a:t>
            </a:r>
            <a:r>
              <a:rPr lang="en-US" dirty="0" err="1" smtClean="0"/>
              <a:t>time|grep</a:t>
            </a:r>
            <a:r>
              <a:rPr lang="en-US" dirty="0" smtClean="0"/>
              <a:t> 1</a:t>
            </a:r>
          </a:p>
          <a:p>
            <a:r>
              <a:rPr lang="en-US" dirty="0" smtClean="0"/>
              <a:t>Note : you can try </a:t>
            </a:r>
            <a:r>
              <a:rPr lang="en-US" b="1" dirty="0" smtClean="0"/>
              <a:t>info</a:t>
            </a:r>
            <a:r>
              <a:rPr lang="en-US" dirty="0" smtClean="0"/>
              <a:t> command , what is the difference?</a:t>
            </a:r>
            <a:endParaRPr lang="en-US" dirty="0"/>
          </a:p>
          <a:p>
            <a:endParaRPr lang="en-US"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37</a:t>
            </a:fld>
            <a:endParaRPr lang="en-US"/>
          </a:p>
        </p:txBody>
      </p:sp>
    </p:spTree>
    <p:extLst>
      <p:ext uri="{BB962C8B-B14F-4D97-AF65-F5344CB8AC3E}">
        <p14:creationId xmlns:p14="http://schemas.microsoft.com/office/powerpoint/2010/main" val="39258231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a:t>
            </a:r>
            <a:r>
              <a:rPr lang="en-US" b="1" dirty="0" smtClean="0"/>
              <a:t>orking </a:t>
            </a:r>
            <a:r>
              <a:rPr lang="en-US" b="1" dirty="0"/>
              <a:t>with </a:t>
            </a:r>
            <a:r>
              <a:rPr lang="en-US" b="1" dirty="0" smtClean="0"/>
              <a:t>File </a:t>
            </a:r>
            <a:r>
              <a:rPr lang="en-US" b="1" dirty="0"/>
              <a:t>C</a:t>
            </a:r>
            <a:r>
              <a:rPr lang="en-US" b="1" dirty="0" smtClean="0"/>
              <a:t>ontents</a:t>
            </a:r>
            <a:endParaRPr lang="en-US" dirty="0"/>
          </a:p>
        </p:txBody>
      </p:sp>
      <p:sp>
        <p:nvSpPr>
          <p:cNvPr id="3" name="Content Placeholder 2"/>
          <p:cNvSpPr>
            <a:spLocks noGrp="1"/>
          </p:cNvSpPr>
          <p:nvPr>
            <p:ph idx="1"/>
          </p:nvPr>
        </p:nvSpPr>
        <p:spPr/>
        <p:txBody>
          <a:bodyPr/>
          <a:lstStyle/>
          <a:p>
            <a:r>
              <a:rPr lang="en-US" b="1" dirty="0" smtClean="0"/>
              <a:t>Head</a:t>
            </a:r>
          </a:p>
          <a:p>
            <a:r>
              <a:rPr lang="en-US" b="1" dirty="0" smtClean="0"/>
              <a:t>Tail</a:t>
            </a:r>
            <a:endParaRPr lang="en-US" b="1" dirty="0"/>
          </a:p>
          <a:p>
            <a:r>
              <a:rPr lang="en-US" b="1" dirty="0" smtClean="0"/>
              <a:t> cat</a:t>
            </a:r>
          </a:p>
          <a:p>
            <a:r>
              <a:rPr lang="en-US" b="1" dirty="0" smtClean="0"/>
              <a:t> </a:t>
            </a:r>
            <a:r>
              <a:rPr lang="en-US" b="1" dirty="0" err="1" smtClean="0"/>
              <a:t>tac</a:t>
            </a:r>
            <a:endParaRPr lang="en-US" b="1" dirty="0"/>
          </a:p>
          <a:p>
            <a:r>
              <a:rPr lang="en-US" b="1" dirty="0" smtClean="0"/>
              <a:t> more</a:t>
            </a:r>
          </a:p>
          <a:p>
            <a:r>
              <a:rPr lang="en-US" b="1" dirty="0" smtClean="0"/>
              <a:t> less</a:t>
            </a:r>
            <a:endParaRPr lang="en-US" b="1"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38</a:t>
            </a:fld>
            <a:endParaRPr lang="en-US"/>
          </a:p>
        </p:txBody>
      </p:sp>
    </p:spTree>
    <p:extLst>
      <p:ext uri="{BB962C8B-B14F-4D97-AF65-F5344CB8AC3E}">
        <p14:creationId xmlns:p14="http://schemas.microsoft.com/office/powerpoint/2010/main" val="278806793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Head </a:t>
            </a:r>
            <a:endParaRPr lang="en-US" dirty="0"/>
          </a:p>
        </p:txBody>
      </p:sp>
      <p:sp>
        <p:nvSpPr>
          <p:cNvPr id="3" name="Content Placeholder 2"/>
          <p:cNvSpPr>
            <a:spLocks noGrp="1"/>
          </p:cNvSpPr>
          <p:nvPr>
            <p:ph idx="1"/>
          </p:nvPr>
        </p:nvSpPr>
        <p:spPr/>
        <p:txBody>
          <a:bodyPr/>
          <a:lstStyle/>
          <a:p>
            <a:r>
              <a:rPr lang="en-US" b="1" dirty="0" smtClean="0"/>
              <a:t>Head : </a:t>
            </a:r>
            <a:r>
              <a:rPr lang="en-US" dirty="0" smtClean="0"/>
              <a:t>You </a:t>
            </a:r>
            <a:r>
              <a:rPr lang="en-US" dirty="0"/>
              <a:t>can use </a:t>
            </a:r>
            <a:r>
              <a:rPr lang="en-US" b="1" dirty="0"/>
              <a:t>head </a:t>
            </a:r>
            <a:r>
              <a:rPr lang="en-US" dirty="0"/>
              <a:t>to display the first ten lines of a file</a:t>
            </a:r>
            <a:r>
              <a:rPr lang="en-US" dirty="0" smtClean="0"/>
              <a:t>.</a:t>
            </a:r>
          </a:p>
          <a:p>
            <a:r>
              <a:rPr lang="en-US" b="1" dirty="0" smtClean="0"/>
              <a:t>Head  -</a:t>
            </a:r>
            <a:r>
              <a:rPr lang="en-US" dirty="0" smtClean="0"/>
              <a:t>n :</a:t>
            </a:r>
            <a:r>
              <a:rPr lang="en-US" dirty="0"/>
              <a:t>The </a:t>
            </a:r>
            <a:r>
              <a:rPr lang="en-US" b="1" dirty="0"/>
              <a:t>head </a:t>
            </a:r>
            <a:r>
              <a:rPr lang="en-US" dirty="0"/>
              <a:t>command can also display the first </a:t>
            </a:r>
            <a:r>
              <a:rPr lang="en-US" b="1" dirty="0"/>
              <a:t>n </a:t>
            </a:r>
            <a:r>
              <a:rPr lang="en-US" dirty="0"/>
              <a:t>lines of a file</a:t>
            </a:r>
            <a:r>
              <a:rPr lang="en-US" dirty="0" smtClean="0"/>
              <a:t>.</a:t>
            </a:r>
          </a:p>
          <a:p>
            <a:r>
              <a:rPr lang="en-US" b="1" dirty="0" smtClean="0"/>
              <a:t>Tail </a:t>
            </a:r>
            <a:r>
              <a:rPr lang="en-US" dirty="0" smtClean="0"/>
              <a:t>:display </a:t>
            </a:r>
            <a:r>
              <a:rPr lang="en-US" dirty="0"/>
              <a:t>the last ten lines of a file</a:t>
            </a:r>
            <a:r>
              <a:rPr lang="en-US" dirty="0" smtClean="0"/>
              <a:t>.</a:t>
            </a:r>
          </a:p>
          <a:p>
            <a:r>
              <a:rPr lang="en-US" b="1" dirty="0" smtClean="0"/>
              <a:t>tail   </a:t>
            </a:r>
            <a:r>
              <a:rPr lang="en-US" b="1" dirty="0"/>
              <a:t>-</a:t>
            </a:r>
            <a:r>
              <a:rPr lang="en-US" dirty="0"/>
              <a:t>n :The </a:t>
            </a:r>
            <a:r>
              <a:rPr lang="en-US" b="1" dirty="0" smtClean="0"/>
              <a:t>tail </a:t>
            </a:r>
            <a:r>
              <a:rPr lang="en-US" dirty="0" smtClean="0"/>
              <a:t>command </a:t>
            </a:r>
            <a:r>
              <a:rPr lang="en-US" dirty="0"/>
              <a:t>can also display the </a:t>
            </a:r>
            <a:r>
              <a:rPr lang="en-US" dirty="0" smtClean="0"/>
              <a:t>last </a:t>
            </a:r>
            <a:r>
              <a:rPr lang="en-US" b="1" dirty="0"/>
              <a:t>n </a:t>
            </a:r>
            <a:r>
              <a:rPr lang="en-US" dirty="0"/>
              <a:t>lines of a file.</a:t>
            </a:r>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29738000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Terminal?</a:t>
            </a:r>
          </a:p>
        </p:txBody>
      </p:sp>
      <p:sp>
        <p:nvSpPr>
          <p:cNvPr id="3" name="Content Placeholder 2"/>
          <p:cNvSpPr>
            <a:spLocks noGrp="1"/>
          </p:cNvSpPr>
          <p:nvPr>
            <p:ph idx="1"/>
          </p:nvPr>
        </p:nvSpPr>
        <p:spPr/>
        <p:txBody>
          <a:bodyPr/>
          <a:lstStyle/>
          <a:p>
            <a:r>
              <a:rPr lang="en-US" dirty="0" smtClean="0"/>
              <a:t>Terminal </a:t>
            </a:r>
            <a:r>
              <a:rPr lang="en-US" dirty="0"/>
              <a:t>is a program that opens in a window and lets users interact with the shell.</a:t>
            </a:r>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pic>
        <p:nvPicPr>
          <p:cNvPr id="3074" name="Picture 2" descr="The Linux command line for beginners | Ubunt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971800"/>
            <a:ext cx="5229225" cy="3057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945526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 Command</a:t>
            </a:r>
            <a:endParaRPr lang="en-US" dirty="0"/>
          </a:p>
        </p:txBody>
      </p:sp>
      <p:sp>
        <p:nvSpPr>
          <p:cNvPr id="3" name="Content Placeholder 2"/>
          <p:cNvSpPr>
            <a:spLocks noGrp="1"/>
          </p:cNvSpPr>
          <p:nvPr>
            <p:ph idx="1"/>
          </p:nvPr>
        </p:nvSpPr>
        <p:spPr/>
        <p:txBody>
          <a:bodyPr>
            <a:normAutofit fontScale="47500" lnSpcReduction="20000"/>
          </a:bodyPr>
          <a:lstStyle/>
          <a:p>
            <a:r>
              <a:rPr lang="en-US" b="1" dirty="0" smtClean="0"/>
              <a:t>Cat :</a:t>
            </a:r>
            <a:r>
              <a:rPr lang="en-US" dirty="0" smtClean="0"/>
              <a:t> use cat </a:t>
            </a:r>
            <a:r>
              <a:rPr lang="en-US" dirty="0"/>
              <a:t>to display a file on the screen</a:t>
            </a:r>
            <a:r>
              <a:rPr lang="en-US" dirty="0" smtClean="0"/>
              <a:t>.</a:t>
            </a:r>
          </a:p>
          <a:p>
            <a:r>
              <a:rPr lang="en-US" b="1" dirty="0" smtClean="0"/>
              <a:t>Concatenate :cat </a:t>
            </a:r>
            <a:r>
              <a:rPr lang="en-US" dirty="0"/>
              <a:t>is short for </a:t>
            </a:r>
            <a:r>
              <a:rPr lang="en-US" b="1" dirty="0"/>
              <a:t>concatenate</a:t>
            </a:r>
            <a:r>
              <a:rPr lang="en-US" dirty="0"/>
              <a:t>. One of the basic uses of </a:t>
            </a:r>
            <a:r>
              <a:rPr lang="en-US" b="1" dirty="0"/>
              <a:t>cat </a:t>
            </a:r>
            <a:r>
              <a:rPr lang="en-US" dirty="0"/>
              <a:t>is to concatenate files into a </a:t>
            </a:r>
            <a:r>
              <a:rPr lang="en-US" dirty="0" smtClean="0"/>
              <a:t>bigger (</a:t>
            </a:r>
            <a:r>
              <a:rPr lang="en-US" dirty="0"/>
              <a:t>or complete) file.</a:t>
            </a:r>
            <a:r>
              <a:rPr lang="en-US" dirty="0" smtClean="0"/>
              <a:t> </a:t>
            </a:r>
          </a:p>
          <a:p>
            <a:r>
              <a:rPr lang="en-US" b="1" dirty="0"/>
              <a:t>create </a:t>
            </a:r>
            <a:r>
              <a:rPr lang="en-US" b="1" dirty="0" smtClean="0"/>
              <a:t>files :</a:t>
            </a:r>
            <a:r>
              <a:rPr lang="en-US" dirty="0" smtClean="0"/>
              <a:t>You </a:t>
            </a:r>
            <a:r>
              <a:rPr lang="en-US" dirty="0"/>
              <a:t>can use </a:t>
            </a:r>
            <a:r>
              <a:rPr lang="en-US" b="1" dirty="0"/>
              <a:t>cat </a:t>
            </a:r>
            <a:r>
              <a:rPr lang="en-US" dirty="0"/>
              <a:t>to create flat text files. Type the </a:t>
            </a:r>
            <a:r>
              <a:rPr lang="en-US" b="1" dirty="0"/>
              <a:t>cat &gt; winter.txt </a:t>
            </a:r>
            <a:r>
              <a:rPr lang="en-US" dirty="0" smtClean="0"/>
              <a:t> </a:t>
            </a:r>
            <a:r>
              <a:rPr lang="en-US" dirty="0"/>
              <a:t>Then type one or more lines, finishing each line with the enter key. </a:t>
            </a:r>
            <a:r>
              <a:rPr lang="en-US" dirty="0" smtClean="0"/>
              <a:t>After the </a:t>
            </a:r>
            <a:r>
              <a:rPr lang="en-US" dirty="0"/>
              <a:t>last line, type and hold the Control (Ctrl) key and press d</a:t>
            </a:r>
            <a:r>
              <a:rPr lang="en-US" dirty="0" smtClean="0"/>
              <a:t>.</a:t>
            </a:r>
          </a:p>
          <a:p>
            <a:r>
              <a:rPr lang="en-US" b="1" dirty="0"/>
              <a:t>custom end </a:t>
            </a:r>
            <a:r>
              <a:rPr lang="en-US" b="1" dirty="0" smtClean="0"/>
              <a:t>marker </a:t>
            </a:r>
            <a:r>
              <a:rPr lang="en-US" dirty="0" smtClean="0"/>
              <a:t>You </a:t>
            </a:r>
            <a:r>
              <a:rPr lang="en-US" dirty="0"/>
              <a:t>can choose an end marker for </a:t>
            </a:r>
            <a:r>
              <a:rPr lang="en-US" b="1" dirty="0"/>
              <a:t>cat </a:t>
            </a:r>
            <a:r>
              <a:rPr lang="en-US" dirty="0"/>
              <a:t>with </a:t>
            </a:r>
            <a:r>
              <a:rPr lang="en-US" b="1" dirty="0"/>
              <a:t>&lt;&lt; </a:t>
            </a:r>
            <a:r>
              <a:rPr lang="en-US" dirty="0" smtClean="0"/>
              <a:t>. </a:t>
            </a:r>
          </a:p>
          <a:p>
            <a:r>
              <a:rPr lang="en-US" dirty="0" smtClean="0"/>
              <a:t>example s:</a:t>
            </a:r>
          </a:p>
          <a:p>
            <a:pPr marL="0" indent="0">
              <a:buNone/>
            </a:pPr>
            <a:r>
              <a:rPr lang="en-US" dirty="0" smtClean="0"/>
              <a:t>$ </a:t>
            </a:r>
            <a:r>
              <a:rPr lang="en-US" b="1" dirty="0"/>
              <a:t>cat part1 part2 part3 &gt;all</a:t>
            </a:r>
          </a:p>
          <a:p>
            <a:pPr marL="0" indent="0">
              <a:buNone/>
            </a:pPr>
            <a:r>
              <a:rPr lang="en-US" dirty="0" smtClean="0"/>
              <a:t>$ </a:t>
            </a:r>
            <a:r>
              <a:rPr lang="en-US" b="1" dirty="0"/>
              <a:t>cat </a:t>
            </a:r>
            <a:r>
              <a:rPr lang="en-US" b="1" dirty="0" smtClean="0"/>
              <a:t>all</a:t>
            </a:r>
          </a:p>
          <a:p>
            <a:pPr marL="0" indent="0">
              <a:buNone/>
            </a:pPr>
            <a:endParaRPr lang="en-US" dirty="0" smtClean="0"/>
          </a:p>
          <a:p>
            <a:pPr marL="0" indent="0">
              <a:buNone/>
            </a:pPr>
            <a:r>
              <a:rPr lang="en-US" b="1" dirty="0" smtClean="0"/>
              <a:t>cat </a:t>
            </a:r>
            <a:r>
              <a:rPr lang="en-US" b="1" dirty="0"/>
              <a:t>&gt; hot.txt &lt;&lt;stop</a:t>
            </a:r>
          </a:p>
          <a:p>
            <a:pPr marL="0" indent="0">
              <a:buNone/>
            </a:pPr>
            <a:r>
              <a:rPr lang="en-US" dirty="0" smtClean="0"/>
              <a:t>&gt; It </a:t>
            </a:r>
            <a:r>
              <a:rPr lang="en-US" dirty="0"/>
              <a:t>is hot today!</a:t>
            </a:r>
          </a:p>
          <a:p>
            <a:pPr marL="0" indent="0">
              <a:buNone/>
            </a:pPr>
            <a:r>
              <a:rPr lang="en-US" dirty="0"/>
              <a:t>&gt; Yes it is summer.</a:t>
            </a:r>
          </a:p>
          <a:p>
            <a:pPr marL="0" indent="0">
              <a:buNone/>
            </a:pPr>
            <a:r>
              <a:rPr lang="en-US" dirty="0"/>
              <a:t>&gt; stop</a:t>
            </a:r>
          </a:p>
          <a:p>
            <a:pPr marL="0" indent="0">
              <a:buNone/>
            </a:pPr>
            <a:r>
              <a:rPr lang="en-US" b="1" dirty="0" smtClean="0"/>
              <a:t>cat </a:t>
            </a:r>
            <a:r>
              <a:rPr lang="en-US" b="1" dirty="0"/>
              <a:t>hot.txt</a:t>
            </a:r>
          </a:p>
          <a:p>
            <a:pPr marL="0" indent="0">
              <a:buNone/>
            </a:pPr>
            <a:r>
              <a:rPr lang="en-US" dirty="0"/>
              <a:t>It is hot today!</a:t>
            </a:r>
          </a:p>
          <a:p>
            <a:pPr marL="0" indent="0">
              <a:buNone/>
            </a:pPr>
            <a:r>
              <a:rPr lang="en-US" dirty="0"/>
              <a:t>Yes it is summer.</a:t>
            </a: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40</a:t>
            </a:fld>
            <a:endParaRPr lang="en-US"/>
          </a:p>
        </p:txBody>
      </p:sp>
    </p:spTree>
    <p:extLst>
      <p:ext uri="{BB962C8B-B14F-4D97-AF65-F5344CB8AC3E}">
        <p14:creationId xmlns:p14="http://schemas.microsoft.com/office/powerpoint/2010/main" val="222403172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Copy Files</a:t>
            </a:r>
            <a:r>
              <a:rPr lang="en-US" dirty="0"/>
              <a:t>.</a:t>
            </a:r>
            <a:br>
              <a:rPr lang="en-US" dirty="0"/>
            </a:b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cat </a:t>
            </a:r>
            <a:r>
              <a:rPr lang="en-US" b="1" dirty="0"/>
              <a:t>winter.txt</a:t>
            </a:r>
          </a:p>
          <a:p>
            <a:pPr marL="0" indent="0">
              <a:buNone/>
            </a:pPr>
            <a:r>
              <a:rPr lang="en-US" dirty="0"/>
              <a:t>It is very cold today!</a:t>
            </a:r>
          </a:p>
          <a:p>
            <a:pPr marL="0" indent="0">
              <a:buNone/>
            </a:pPr>
            <a:r>
              <a:rPr lang="en-US" b="1" dirty="0" smtClean="0"/>
              <a:t>cat </a:t>
            </a:r>
            <a:r>
              <a:rPr lang="en-US" b="1" dirty="0"/>
              <a:t>winter.txt &gt; cold.txt</a:t>
            </a:r>
          </a:p>
          <a:p>
            <a:pPr marL="0" indent="0">
              <a:buNone/>
            </a:pPr>
            <a:r>
              <a:rPr lang="en-US" b="1" dirty="0" smtClean="0"/>
              <a:t>cat </a:t>
            </a:r>
            <a:r>
              <a:rPr lang="en-US" b="1" dirty="0"/>
              <a:t>cold.txt</a:t>
            </a:r>
          </a:p>
          <a:p>
            <a:pPr marL="0" indent="0">
              <a:buNone/>
            </a:pPr>
            <a:r>
              <a:rPr lang="en-US" dirty="0"/>
              <a:t>It is very cold today!</a:t>
            </a:r>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41</a:t>
            </a:fld>
            <a:endParaRPr lang="en-US"/>
          </a:p>
        </p:txBody>
      </p:sp>
    </p:spTree>
    <p:extLst>
      <p:ext uri="{BB962C8B-B14F-4D97-AF65-F5344CB8AC3E}">
        <p14:creationId xmlns:p14="http://schemas.microsoft.com/office/powerpoint/2010/main" val="137410983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t>tac</a:t>
            </a:r>
            <a:r>
              <a:rPr lang="en-US" b="1" dirty="0"/>
              <a:t/>
            </a:r>
            <a:br>
              <a:rPr lang="en-US" b="1" dirty="0"/>
            </a:b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a:t>The '</a:t>
            </a:r>
            <a:r>
              <a:rPr lang="en-US" dirty="0" err="1"/>
              <a:t>tac</a:t>
            </a:r>
            <a:r>
              <a:rPr lang="en-US" dirty="0"/>
              <a:t>' command is </a:t>
            </a:r>
            <a:r>
              <a:rPr lang="en-US" b="1" dirty="0"/>
              <a:t>the reverse of the 'cat' command</a:t>
            </a:r>
            <a:r>
              <a:rPr lang="en-US" dirty="0"/>
              <a:t>.</a:t>
            </a:r>
            <a:endParaRPr lang="en-US" dirty="0" smtClean="0"/>
          </a:p>
          <a:p>
            <a:pPr marL="0" indent="0">
              <a:buNone/>
            </a:pPr>
            <a:r>
              <a:rPr lang="en-US" dirty="0" smtClean="0"/>
              <a:t>$ </a:t>
            </a:r>
            <a:r>
              <a:rPr lang="en-US" b="1" dirty="0"/>
              <a:t>cat count</a:t>
            </a:r>
          </a:p>
          <a:p>
            <a:pPr marL="0" indent="0">
              <a:buNone/>
            </a:pPr>
            <a:r>
              <a:rPr lang="en-US" dirty="0"/>
              <a:t>one</a:t>
            </a:r>
          </a:p>
          <a:p>
            <a:pPr marL="0" indent="0">
              <a:buNone/>
            </a:pPr>
            <a:r>
              <a:rPr lang="en-US" dirty="0"/>
              <a:t>two</a:t>
            </a:r>
          </a:p>
          <a:p>
            <a:pPr marL="0" indent="0">
              <a:buNone/>
            </a:pPr>
            <a:r>
              <a:rPr lang="en-US" dirty="0"/>
              <a:t>three</a:t>
            </a:r>
          </a:p>
          <a:p>
            <a:pPr marL="0" indent="0">
              <a:buNone/>
            </a:pPr>
            <a:r>
              <a:rPr lang="en-US" dirty="0"/>
              <a:t>four</a:t>
            </a:r>
          </a:p>
          <a:p>
            <a:pPr marL="0" indent="0">
              <a:buNone/>
            </a:pPr>
            <a:r>
              <a:rPr lang="en-US" dirty="0" smtClean="0"/>
              <a:t>$ </a:t>
            </a:r>
            <a:r>
              <a:rPr lang="en-US" b="1" dirty="0" err="1"/>
              <a:t>tac</a:t>
            </a:r>
            <a:r>
              <a:rPr lang="en-US" b="1" dirty="0"/>
              <a:t> count</a:t>
            </a:r>
          </a:p>
          <a:p>
            <a:pPr marL="0" indent="0">
              <a:buNone/>
            </a:pPr>
            <a:r>
              <a:rPr lang="en-US" dirty="0"/>
              <a:t>four</a:t>
            </a:r>
          </a:p>
          <a:p>
            <a:pPr marL="0" indent="0">
              <a:buNone/>
            </a:pPr>
            <a:r>
              <a:rPr lang="en-US" dirty="0"/>
              <a:t>three</a:t>
            </a:r>
          </a:p>
          <a:p>
            <a:pPr marL="0" indent="0">
              <a:buNone/>
            </a:pPr>
            <a:r>
              <a:rPr lang="en-US" dirty="0"/>
              <a:t>two</a:t>
            </a:r>
          </a:p>
          <a:p>
            <a:pPr marL="0" indent="0">
              <a:buNone/>
            </a:pPr>
            <a:r>
              <a:rPr lang="en-US" dirty="0"/>
              <a:t>one</a:t>
            </a:r>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42</a:t>
            </a:fld>
            <a:endParaRPr lang="en-US"/>
          </a:p>
        </p:txBody>
      </p:sp>
    </p:spTree>
    <p:extLst>
      <p:ext uri="{BB962C8B-B14F-4D97-AF65-F5344CB8AC3E}">
        <p14:creationId xmlns:p14="http://schemas.microsoft.com/office/powerpoint/2010/main" val="187881010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more and less</a:t>
            </a:r>
            <a:br>
              <a:rPr lang="en-US" b="1" dirty="0"/>
            </a:br>
            <a:endParaRPr lang="en-US" dirty="0"/>
          </a:p>
        </p:txBody>
      </p:sp>
      <p:sp>
        <p:nvSpPr>
          <p:cNvPr id="3" name="Content Placeholder 2"/>
          <p:cNvSpPr>
            <a:spLocks noGrp="1"/>
          </p:cNvSpPr>
          <p:nvPr>
            <p:ph idx="1"/>
          </p:nvPr>
        </p:nvSpPr>
        <p:spPr/>
        <p:txBody>
          <a:bodyPr>
            <a:normAutofit lnSpcReduction="10000"/>
          </a:bodyPr>
          <a:lstStyle/>
          <a:p>
            <a:r>
              <a:rPr lang="en-US" dirty="0" smtClean="0"/>
              <a:t>The </a:t>
            </a:r>
            <a:r>
              <a:rPr lang="en-US" b="1" dirty="0"/>
              <a:t>more </a:t>
            </a:r>
            <a:r>
              <a:rPr lang="en-US" dirty="0"/>
              <a:t>command is useful for displaying files that take up more than one screen. </a:t>
            </a:r>
            <a:r>
              <a:rPr lang="en-US" dirty="0" smtClean="0"/>
              <a:t>More will </a:t>
            </a:r>
            <a:r>
              <a:rPr lang="en-US" dirty="0"/>
              <a:t>allow you to see the contents of the file page by page. </a:t>
            </a:r>
            <a:endParaRPr lang="en-US" dirty="0" smtClean="0"/>
          </a:p>
          <a:p>
            <a:r>
              <a:rPr lang="en-US" dirty="0" smtClean="0"/>
              <a:t>Use </a:t>
            </a:r>
            <a:r>
              <a:rPr lang="en-US" dirty="0"/>
              <a:t>the space bar to see the </a:t>
            </a:r>
            <a:r>
              <a:rPr lang="en-US" dirty="0" smtClean="0"/>
              <a:t>next page</a:t>
            </a:r>
            <a:r>
              <a:rPr lang="en-US" dirty="0"/>
              <a:t>, or </a:t>
            </a:r>
            <a:r>
              <a:rPr lang="en-US" b="1" dirty="0"/>
              <a:t>q </a:t>
            </a:r>
            <a:r>
              <a:rPr lang="en-US" dirty="0"/>
              <a:t>to quit. Some people prefer the </a:t>
            </a:r>
            <a:r>
              <a:rPr lang="en-US" b="1" dirty="0"/>
              <a:t>less </a:t>
            </a:r>
            <a:r>
              <a:rPr lang="en-US" dirty="0"/>
              <a:t>command to </a:t>
            </a:r>
            <a:r>
              <a:rPr lang="en-US" b="1" dirty="0"/>
              <a:t>more</a:t>
            </a:r>
            <a:r>
              <a:rPr lang="en-US" dirty="0" smtClean="0"/>
              <a:t>.</a:t>
            </a:r>
          </a:p>
          <a:p>
            <a:pPr marL="0" indent="0">
              <a:buNone/>
            </a:pPr>
            <a:r>
              <a:rPr lang="en-US" dirty="0" smtClean="0"/>
              <a:t>Try: </a:t>
            </a:r>
            <a:r>
              <a:rPr lang="en-US" dirty="0" err="1" smtClean="0"/>
              <a:t>ls</a:t>
            </a:r>
            <a:r>
              <a:rPr lang="en-US" dirty="0" smtClean="0"/>
              <a:t> –</a:t>
            </a:r>
            <a:r>
              <a:rPr lang="en-US" dirty="0" err="1" smtClean="0"/>
              <a:t>lR</a:t>
            </a:r>
            <a:r>
              <a:rPr lang="en-US" dirty="0" smtClean="0"/>
              <a:t> \ </a:t>
            </a:r>
          </a:p>
          <a:p>
            <a:pPr marL="0" indent="0">
              <a:buNone/>
            </a:pPr>
            <a:r>
              <a:rPr lang="en-US" dirty="0" smtClean="0"/>
              <a:t>What is the </a:t>
            </a:r>
            <a:r>
              <a:rPr lang="en-US" dirty="0" err="1" smtClean="0"/>
              <a:t>sloution</a:t>
            </a:r>
            <a:r>
              <a:rPr lang="en-US" smtClean="0"/>
              <a:t>?</a:t>
            </a:r>
            <a:endParaRPr lang="en-US"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43</a:t>
            </a:fld>
            <a:endParaRPr lang="en-US"/>
          </a:p>
        </p:txBody>
      </p:sp>
    </p:spTree>
    <p:extLst>
      <p:ext uri="{BB962C8B-B14F-4D97-AF65-F5344CB8AC3E}">
        <p14:creationId xmlns:p14="http://schemas.microsoft.com/office/powerpoint/2010/main" val="50745674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Arguments  : </a:t>
            </a:r>
            <a:br>
              <a:rPr lang="en-US" b="1" dirty="0" smtClean="0"/>
            </a:br>
            <a:r>
              <a:rPr lang="en-US" b="1" dirty="0" smtClean="0"/>
              <a:t>Echo Command</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The </a:t>
            </a:r>
            <a:r>
              <a:rPr lang="en-US" b="1" dirty="0" smtClean="0"/>
              <a:t>echo : </a:t>
            </a:r>
            <a:r>
              <a:rPr lang="en-US" dirty="0" smtClean="0"/>
              <a:t>command </a:t>
            </a:r>
            <a:r>
              <a:rPr lang="en-US" dirty="0"/>
              <a:t>is very simple: it echoes the input that it receives</a:t>
            </a:r>
            <a:r>
              <a:rPr lang="en-US" dirty="0" smtClean="0"/>
              <a:t>.</a:t>
            </a:r>
          </a:p>
          <a:p>
            <a:r>
              <a:rPr lang="en-US" dirty="0" smtClean="0"/>
              <a:t>Example :</a:t>
            </a:r>
          </a:p>
          <a:p>
            <a:pPr marL="0" indent="0">
              <a:buNone/>
            </a:pPr>
            <a:r>
              <a:rPr lang="en-US" dirty="0"/>
              <a:t>$ echo Hello World</a:t>
            </a:r>
          </a:p>
          <a:p>
            <a:pPr marL="0" indent="0">
              <a:buNone/>
            </a:pPr>
            <a:r>
              <a:rPr lang="en-US" dirty="0"/>
              <a:t>Hello </a:t>
            </a:r>
            <a:r>
              <a:rPr lang="en-US" dirty="0" smtClean="0"/>
              <a:t>World</a:t>
            </a:r>
          </a:p>
          <a:p>
            <a:pPr marL="0" indent="0">
              <a:buNone/>
            </a:pPr>
            <a:r>
              <a:rPr lang="en-US" dirty="0"/>
              <a:t>$ </a:t>
            </a:r>
            <a:r>
              <a:rPr lang="en-US" dirty="0" smtClean="0"/>
              <a:t>echo   Hello     World</a:t>
            </a:r>
            <a:endParaRPr lang="en-US" dirty="0"/>
          </a:p>
          <a:p>
            <a:pPr marL="0" indent="0">
              <a:buNone/>
            </a:pPr>
            <a:r>
              <a:rPr lang="en-US" dirty="0"/>
              <a:t>Hello </a:t>
            </a:r>
            <a:r>
              <a:rPr lang="en-US" dirty="0" smtClean="0"/>
              <a:t>World</a:t>
            </a:r>
          </a:p>
          <a:p>
            <a:pPr marL="0" indent="0">
              <a:buNone/>
            </a:pPr>
            <a:r>
              <a:rPr lang="en-US" dirty="0" smtClean="0"/>
              <a:t>$ </a:t>
            </a:r>
            <a:r>
              <a:rPr lang="en-US" dirty="0"/>
              <a:t>echo 'A </a:t>
            </a:r>
            <a:r>
              <a:rPr lang="en-US" dirty="0" smtClean="0"/>
              <a:t>line         </a:t>
            </a:r>
            <a:r>
              <a:rPr lang="en-US" dirty="0"/>
              <a:t>with single </a:t>
            </a:r>
            <a:r>
              <a:rPr lang="en-US" dirty="0" smtClean="0"/>
              <a:t>       quotes</a:t>
            </a:r>
            <a:r>
              <a:rPr lang="en-US" dirty="0"/>
              <a:t>'</a:t>
            </a:r>
          </a:p>
          <a:p>
            <a:pPr marL="0" indent="0">
              <a:buNone/>
            </a:pPr>
            <a:r>
              <a:rPr lang="en-US" dirty="0"/>
              <a:t>A </a:t>
            </a:r>
            <a:r>
              <a:rPr lang="en-US"/>
              <a:t>line </a:t>
            </a:r>
            <a:r>
              <a:rPr lang="en-US" smtClean="0"/>
              <a:t>with      </a:t>
            </a:r>
            <a:r>
              <a:rPr lang="en-US"/>
              <a:t>single </a:t>
            </a:r>
            <a:r>
              <a:rPr lang="en-US" smtClean="0"/>
              <a:t>      quotes</a:t>
            </a:r>
            <a:endParaRPr lang="en-US"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44</a:t>
            </a:fld>
            <a:endParaRPr lang="en-US"/>
          </a:p>
        </p:txBody>
      </p:sp>
    </p:spTree>
    <p:extLst>
      <p:ext uri="{BB962C8B-B14F-4D97-AF65-F5344CB8AC3E}">
        <p14:creationId xmlns:p14="http://schemas.microsoft.com/office/powerpoint/2010/main" val="229433130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echo and quotes</a:t>
            </a:r>
            <a:br>
              <a:rPr lang="en-US" b="1" dirty="0"/>
            </a:br>
            <a:endParaRPr lang="en-US" dirty="0"/>
          </a:p>
        </p:txBody>
      </p:sp>
      <p:sp>
        <p:nvSpPr>
          <p:cNvPr id="3" name="Content Placeholder 2"/>
          <p:cNvSpPr>
            <a:spLocks noGrp="1"/>
          </p:cNvSpPr>
          <p:nvPr>
            <p:ph idx="1"/>
          </p:nvPr>
        </p:nvSpPr>
        <p:spPr/>
        <p:txBody>
          <a:bodyPr>
            <a:normAutofit fontScale="62500" lnSpcReduction="20000"/>
          </a:bodyPr>
          <a:lstStyle/>
          <a:p>
            <a:r>
              <a:rPr lang="en-US" dirty="0"/>
              <a:t>Quoted lines can include special escaped characters </a:t>
            </a:r>
            <a:r>
              <a:rPr lang="en-US" dirty="0" err="1"/>
              <a:t>recognised</a:t>
            </a:r>
            <a:r>
              <a:rPr lang="en-US" dirty="0"/>
              <a:t> by the </a:t>
            </a:r>
            <a:r>
              <a:rPr lang="en-US" b="1" dirty="0"/>
              <a:t>echo </a:t>
            </a:r>
            <a:r>
              <a:rPr lang="en-US" dirty="0" smtClean="0"/>
              <a:t>command </a:t>
            </a:r>
          </a:p>
          <a:p>
            <a:r>
              <a:rPr lang="en-US" dirty="0" smtClean="0"/>
              <a:t> The example below shows how to use </a:t>
            </a:r>
            <a:r>
              <a:rPr lang="en-US" b="1" dirty="0" smtClean="0"/>
              <a:t>\n </a:t>
            </a:r>
            <a:r>
              <a:rPr lang="en-US" dirty="0" smtClean="0"/>
              <a:t>for a newline and </a:t>
            </a:r>
            <a:r>
              <a:rPr lang="en-US" b="1" dirty="0" smtClean="0"/>
              <a:t>\t </a:t>
            </a:r>
            <a:r>
              <a:rPr lang="en-US" dirty="0" smtClean="0"/>
              <a:t>for a tab (</a:t>
            </a:r>
            <a:r>
              <a:rPr lang="en-US" dirty="0"/>
              <a:t>usually eight white spaces).</a:t>
            </a:r>
          </a:p>
          <a:p>
            <a:pPr marL="0" indent="0">
              <a:buNone/>
            </a:pPr>
            <a:r>
              <a:rPr lang="en-US" dirty="0" smtClean="0"/>
              <a:t>echo </a:t>
            </a:r>
            <a:r>
              <a:rPr lang="en-US" dirty="0"/>
              <a:t>-e "A line with \</a:t>
            </a:r>
            <a:r>
              <a:rPr lang="en-US" dirty="0" err="1"/>
              <a:t>na</a:t>
            </a:r>
            <a:r>
              <a:rPr lang="en-US" dirty="0"/>
              <a:t> newline"</a:t>
            </a:r>
          </a:p>
          <a:p>
            <a:pPr marL="0" indent="0">
              <a:buNone/>
            </a:pPr>
            <a:r>
              <a:rPr lang="en-US" dirty="0"/>
              <a:t>A line with</a:t>
            </a:r>
          </a:p>
          <a:p>
            <a:pPr marL="0" indent="0">
              <a:buNone/>
            </a:pPr>
            <a:r>
              <a:rPr lang="en-US" dirty="0"/>
              <a:t>a newline</a:t>
            </a:r>
          </a:p>
          <a:p>
            <a:pPr marL="0" indent="0">
              <a:buNone/>
            </a:pPr>
            <a:r>
              <a:rPr lang="en-US" dirty="0" smtClean="0"/>
              <a:t>$ </a:t>
            </a:r>
            <a:r>
              <a:rPr lang="en-US" dirty="0"/>
              <a:t>echo -e 'A line with \</a:t>
            </a:r>
            <a:r>
              <a:rPr lang="en-US" dirty="0" err="1"/>
              <a:t>na</a:t>
            </a:r>
            <a:r>
              <a:rPr lang="en-US" dirty="0"/>
              <a:t> newline'</a:t>
            </a:r>
          </a:p>
          <a:p>
            <a:pPr marL="0" indent="0">
              <a:buNone/>
            </a:pPr>
            <a:r>
              <a:rPr lang="en-US" dirty="0"/>
              <a:t>A line with</a:t>
            </a:r>
          </a:p>
          <a:p>
            <a:pPr marL="0" indent="0">
              <a:buNone/>
            </a:pPr>
            <a:r>
              <a:rPr lang="en-US" dirty="0"/>
              <a:t>a newline</a:t>
            </a:r>
          </a:p>
          <a:p>
            <a:pPr marL="0" indent="0">
              <a:buNone/>
            </a:pPr>
            <a:r>
              <a:rPr lang="en-US" dirty="0" smtClean="0"/>
              <a:t>$ </a:t>
            </a:r>
            <a:r>
              <a:rPr lang="en-US" dirty="0"/>
              <a:t>echo -e "A line with \ta tab"</a:t>
            </a:r>
          </a:p>
          <a:p>
            <a:pPr marL="0" indent="0">
              <a:buNone/>
            </a:pPr>
            <a:r>
              <a:rPr lang="en-US" dirty="0"/>
              <a:t>A line with </a:t>
            </a:r>
            <a:r>
              <a:rPr lang="en-US" dirty="0" smtClean="0"/>
              <a:t>       a </a:t>
            </a:r>
            <a:r>
              <a:rPr lang="en-US" dirty="0"/>
              <a:t>tab</a:t>
            </a:r>
          </a:p>
          <a:p>
            <a:pPr marL="0" indent="0">
              <a:buNone/>
            </a:pPr>
            <a:r>
              <a:rPr lang="en-US" dirty="0" smtClean="0"/>
              <a:t>$ </a:t>
            </a:r>
            <a:r>
              <a:rPr lang="en-US" dirty="0"/>
              <a:t>echo -e 'A line with \ta tab'</a:t>
            </a:r>
          </a:p>
          <a:p>
            <a:pPr marL="0" indent="0">
              <a:buNone/>
            </a:pPr>
            <a:r>
              <a:rPr lang="en-US" dirty="0"/>
              <a:t>A line with </a:t>
            </a:r>
            <a:r>
              <a:rPr lang="en-US" dirty="0" smtClean="0"/>
              <a:t>       a </a:t>
            </a:r>
            <a:r>
              <a:rPr lang="en-US" dirty="0"/>
              <a:t>tab</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45</a:t>
            </a:fld>
            <a:endParaRPr lang="en-US"/>
          </a:p>
        </p:txBody>
      </p:sp>
    </p:spTree>
    <p:extLst>
      <p:ext uri="{BB962C8B-B14F-4D97-AF65-F5344CB8AC3E}">
        <p14:creationId xmlns:p14="http://schemas.microsoft.com/office/powerpoint/2010/main" val="294982985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81200"/>
            <a:ext cx="8229600" cy="1981200"/>
          </a:xfrm>
        </p:spPr>
        <p:txBody>
          <a:bodyPr>
            <a:noAutofit/>
          </a:bodyPr>
          <a:lstStyle/>
          <a:p>
            <a:r>
              <a:rPr lang="en-US" sz="8800" b="1" dirty="0"/>
              <a:t>commands</a:t>
            </a:r>
            <a:endParaRPr lang="en-US" sz="8800" dirty="0"/>
          </a:p>
        </p:txBody>
      </p:sp>
      <p:sp>
        <p:nvSpPr>
          <p:cNvPr id="3" name="Content Placeholder 2"/>
          <p:cNvSpPr>
            <a:spLocks noGrp="1"/>
          </p:cNvSpPr>
          <p:nvPr>
            <p:ph idx="1"/>
          </p:nvPr>
        </p:nvSpPr>
        <p:spPr/>
        <p:txBody>
          <a:bodyPr/>
          <a:lstStyle/>
          <a:p>
            <a:pPr marL="0" indent="0">
              <a:buNone/>
            </a:pPr>
            <a:endParaRPr lang="en-US"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46</a:t>
            </a:fld>
            <a:endParaRPr lang="en-US"/>
          </a:p>
        </p:txBody>
      </p:sp>
    </p:spTree>
    <p:extLst>
      <p:ext uri="{BB962C8B-B14F-4D97-AF65-F5344CB8AC3E}">
        <p14:creationId xmlns:p14="http://schemas.microsoft.com/office/powerpoint/2010/main" val="53250265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external or </a:t>
            </a:r>
            <a:r>
              <a:rPr lang="en-US" b="1" dirty="0" err="1"/>
              <a:t>builtin</a:t>
            </a:r>
            <a:r>
              <a:rPr lang="en-US" b="1" dirty="0"/>
              <a:t> commands ?</a:t>
            </a:r>
            <a:br>
              <a:rPr lang="en-US" b="1" dirty="0"/>
            </a:br>
            <a:endParaRPr lang="en-US" dirty="0"/>
          </a:p>
        </p:txBody>
      </p:sp>
      <p:sp>
        <p:nvSpPr>
          <p:cNvPr id="3" name="Content Placeholder 2"/>
          <p:cNvSpPr>
            <a:spLocks noGrp="1"/>
          </p:cNvSpPr>
          <p:nvPr>
            <p:ph idx="1"/>
          </p:nvPr>
        </p:nvSpPr>
        <p:spPr/>
        <p:txBody>
          <a:bodyPr>
            <a:normAutofit/>
          </a:bodyPr>
          <a:lstStyle/>
          <a:p>
            <a:r>
              <a:rPr lang="en-US" dirty="0" smtClean="0"/>
              <a:t>Not </a:t>
            </a:r>
            <a:r>
              <a:rPr lang="en-US" dirty="0"/>
              <a:t>all commands are external to the shell, some are </a:t>
            </a:r>
            <a:r>
              <a:rPr lang="en-US" b="1" dirty="0" err="1"/>
              <a:t>builtin</a:t>
            </a:r>
            <a:r>
              <a:rPr lang="en-US" dirty="0"/>
              <a:t>. </a:t>
            </a:r>
            <a:r>
              <a:rPr lang="en-US" b="1" dirty="0"/>
              <a:t>External commands </a:t>
            </a:r>
            <a:r>
              <a:rPr lang="en-US" dirty="0" smtClean="0"/>
              <a:t>are programs </a:t>
            </a:r>
            <a:r>
              <a:rPr lang="en-US" dirty="0"/>
              <a:t>that have their own binary and reside somewhere in the file system. </a:t>
            </a:r>
            <a:endParaRPr lang="en-US" dirty="0" smtClean="0"/>
          </a:p>
          <a:p>
            <a:r>
              <a:rPr lang="en-US" dirty="0" smtClean="0"/>
              <a:t>Many external commands </a:t>
            </a:r>
            <a:r>
              <a:rPr lang="en-US" dirty="0"/>
              <a:t>are located in </a:t>
            </a:r>
            <a:r>
              <a:rPr lang="en-US" b="1" dirty="0"/>
              <a:t>/bin </a:t>
            </a:r>
            <a:r>
              <a:rPr lang="en-US" dirty="0"/>
              <a:t>or </a:t>
            </a:r>
            <a:r>
              <a:rPr lang="en-US" b="1" dirty="0"/>
              <a:t>/</a:t>
            </a:r>
            <a:r>
              <a:rPr lang="en-US" b="1" dirty="0" err="1"/>
              <a:t>sbin</a:t>
            </a:r>
            <a:r>
              <a:rPr lang="en-US" dirty="0"/>
              <a:t>. </a:t>
            </a:r>
            <a:r>
              <a:rPr lang="en-US" b="1" dirty="0" err="1"/>
              <a:t>Builtin</a:t>
            </a:r>
            <a:r>
              <a:rPr lang="en-US" b="1" dirty="0"/>
              <a:t> commands </a:t>
            </a:r>
            <a:r>
              <a:rPr lang="en-US" dirty="0"/>
              <a:t>are an integral part of the </a:t>
            </a:r>
            <a:r>
              <a:rPr lang="en-US" dirty="0" smtClean="0"/>
              <a:t>shell program </a:t>
            </a:r>
            <a:r>
              <a:rPr lang="en-US" dirty="0"/>
              <a:t>itself.</a:t>
            </a:r>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47</a:t>
            </a:fld>
            <a:endParaRPr lang="en-US"/>
          </a:p>
        </p:txBody>
      </p:sp>
    </p:spTree>
    <p:extLst>
      <p:ext uri="{BB962C8B-B14F-4D97-AF65-F5344CB8AC3E}">
        <p14:creationId xmlns:p14="http://schemas.microsoft.com/office/powerpoint/2010/main" val="22944114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48</a:t>
            </a:fld>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228600"/>
            <a:ext cx="8331200" cy="624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83507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Type command</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To </a:t>
            </a:r>
            <a:r>
              <a:rPr lang="en-US" dirty="0"/>
              <a:t>find out whether a command given to the shell will be executed as an </a:t>
            </a:r>
            <a:r>
              <a:rPr lang="en-US" b="1" dirty="0"/>
              <a:t>external </a:t>
            </a:r>
            <a:r>
              <a:rPr lang="en-US" b="1" dirty="0" smtClean="0"/>
              <a:t>command </a:t>
            </a:r>
            <a:r>
              <a:rPr lang="en-US" dirty="0" smtClean="0"/>
              <a:t>or </a:t>
            </a:r>
            <a:r>
              <a:rPr lang="en-US" dirty="0"/>
              <a:t>as a </a:t>
            </a:r>
            <a:r>
              <a:rPr lang="en-US" b="1" dirty="0" err="1"/>
              <a:t>builtin</a:t>
            </a:r>
            <a:r>
              <a:rPr lang="en-US" b="1" dirty="0"/>
              <a:t> command</a:t>
            </a:r>
            <a:r>
              <a:rPr lang="en-US" dirty="0"/>
              <a:t>, use the </a:t>
            </a:r>
            <a:r>
              <a:rPr lang="en-US" b="1" dirty="0"/>
              <a:t>type </a:t>
            </a:r>
            <a:r>
              <a:rPr lang="en-US" dirty="0"/>
              <a:t>command</a:t>
            </a:r>
            <a:r>
              <a:rPr lang="en-US" dirty="0" smtClean="0"/>
              <a:t>.</a:t>
            </a:r>
          </a:p>
          <a:p>
            <a:r>
              <a:rPr lang="en-US" dirty="0" smtClean="0"/>
              <a:t>Example :</a:t>
            </a:r>
            <a:endParaRPr lang="en-US" dirty="0"/>
          </a:p>
          <a:p>
            <a:pPr marL="0" indent="0">
              <a:buNone/>
            </a:pPr>
            <a:r>
              <a:rPr lang="en-US" dirty="0" smtClean="0"/>
              <a:t>type </a:t>
            </a:r>
            <a:r>
              <a:rPr lang="en-US" dirty="0"/>
              <a:t>cd</a:t>
            </a:r>
          </a:p>
          <a:p>
            <a:pPr marL="0" indent="0">
              <a:buNone/>
            </a:pPr>
            <a:r>
              <a:rPr lang="en-US" dirty="0"/>
              <a:t>cd is a shell </a:t>
            </a:r>
            <a:r>
              <a:rPr lang="en-US" dirty="0" err="1"/>
              <a:t>builtin</a:t>
            </a:r>
            <a:endParaRPr lang="en-US" dirty="0"/>
          </a:p>
          <a:p>
            <a:pPr marL="0" indent="0">
              <a:buNone/>
            </a:pPr>
            <a:r>
              <a:rPr lang="en-US" dirty="0" smtClean="0"/>
              <a:t>type </a:t>
            </a:r>
            <a:r>
              <a:rPr lang="en-US" dirty="0"/>
              <a:t>cat</a:t>
            </a:r>
          </a:p>
          <a:p>
            <a:pPr marL="0" indent="0">
              <a:buNone/>
            </a:pPr>
            <a:r>
              <a:rPr lang="en-US" dirty="0"/>
              <a:t>cat is /</a:t>
            </a:r>
            <a:r>
              <a:rPr lang="en-US" dirty="0" smtClean="0"/>
              <a:t>bin/cat</a:t>
            </a:r>
          </a:p>
          <a:p>
            <a:pPr marL="0" indent="0">
              <a:buNone/>
            </a:pPr>
            <a:r>
              <a:rPr lang="en-US" dirty="0"/>
              <a:t>As you can see, the </a:t>
            </a:r>
            <a:r>
              <a:rPr lang="en-US" b="1" dirty="0"/>
              <a:t>cd </a:t>
            </a:r>
            <a:r>
              <a:rPr lang="en-US" dirty="0"/>
              <a:t>command is </a:t>
            </a:r>
            <a:r>
              <a:rPr lang="en-US" b="1" dirty="0" err="1"/>
              <a:t>builtin</a:t>
            </a:r>
            <a:r>
              <a:rPr lang="en-US" b="1" dirty="0"/>
              <a:t> </a:t>
            </a:r>
            <a:r>
              <a:rPr lang="en-US" dirty="0"/>
              <a:t>and the </a:t>
            </a:r>
            <a:r>
              <a:rPr lang="en-US" b="1" dirty="0"/>
              <a:t>cat </a:t>
            </a:r>
            <a:r>
              <a:rPr lang="en-US" dirty="0"/>
              <a:t>command is </a:t>
            </a:r>
            <a:r>
              <a:rPr lang="en-US" b="1" dirty="0"/>
              <a:t>external</a:t>
            </a:r>
            <a:r>
              <a:rPr lang="en-US" dirty="0"/>
              <a:t>.</a:t>
            </a:r>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49</a:t>
            </a:fld>
            <a:endParaRPr lang="en-US"/>
          </a:p>
        </p:txBody>
      </p:sp>
    </p:spTree>
    <p:extLst>
      <p:ext uri="{BB962C8B-B14F-4D97-AF65-F5344CB8AC3E}">
        <p14:creationId xmlns:p14="http://schemas.microsoft.com/office/powerpoint/2010/main" val="3644773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212" y="-26894"/>
            <a:ext cx="8650293" cy="1373925"/>
          </a:xfrm>
        </p:spPr>
        <p:txBody>
          <a:bodyPr/>
          <a:lstStyle/>
          <a:p>
            <a:endParaRPr lang="en-US"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pic>
        <p:nvPicPr>
          <p:cNvPr id="4098"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615193"/>
            <a:ext cx="8309905" cy="544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018498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running external commands</a:t>
            </a:r>
            <a:br>
              <a:rPr lang="en-US" b="1"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Some </a:t>
            </a:r>
            <a:r>
              <a:rPr lang="en-US" dirty="0"/>
              <a:t>commands have both </a:t>
            </a:r>
            <a:r>
              <a:rPr lang="en-US" dirty="0" err="1"/>
              <a:t>builtin</a:t>
            </a:r>
            <a:r>
              <a:rPr lang="en-US" dirty="0"/>
              <a:t> and external versions. When one of these commands </a:t>
            </a:r>
            <a:r>
              <a:rPr lang="en-US" dirty="0" smtClean="0"/>
              <a:t>is executed</a:t>
            </a:r>
            <a:r>
              <a:rPr lang="en-US" dirty="0"/>
              <a:t>, the </a:t>
            </a:r>
            <a:r>
              <a:rPr lang="en-US" dirty="0" err="1"/>
              <a:t>builtin</a:t>
            </a:r>
            <a:r>
              <a:rPr lang="en-US" dirty="0"/>
              <a:t> version takes priority. To run the external version, you must enter </a:t>
            </a:r>
            <a:r>
              <a:rPr lang="en-US" dirty="0" smtClean="0"/>
              <a:t>the full </a:t>
            </a:r>
            <a:r>
              <a:rPr lang="en-US" dirty="0"/>
              <a:t>path to the command.</a:t>
            </a:r>
          </a:p>
          <a:p>
            <a:pPr marL="0" indent="0">
              <a:buNone/>
            </a:pPr>
            <a:r>
              <a:rPr lang="en-US" dirty="0" smtClean="0"/>
              <a:t>$ </a:t>
            </a:r>
            <a:r>
              <a:rPr lang="en-US" dirty="0"/>
              <a:t>type -a echo</a:t>
            </a:r>
          </a:p>
          <a:p>
            <a:pPr marL="0" indent="0">
              <a:buNone/>
            </a:pPr>
            <a:r>
              <a:rPr lang="en-US" dirty="0"/>
              <a:t>echo is a shell </a:t>
            </a:r>
            <a:r>
              <a:rPr lang="en-US" dirty="0" err="1"/>
              <a:t>builtin</a:t>
            </a:r>
            <a:endParaRPr lang="en-US" dirty="0"/>
          </a:p>
          <a:p>
            <a:pPr marL="0" indent="0">
              <a:buNone/>
            </a:pPr>
            <a:r>
              <a:rPr lang="en-US" dirty="0"/>
              <a:t>echo is /bin/echo</a:t>
            </a:r>
          </a:p>
          <a:p>
            <a:pPr marL="0" indent="0">
              <a:buNone/>
            </a:pPr>
            <a:r>
              <a:rPr lang="en-US" dirty="0" smtClean="0"/>
              <a:t>$ </a:t>
            </a:r>
            <a:r>
              <a:rPr lang="en-US" dirty="0"/>
              <a:t>/bin/echo Running the external</a:t>
            </a:r>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50</a:t>
            </a:fld>
            <a:endParaRPr lang="en-US"/>
          </a:p>
        </p:txBody>
      </p:sp>
    </p:spTree>
    <p:extLst>
      <p:ext uri="{BB962C8B-B14F-4D97-AF65-F5344CB8AC3E}">
        <p14:creationId xmlns:p14="http://schemas.microsoft.com/office/powerpoint/2010/main" val="375352462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Which  Command</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 </a:t>
            </a:r>
            <a:r>
              <a:rPr lang="en-US" b="1" dirty="0" smtClean="0"/>
              <a:t>which </a:t>
            </a:r>
            <a:r>
              <a:rPr lang="en-US" dirty="0" smtClean="0"/>
              <a:t>command will search for binaries in the </a:t>
            </a:r>
            <a:r>
              <a:rPr lang="en-US" b="1" dirty="0" smtClean="0"/>
              <a:t>$PATH </a:t>
            </a:r>
            <a:r>
              <a:rPr lang="en-US" dirty="0" smtClean="0"/>
              <a:t>environment variable (variables will be explained later). In the following, it is determined that </a:t>
            </a:r>
            <a:r>
              <a:rPr lang="en-US" b="1" dirty="0" smtClean="0"/>
              <a:t>cd </a:t>
            </a:r>
            <a:r>
              <a:rPr lang="en-US" dirty="0" smtClean="0"/>
              <a:t>is </a:t>
            </a:r>
            <a:r>
              <a:rPr lang="en-US" b="1" dirty="0" err="1" smtClean="0"/>
              <a:t>builtin</a:t>
            </a:r>
            <a:r>
              <a:rPr lang="en-US" dirty="0" smtClean="0"/>
              <a:t>, and </a:t>
            </a:r>
            <a:r>
              <a:rPr lang="en-US" b="1" dirty="0" err="1" smtClean="0"/>
              <a:t>ls</a:t>
            </a:r>
            <a:r>
              <a:rPr lang="en-US" b="1" dirty="0" smtClean="0"/>
              <a:t>,</a:t>
            </a:r>
          </a:p>
          <a:p>
            <a:pPr marL="0" indent="0">
              <a:buNone/>
            </a:pPr>
            <a:r>
              <a:rPr lang="en-US" b="1" dirty="0" err="1" smtClean="0"/>
              <a:t>cp</a:t>
            </a:r>
            <a:r>
              <a:rPr lang="en-US" b="1" dirty="0"/>
              <a:t>, </a:t>
            </a:r>
            <a:r>
              <a:rPr lang="en-US" b="1" dirty="0" err="1"/>
              <a:t>rm</a:t>
            </a:r>
            <a:r>
              <a:rPr lang="en-US" b="1" dirty="0"/>
              <a:t>, mv, </a:t>
            </a:r>
            <a:r>
              <a:rPr lang="en-US" b="1" dirty="0" err="1"/>
              <a:t>mkdir</a:t>
            </a:r>
            <a:r>
              <a:rPr lang="en-US" b="1" dirty="0"/>
              <a:t>, </a:t>
            </a:r>
            <a:r>
              <a:rPr lang="en-US" b="1" dirty="0" err="1"/>
              <a:t>pwd</a:t>
            </a:r>
            <a:r>
              <a:rPr lang="en-US" b="1" dirty="0"/>
              <a:t>, </a:t>
            </a:r>
            <a:r>
              <a:rPr lang="en-US" dirty="0"/>
              <a:t>and </a:t>
            </a:r>
            <a:r>
              <a:rPr lang="en-US" b="1" dirty="0"/>
              <a:t>which </a:t>
            </a:r>
            <a:r>
              <a:rPr lang="en-US" dirty="0"/>
              <a:t>are external commands.</a:t>
            </a:r>
          </a:p>
          <a:p>
            <a:pPr marL="0" indent="0">
              <a:buNone/>
            </a:pPr>
            <a:r>
              <a:rPr lang="en-US" dirty="0" smtClean="0"/>
              <a:t># </a:t>
            </a:r>
            <a:r>
              <a:rPr lang="en-US" dirty="0"/>
              <a:t>which </a:t>
            </a:r>
            <a:r>
              <a:rPr lang="en-US" dirty="0" err="1"/>
              <a:t>cp</a:t>
            </a:r>
            <a:r>
              <a:rPr lang="en-US" dirty="0"/>
              <a:t> </a:t>
            </a:r>
            <a:r>
              <a:rPr lang="en-US" dirty="0" err="1"/>
              <a:t>ls</a:t>
            </a:r>
            <a:r>
              <a:rPr lang="en-US" dirty="0"/>
              <a:t> cd </a:t>
            </a:r>
            <a:r>
              <a:rPr lang="en-US" dirty="0" err="1"/>
              <a:t>mkdir</a:t>
            </a:r>
            <a:r>
              <a:rPr lang="en-US" dirty="0"/>
              <a:t> </a:t>
            </a:r>
            <a:r>
              <a:rPr lang="en-US" dirty="0" err="1"/>
              <a:t>pwd</a:t>
            </a:r>
            <a:endParaRPr lang="en-US" dirty="0"/>
          </a:p>
          <a:p>
            <a:pPr marL="0" indent="0">
              <a:buNone/>
            </a:pPr>
            <a:r>
              <a:rPr lang="en-US" dirty="0"/>
              <a:t>/bin/</a:t>
            </a:r>
            <a:r>
              <a:rPr lang="en-US" dirty="0" err="1"/>
              <a:t>cp</a:t>
            </a:r>
            <a:endParaRPr lang="en-US" dirty="0"/>
          </a:p>
          <a:p>
            <a:pPr marL="0" indent="0">
              <a:buNone/>
            </a:pPr>
            <a:r>
              <a:rPr lang="en-US" dirty="0"/>
              <a:t>/bin/</a:t>
            </a:r>
            <a:r>
              <a:rPr lang="en-US" dirty="0" err="1"/>
              <a:t>ls</a:t>
            </a:r>
            <a:endParaRPr lang="en-US" dirty="0"/>
          </a:p>
          <a:p>
            <a:pPr marL="0" indent="0">
              <a:buNone/>
            </a:pPr>
            <a:r>
              <a:rPr lang="de-DE" dirty="0"/>
              <a:t>/usr/bin/which: no cd in (/usr/kerberos/sbin:/usr/kerberos/bin:...</a:t>
            </a:r>
          </a:p>
          <a:p>
            <a:pPr marL="0" indent="0">
              <a:buNone/>
            </a:pPr>
            <a:r>
              <a:rPr lang="en-US" dirty="0"/>
              <a:t>/bin/</a:t>
            </a:r>
            <a:r>
              <a:rPr lang="en-US" dirty="0" err="1"/>
              <a:t>mkdir</a:t>
            </a:r>
            <a:endParaRPr lang="en-US" dirty="0"/>
          </a:p>
          <a:p>
            <a:pPr marL="0" indent="0">
              <a:buNone/>
            </a:pPr>
            <a:r>
              <a:rPr lang="en-US" dirty="0"/>
              <a:t>/bin/</a:t>
            </a:r>
            <a:r>
              <a:rPr lang="en-US" dirty="0" err="1"/>
              <a:t>pwd</a:t>
            </a:r>
            <a:endParaRPr lang="en-US"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51</a:t>
            </a:fld>
            <a:endParaRPr lang="en-US"/>
          </a:p>
        </p:txBody>
      </p:sp>
    </p:spTree>
    <p:extLst>
      <p:ext uri="{BB962C8B-B14F-4D97-AF65-F5344CB8AC3E}">
        <p14:creationId xmlns:p14="http://schemas.microsoft.com/office/powerpoint/2010/main" val="269459322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aliases</a:t>
            </a:r>
            <a:br>
              <a:rPr lang="en-US" b="1" dirty="0"/>
            </a:br>
            <a:endParaRPr lang="en-US" dirty="0"/>
          </a:p>
        </p:txBody>
      </p:sp>
      <p:sp>
        <p:nvSpPr>
          <p:cNvPr id="3" name="Content Placeholder 2"/>
          <p:cNvSpPr>
            <a:spLocks noGrp="1"/>
          </p:cNvSpPr>
          <p:nvPr>
            <p:ph idx="1"/>
          </p:nvPr>
        </p:nvSpPr>
        <p:spPr/>
        <p:txBody>
          <a:bodyPr>
            <a:normAutofit fontScale="85000" lnSpcReduction="10000"/>
          </a:bodyPr>
          <a:lstStyle/>
          <a:p>
            <a:r>
              <a:rPr lang="en-US" dirty="0"/>
              <a:t>In Linux, </a:t>
            </a:r>
            <a:r>
              <a:rPr lang="en-US" b="1" dirty="0"/>
              <a:t>an alias is a shortcut </a:t>
            </a:r>
            <a:r>
              <a:rPr lang="en-US" dirty="0"/>
              <a:t>that references a command. An alias replaces a string that invokes a command in the Linux shell with another user-defined string.</a:t>
            </a:r>
          </a:p>
          <a:p>
            <a:r>
              <a:rPr lang="en-US" dirty="0"/>
              <a:t>Aliases are mostly used to replace long commands, improving efficiency and avoiding potential spelling errors. Aliases can also replace commands with additional options, making them easier to use.</a:t>
            </a:r>
          </a:p>
          <a:p>
            <a:pPr marL="0" indent="0">
              <a:buNone/>
            </a:pPr>
            <a:r>
              <a:rPr lang="en-US" dirty="0"/>
              <a:t>alias c=</a:t>
            </a:r>
            <a:r>
              <a:rPr lang="en-US" dirty="0" smtClean="0"/>
              <a:t>'clear‘</a:t>
            </a:r>
          </a:p>
          <a:p>
            <a:pPr marL="0" indent="0">
              <a:buNone/>
            </a:pPr>
            <a:r>
              <a:rPr lang="en-US" dirty="0" smtClean="0"/>
              <a:t> </a:t>
            </a:r>
            <a:r>
              <a:rPr lang="en-US" dirty="0"/>
              <a:t>alias move='mv -i' </a:t>
            </a:r>
            <a:endParaRPr lang="en-US" dirty="0" smtClean="0"/>
          </a:p>
          <a:p>
            <a:pPr marL="0" indent="0">
              <a:buNone/>
            </a:pPr>
            <a:r>
              <a:rPr lang="en-US" dirty="0" smtClean="0"/>
              <a:t>alias </a:t>
            </a:r>
            <a:r>
              <a:rPr lang="en-US" dirty="0" err="1"/>
              <a:t>frename</a:t>
            </a:r>
            <a:r>
              <a:rPr lang="en-US" dirty="0"/>
              <a:t>='Example/Test/file_rename.sh'</a:t>
            </a:r>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52</a:t>
            </a:fld>
            <a:endParaRPr lang="en-US"/>
          </a:p>
        </p:txBody>
      </p:sp>
    </p:spTree>
    <p:extLst>
      <p:ext uri="{BB962C8B-B14F-4D97-AF65-F5344CB8AC3E}">
        <p14:creationId xmlns:p14="http://schemas.microsoft.com/office/powerpoint/2010/main" val="218678072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aliases</a:t>
            </a:r>
            <a:endParaRPr lang="en-US" dirty="0"/>
          </a:p>
        </p:txBody>
      </p:sp>
      <p:sp>
        <p:nvSpPr>
          <p:cNvPr id="3" name="Content Placeholder 2"/>
          <p:cNvSpPr>
            <a:spLocks noGrp="1"/>
          </p:cNvSpPr>
          <p:nvPr>
            <p:ph idx="1"/>
          </p:nvPr>
        </p:nvSpPr>
        <p:spPr/>
        <p:txBody>
          <a:bodyPr/>
          <a:lstStyle/>
          <a:p>
            <a:r>
              <a:rPr lang="en-US" b="1" dirty="0"/>
              <a:t>abbreviate commands</a:t>
            </a:r>
          </a:p>
          <a:p>
            <a:r>
              <a:rPr lang="en-US" dirty="0"/>
              <a:t>An </a:t>
            </a:r>
            <a:r>
              <a:rPr lang="en-US" b="1" dirty="0"/>
              <a:t>alias </a:t>
            </a:r>
            <a:r>
              <a:rPr lang="en-US" dirty="0"/>
              <a:t>can also be useful to abbreviate an existing command</a:t>
            </a:r>
            <a:r>
              <a:rPr lang="en-US" dirty="0" smtClean="0"/>
              <a:t>.</a:t>
            </a:r>
          </a:p>
          <a:p>
            <a:pPr marL="0" indent="0">
              <a:buNone/>
            </a:pPr>
            <a:r>
              <a:rPr lang="es-ES" dirty="0" smtClean="0"/>
              <a:t>$ alias ll='</a:t>
            </a:r>
            <a:r>
              <a:rPr lang="es-ES" dirty="0" err="1" smtClean="0"/>
              <a:t>ls</a:t>
            </a:r>
            <a:r>
              <a:rPr lang="es-ES" dirty="0" smtClean="0"/>
              <a:t> -a'</a:t>
            </a:r>
          </a:p>
          <a:p>
            <a:pPr marL="0" indent="0">
              <a:buNone/>
            </a:pPr>
            <a:r>
              <a:rPr lang="en-US" dirty="0" smtClean="0"/>
              <a:t>$ alias </a:t>
            </a:r>
            <a:r>
              <a:rPr lang="en-US" dirty="0"/>
              <a:t>c='clear'</a:t>
            </a:r>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53</a:t>
            </a:fld>
            <a:endParaRPr lang="en-US"/>
          </a:p>
        </p:txBody>
      </p:sp>
    </p:spTree>
    <p:extLst>
      <p:ext uri="{BB962C8B-B14F-4D97-AF65-F5344CB8AC3E}">
        <p14:creationId xmlns:p14="http://schemas.microsoft.com/office/powerpoint/2010/main" val="96324436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alias :default </a:t>
            </a:r>
            <a:r>
              <a:rPr lang="en-US" b="1" dirty="0"/>
              <a:t>options</a:t>
            </a:r>
            <a:br>
              <a:rPr lang="en-US" b="1" dirty="0"/>
            </a:br>
            <a:endParaRPr lang="en-US" dirty="0"/>
          </a:p>
        </p:txBody>
      </p:sp>
      <p:sp>
        <p:nvSpPr>
          <p:cNvPr id="3" name="Content Placeholder 2"/>
          <p:cNvSpPr>
            <a:spLocks noGrp="1"/>
          </p:cNvSpPr>
          <p:nvPr>
            <p:ph idx="1"/>
          </p:nvPr>
        </p:nvSpPr>
        <p:spPr/>
        <p:txBody>
          <a:bodyPr>
            <a:normAutofit/>
          </a:bodyPr>
          <a:lstStyle/>
          <a:p>
            <a:r>
              <a:rPr lang="en-US" dirty="0" smtClean="0"/>
              <a:t>Aliases </a:t>
            </a:r>
            <a:r>
              <a:rPr lang="en-US" dirty="0"/>
              <a:t>can be used to supply commands with default options. The example below </a:t>
            </a:r>
            <a:r>
              <a:rPr lang="en-US" dirty="0" smtClean="0"/>
              <a:t>shows how </a:t>
            </a:r>
            <a:r>
              <a:rPr lang="en-US" dirty="0"/>
              <a:t>to set the </a:t>
            </a:r>
            <a:r>
              <a:rPr lang="en-US" b="1" dirty="0"/>
              <a:t>-i </a:t>
            </a:r>
            <a:r>
              <a:rPr lang="en-US" dirty="0"/>
              <a:t>option default when typing </a:t>
            </a:r>
            <a:r>
              <a:rPr lang="en-US" b="1" dirty="0"/>
              <a:t>rm</a:t>
            </a:r>
            <a:r>
              <a:rPr lang="en-US" dirty="0"/>
              <a:t>.</a:t>
            </a:r>
          </a:p>
          <a:p>
            <a:pPr marL="0" indent="0">
              <a:buNone/>
            </a:pPr>
            <a:r>
              <a:rPr lang="pt-BR" dirty="0" smtClean="0"/>
              <a:t>$ </a:t>
            </a:r>
            <a:r>
              <a:rPr lang="pt-BR" dirty="0"/>
              <a:t>alias rm='rm -i</a:t>
            </a:r>
            <a:r>
              <a:rPr lang="pt-BR" dirty="0" smtClean="0"/>
              <a:t>'</a:t>
            </a:r>
          </a:p>
          <a:p>
            <a:pPr marL="0" indent="0">
              <a:buNone/>
            </a:pPr>
            <a:r>
              <a:rPr lang="en-US" dirty="0" smtClean="0"/>
              <a:t>$ </a:t>
            </a:r>
            <a:r>
              <a:rPr lang="en-US" dirty="0" err="1" smtClean="0"/>
              <a:t>rm</a:t>
            </a:r>
            <a:r>
              <a:rPr lang="en-US" dirty="0" smtClean="0"/>
              <a:t> winter.txt</a:t>
            </a:r>
          </a:p>
          <a:p>
            <a:pPr marL="0" indent="0">
              <a:buNone/>
            </a:pPr>
            <a:r>
              <a:rPr lang="en-US" dirty="0" err="1"/>
              <a:t>rm</a:t>
            </a:r>
            <a:r>
              <a:rPr lang="en-US" dirty="0"/>
              <a:t>: remove regular empty file `winter.txt'? </a:t>
            </a:r>
            <a:r>
              <a:rPr lang="en-US" dirty="0" smtClean="0"/>
              <a:t>No</a:t>
            </a:r>
          </a:p>
          <a:p>
            <a:pPr marL="0" indent="0">
              <a:buNone/>
            </a:pP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54</a:t>
            </a:fld>
            <a:endParaRPr lang="en-US"/>
          </a:p>
        </p:txBody>
      </p:sp>
    </p:spTree>
    <p:extLst>
      <p:ext uri="{BB962C8B-B14F-4D97-AF65-F5344CB8AC3E}">
        <p14:creationId xmlns:p14="http://schemas.microsoft.com/office/powerpoint/2010/main" val="237619419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t>unalias</a:t>
            </a:r>
            <a:r>
              <a:rPr lang="en-US" b="1" dirty="0"/>
              <a:t/>
            </a:r>
            <a:br>
              <a:rPr lang="en-US" b="1" dirty="0"/>
            </a:b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You </a:t>
            </a:r>
            <a:r>
              <a:rPr lang="en-US" dirty="0"/>
              <a:t>can undo an alias with the </a:t>
            </a:r>
            <a:r>
              <a:rPr lang="en-US" b="1" dirty="0" err="1"/>
              <a:t>unalias</a:t>
            </a:r>
            <a:r>
              <a:rPr lang="en-US" b="1" dirty="0"/>
              <a:t> </a:t>
            </a:r>
            <a:r>
              <a:rPr lang="en-US" dirty="0"/>
              <a:t>command.</a:t>
            </a:r>
          </a:p>
          <a:p>
            <a:pPr marL="0" indent="0">
              <a:buNone/>
            </a:pPr>
            <a:r>
              <a:rPr lang="en-US" dirty="0" smtClean="0"/>
              <a:t>$ </a:t>
            </a:r>
            <a:r>
              <a:rPr lang="en-US" dirty="0"/>
              <a:t>which </a:t>
            </a:r>
            <a:r>
              <a:rPr lang="en-US" dirty="0" err="1"/>
              <a:t>rm</a:t>
            </a:r>
            <a:endParaRPr lang="en-US" dirty="0"/>
          </a:p>
          <a:p>
            <a:pPr marL="0" indent="0">
              <a:buNone/>
            </a:pPr>
            <a:r>
              <a:rPr lang="en-US" dirty="0"/>
              <a:t>/bin/</a:t>
            </a:r>
            <a:r>
              <a:rPr lang="en-US" dirty="0" err="1"/>
              <a:t>rm</a:t>
            </a:r>
            <a:endParaRPr lang="en-US" dirty="0"/>
          </a:p>
          <a:p>
            <a:pPr marL="0" indent="0">
              <a:buNone/>
            </a:pPr>
            <a:r>
              <a:rPr lang="pt-BR" dirty="0" smtClean="0"/>
              <a:t>$ </a:t>
            </a:r>
            <a:r>
              <a:rPr lang="pt-BR" dirty="0"/>
              <a:t>alias rm='rm -i'</a:t>
            </a:r>
          </a:p>
          <a:p>
            <a:pPr marL="0" indent="0">
              <a:buNone/>
            </a:pPr>
            <a:r>
              <a:rPr lang="en-US" dirty="0" smtClean="0"/>
              <a:t>$ </a:t>
            </a:r>
            <a:r>
              <a:rPr lang="en-US" dirty="0"/>
              <a:t>which </a:t>
            </a:r>
            <a:r>
              <a:rPr lang="en-US" dirty="0" err="1"/>
              <a:t>rm</a:t>
            </a:r>
            <a:endParaRPr lang="en-US" dirty="0"/>
          </a:p>
          <a:p>
            <a:pPr marL="0" indent="0">
              <a:buNone/>
            </a:pPr>
            <a:r>
              <a:rPr lang="en-US" dirty="0"/>
              <a:t>alias </a:t>
            </a:r>
            <a:r>
              <a:rPr lang="en-US" dirty="0" err="1"/>
              <a:t>rm</a:t>
            </a:r>
            <a:r>
              <a:rPr lang="en-US" dirty="0"/>
              <a:t>='</a:t>
            </a:r>
            <a:r>
              <a:rPr lang="en-US" dirty="0" err="1"/>
              <a:t>rm</a:t>
            </a:r>
            <a:r>
              <a:rPr lang="en-US" dirty="0"/>
              <a:t> -i'</a:t>
            </a:r>
          </a:p>
          <a:p>
            <a:pPr marL="0" indent="0">
              <a:buNone/>
            </a:pPr>
            <a:r>
              <a:rPr lang="en-US" dirty="0"/>
              <a:t>/bin/</a:t>
            </a:r>
            <a:r>
              <a:rPr lang="en-US" dirty="0" err="1"/>
              <a:t>rm</a:t>
            </a:r>
            <a:endParaRPr lang="en-US" dirty="0"/>
          </a:p>
          <a:p>
            <a:pPr marL="0" indent="0">
              <a:buNone/>
            </a:pPr>
            <a:r>
              <a:rPr lang="en-US" dirty="0" smtClean="0"/>
              <a:t>$ </a:t>
            </a:r>
            <a:r>
              <a:rPr lang="en-US" dirty="0" err="1"/>
              <a:t>unalias</a:t>
            </a:r>
            <a:r>
              <a:rPr lang="en-US" dirty="0"/>
              <a:t> </a:t>
            </a:r>
            <a:r>
              <a:rPr lang="en-US" dirty="0" err="1"/>
              <a:t>rm</a:t>
            </a:r>
            <a:endParaRPr lang="en-US" dirty="0"/>
          </a:p>
          <a:p>
            <a:pPr marL="0" indent="0">
              <a:buNone/>
            </a:pPr>
            <a:r>
              <a:rPr lang="en-US" dirty="0" smtClean="0"/>
              <a:t>$ </a:t>
            </a:r>
            <a:r>
              <a:rPr lang="en-US" dirty="0"/>
              <a:t>which </a:t>
            </a:r>
            <a:r>
              <a:rPr lang="en-US" dirty="0" err="1"/>
              <a:t>rm</a:t>
            </a:r>
            <a:endParaRPr lang="en-US" dirty="0"/>
          </a:p>
          <a:p>
            <a:pPr marL="0" indent="0">
              <a:buNone/>
            </a:pPr>
            <a:r>
              <a:rPr lang="en-US" dirty="0"/>
              <a:t>/</a:t>
            </a:r>
            <a:r>
              <a:rPr lang="en-US" dirty="0" smtClean="0"/>
              <a:t>bin/</a:t>
            </a:r>
            <a:r>
              <a:rPr lang="en-US" dirty="0" err="1" smtClean="0"/>
              <a:t>rm</a:t>
            </a:r>
            <a:endParaRPr lang="en-US"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55</a:t>
            </a:fld>
            <a:endParaRPr lang="en-US"/>
          </a:p>
        </p:txBody>
      </p:sp>
    </p:spTree>
    <p:extLst>
      <p:ext uri="{BB962C8B-B14F-4D97-AF65-F5344CB8AC3E}">
        <p14:creationId xmlns:p14="http://schemas.microsoft.com/office/powerpoint/2010/main" val="34677708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Ls</a:t>
            </a:r>
            <a:r>
              <a:rPr lang="en-US" dirty="0" smtClean="0"/>
              <a:t> Command</a:t>
            </a:r>
            <a:endParaRPr lang="en-US" dirty="0"/>
          </a:p>
        </p:txBody>
      </p:sp>
      <p:sp>
        <p:nvSpPr>
          <p:cNvPr id="3" name="Content Placeholder 2"/>
          <p:cNvSpPr>
            <a:spLocks noGrp="1"/>
          </p:cNvSpPr>
          <p:nvPr>
            <p:ph idx="1"/>
          </p:nvPr>
        </p:nvSpPr>
        <p:spPr/>
        <p:txBody>
          <a:bodyPr>
            <a:normAutofit fontScale="70000" lnSpcReduction="20000"/>
          </a:bodyPr>
          <a:lstStyle/>
          <a:p>
            <a:r>
              <a:rPr lang="en-US" b="1" dirty="0" err="1" smtClean="0"/>
              <a:t>Ls</a:t>
            </a:r>
            <a:r>
              <a:rPr lang="en-US" b="1" dirty="0" smtClean="0"/>
              <a:t> :</a:t>
            </a:r>
            <a:r>
              <a:rPr lang="en-US" dirty="0" smtClean="0"/>
              <a:t>You </a:t>
            </a:r>
            <a:r>
              <a:rPr lang="en-US" dirty="0"/>
              <a:t>can list the contents of a directory with </a:t>
            </a:r>
            <a:r>
              <a:rPr lang="en-US" b="1" dirty="0" err="1"/>
              <a:t>ls</a:t>
            </a:r>
            <a:r>
              <a:rPr lang="en-US" dirty="0" smtClean="0"/>
              <a:t>.</a:t>
            </a:r>
          </a:p>
          <a:p>
            <a:r>
              <a:rPr lang="en-US" b="1" dirty="0" err="1"/>
              <a:t>ls</a:t>
            </a:r>
            <a:r>
              <a:rPr lang="en-US" b="1" dirty="0"/>
              <a:t> </a:t>
            </a:r>
            <a:r>
              <a:rPr lang="en-US" b="1" dirty="0" smtClean="0"/>
              <a:t>–a : </a:t>
            </a:r>
            <a:r>
              <a:rPr lang="en-US" dirty="0" smtClean="0"/>
              <a:t>A </a:t>
            </a:r>
            <a:r>
              <a:rPr lang="en-US" dirty="0"/>
              <a:t>frequently used option with </a:t>
            </a:r>
            <a:r>
              <a:rPr lang="en-US" dirty="0" err="1"/>
              <a:t>ls</a:t>
            </a:r>
            <a:r>
              <a:rPr lang="en-US" dirty="0"/>
              <a:t> is </a:t>
            </a:r>
            <a:r>
              <a:rPr lang="en-US" b="1" dirty="0"/>
              <a:t>-a </a:t>
            </a:r>
            <a:r>
              <a:rPr lang="en-US" dirty="0"/>
              <a:t>to show all </a:t>
            </a:r>
            <a:r>
              <a:rPr lang="en-US" dirty="0" smtClean="0"/>
              <a:t>files (including </a:t>
            </a:r>
            <a:r>
              <a:rPr lang="en-US" b="1" dirty="0"/>
              <a:t>hidden files</a:t>
            </a:r>
            <a:r>
              <a:rPr lang="en-US" dirty="0" smtClean="0"/>
              <a:t>)</a:t>
            </a:r>
          </a:p>
          <a:p>
            <a:r>
              <a:rPr lang="en-US" dirty="0" smtClean="0"/>
              <a:t>the </a:t>
            </a:r>
            <a:r>
              <a:rPr lang="en-US" b="1" dirty="0"/>
              <a:t>hidden files</a:t>
            </a:r>
            <a:r>
              <a:rPr lang="en-US" dirty="0"/>
              <a:t>. When a file name on a Linux file system starts with a </a:t>
            </a:r>
            <a:r>
              <a:rPr lang="en-US" dirty="0" smtClean="0"/>
              <a:t>dot.</a:t>
            </a:r>
          </a:p>
          <a:p>
            <a:r>
              <a:rPr lang="en-US" b="1" dirty="0" err="1"/>
              <a:t>ls</a:t>
            </a:r>
            <a:r>
              <a:rPr lang="en-US" b="1" dirty="0"/>
              <a:t> </a:t>
            </a:r>
            <a:r>
              <a:rPr lang="en-US" b="1" dirty="0" smtClean="0"/>
              <a:t>–l :</a:t>
            </a:r>
            <a:r>
              <a:rPr lang="en-US" dirty="0" smtClean="0"/>
              <a:t>Typing </a:t>
            </a:r>
            <a:r>
              <a:rPr lang="en-US" dirty="0"/>
              <a:t>just </a:t>
            </a:r>
            <a:r>
              <a:rPr lang="en-US" b="1" dirty="0" err="1"/>
              <a:t>ls</a:t>
            </a:r>
            <a:r>
              <a:rPr lang="en-US" b="1" dirty="0"/>
              <a:t> </a:t>
            </a:r>
            <a:r>
              <a:rPr lang="en-US" dirty="0"/>
              <a:t>gives you a</a:t>
            </a:r>
          </a:p>
          <a:p>
            <a:r>
              <a:rPr lang="en-US" dirty="0"/>
              <a:t>list of files in the directory. Typing </a:t>
            </a:r>
            <a:r>
              <a:rPr lang="en-US" b="1" dirty="0" err="1"/>
              <a:t>ls</a:t>
            </a:r>
            <a:r>
              <a:rPr lang="en-US" b="1" dirty="0"/>
              <a:t> -l </a:t>
            </a:r>
            <a:r>
              <a:rPr lang="en-US" dirty="0" smtClean="0"/>
              <a:t>gives </a:t>
            </a:r>
            <a:r>
              <a:rPr lang="en-US" dirty="0"/>
              <a:t>you a</a:t>
            </a:r>
          </a:p>
          <a:p>
            <a:pPr marL="0" indent="0">
              <a:buNone/>
            </a:pPr>
            <a:r>
              <a:rPr lang="en-US" dirty="0"/>
              <a:t>long listing</a:t>
            </a:r>
            <a:r>
              <a:rPr lang="en-US" dirty="0" smtClean="0"/>
              <a:t>.</a:t>
            </a:r>
          </a:p>
          <a:p>
            <a:pPr marL="0" indent="0">
              <a:buNone/>
            </a:pPr>
            <a:r>
              <a:rPr lang="en-US" b="1" dirty="0" err="1"/>
              <a:t>ls</a:t>
            </a:r>
            <a:r>
              <a:rPr lang="en-US" b="1" dirty="0"/>
              <a:t> –</a:t>
            </a:r>
            <a:r>
              <a:rPr lang="en-US" b="1" dirty="0" err="1"/>
              <a:t>lh</a:t>
            </a:r>
            <a:r>
              <a:rPr lang="en-US" b="1" dirty="0"/>
              <a:t> : </a:t>
            </a:r>
            <a:r>
              <a:rPr lang="en-US" dirty="0"/>
              <a:t>It shows the numbers (file sizes) in a more human readable format</a:t>
            </a:r>
            <a:r>
              <a:rPr lang="en-US" dirty="0" smtClean="0"/>
              <a:t>.</a:t>
            </a:r>
          </a:p>
          <a:p>
            <a:pPr marL="0" indent="0">
              <a:buNone/>
            </a:pPr>
            <a:r>
              <a:rPr lang="en-US" dirty="0" err="1" smtClean="0"/>
              <a:t>Ls</a:t>
            </a:r>
            <a:r>
              <a:rPr lang="en-US" dirty="0" smtClean="0"/>
              <a:t> –</a:t>
            </a:r>
            <a:r>
              <a:rPr lang="en-US" dirty="0" err="1" smtClean="0"/>
              <a:t>lr</a:t>
            </a:r>
            <a:r>
              <a:rPr lang="en-US" dirty="0" smtClean="0"/>
              <a:t> :</a:t>
            </a:r>
          </a:p>
          <a:p>
            <a:pPr marL="0" indent="0">
              <a:buNone/>
            </a:pPr>
            <a:r>
              <a:rPr lang="en-US" dirty="0" err="1" smtClean="0"/>
              <a:t>Ls</a:t>
            </a:r>
            <a:r>
              <a:rPr lang="en-US" dirty="0" smtClean="0"/>
              <a:t> –</a:t>
            </a:r>
            <a:r>
              <a:rPr lang="en-US" dirty="0" err="1" smtClean="0"/>
              <a:t>lt</a:t>
            </a:r>
            <a:r>
              <a:rPr lang="en-US" dirty="0" smtClean="0"/>
              <a:t> :</a:t>
            </a:r>
          </a:p>
          <a:p>
            <a:pPr marL="0" indent="0">
              <a:buNone/>
            </a:pPr>
            <a:r>
              <a:rPr lang="en-US" dirty="0" err="1" smtClean="0"/>
              <a:t>Ls</a:t>
            </a:r>
            <a:r>
              <a:rPr lang="en-US" dirty="0" smtClean="0"/>
              <a:t> ~</a:t>
            </a:r>
            <a:endParaRPr lang="en-US" dirty="0"/>
          </a:p>
          <a:p>
            <a:pPr marL="0" indent="0">
              <a:buNone/>
            </a:pPr>
            <a:r>
              <a:rPr lang="en-US" dirty="0" err="1" smtClean="0"/>
              <a:t>Ls</a:t>
            </a:r>
            <a:r>
              <a:rPr lang="en-US" dirty="0" smtClean="0"/>
              <a:t> .</a:t>
            </a:r>
            <a:endParaRPr lang="en-US"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40093265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Working With Directories</a:t>
            </a:r>
            <a:r>
              <a:rPr lang="en-US" dirty="0"/>
              <a:t/>
            </a:r>
            <a:br>
              <a:rPr lang="en-US" dirty="0"/>
            </a:br>
            <a:endParaRPr lang="en-US"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882" y="1066800"/>
            <a:ext cx="10058400" cy="546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29872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Working With Directories (1)</a:t>
            </a:r>
            <a:endParaRPr lang="en-US" dirty="0"/>
          </a:p>
        </p:txBody>
      </p:sp>
      <p:sp>
        <p:nvSpPr>
          <p:cNvPr id="3" name="Content Placeholder 2"/>
          <p:cNvSpPr>
            <a:spLocks noGrp="1"/>
          </p:cNvSpPr>
          <p:nvPr>
            <p:ph idx="1"/>
          </p:nvPr>
        </p:nvSpPr>
        <p:spPr/>
        <p:txBody>
          <a:bodyPr>
            <a:normAutofit/>
          </a:bodyPr>
          <a:lstStyle/>
          <a:p>
            <a:r>
              <a:rPr lang="en-US" b="1" dirty="0" err="1" smtClean="0"/>
              <a:t>Pwd</a:t>
            </a:r>
            <a:r>
              <a:rPr lang="en-US" b="1" dirty="0" smtClean="0"/>
              <a:t> </a:t>
            </a:r>
            <a:r>
              <a:rPr lang="en-US" dirty="0"/>
              <a:t>(Print Working Directory</a:t>
            </a:r>
            <a:r>
              <a:rPr lang="en-US" dirty="0" smtClean="0"/>
              <a:t>):The </a:t>
            </a:r>
            <a:r>
              <a:rPr lang="en-US" dirty="0"/>
              <a:t>tool displays your </a:t>
            </a:r>
            <a:r>
              <a:rPr lang="en-US" b="1" dirty="0"/>
              <a:t>current directory</a:t>
            </a:r>
            <a:r>
              <a:rPr lang="en-US" dirty="0" smtClean="0"/>
              <a:t>.</a:t>
            </a:r>
          </a:p>
          <a:p>
            <a:r>
              <a:rPr lang="en-US" b="1" dirty="0" smtClean="0"/>
              <a:t>Cd : </a:t>
            </a:r>
            <a:r>
              <a:rPr lang="en-US" dirty="0" smtClean="0"/>
              <a:t>You </a:t>
            </a:r>
            <a:r>
              <a:rPr lang="en-US" dirty="0"/>
              <a:t>can change your current directory with the </a:t>
            </a:r>
            <a:r>
              <a:rPr lang="en-US" b="1" dirty="0"/>
              <a:t>cd </a:t>
            </a:r>
            <a:r>
              <a:rPr lang="en-US" dirty="0"/>
              <a:t>command (Change Directory</a:t>
            </a:r>
            <a:r>
              <a:rPr lang="en-US" dirty="0" smtClean="0"/>
              <a:t>).</a:t>
            </a:r>
          </a:p>
          <a:p>
            <a:r>
              <a:rPr lang="en-US" b="1" dirty="0"/>
              <a:t>cd </a:t>
            </a:r>
            <a:r>
              <a:rPr lang="en-US" b="1" dirty="0" smtClean="0"/>
              <a:t>~:</a:t>
            </a:r>
            <a:r>
              <a:rPr lang="en-US" dirty="0" smtClean="0"/>
              <a:t>The </a:t>
            </a:r>
            <a:r>
              <a:rPr lang="en-US" b="1" dirty="0"/>
              <a:t>cd </a:t>
            </a:r>
            <a:r>
              <a:rPr lang="en-US" dirty="0"/>
              <a:t>is also a shortcut to get back into your home directory. </a:t>
            </a:r>
            <a:r>
              <a:rPr lang="en-US" dirty="0" smtClean="0"/>
              <a:t> </a:t>
            </a:r>
            <a:r>
              <a:rPr lang="en-US" dirty="0"/>
              <a:t>Typing </a:t>
            </a:r>
            <a:r>
              <a:rPr lang="en-US" b="1" dirty="0"/>
              <a:t>cd ~ </a:t>
            </a:r>
            <a:r>
              <a:rPr lang="en-US" dirty="0"/>
              <a:t>has the same effect</a:t>
            </a:r>
            <a:r>
              <a:rPr lang="en-US" dirty="0" smtClean="0"/>
              <a:t>.</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33921233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Working With Directories </a:t>
            </a:r>
            <a:r>
              <a:rPr lang="en-US" b="1" dirty="0" smtClean="0"/>
              <a:t>(2)</a:t>
            </a:r>
            <a:endParaRPr lang="en-US" dirty="0"/>
          </a:p>
        </p:txBody>
      </p:sp>
      <p:sp>
        <p:nvSpPr>
          <p:cNvPr id="3" name="Content Placeholder 2"/>
          <p:cNvSpPr>
            <a:spLocks noGrp="1"/>
          </p:cNvSpPr>
          <p:nvPr>
            <p:ph idx="1"/>
          </p:nvPr>
        </p:nvSpPr>
        <p:spPr/>
        <p:txBody>
          <a:bodyPr/>
          <a:lstStyle/>
          <a:p>
            <a:r>
              <a:rPr lang="en-US" b="1" dirty="0"/>
              <a:t>cd </a:t>
            </a:r>
            <a:r>
              <a:rPr lang="en-US" b="1" dirty="0" smtClean="0"/>
              <a:t>.. : </a:t>
            </a:r>
            <a:r>
              <a:rPr lang="en-US" dirty="0" smtClean="0"/>
              <a:t>To </a:t>
            </a:r>
            <a:r>
              <a:rPr lang="en-US" dirty="0"/>
              <a:t>go to the </a:t>
            </a:r>
            <a:r>
              <a:rPr lang="en-US" b="1" dirty="0"/>
              <a:t>parent directory </a:t>
            </a:r>
            <a:r>
              <a:rPr lang="en-US" dirty="0"/>
              <a:t>(the one just above your current directory in the </a:t>
            </a:r>
            <a:r>
              <a:rPr lang="en-US" dirty="0" smtClean="0"/>
              <a:t>directory tree</a:t>
            </a:r>
            <a:r>
              <a:rPr lang="en-US" dirty="0"/>
              <a:t>), type </a:t>
            </a:r>
            <a:r>
              <a:rPr lang="en-US" b="1" dirty="0"/>
              <a:t>cd .. </a:t>
            </a:r>
            <a:r>
              <a:rPr lang="en-US" dirty="0" smtClean="0"/>
              <a:t>.</a:t>
            </a:r>
          </a:p>
          <a:p>
            <a:r>
              <a:rPr lang="en-US" dirty="0"/>
              <a:t>cd </a:t>
            </a:r>
            <a:r>
              <a:rPr lang="en-US" dirty="0" smtClean="0"/>
              <a:t>../../</a:t>
            </a:r>
          </a:p>
          <a:p>
            <a:r>
              <a:rPr lang="en-US" i="1" dirty="0"/>
              <a:t>To stay in the current directory, type </a:t>
            </a:r>
            <a:r>
              <a:rPr lang="en-US" b="1" i="1" dirty="0"/>
              <a:t>cd </a:t>
            </a:r>
            <a:r>
              <a:rPr lang="en-US" b="1" i="1" dirty="0" smtClean="0"/>
              <a:t>.</a:t>
            </a:r>
          </a:p>
          <a:p>
            <a:r>
              <a:rPr lang="en-US" b="1" dirty="0"/>
              <a:t>cd </a:t>
            </a:r>
            <a:r>
              <a:rPr lang="en-US" b="1" dirty="0" smtClean="0"/>
              <a:t>- : </a:t>
            </a:r>
            <a:r>
              <a:rPr lang="en-US" dirty="0"/>
              <a:t>to go to the previous directory</a:t>
            </a:r>
            <a:r>
              <a:rPr lang="en-US" dirty="0" smtClean="0"/>
              <a:t>.</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72934824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6684</TotalTime>
  <Words>2895</Words>
  <Application>Microsoft Office PowerPoint</Application>
  <PresentationFormat>On-screen Show (4:3)</PresentationFormat>
  <Paragraphs>462</Paragraphs>
  <Slides>55</Slides>
  <Notes>0</Notes>
  <HiddenSlides>0</HiddenSlides>
  <MMClips>0</MMClips>
  <ScaleCrop>false</ScaleCrop>
  <HeadingPairs>
    <vt:vector size="4" baseType="variant">
      <vt:variant>
        <vt:lpstr>Theme</vt:lpstr>
      </vt:variant>
      <vt:variant>
        <vt:i4>1</vt:i4>
      </vt:variant>
      <vt:variant>
        <vt:lpstr>Slide Titles</vt:lpstr>
      </vt:variant>
      <vt:variant>
        <vt:i4>55</vt:i4>
      </vt:variant>
    </vt:vector>
  </HeadingPairs>
  <TitlesOfParts>
    <vt:vector size="56" baseType="lpstr">
      <vt:lpstr>Office Theme</vt:lpstr>
      <vt:lpstr> Linux  Fundamentals VERSION 4 April-2023     Part 2  Eng Ali Mohammad. Bani Bakkar  </vt:lpstr>
      <vt:lpstr>What is the shell?</vt:lpstr>
      <vt:lpstr>What is the shell?</vt:lpstr>
      <vt:lpstr>What is Terminal?</vt:lpstr>
      <vt:lpstr>PowerPoint Presentation</vt:lpstr>
      <vt:lpstr>Ls Command</vt:lpstr>
      <vt:lpstr>Working With Directories </vt:lpstr>
      <vt:lpstr>Working With Directories (1)</vt:lpstr>
      <vt:lpstr>Working With Directories (2)</vt:lpstr>
      <vt:lpstr>Try</vt:lpstr>
      <vt:lpstr>PowerPoint Presentation</vt:lpstr>
      <vt:lpstr>apt update vs. apt upgrade: A Comparison </vt:lpstr>
      <vt:lpstr>PowerPoint Presentation</vt:lpstr>
      <vt:lpstr>PowerPoint Presentation</vt:lpstr>
      <vt:lpstr>PowerPoint Presentation</vt:lpstr>
      <vt:lpstr>help</vt:lpstr>
      <vt:lpstr>Absolute and Relative Paths</vt:lpstr>
      <vt:lpstr>Absolute and Relative Paths Example</vt:lpstr>
      <vt:lpstr>Path Completion</vt:lpstr>
      <vt:lpstr>Mkdir Command</vt:lpstr>
      <vt:lpstr>Rmdir Command</vt:lpstr>
      <vt:lpstr>Working with Files</vt:lpstr>
      <vt:lpstr>Working with Files Notes (1)</vt:lpstr>
      <vt:lpstr>Working with Files Notes (2)</vt:lpstr>
      <vt:lpstr>Touch Command </vt:lpstr>
      <vt:lpstr>Rm command</vt:lpstr>
      <vt:lpstr>Cp Command</vt:lpstr>
      <vt:lpstr>Mv Command </vt:lpstr>
      <vt:lpstr>Useful commands</vt:lpstr>
      <vt:lpstr>date command</vt:lpstr>
      <vt:lpstr>PowerPoint Presentation</vt:lpstr>
      <vt:lpstr>Which command</vt:lpstr>
      <vt:lpstr>Cal command</vt:lpstr>
      <vt:lpstr>Install updates via apt-get command line</vt:lpstr>
      <vt:lpstr>Man command</vt:lpstr>
      <vt:lpstr>Man command cont. </vt:lpstr>
      <vt:lpstr>Man command cont.</vt:lpstr>
      <vt:lpstr>Working with File Contents</vt:lpstr>
      <vt:lpstr>Head </vt:lpstr>
      <vt:lpstr>Cat Command</vt:lpstr>
      <vt:lpstr>Copy Files. </vt:lpstr>
      <vt:lpstr>tac </vt:lpstr>
      <vt:lpstr>more and less </vt:lpstr>
      <vt:lpstr>Arguments  :  Echo Command</vt:lpstr>
      <vt:lpstr>echo and quotes </vt:lpstr>
      <vt:lpstr>commands</vt:lpstr>
      <vt:lpstr>external or builtin commands ? </vt:lpstr>
      <vt:lpstr>PowerPoint Presentation</vt:lpstr>
      <vt:lpstr>Type command</vt:lpstr>
      <vt:lpstr>running external commands </vt:lpstr>
      <vt:lpstr>Which  Command</vt:lpstr>
      <vt:lpstr>aliases </vt:lpstr>
      <vt:lpstr>aliases</vt:lpstr>
      <vt:lpstr> alias :default options </vt:lpstr>
      <vt:lpstr>unalias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Fundamentals    Eng Ali Moh. Bani Bakkar Email : alialqadri1980@gmail.com Mob:0778642376</dc:title>
  <dc:creator>ali</dc:creator>
  <cp:lastModifiedBy>ali</cp:lastModifiedBy>
  <cp:revision>536</cp:revision>
  <dcterms:created xsi:type="dcterms:W3CDTF">2006-08-16T00:00:00Z</dcterms:created>
  <dcterms:modified xsi:type="dcterms:W3CDTF">2023-04-26T19:26:33Z</dcterms:modified>
</cp:coreProperties>
</file>