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565" r:id="rId2"/>
    <p:sldId id="310" r:id="rId3"/>
    <p:sldId id="311" r:id="rId4"/>
    <p:sldId id="312" r:id="rId5"/>
    <p:sldId id="375" r:id="rId6"/>
    <p:sldId id="314" r:id="rId7"/>
    <p:sldId id="315" r:id="rId8"/>
    <p:sldId id="316" r:id="rId9"/>
    <p:sldId id="317" r:id="rId10"/>
    <p:sldId id="318" r:id="rId11"/>
    <p:sldId id="319" r:id="rId12"/>
    <p:sldId id="320" r:id="rId13"/>
    <p:sldId id="509" r:id="rId14"/>
    <p:sldId id="545" r:id="rId15"/>
    <p:sldId id="321" r:id="rId16"/>
    <p:sldId id="544" r:id="rId17"/>
    <p:sldId id="546" r:id="rId18"/>
    <p:sldId id="507" r:id="rId19"/>
    <p:sldId id="508" r:id="rId20"/>
    <p:sldId id="322" r:id="rId21"/>
    <p:sldId id="323" r:id="rId22"/>
    <p:sldId id="324" r:id="rId23"/>
    <p:sldId id="548" r:id="rId24"/>
    <p:sldId id="327" r:id="rId25"/>
    <p:sldId id="328" r:id="rId26"/>
    <p:sldId id="339" r:id="rId27"/>
    <p:sldId id="340" r:id="rId28"/>
    <p:sldId id="549" r:id="rId29"/>
    <p:sldId id="341" r:id="rId30"/>
    <p:sldId id="342" r:id="rId31"/>
    <p:sldId id="344" r:id="rId32"/>
    <p:sldId id="343" r:id="rId33"/>
    <p:sldId id="554" r:id="rId34"/>
    <p:sldId id="555" r:id="rId35"/>
    <p:sldId id="556" r:id="rId36"/>
    <p:sldId id="557" r:id="rId37"/>
    <p:sldId id="558" r:id="rId38"/>
    <p:sldId id="559" r:id="rId39"/>
    <p:sldId id="560" r:id="rId40"/>
    <p:sldId id="561" r:id="rId41"/>
    <p:sldId id="562" r:id="rId42"/>
    <p:sldId id="563" r:id="rId43"/>
    <p:sldId id="564"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58" r:id="rId58"/>
    <p:sldId id="359" r:id="rId59"/>
    <p:sldId id="55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809" autoAdjust="0"/>
    <p:restoredTop sz="96287" autoAdjust="0"/>
  </p:normalViewPr>
  <p:slideViewPr>
    <p:cSldViewPr>
      <p:cViewPr varScale="1">
        <p:scale>
          <a:sx n="72" d="100"/>
          <a:sy n="72" d="100"/>
        </p:scale>
        <p:origin x="-123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0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87D38B-C241-4DD5-A126-1951D7634841}" type="datetimeFigureOut">
              <a:rPr lang="en-US" smtClean="0"/>
              <a:t>11/30/2022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172DF-F9B3-4D23-B340-2353189666A2}" type="slidenum">
              <a:rPr lang="en-US" smtClean="0"/>
              <a:t>‹#›</a:t>
            </a:fld>
            <a:endParaRPr lang="en-US"/>
          </a:p>
        </p:txBody>
      </p:sp>
    </p:spTree>
    <p:extLst>
      <p:ext uri="{BB962C8B-B14F-4D97-AF65-F5344CB8AC3E}">
        <p14:creationId xmlns:p14="http://schemas.microsoft.com/office/powerpoint/2010/main" val="294547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A52D89-16B3-4885-8453-92C714C32CEC}"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61DD0-9C66-4E7C-90C0-A3820F3EBE84}"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FAD52-9289-4581-9E85-D65569619317}"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36F016-F407-4A38-94B1-B32B62082618}"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4473E-B900-4790-B8D2-88CD2FE6834B}"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94B86F-0D6A-4566-91CD-EDA57EF7BFBC}" type="datetime1">
              <a:rPr lang="en-US" smtClean="0"/>
              <a:t>11/30/2022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A15C46-196F-4AFD-B663-3A3536B3F69A}" type="datetime1">
              <a:rPr lang="en-US" smtClean="0"/>
              <a:t>11/30/2022</a:t>
            </a:fld>
            <a:endParaRPr lang="en-US"/>
          </a:p>
        </p:txBody>
      </p:sp>
      <p:sp>
        <p:nvSpPr>
          <p:cNvPr id="8" name="Footer Placeholder 7"/>
          <p:cNvSpPr>
            <a:spLocks noGrp="1"/>
          </p:cNvSpPr>
          <p:nvPr>
            <p:ph type="ftr" sz="quarter" idx="11"/>
          </p:nvPr>
        </p:nvSpPr>
        <p:spPr/>
        <p:txBody>
          <a:bodyPr/>
          <a:lstStyle/>
          <a:p>
            <a:r>
              <a:rPr lang="en-US" smtClean="0"/>
              <a:t>Eng Ali Mohammad. Bani Bakkar              Email : alli_m_alqadri@hotmail.com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882F38-7DC1-4D4C-9CE0-DEECE644A3FF}" type="datetime1">
              <a:rPr lang="en-US" smtClean="0"/>
              <a:t>11/30/2022</a:t>
            </a:fld>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98BF0-1CB1-491C-9026-F5AC545976B4}" type="datetime1">
              <a:rPr lang="en-US" smtClean="0"/>
              <a:t>11/30/2022</a:t>
            </a:fld>
            <a:endParaRPr lang="en-US"/>
          </a:p>
        </p:txBody>
      </p:sp>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3BF43-2146-49E4-B9B2-0CDD5E7C3677}" type="datetime1">
              <a:rPr lang="en-US" smtClean="0"/>
              <a:t>11/30/2022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7DA68-AB4B-4F29-B6EA-82FF9225155D}" type="datetime1">
              <a:rPr lang="en-US" smtClean="0"/>
              <a:t>11/30/2022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23E07-D28E-4522-842B-7247865F86AA}" type="datetime1">
              <a:rPr lang="en-US" smtClean="0"/>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Eng Ali Mohammad. Bani Bakkar              Email : alli_m_alqadri@hotmail.com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hoenixnap.com/kb/linux-source-comman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5029200"/>
          </a:xfrm>
        </p:spPr>
        <p:txBody>
          <a:bodyPr>
            <a:normAutofit fontScale="90000"/>
          </a:bodyPr>
          <a:lstStyle/>
          <a:p>
            <a:r>
              <a:rPr lang="en-US" sz="7300" b="1" dirty="0" smtClean="0"/>
              <a:t/>
            </a:r>
            <a:br>
              <a:rPr lang="en-US" sz="7300" b="1" dirty="0" smtClean="0"/>
            </a:br>
            <a:r>
              <a:rPr lang="en-US" sz="7300" b="1" dirty="0" smtClean="0"/>
              <a:t>Linux </a:t>
            </a:r>
            <a:br>
              <a:rPr lang="en-US" sz="7300" b="1" dirty="0" smtClean="0"/>
            </a:br>
            <a:r>
              <a:rPr lang="en-US" sz="7300" b="1" dirty="0" smtClean="0"/>
              <a:t>Fundamentals</a:t>
            </a:r>
            <a:br>
              <a:rPr lang="en-US" sz="7300" b="1" dirty="0" smtClean="0"/>
            </a:br>
            <a:r>
              <a:rPr lang="en-US" sz="2200" b="1" dirty="0" smtClean="0"/>
              <a:t>VERSION 3</a:t>
            </a:r>
            <a:r>
              <a:rPr lang="en-US" sz="7300" b="1" dirty="0" smtClean="0"/>
              <a:t/>
            </a:r>
            <a:br>
              <a:rPr lang="en-US" sz="7300" b="1" dirty="0" smtClean="0"/>
            </a:br>
            <a:r>
              <a:rPr lang="en-US" sz="7300" b="1" dirty="0" smtClean="0"/>
              <a:t> </a:t>
            </a:r>
            <a:r>
              <a:rPr lang="en-US" dirty="0" smtClean="0"/>
              <a:t/>
            </a:r>
            <a:br>
              <a:rPr lang="en-US" dirty="0" smtClean="0"/>
            </a:br>
            <a:r>
              <a:rPr lang="en-US" dirty="0"/>
              <a:t/>
            </a:r>
            <a:br>
              <a:rPr lang="en-US" dirty="0"/>
            </a:br>
            <a:r>
              <a:rPr lang="en-US" dirty="0" smtClean="0"/>
              <a:t/>
            </a:r>
            <a:br>
              <a:rPr lang="en-US" dirty="0" smtClean="0"/>
            </a:br>
            <a:r>
              <a:rPr lang="en-US" dirty="0" smtClean="0"/>
              <a:t>Part 3</a:t>
            </a:r>
            <a:br>
              <a:rPr lang="en-US" dirty="0" smtClean="0"/>
            </a:br>
            <a:r>
              <a:rPr lang="en-US" dirty="0" smtClean="0"/>
              <a:t/>
            </a:r>
            <a:br>
              <a:rPr lang="en-US" dirty="0" smtClean="0"/>
            </a:br>
            <a:r>
              <a:rPr lang="en-US" sz="1600" dirty="0" err="1" smtClean="0"/>
              <a:t>Eng</a:t>
            </a:r>
            <a:r>
              <a:rPr lang="en-US" sz="1600" dirty="0" smtClean="0"/>
              <a:t> Ali Mohammad. </a:t>
            </a:r>
            <a:r>
              <a:rPr lang="en-US" sz="1600" dirty="0" err="1" smtClean="0"/>
              <a:t>Bani</a:t>
            </a:r>
            <a:r>
              <a:rPr lang="en-US" sz="1600" dirty="0" smtClean="0"/>
              <a:t> </a:t>
            </a:r>
            <a:r>
              <a:rPr lang="en-US" sz="1600" dirty="0" err="1" smtClean="0"/>
              <a:t>Bakkar</a:t>
            </a:r>
            <a:r>
              <a:rPr lang="en-US" sz="1600" dirty="0" smtClean="0"/>
              <a:t/>
            </a:r>
            <a:br>
              <a:rPr lang="en-US" sz="1600" dirty="0" smtClean="0"/>
            </a:br>
            <a:r>
              <a:rPr lang="en-US" dirty="0" smtClean="0"/>
              <a:t/>
            </a:r>
            <a:br>
              <a:rPr lang="en-US" dirty="0" smtClean="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3914" y="2590800"/>
            <a:ext cx="1549543" cy="1825878"/>
          </a:xfrm>
          <a:prstGeom prst="rect">
            <a:avLst/>
          </a:prstGeom>
        </p:spPr>
      </p:pic>
    </p:spTree>
    <p:extLst>
      <p:ext uri="{BB962C8B-B14F-4D97-AF65-F5344CB8AC3E}">
        <p14:creationId xmlns:p14="http://schemas.microsoft.com/office/powerpoint/2010/main" val="351958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end of line backslash</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Lines </a:t>
            </a:r>
            <a:r>
              <a:rPr lang="en-US" dirty="0"/>
              <a:t>ending in a backslash are continued on the next line. The shell does not interpret </a:t>
            </a:r>
            <a:r>
              <a:rPr lang="en-US" dirty="0" smtClean="0"/>
              <a:t>the newline </a:t>
            </a:r>
            <a:r>
              <a:rPr lang="en-US" dirty="0"/>
              <a:t>character and will wait on shell expansion and execution of the command line </a:t>
            </a:r>
            <a:r>
              <a:rPr lang="en-US" dirty="0" smtClean="0"/>
              <a:t>until a </a:t>
            </a:r>
            <a:r>
              <a:rPr lang="en-US" dirty="0"/>
              <a:t>newline without backslash is encountered.</a:t>
            </a:r>
          </a:p>
          <a:p>
            <a:pPr marL="0" indent="0">
              <a:buNone/>
            </a:pPr>
            <a:r>
              <a:rPr lang="en-US" dirty="0" smtClean="0"/>
              <a:t>$ </a:t>
            </a:r>
            <a:r>
              <a:rPr lang="en-US" dirty="0"/>
              <a:t>echo This command line \</a:t>
            </a:r>
          </a:p>
          <a:p>
            <a:pPr marL="0" indent="0">
              <a:buNone/>
            </a:pPr>
            <a:r>
              <a:rPr lang="en-US" dirty="0"/>
              <a:t>&gt; is split in three \</a:t>
            </a:r>
          </a:p>
          <a:p>
            <a:pPr marL="0" indent="0">
              <a:buNone/>
            </a:pPr>
            <a:r>
              <a:rPr lang="en-US" dirty="0"/>
              <a:t>&gt; parts</a:t>
            </a:r>
          </a:p>
          <a:p>
            <a:pPr marL="0" indent="0">
              <a:buNone/>
            </a:pPr>
            <a:r>
              <a:rPr lang="en-US" dirty="0"/>
              <a:t>This command line is split in three parts</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20211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143000"/>
          </a:xfrm>
        </p:spPr>
        <p:txBody>
          <a:bodyPr>
            <a:noAutofit/>
          </a:bodyPr>
          <a:lstStyle/>
          <a:p>
            <a:r>
              <a:rPr lang="en-US" sz="7200" b="1" dirty="0"/>
              <a:t>S</a:t>
            </a:r>
            <a:r>
              <a:rPr lang="en-US" sz="7200" b="1" dirty="0" smtClean="0"/>
              <a:t>hell </a:t>
            </a:r>
            <a:r>
              <a:rPr lang="en-US" sz="7200" b="1" dirty="0"/>
              <a:t>V</a:t>
            </a:r>
            <a:r>
              <a:rPr lang="en-US" sz="7200" b="1" dirty="0" smtClean="0"/>
              <a:t>ariables</a:t>
            </a:r>
            <a:endParaRPr lang="en-US" sz="7200"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007455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dollar sign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a:t>The shell will </a:t>
            </a:r>
            <a:r>
              <a:rPr lang="en-US" dirty="0" smtClean="0"/>
              <a:t>look for </a:t>
            </a:r>
            <a:r>
              <a:rPr lang="en-US" dirty="0"/>
              <a:t>an </a:t>
            </a:r>
            <a:r>
              <a:rPr lang="en-US" b="1" dirty="0"/>
              <a:t>environment variable </a:t>
            </a:r>
            <a:r>
              <a:rPr lang="en-US" dirty="0"/>
              <a:t>named like the string following the </a:t>
            </a:r>
            <a:r>
              <a:rPr lang="en-US" b="1" dirty="0"/>
              <a:t>dollar sign </a:t>
            </a:r>
            <a:r>
              <a:rPr lang="en-US" dirty="0"/>
              <a:t>and replace </a:t>
            </a:r>
            <a:r>
              <a:rPr lang="en-US" dirty="0" smtClean="0"/>
              <a:t>it with </a:t>
            </a:r>
            <a:r>
              <a:rPr lang="en-US" dirty="0"/>
              <a:t>the value of the variable (or with nothing if the variable does not exist</a:t>
            </a:r>
            <a:r>
              <a:rPr lang="en-US" dirty="0" smtClean="0"/>
              <a:t>).</a:t>
            </a:r>
          </a:p>
          <a:p>
            <a:r>
              <a:rPr lang="en-US" dirty="0"/>
              <a:t>shell variables are case sensitive</a:t>
            </a:r>
            <a:r>
              <a:rPr lang="en-US" dirty="0" smtClean="0"/>
              <a:t>!</a:t>
            </a:r>
            <a:endParaRPr lang="en-US" dirty="0"/>
          </a:p>
          <a:p>
            <a:r>
              <a:rPr lang="en-US" dirty="0"/>
              <a:t>These are some examples using $HOSTNAME, $USER, $UID, $SHELL, and $HOME.</a:t>
            </a:r>
          </a:p>
          <a:p>
            <a:pPr marL="0" indent="0">
              <a:buNone/>
            </a:pPr>
            <a:r>
              <a:rPr lang="en-US" dirty="0" smtClean="0"/>
              <a:t>$ </a:t>
            </a:r>
            <a:r>
              <a:rPr lang="en-US" dirty="0"/>
              <a:t>echo This is the $SHELL </a:t>
            </a:r>
            <a:r>
              <a:rPr lang="en-US" dirty="0" err="1"/>
              <a:t>shell</a:t>
            </a:r>
            <a:endParaRPr lang="en-US" dirty="0"/>
          </a:p>
          <a:p>
            <a:pPr marL="0" indent="0">
              <a:buNone/>
            </a:pPr>
            <a:r>
              <a:rPr lang="en-US" dirty="0"/>
              <a:t>This is the /bin/bash </a:t>
            </a:r>
            <a:r>
              <a:rPr lang="en-US" dirty="0" smtClean="0"/>
              <a:t>shell</a:t>
            </a:r>
          </a:p>
          <a:p>
            <a:pPr marL="0" indent="0">
              <a:buNone/>
            </a:pPr>
            <a:r>
              <a:rPr lang="en-US" dirty="0" smtClean="0"/>
              <a:t>$ </a:t>
            </a:r>
            <a:r>
              <a:rPr lang="en-US" dirty="0"/>
              <a:t>echo This is $SHELL on computer $HOSTNAME</a:t>
            </a:r>
          </a:p>
          <a:p>
            <a:pPr marL="0" indent="0">
              <a:buNone/>
            </a:pPr>
            <a:r>
              <a:rPr lang="en-US" dirty="0"/>
              <a:t>This is /bin/bash on computer RHELv4u3.localdomain</a:t>
            </a:r>
          </a:p>
          <a:p>
            <a:pPr marL="0" indent="0">
              <a:buNone/>
            </a:pPr>
            <a:r>
              <a:rPr lang="en-US" dirty="0" smtClean="0"/>
              <a:t>$ </a:t>
            </a:r>
            <a:r>
              <a:rPr lang="en-US" dirty="0"/>
              <a:t>echo The </a:t>
            </a:r>
            <a:r>
              <a:rPr lang="en-US" dirty="0" err="1"/>
              <a:t>userid</a:t>
            </a:r>
            <a:r>
              <a:rPr lang="en-US" dirty="0"/>
              <a:t> of $USER is $UID</a:t>
            </a:r>
          </a:p>
          <a:p>
            <a:pPr marL="0" indent="0">
              <a:buNone/>
            </a:pPr>
            <a:r>
              <a:rPr lang="en-US" dirty="0"/>
              <a:t>The </a:t>
            </a:r>
            <a:r>
              <a:rPr lang="en-US" dirty="0" err="1"/>
              <a:t>userid</a:t>
            </a:r>
            <a:r>
              <a:rPr lang="en-US" dirty="0"/>
              <a:t> of </a:t>
            </a:r>
            <a:r>
              <a:rPr lang="en-US" dirty="0" err="1" smtClean="0"/>
              <a:t>ali</a:t>
            </a:r>
            <a:r>
              <a:rPr lang="en-US" dirty="0" smtClean="0"/>
              <a:t> </a:t>
            </a:r>
            <a:r>
              <a:rPr lang="en-US" dirty="0"/>
              <a:t>is 500</a:t>
            </a:r>
          </a:p>
          <a:p>
            <a:pPr marL="0" indent="0">
              <a:buNone/>
            </a:pPr>
            <a:r>
              <a:rPr lang="en-US" dirty="0" smtClean="0"/>
              <a:t>$ </a:t>
            </a:r>
            <a:r>
              <a:rPr lang="en-US" dirty="0"/>
              <a:t>echo My </a:t>
            </a:r>
            <a:r>
              <a:rPr lang="en-US" dirty="0" err="1"/>
              <a:t>homedir</a:t>
            </a:r>
            <a:r>
              <a:rPr lang="en-US" dirty="0"/>
              <a:t> is $HOME</a:t>
            </a:r>
          </a:p>
          <a:p>
            <a:pPr marL="0" indent="0">
              <a:buNone/>
            </a:pPr>
            <a:r>
              <a:rPr lang="en-US" dirty="0"/>
              <a:t>My </a:t>
            </a:r>
            <a:r>
              <a:rPr lang="en-US" dirty="0" err="1"/>
              <a:t>homedir</a:t>
            </a:r>
            <a:r>
              <a:rPr lang="en-US" dirty="0"/>
              <a:t> is /</a:t>
            </a:r>
            <a:r>
              <a:rPr lang="en-US" dirty="0" smtClean="0"/>
              <a:t>home/</a:t>
            </a:r>
            <a:r>
              <a:rPr lang="en-US" dirty="0" err="1" smtClean="0"/>
              <a:t>ali</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04735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Environment Variables</a:t>
            </a:r>
            <a:br>
              <a:rPr lang="en-US" b="1" dirty="0" smtClean="0"/>
            </a:br>
            <a:r>
              <a:rPr lang="en-US" b="1" dirty="0" smtClean="0"/>
              <a:t>$</a:t>
            </a:r>
            <a:r>
              <a:rPr lang="en-US" b="1" dirty="0" err="1" smtClean="0"/>
              <a:t>env</a:t>
            </a:r>
            <a:r>
              <a:rPr lang="en-US" b="1" dirty="0" smtClean="0"/>
              <a:t>  </a:t>
            </a:r>
            <a:r>
              <a:rPr lang="en-US" b="1" dirty="0" err="1" smtClean="0"/>
              <a:t>commandecho</a:t>
            </a:r>
            <a:r>
              <a:rPr lang="en-US" dirty="0" smtClean="0"/>
              <a:t> </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19200"/>
            <a:ext cx="7097116" cy="5391903"/>
          </a:xfrm>
          <a:prstGeom prst="rect">
            <a:avLst/>
          </a:prstGeom>
        </p:spPr>
      </p:pic>
    </p:spTree>
    <p:extLst>
      <p:ext uri="{BB962C8B-B14F-4D97-AF65-F5344CB8AC3E}">
        <p14:creationId xmlns:p14="http://schemas.microsoft.com/office/powerpoint/2010/main" val="1539552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smtClean="0"/>
              <a:t>Env</a:t>
            </a:r>
            <a:endParaRPr lang="en-US" dirty="0" smtClean="0"/>
          </a:p>
          <a:p>
            <a:r>
              <a:rPr lang="en-US" dirty="0" smtClean="0"/>
              <a:t>Echo $PATH</a:t>
            </a:r>
          </a:p>
          <a:p>
            <a:r>
              <a:rPr lang="en-US" dirty="0" smtClean="0"/>
              <a:t>LS (WHERE DOES IT SEARCH?)</a:t>
            </a:r>
          </a:p>
          <a:p>
            <a:r>
              <a:rPr lang="en-US" dirty="0" smtClean="0"/>
              <a:t>Make a file (content hello)</a:t>
            </a:r>
          </a:p>
          <a:p>
            <a:r>
              <a:rPr lang="en-US" dirty="0" smtClean="0"/>
              <a:t>Try to run </a:t>
            </a:r>
            <a:r>
              <a:rPr lang="en-US" dirty="0" err="1" smtClean="0"/>
              <a:t>afile</a:t>
            </a:r>
            <a:r>
              <a:rPr lang="en-US" dirty="0" smtClean="0"/>
              <a:t> in different location</a:t>
            </a:r>
          </a:p>
          <a:p>
            <a:r>
              <a:rPr lang="en-US" dirty="0" smtClean="0"/>
              <a:t>Add a location of a file to </a:t>
            </a:r>
            <a:r>
              <a:rPr lang="en-US" dirty="0" err="1" smtClean="0"/>
              <a:t>apath</a:t>
            </a:r>
            <a:endParaRPr lang="en-US" dirty="0" smtClean="0"/>
          </a:p>
          <a:p>
            <a:r>
              <a:rPr lang="en-US" dirty="0" smtClean="0"/>
              <a:t>Export PATH=location:$PATH</a:t>
            </a:r>
          </a:p>
          <a:p>
            <a:r>
              <a:rPr lang="en-US" dirty="0" smtClean="0"/>
              <a:t>Now run the file(with out ./)</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615597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variables</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example creates the variable </a:t>
            </a:r>
            <a:r>
              <a:rPr lang="en-US" b="1" dirty="0"/>
              <a:t>$</a:t>
            </a:r>
            <a:r>
              <a:rPr lang="en-US" b="1" dirty="0" err="1"/>
              <a:t>MyVar</a:t>
            </a:r>
            <a:r>
              <a:rPr lang="en-US" b="1" dirty="0"/>
              <a:t> </a:t>
            </a:r>
            <a:r>
              <a:rPr lang="en-US" dirty="0"/>
              <a:t>and sets its value. It then uses </a:t>
            </a:r>
            <a:r>
              <a:rPr lang="en-US" b="1" dirty="0"/>
              <a:t>echo </a:t>
            </a:r>
            <a:r>
              <a:rPr lang="en-US" dirty="0"/>
              <a:t>to </a:t>
            </a:r>
            <a:r>
              <a:rPr lang="en-US" dirty="0" smtClean="0"/>
              <a:t>verify the </a:t>
            </a:r>
            <a:r>
              <a:rPr lang="en-US" dirty="0"/>
              <a:t>value.</a:t>
            </a:r>
          </a:p>
          <a:p>
            <a:pPr marL="0" indent="0">
              <a:buNone/>
            </a:pPr>
            <a:r>
              <a:rPr lang="en-US" dirty="0" smtClean="0"/>
              <a:t>$ </a:t>
            </a:r>
            <a:r>
              <a:rPr lang="en-US" dirty="0" err="1"/>
              <a:t>MyVar</a:t>
            </a:r>
            <a:r>
              <a:rPr lang="en-US" dirty="0"/>
              <a:t>=555</a:t>
            </a:r>
          </a:p>
          <a:p>
            <a:pPr marL="0" indent="0">
              <a:buNone/>
            </a:pPr>
            <a:r>
              <a:rPr lang="en-US" dirty="0" smtClean="0"/>
              <a:t>$ </a:t>
            </a:r>
            <a:r>
              <a:rPr lang="en-US" dirty="0"/>
              <a:t>echo $</a:t>
            </a:r>
            <a:r>
              <a:rPr lang="en-US" dirty="0" err="1"/>
              <a:t>MyVar</a:t>
            </a:r>
            <a:endParaRPr lang="en-US" dirty="0"/>
          </a:p>
          <a:p>
            <a:pPr marL="0" indent="0">
              <a:buNone/>
            </a:pPr>
            <a:r>
              <a:rPr lang="en-US" dirty="0" smtClean="0"/>
              <a:t>555</a:t>
            </a:r>
          </a:p>
          <a:p>
            <a:pPr marL="0" indent="0">
              <a:buNone/>
            </a:pPr>
            <a:r>
              <a:rPr lang="en-US" dirty="0" smtClean="0"/>
              <a:t>How to add variables and print the sum?</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915267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A=“</a:t>
            </a:r>
            <a:r>
              <a:rPr lang="en-US" dirty="0" err="1" smtClean="0"/>
              <a:t>ali</a:t>
            </a:r>
            <a:r>
              <a:rPr lang="en-US" dirty="0" smtClean="0"/>
              <a:t>”</a:t>
            </a:r>
          </a:p>
          <a:p>
            <a:r>
              <a:rPr lang="en-US" dirty="0" smtClean="0"/>
              <a:t>Echo $a</a:t>
            </a:r>
          </a:p>
          <a:p>
            <a:r>
              <a:rPr lang="en-US" dirty="0" smtClean="0"/>
              <a:t>Bash</a:t>
            </a:r>
          </a:p>
          <a:p>
            <a:r>
              <a:rPr lang="en-US" dirty="0" smtClean="0"/>
              <a:t>Echo $a</a:t>
            </a:r>
          </a:p>
          <a:p>
            <a:r>
              <a:rPr lang="en-US" dirty="0" smtClean="0"/>
              <a:t>Exit</a:t>
            </a:r>
          </a:p>
          <a:p>
            <a:r>
              <a:rPr lang="en-US" dirty="0" smtClean="0"/>
              <a:t>Echo $a</a:t>
            </a:r>
          </a:p>
          <a:p>
            <a:r>
              <a:rPr lang="en-US" dirty="0" smtClean="0"/>
              <a:t>Now---- exit</a:t>
            </a:r>
          </a:p>
          <a:p>
            <a:r>
              <a:rPr lang="en-US" dirty="0" smtClean="0"/>
              <a:t>Export </a:t>
            </a:r>
            <a:r>
              <a:rPr lang="en-US" dirty="0"/>
              <a:t>A=“</a:t>
            </a:r>
            <a:r>
              <a:rPr lang="en-US" dirty="0" err="1"/>
              <a:t>ali</a:t>
            </a:r>
            <a:r>
              <a:rPr lang="en-US" dirty="0"/>
              <a:t>”</a:t>
            </a:r>
          </a:p>
          <a:p>
            <a:r>
              <a:rPr lang="en-US" dirty="0"/>
              <a:t>Echo $a</a:t>
            </a:r>
          </a:p>
          <a:p>
            <a:r>
              <a:rPr lang="en-US" dirty="0"/>
              <a:t>Bash</a:t>
            </a:r>
          </a:p>
          <a:p>
            <a:r>
              <a:rPr lang="en-US" dirty="0"/>
              <a:t>Echo $a</a:t>
            </a:r>
          </a:p>
          <a:p>
            <a:r>
              <a:rPr lang="en-US" dirty="0"/>
              <a:t>Exit</a:t>
            </a:r>
          </a:p>
          <a:p>
            <a:r>
              <a:rPr lang="en-US" dirty="0"/>
              <a:t>Echo $</a:t>
            </a:r>
            <a:r>
              <a:rPr lang="en-US" dirty="0" smtClean="0"/>
              <a:t>a</a:t>
            </a:r>
          </a:p>
          <a:p>
            <a:r>
              <a:rPr lang="en-US" dirty="0" smtClean="0"/>
              <a:t>Now --- logout </a:t>
            </a:r>
          </a:p>
          <a:p>
            <a:r>
              <a:rPr lang="en-US" dirty="0"/>
              <a:t>Echo $a</a:t>
            </a:r>
          </a:p>
          <a:p>
            <a:r>
              <a:rPr lang="en-US" dirty="0" err="1" smtClean="0"/>
              <a:t>env</a:t>
            </a:r>
            <a:endParaRPr lang="en-US" dirty="0" smtClean="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676672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1"/>
          <p:cNvSpPr>
            <a:spLocks noChangeArrowheads="1"/>
          </p:cNvSpPr>
          <p:nvPr/>
        </p:nvSpPr>
        <p:spPr bwMode="auto">
          <a:xfrm>
            <a:off x="381000" y="1185525"/>
            <a:ext cx="1322246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rPr>
              <a:t>Set an Environment Variable in Linux Permanently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If you wish a variable to persist after you close the shell session, you need to set it as an environmental variable permanently. You can choose between setting it for the current user or all users.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1. To set permanent environment variables for a single user, edit the </a:t>
            </a:r>
            <a:r>
              <a:rPr kumimoji="0" lang="en-US" altLang="en-US" sz="1200" b="1" i="0" u="none" strike="noStrike" cap="none" normalizeH="0" baseline="0" dirty="0" smtClean="0">
                <a:ln>
                  <a:noFill/>
                </a:ln>
                <a:solidFill>
                  <a:schemeClr val="tx1"/>
                </a:solidFill>
                <a:effectLst/>
                <a:latin typeface="Arial Unicode MS" panose="020B0604020202020204" pitchFamily="34" charset="-128"/>
              </a:rPr>
              <a:t>.</a:t>
            </a:r>
            <a:r>
              <a:rPr kumimoji="0" lang="en-US" altLang="en-US" sz="1200" b="1" i="0" u="none" strike="noStrike" cap="none" normalizeH="0" baseline="0" dirty="0" err="1" smtClean="0">
                <a:ln>
                  <a:noFill/>
                </a:ln>
                <a:solidFill>
                  <a:schemeClr val="tx1"/>
                </a:solidFill>
                <a:effectLst/>
                <a:latin typeface="Arial Unicode MS" panose="020B0604020202020204" pitchFamily="34" charset="-128"/>
              </a:rPr>
              <a:t>bashrc</a:t>
            </a:r>
            <a:r>
              <a:rPr kumimoji="0" lang="en-US" altLang="en-US" sz="1200" b="0" i="0" u="none" strike="noStrike" cap="none" normalizeH="0" baseline="0" dirty="0" smtClean="0">
                <a:ln>
                  <a:noFill/>
                </a:ln>
                <a:solidFill>
                  <a:schemeClr val="tx1"/>
                </a:solidFill>
                <a:effectLst/>
              </a:rPr>
              <a:t> file:</a:t>
            </a:r>
            <a:endParaRPr kumimoji="0" lang="en-US" altLang="en-US" sz="12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sudo</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nano</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bashrc</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2. Write a line for each variable you wish to add using the following 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export [VARIABLE_NAME]=[</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variable_value</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3. Save and exit the file. The changes are applied after you restart the shell. If you want to apply the changes during the current session, use the </a:t>
            </a:r>
            <a:r>
              <a:rPr kumimoji="0" lang="en-US" altLang="en-US" sz="1200" b="0" i="0" u="none" strike="noStrike" cap="none" normalizeH="0" baseline="0" dirty="0" smtClean="0">
                <a:ln>
                  <a:noFill/>
                </a:ln>
                <a:solidFill>
                  <a:schemeClr val="tx1"/>
                </a:solidFill>
                <a:effectLst/>
                <a:latin typeface="Arial" panose="020B0604020202020204" pitchFamily="34" charset="0"/>
                <a:hlinkClick r:id="rId2"/>
              </a:rPr>
              <a:t>source command</a:t>
            </a:r>
            <a:r>
              <a:rPr kumimoji="0" lang="en-US" altLang="en-US" sz="1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source ~/.</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bashrc</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4. To set permanent environment variables for all users, create an </a:t>
            </a:r>
            <a:r>
              <a:rPr kumimoji="0" lang="en-US" altLang="en-US" sz="1200" b="1" i="0" u="none" strike="noStrike" cap="none" normalizeH="0" baseline="0" dirty="0" smtClean="0">
                <a:ln>
                  <a:noFill/>
                </a:ln>
                <a:solidFill>
                  <a:schemeClr val="tx1"/>
                </a:solidFill>
                <a:effectLst/>
                <a:latin typeface="Arial Unicode MS" panose="020B0604020202020204" pitchFamily="34" charset="-128"/>
              </a:rPr>
              <a:t>.</a:t>
            </a:r>
            <a:r>
              <a:rPr kumimoji="0" lang="en-US" altLang="en-US" sz="1200" b="1" i="0" u="none" strike="noStrike" cap="none" normalizeH="0" baseline="0" dirty="0" err="1" smtClean="0">
                <a:ln>
                  <a:noFill/>
                </a:ln>
                <a:solidFill>
                  <a:schemeClr val="tx1"/>
                </a:solidFill>
                <a:effectLst/>
                <a:latin typeface="Arial Unicode MS" panose="020B0604020202020204" pitchFamily="34" charset="-128"/>
              </a:rPr>
              <a:t>sh</a:t>
            </a:r>
            <a:r>
              <a:rPr kumimoji="0" lang="en-US" altLang="en-US" sz="1200" b="0" i="0" u="none" strike="noStrike" cap="none" normalizeH="0" baseline="0" dirty="0" smtClean="0">
                <a:ln>
                  <a:noFill/>
                </a:ln>
                <a:solidFill>
                  <a:schemeClr val="tx1"/>
                </a:solidFill>
                <a:effectLst/>
              </a:rPr>
              <a:t> file in the </a:t>
            </a:r>
            <a:r>
              <a:rPr kumimoji="0" lang="en-US" altLang="en-US" sz="1200" b="1" i="0" u="none" strike="noStrike" cap="none" normalizeH="0" baseline="0" dirty="0" smtClean="0">
                <a:ln>
                  <a:noFill/>
                </a:ln>
                <a:solidFill>
                  <a:schemeClr val="tx1"/>
                </a:solidFill>
                <a:effectLst/>
                <a:latin typeface="Arial Unicode MS" panose="020B0604020202020204" pitchFamily="34" charset="-128"/>
              </a:rPr>
              <a:t>/</a:t>
            </a:r>
            <a:r>
              <a:rPr kumimoji="0" lang="en-US" altLang="en-US" sz="1200" b="1" i="0" u="none" strike="noStrike" cap="none" normalizeH="0" baseline="0" dirty="0" err="1" smtClean="0">
                <a:ln>
                  <a:noFill/>
                </a:ln>
                <a:solidFill>
                  <a:schemeClr val="tx1"/>
                </a:solidFill>
                <a:effectLst/>
                <a:latin typeface="Arial Unicode MS" panose="020B0604020202020204" pitchFamily="34" charset="-128"/>
              </a:rPr>
              <a:t>etc</a:t>
            </a:r>
            <a:r>
              <a:rPr kumimoji="0" lang="en-US" altLang="en-US" sz="1200" b="1" i="0" u="none" strike="noStrike" cap="none" normalizeH="0" baseline="0" dirty="0" smtClean="0">
                <a:ln>
                  <a:noFill/>
                </a:ln>
                <a:solidFill>
                  <a:schemeClr val="tx1"/>
                </a:solidFill>
                <a:effectLst/>
                <a:latin typeface="Arial Unicode MS" panose="020B0604020202020204" pitchFamily="34" charset="-128"/>
              </a:rPr>
              <a:t>/</a:t>
            </a:r>
            <a:r>
              <a:rPr kumimoji="0" lang="en-US" altLang="en-US" sz="1200" b="1" i="0" u="none" strike="noStrike" cap="none" normalizeH="0" baseline="0" dirty="0" err="1" smtClean="0">
                <a:ln>
                  <a:noFill/>
                </a:ln>
                <a:solidFill>
                  <a:schemeClr val="tx1"/>
                </a:solidFill>
                <a:effectLst/>
                <a:latin typeface="Arial Unicode MS" panose="020B0604020202020204" pitchFamily="34" charset="-128"/>
              </a:rPr>
              <a:t>profile.d</a:t>
            </a:r>
            <a:r>
              <a:rPr kumimoji="0" lang="en-US" altLang="en-US" sz="1200" b="0" i="0" u="none" strike="noStrike" cap="none" normalizeH="0" baseline="0" dirty="0" smtClean="0">
                <a:ln>
                  <a:noFill/>
                </a:ln>
                <a:solidFill>
                  <a:schemeClr val="tx1"/>
                </a:solidFill>
                <a:effectLst/>
              </a:rPr>
              <a:t> folder: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sudo</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nano</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etc</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profile.d</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/[filename].sh</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5. The syntax to add variables to the file is the same as with </a:t>
            </a:r>
            <a:r>
              <a:rPr kumimoji="0" lang="en-US" altLang="en-US" sz="1200" b="1" i="0" u="none" strike="noStrike" cap="none" normalizeH="0" baseline="0" dirty="0" smtClean="0">
                <a:ln>
                  <a:noFill/>
                </a:ln>
                <a:solidFill>
                  <a:schemeClr val="tx1"/>
                </a:solidFill>
                <a:effectLst/>
                <a:latin typeface="Arial Unicode MS" panose="020B0604020202020204" pitchFamily="34" charset="-128"/>
              </a:rPr>
              <a:t>.</a:t>
            </a:r>
            <a:r>
              <a:rPr kumimoji="0" lang="en-US" altLang="en-US" sz="1200" b="1" i="0" u="none" strike="noStrike" cap="none" normalizeH="0" baseline="0" dirty="0" err="1" smtClean="0">
                <a:ln>
                  <a:noFill/>
                </a:ln>
                <a:solidFill>
                  <a:schemeClr val="tx1"/>
                </a:solidFill>
                <a:effectLst/>
                <a:latin typeface="Arial Unicode MS" panose="020B0604020202020204" pitchFamily="34" charset="-128"/>
              </a:rPr>
              <a:t>bashrc</a:t>
            </a:r>
            <a:r>
              <a:rPr kumimoji="0" lang="en-US" altLang="en-US" sz="1200" b="0" i="0" u="none" strike="noStrike" cap="none" normalizeH="0" baseline="0" dirty="0" smtClean="0">
                <a:ln>
                  <a:noFill/>
                </a:ln>
                <a:solidFill>
                  <a:schemeClr val="tx1"/>
                </a:solidFill>
                <a:effectLst/>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6. Save and exit the file. The changes are applied at the next logging in</a:t>
            </a:r>
          </a:p>
        </p:txBody>
      </p:sp>
      <p:pic>
        <p:nvPicPr>
          <p:cNvPr id="1026" name="Picture 2" descr="Editing the .bashrc file in na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52671663"/>
            <a:ext cx="7620000" cy="34575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diting the file in the /etc/profile.d folder in na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0576838"/>
            <a:ext cx="76200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081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13" name="Table 12"/>
          <p:cNvGraphicFramePr>
            <a:graphicFrameLocks noGrp="1"/>
          </p:cNvGraphicFramePr>
          <p:nvPr>
            <p:extLst/>
          </p:nvPr>
        </p:nvGraphicFramePr>
        <p:xfrm>
          <a:off x="1828800" y="152401"/>
          <a:ext cx="4800600" cy="6553200"/>
        </p:xfrm>
        <a:graphic>
          <a:graphicData uri="http://schemas.openxmlformats.org/drawingml/2006/table">
            <a:tbl>
              <a:tblPr/>
              <a:tblGrid>
                <a:gridCol w="1600200"/>
                <a:gridCol w="1600200"/>
                <a:gridCol w="1600200"/>
              </a:tblGrid>
              <a:tr h="515421">
                <a:tc>
                  <a:txBody>
                    <a:bodyPr/>
                    <a:lstStyle/>
                    <a:p>
                      <a:pPr algn="l"/>
                      <a:r>
                        <a:rPr lang="en-US" sz="1000" b="1" dirty="0">
                          <a:effectLst/>
                        </a:rPr>
                        <a:t>System Variable</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1">
                          <a:effectLst/>
                        </a:rPr>
                        <a:t>Meaning</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1">
                          <a:effectLst/>
                        </a:rPr>
                        <a:t>To View Variable Value Type</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736314">
                <a:tc>
                  <a:txBody>
                    <a:bodyPr/>
                    <a:lstStyle/>
                    <a:p>
                      <a:pPr algn="l"/>
                      <a:r>
                        <a:rPr lang="en-US" sz="1000" b="0" dirty="0">
                          <a:effectLst/>
                        </a:rPr>
                        <a:t>BASH_VERSION</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Holds the version of this instance of bash.</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echo $BASH_VERSION</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515421">
                <a:tc>
                  <a:txBody>
                    <a:bodyPr/>
                    <a:lstStyle/>
                    <a:p>
                      <a:pPr algn="l"/>
                      <a:r>
                        <a:rPr lang="en-US" sz="1000" b="0">
                          <a:effectLst/>
                        </a:rPr>
                        <a:t>HOSTNAME</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The name of the your computer.</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echo $HOSTNAME</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736314">
                <a:tc>
                  <a:txBody>
                    <a:bodyPr/>
                    <a:lstStyle/>
                    <a:p>
                      <a:pPr algn="l"/>
                      <a:r>
                        <a:rPr lang="en-US" sz="1000" b="0">
                          <a:effectLst/>
                        </a:rPr>
                        <a:t>CDPATH</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The search path for the cd command.</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echo $CDPATH</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957209">
                <a:tc>
                  <a:txBody>
                    <a:bodyPr/>
                    <a:lstStyle/>
                    <a:p>
                      <a:pPr algn="l"/>
                      <a:r>
                        <a:rPr lang="en-US" sz="1000" b="0">
                          <a:effectLst/>
                        </a:rPr>
                        <a:t>HISTFILE</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dirty="0">
                          <a:effectLst/>
                        </a:rPr>
                        <a:t>The name of the file in which command history is saved.</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echo $HISTFILE</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957209">
                <a:tc>
                  <a:txBody>
                    <a:bodyPr/>
                    <a:lstStyle/>
                    <a:p>
                      <a:pPr algn="l"/>
                      <a:r>
                        <a:rPr lang="en-US" sz="1000" b="0">
                          <a:effectLst/>
                        </a:rPr>
                        <a:t>HISTFILESIZE</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The maximum number of lines contained in the history file.</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echo $HISTFILESIZE</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1398998">
                <a:tc>
                  <a:txBody>
                    <a:bodyPr/>
                    <a:lstStyle/>
                    <a:p>
                      <a:pPr algn="l"/>
                      <a:r>
                        <a:rPr lang="en-US" sz="1000" b="0">
                          <a:effectLst/>
                        </a:rPr>
                        <a:t>HISTSIZE</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The number of commands to remember in the command history. The default value is 500.</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echo $HISTSIZE</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736314">
                <a:tc>
                  <a:txBody>
                    <a:bodyPr/>
                    <a:lstStyle/>
                    <a:p>
                      <a:pPr algn="l"/>
                      <a:r>
                        <a:rPr lang="en-US" sz="1000" b="0">
                          <a:effectLst/>
                        </a:rPr>
                        <a:t>HOME</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The home directory of the current user.</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dirty="0">
                          <a:effectLst/>
                        </a:rPr>
                        <a:t>echo $HOME</a:t>
                      </a:r>
                    </a:p>
                  </a:txBody>
                  <a:tcPr marL="50854" marR="50854" marT="25427" marB="25427"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49002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nvPr>
        </p:nvGraphicFramePr>
        <p:xfrm>
          <a:off x="1905000" y="76200"/>
          <a:ext cx="5562600" cy="6837474"/>
        </p:xfrm>
        <a:graphic>
          <a:graphicData uri="http://schemas.openxmlformats.org/drawingml/2006/table">
            <a:tbl>
              <a:tblPr/>
              <a:tblGrid>
                <a:gridCol w="1854200"/>
                <a:gridCol w="1854200"/>
                <a:gridCol w="1854200"/>
              </a:tblGrid>
              <a:tr h="940412">
                <a:tc>
                  <a:txBody>
                    <a:bodyPr/>
                    <a:lstStyle/>
                    <a:p>
                      <a:pPr algn="l"/>
                      <a:r>
                        <a:rPr lang="en-US" sz="1000" b="0" dirty="0">
                          <a:effectLst/>
                        </a:rPr>
                        <a:t>IFS</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The Internal Field Separator that is used for word splitting after expansion and to split lines into words with</a:t>
                      </a:r>
                      <a:br>
                        <a:rPr lang="en-US" sz="1000" b="0">
                          <a:effectLst/>
                        </a:rPr>
                      </a:br>
                      <a:r>
                        <a:rPr lang="en-US" sz="1000" b="0">
                          <a:effectLst/>
                        </a:rPr>
                        <a:t>the read builtin command. The default value is &lt;space&gt;&lt;tab&gt;&lt;newline&gt;.</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echo $IFS</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921900">
                <a:tc>
                  <a:txBody>
                    <a:bodyPr/>
                    <a:lstStyle/>
                    <a:p>
                      <a:pPr algn="l"/>
                      <a:r>
                        <a:rPr lang="en-US" sz="1000" b="0">
                          <a:effectLst/>
                        </a:rPr>
                        <a:t>LANG</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Used to determine the locale category for any category not specifically selected with a variable starting with LC_.</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echo $LANG</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806663">
                <a:tc>
                  <a:txBody>
                    <a:bodyPr/>
                    <a:lstStyle/>
                    <a:p>
                      <a:pPr algn="l"/>
                      <a:r>
                        <a:rPr lang="en-US" sz="1000" b="0">
                          <a:effectLst/>
                        </a:rPr>
                        <a:t>PATH</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dirty="0">
                          <a:effectLst/>
                        </a:rPr>
                        <a:t>The search path for commands. It is a colon-separated list of directories in which the shell looks for commands.</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echo $PATH</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421875">
                <a:tc>
                  <a:txBody>
                    <a:bodyPr/>
                    <a:lstStyle/>
                    <a:p>
                      <a:pPr algn="l"/>
                      <a:r>
                        <a:rPr lang="en-US" sz="1000" b="0">
                          <a:effectLst/>
                        </a:rPr>
                        <a:t>PS1</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Your prompt settings.</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echo $PS1</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1364309">
                <a:tc>
                  <a:txBody>
                    <a:bodyPr/>
                    <a:lstStyle/>
                    <a:p>
                      <a:pPr algn="l"/>
                      <a:r>
                        <a:rPr lang="en-US" sz="1000" b="0">
                          <a:effectLst/>
                        </a:rPr>
                        <a:t>TMOUT</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dirty="0">
                          <a:effectLst/>
                        </a:rPr>
                        <a:t>The default timeout for the read </a:t>
                      </a:r>
                      <a:r>
                        <a:rPr lang="en-US" sz="1000" b="0" dirty="0" err="1">
                          <a:effectLst/>
                        </a:rPr>
                        <a:t>builtin</a:t>
                      </a:r>
                      <a:r>
                        <a:rPr lang="en-US" sz="1000" b="0" dirty="0">
                          <a:effectLst/>
                        </a:rPr>
                        <a:t> command. Also in an interactive shell, the value is interpreted as</a:t>
                      </a:r>
                      <a:br>
                        <a:rPr lang="en-US" sz="1000" b="0" dirty="0">
                          <a:effectLst/>
                        </a:rPr>
                      </a:br>
                      <a:r>
                        <a:rPr lang="en-US" sz="1000" b="0" dirty="0">
                          <a:effectLst/>
                        </a:rPr>
                        <a:t>the number of seconds to wait for input after issuing the command. If not input provided it will logout user.</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dirty="0">
                          <a:effectLst/>
                        </a:rPr>
                        <a:t>echo $TMOUT</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602680">
                <a:tc>
                  <a:txBody>
                    <a:bodyPr/>
                    <a:lstStyle/>
                    <a:p>
                      <a:pPr algn="l"/>
                      <a:r>
                        <a:rPr lang="en-US" sz="1000" b="0">
                          <a:effectLst/>
                        </a:rPr>
                        <a:t>TERM</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Your login terminal type.</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echo $TERM</a:t>
                      </a:r>
                      <a:br>
                        <a:rPr lang="en-US" sz="1000" b="0">
                          <a:effectLst/>
                        </a:rPr>
                      </a:br>
                      <a:r>
                        <a:rPr lang="en-US" sz="1000" b="0">
                          <a:effectLst/>
                        </a:rPr>
                        <a:t>export TERM=vt100</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421875">
                <a:tc>
                  <a:txBody>
                    <a:bodyPr/>
                    <a:lstStyle/>
                    <a:p>
                      <a:pPr algn="l"/>
                      <a:r>
                        <a:rPr lang="en-US" sz="1000" b="0">
                          <a:effectLst/>
                        </a:rPr>
                        <a:t>SHELL</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Set path to login shell.</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echo $SHELL</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602680">
                <a:tc>
                  <a:txBody>
                    <a:bodyPr/>
                    <a:lstStyle/>
                    <a:p>
                      <a:pPr algn="l"/>
                      <a:r>
                        <a:rPr lang="en-US" sz="1000" b="0">
                          <a:effectLst/>
                        </a:rPr>
                        <a:t>DISPLAY</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Set X display name</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echo $DISPLAY</a:t>
                      </a:r>
                      <a:br>
                        <a:rPr lang="en-US" sz="1000" b="0">
                          <a:effectLst/>
                        </a:rPr>
                      </a:br>
                      <a:r>
                        <a:rPr lang="en-US" sz="1000" b="0">
                          <a:effectLst/>
                        </a:rPr>
                        <a:t>export DISPLAY=:0.1</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602680">
                <a:tc>
                  <a:txBody>
                    <a:bodyPr/>
                    <a:lstStyle/>
                    <a:p>
                      <a:pPr algn="l"/>
                      <a:r>
                        <a:rPr lang="en-US" sz="1000" b="0">
                          <a:effectLst/>
                        </a:rPr>
                        <a:t>EDITOR</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a:effectLst/>
                        </a:rPr>
                        <a:t>Set name of default text editor.</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US" sz="1000" b="0" dirty="0">
                          <a:effectLst/>
                        </a:rPr>
                        <a:t>export EDITOR=/</a:t>
                      </a:r>
                      <a:r>
                        <a:rPr lang="en-US" sz="1000" b="0" dirty="0" err="1">
                          <a:effectLst/>
                        </a:rPr>
                        <a:t>usr</a:t>
                      </a:r>
                      <a:r>
                        <a:rPr lang="en-US" sz="1000" b="0" dirty="0">
                          <a:effectLst/>
                        </a:rPr>
                        <a:t>/bin/vim</a:t>
                      </a:r>
                    </a:p>
                  </a:txBody>
                  <a:tcPr marL="26011" marR="26011" marT="13006" marB="13006"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bl>
          </a:graphicData>
        </a:graphic>
      </p:graphicFrame>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587821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oAutofit/>
          </a:bodyPr>
          <a:lstStyle/>
          <a:p>
            <a:r>
              <a:rPr lang="en-US" sz="7200" b="1" dirty="0" smtClean="0"/>
              <a:t>Control </a:t>
            </a:r>
            <a:br>
              <a:rPr lang="en-US" sz="7200" b="1" dirty="0" smtClean="0"/>
            </a:br>
            <a:r>
              <a:rPr lang="en-US" sz="7200" b="1" dirty="0" smtClean="0"/>
              <a:t>Operators</a:t>
            </a:r>
            <a:endParaRPr lang="en-US" sz="72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417412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quotes</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Notice </a:t>
            </a:r>
            <a:r>
              <a:rPr lang="en-US" dirty="0"/>
              <a:t>that double quotes still allow the parsing of variables, whereas single quotes </a:t>
            </a:r>
            <a:r>
              <a:rPr lang="en-US" dirty="0" smtClean="0"/>
              <a:t>prevent this</a:t>
            </a:r>
            <a:r>
              <a:rPr lang="en-US" dirty="0"/>
              <a:t>.</a:t>
            </a:r>
          </a:p>
          <a:p>
            <a:pPr marL="0" indent="0">
              <a:buNone/>
            </a:pPr>
            <a:r>
              <a:rPr lang="en-US" dirty="0" smtClean="0"/>
              <a:t>$ </a:t>
            </a:r>
            <a:r>
              <a:rPr lang="en-US" dirty="0" err="1"/>
              <a:t>MyVar</a:t>
            </a:r>
            <a:r>
              <a:rPr lang="en-US" dirty="0"/>
              <a:t>=555</a:t>
            </a:r>
          </a:p>
          <a:p>
            <a:pPr marL="0" indent="0">
              <a:buNone/>
            </a:pPr>
            <a:r>
              <a:rPr lang="en-US" dirty="0" smtClean="0"/>
              <a:t>$ </a:t>
            </a:r>
            <a:r>
              <a:rPr lang="en-US" dirty="0"/>
              <a:t>echo $</a:t>
            </a:r>
            <a:r>
              <a:rPr lang="en-US" dirty="0" err="1"/>
              <a:t>MyVar</a:t>
            </a:r>
            <a:endParaRPr lang="en-US" dirty="0"/>
          </a:p>
          <a:p>
            <a:pPr marL="0" indent="0">
              <a:buNone/>
            </a:pPr>
            <a:r>
              <a:rPr lang="en-US" dirty="0"/>
              <a:t>555</a:t>
            </a:r>
          </a:p>
          <a:p>
            <a:pPr marL="0" indent="0">
              <a:buNone/>
            </a:pPr>
            <a:r>
              <a:rPr lang="en-US" dirty="0" smtClean="0"/>
              <a:t>$ </a:t>
            </a:r>
            <a:r>
              <a:rPr lang="en-US" dirty="0"/>
              <a:t>echo "$</a:t>
            </a:r>
            <a:r>
              <a:rPr lang="en-US" dirty="0" err="1"/>
              <a:t>MyVar</a:t>
            </a:r>
            <a:r>
              <a:rPr lang="en-US" dirty="0"/>
              <a:t>"</a:t>
            </a:r>
          </a:p>
          <a:p>
            <a:pPr marL="0" indent="0">
              <a:buNone/>
            </a:pPr>
            <a:r>
              <a:rPr lang="en-US" dirty="0"/>
              <a:t>555</a:t>
            </a:r>
          </a:p>
          <a:p>
            <a:pPr marL="0" indent="0">
              <a:buNone/>
            </a:pPr>
            <a:r>
              <a:rPr lang="en-US" dirty="0" smtClean="0"/>
              <a:t>$ </a:t>
            </a:r>
            <a:r>
              <a:rPr lang="en-US" dirty="0"/>
              <a:t>echo '$</a:t>
            </a:r>
            <a:r>
              <a:rPr lang="en-US" dirty="0" err="1"/>
              <a:t>MyVar</a:t>
            </a:r>
            <a:r>
              <a:rPr lang="en-US" dirty="0"/>
              <a:t>'</a:t>
            </a:r>
          </a:p>
          <a:p>
            <a:pPr marL="0" indent="0">
              <a:buNone/>
            </a:pPr>
            <a:r>
              <a:rPr lang="en-US" dirty="0"/>
              <a:t>$</a:t>
            </a:r>
            <a:r>
              <a:rPr lang="en-US" dirty="0" err="1"/>
              <a:t>MyVar</a:t>
            </a:r>
            <a:endParaRPr lang="en-US" dirty="0"/>
          </a:p>
          <a:p>
            <a:r>
              <a:rPr lang="en-US" dirty="0"/>
              <a:t>The bash shell will replace variables with their value in double quoted lines, but not in </a:t>
            </a:r>
            <a:r>
              <a:rPr lang="en-US" dirty="0" smtClean="0"/>
              <a:t>single quoted </a:t>
            </a:r>
            <a:r>
              <a:rPr lang="en-US" dirty="0"/>
              <a:t>lines.</a:t>
            </a:r>
          </a:p>
          <a:p>
            <a:pPr marL="0" indent="0">
              <a:buNone/>
            </a:pPr>
            <a:r>
              <a:rPr lang="en-US" dirty="0" smtClean="0"/>
              <a:t>$ </a:t>
            </a:r>
            <a:r>
              <a:rPr lang="en-US" dirty="0"/>
              <a:t>city=</a:t>
            </a:r>
            <a:r>
              <a:rPr lang="en-US" dirty="0" err="1"/>
              <a:t>Burtonville</a:t>
            </a:r>
            <a:endParaRPr lang="en-US" dirty="0"/>
          </a:p>
          <a:p>
            <a:pPr marL="0" indent="0">
              <a:buNone/>
            </a:pPr>
            <a:r>
              <a:rPr lang="en-US" dirty="0" smtClean="0"/>
              <a:t>$ </a:t>
            </a:r>
            <a:r>
              <a:rPr lang="en-US" dirty="0"/>
              <a:t>echo "We are in $city today."</a:t>
            </a:r>
          </a:p>
          <a:p>
            <a:pPr marL="0" indent="0">
              <a:buNone/>
            </a:pPr>
            <a:r>
              <a:rPr lang="en-US" dirty="0"/>
              <a:t>We are in </a:t>
            </a:r>
            <a:r>
              <a:rPr lang="en-US" dirty="0" err="1"/>
              <a:t>Burtonville</a:t>
            </a:r>
            <a:r>
              <a:rPr lang="en-US" dirty="0"/>
              <a:t> today.</a:t>
            </a:r>
          </a:p>
          <a:p>
            <a:pPr marL="0" indent="0">
              <a:buNone/>
            </a:pPr>
            <a:r>
              <a:rPr lang="en-US" dirty="0" smtClean="0"/>
              <a:t>$ </a:t>
            </a:r>
            <a:r>
              <a:rPr lang="en-US" dirty="0"/>
              <a:t>echo 'We are in $city today.'</a:t>
            </a:r>
          </a:p>
          <a:p>
            <a:pPr marL="0" indent="0">
              <a:buNone/>
            </a:pPr>
            <a:r>
              <a:rPr lang="en-US" dirty="0"/>
              <a:t>We are in $city today.</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486741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unset</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Use </a:t>
            </a:r>
            <a:r>
              <a:rPr lang="en-US" dirty="0"/>
              <a:t>the </a:t>
            </a:r>
            <a:r>
              <a:rPr lang="en-US" b="1" dirty="0"/>
              <a:t>unset </a:t>
            </a:r>
            <a:r>
              <a:rPr lang="en-US" dirty="0"/>
              <a:t>command to remove a variable from your shell environment.</a:t>
            </a:r>
          </a:p>
          <a:p>
            <a:pPr marL="0" indent="0">
              <a:buNone/>
            </a:pPr>
            <a:r>
              <a:rPr lang="en-US" dirty="0" smtClean="0"/>
              <a:t>$ </a:t>
            </a:r>
            <a:r>
              <a:rPr lang="en-US" dirty="0" err="1"/>
              <a:t>MyVar</a:t>
            </a:r>
            <a:r>
              <a:rPr lang="en-US" dirty="0"/>
              <a:t>=8472</a:t>
            </a:r>
          </a:p>
          <a:p>
            <a:pPr marL="0" indent="0">
              <a:buNone/>
            </a:pPr>
            <a:r>
              <a:rPr lang="en-US" dirty="0" smtClean="0"/>
              <a:t>$ </a:t>
            </a:r>
            <a:r>
              <a:rPr lang="en-US" dirty="0"/>
              <a:t>echo $</a:t>
            </a:r>
            <a:r>
              <a:rPr lang="en-US" dirty="0" err="1"/>
              <a:t>MyVar</a:t>
            </a:r>
            <a:endParaRPr lang="en-US" dirty="0"/>
          </a:p>
          <a:p>
            <a:pPr marL="0" indent="0">
              <a:buNone/>
            </a:pPr>
            <a:r>
              <a:rPr lang="en-US" dirty="0"/>
              <a:t>8472</a:t>
            </a:r>
          </a:p>
          <a:p>
            <a:pPr marL="0" indent="0">
              <a:buNone/>
            </a:pPr>
            <a:r>
              <a:rPr lang="en-US" dirty="0" smtClean="0"/>
              <a:t>$ </a:t>
            </a:r>
            <a:r>
              <a:rPr lang="en-US" dirty="0"/>
              <a:t>unset </a:t>
            </a:r>
            <a:r>
              <a:rPr lang="en-US" dirty="0" err="1"/>
              <a:t>MyVar</a:t>
            </a:r>
            <a:endParaRPr lang="en-US" dirty="0"/>
          </a:p>
          <a:p>
            <a:pPr marL="0" indent="0">
              <a:buNone/>
            </a:pPr>
            <a:r>
              <a:rPr lang="en-US" dirty="0" smtClean="0"/>
              <a:t>$ </a:t>
            </a:r>
            <a:r>
              <a:rPr lang="en-US" dirty="0"/>
              <a:t>echo $</a:t>
            </a:r>
            <a:r>
              <a:rPr lang="en-US" dirty="0" err="1"/>
              <a:t>MyVar</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51073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$PATH</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a:t>$PATH </a:t>
            </a:r>
            <a:r>
              <a:rPr lang="en-US" dirty="0"/>
              <a:t>variable is determines where the shell is looking for commands to </a:t>
            </a:r>
            <a:r>
              <a:rPr lang="en-US" dirty="0" smtClean="0"/>
              <a:t>execute (</a:t>
            </a:r>
            <a:r>
              <a:rPr lang="en-US" dirty="0"/>
              <a:t>unless the command is </a:t>
            </a:r>
            <a:r>
              <a:rPr lang="en-US" dirty="0" err="1"/>
              <a:t>builtin</a:t>
            </a:r>
            <a:r>
              <a:rPr lang="en-US" dirty="0"/>
              <a:t> or aliased). </a:t>
            </a:r>
          </a:p>
          <a:p>
            <a:pPr marL="0" indent="0">
              <a:buNone/>
            </a:pPr>
            <a:r>
              <a:rPr lang="en-US" dirty="0" smtClean="0"/>
              <a:t>$ </a:t>
            </a:r>
            <a:r>
              <a:rPr lang="en-US" dirty="0"/>
              <a:t>echo $PATH</a:t>
            </a:r>
          </a:p>
          <a:p>
            <a:pPr marL="0" indent="0">
              <a:buNone/>
            </a:pPr>
            <a:r>
              <a:rPr lang="en-US" dirty="0"/>
              <a:t>/</a:t>
            </a:r>
            <a:r>
              <a:rPr lang="en-US" dirty="0" err="1"/>
              <a:t>usr</a:t>
            </a:r>
            <a:r>
              <a:rPr lang="en-US" dirty="0"/>
              <a:t>/</a:t>
            </a:r>
            <a:r>
              <a:rPr lang="en-US" dirty="0" err="1"/>
              <a:t>kerberos</a:t>
            </a:r>
            <a:r>
              <a:rPr lang="en-US" dirty="0"/>
              <a:t>/bin:/</a:t>
            </a:r>
            <a:r>
              <a:rPr lang="en-US" dirty="0" err="1"/>
              <a:t>usr</a:t>
            </a:r>
            <a:r>
              <a:rPr lang="en-US" dirty="0"/>
              <a:t>/local/bin:/bin:/</a:t>
            </a:r>
            <a:r>
              <a:rPr lang="en-US" dirty="0" err="1"/>
              <a:t>usr</a:t>
            </a:r>
            <a:r>
              <a:rPr lang="en-US" dirty="0"/>
              <a:t>/bin</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874306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p:txBody>
          <a:bodyPr/>
          <a:lstStyle/>
          <a:p>
            <a:r>
              <a:rPr lang="en-US" dirty="0" smtClean="0"/>
              <a:t>Unset PATH</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197910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delineate variables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Until </a:t>
            </a:r>
            <a:r>
              <a:rPr lang="en-US" dirty="0"/>
              <a:t>now, we have seen that bash interprets a variable starting from a dollar sign, </a:t>
            </a:r>
            <a:r>
              <a:rPr lang="en-US" dirty="0" smtClean="0"/>
              <a:t>continuing until </a:t>
            </a:r>
            <a:r>
              <a:rPr lang="en-US" dirty="0"/>
              <a:t>the first occurrence of a non-alphanumeric character that is not an underscore. In </a:t>
            </a:r>
            <a:r>
              <a:rPr lang="en-US" dirty="0" smtClean="0"/>
              <a:t>some situations</a:t>
            </a:r>
            <a:r>
              <a:rPr lang="en-US" dirty="0"/>
              <a:t>, this can be a problem. This issue can be resolved with curly braces like in </a:t>
            </a:r>
            <a:r>
              <a:rPr lang="en-US" dirty="0" smtClean="0"/>
              <a:t>this example</a:t>
            </a:r>
            <a:r>
              <a:rPr lang="en-US" dirty="0"/>
              <a:t>.</a:t>
            </a:r>
          </a:p>
          <a:p>
            <a:pPr marL="0" indent="0">
              <a:buNone/>
            </a:pPr>
            <a:r>
              <a:rPr lang="en-US" dirty="0" smtClean="0"/>
              <a:t>$ </a:t>
            </a:r>
            <a:r>
              <a:rPr lang="en-US" dirty="0"/>
              <a:t>prefix=Super</a:t>
            </a:r>
          </a:p>
          <a:p>
            <a:pPr marL="0" indent="0">
              <a:buNone/>
            </a:pPr>
            <a:r>
              <a:rPr lang="en-US" dirty="0" smtClean="0"/>
              <a:t>$ </a:t>
            </a:r>
            <a:r>
              <a:rPr lang="en-US" dirty="0"/>
              <a:t>echo Hello $</a:t>
            </a:r>
            <a:r>
              <a:rPr lang="en-US" dirty="0" err="1"/>
              <a:t>prefixman</a:t>
            </a:r>
            <a:r>
              <a:rPr lang="en-US" dirty="0"/>
              <a:t> and $</a:t>
            </a:r>
            <a:r>
              <a:rPr lang="en-US" dirty="0" err="1"/>
              <a:t>prefixgirl</a:t>
            </a:r>
            <a:endParaRPr lang="en-US" dirty="0"/>
          </a:p>
          <a:p>
            <a:pPr marL="0" indent="0">
              <a:buNone/>
            </a:pPr>
            <a:r>
              <a:rPr lang="en-US" dirty="0"/>
              <a:t>Hello and</a:t>
            </a:r>
          </a:p>
          <a:p>
            <a:pPr marL="0" indent="0">
              <a:buNone/>
            </a:pPr>
            <a:r>
              <a:rPr lang="en-US" dirty="0" smtClean="0"/>
              <a:t>$ </a:t>
            </a:r>
            <a:r>
              <a:rPr lang="en-US" dirty="0"/>
              <a:t>echo Hello ${prefix}man and ${prefix}girl</a:t>
            </a:r>
          </a:p>
          <a:p>
            <a:pPr marL="0" indent="0">
              <a:buNone/>
            </a:pPr>
            <a:r>
              <a:rPr lang="en-US" dirty="0"/>
              <a:t>Hello Superman and </a:t>
            </a:r>
            <a:r>
              <a:rPr lang="en-US" dirty="0" err="1"/>
              <a:t>Supergirl</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90245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unbound variables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example below tries to display the value of the </a:t>
            </a:r>
            <a:r>
              <a:rPr lang="en-US" b="1" dirty="0"/>
              <a:t>$</a:t>
            </a:r>
            <a:r>
              <a:rPr lang="en-US" b="1" dirty="0" err="1"/>
              <a:t>MyVar</a:t>
            </a:r>
            <a:r>
              <a:rPr lang="en-US" b="1" dirty="0"/>
              <a:t> </a:t>
            </a:r>
            <a:r>
              <a:rPr lang="en-US" dirty="0"/>
              <a:t>variable, but it fails because </a:t>
            </a:r>
            <a:r>
              <a:rPr lang="en-US" dirty="0" smtClean="0"/>
              <a:t>the variable </a:t>
            </a:r>
            <a:r>
              <a:rPr lang="en-US" dirty="0"/>
              <a:t>does not exist. By default the shell will display nothing when a variable is </a:t>
            </a:r>
            <a:r>
              <a:rPr lang="en-US" dirty="0" smtClean="0"/>
              <a:t>unbound (</a:t>
            </a:r>
            <a:r>
              <a:rPr lang="en-US" dirty="0"/>
              <a:t>does not exist).</a:t>
            </a:r>
          </a:p>
          <a:p>
            <a:pPr marL="0" indent="0">
              <a:buNone/>
            </a:pPr>
            <a:r>
              <a:rPr lang="en-US" dirty="0" smtClean="0"/>
              <a:t>$ </a:t>
            </a:r>
            <a:r>
              <a:rPr lang="en-US" dirty="0"/>
              <a:t>echo $</a:t>
            </a:r>
            <a:r>
              <a:rPr lang="en-US" dirty="0" err="1" smtClean="0"/>
              <a:t>MyVar</a:t>
            </a:r>
            <a:endParaRPr lang="en-US" dirty="0"/>
          </a:p>
          <a:p>
            <a:r>
              <a:rPr lang="en-US" dirty="0"/>
              <a:t>There is, however, the </a:t>
            </a:r>
            <a:r>
              <a:rPr lang="en-US" b="1" dirty="0" err="1"/>
              <a:t>nounset</a:t>
            </a:r>
            <a:r>
              <a:rPr lang="en-US" b="1" dirty="0"/>
              <a:t> </a:t>
            </a:r>
            <a:r>
              <a:rPr lang="en-US" dirty="0"/>
              <a:t>shell option that you can use to generate an error when </a:t>
            </a:r>
            <a:r>
              <a:rPr lang="en-US" dirty="0" smtClean="0"/>
              <a:t>a variable </a:t>
            </a:r>
            <a:r>
              <a:rPr lang="en-US" dirty="0"/>
              <a:t>does not exist.</a:t>
            </a:r>
          </a:p>
          <a:p>
            <a:pPr marL="0" indent="0">
              <a:buNone/>
            </a:pPr>
            <a:r>
              <a:rPr lang="en-US" dirty="0" smtClean="0"/>
              <a:t>$ </a:t>
            </a:r>
            <a:r>
              <a:rPr lang="en-US" dirty="0"/>
              <a:t>set -u</a:t>
            </a:r>
          </a:p>
          <a:p>
            <a:pPr marL="0" indent="0">
              <a:buNone/>
            </a:pPr>
            <a:r>
              <a:rPr lang="en-US" dirty="0" smtClean="0"/>
              <a:t>$ </a:t>
            </a:r>
            <a:r>
              <a:rPr lang="en-US" dirty="0"/>
              <a:t>echo $</a:t>
            </a:r>
            <a:r>
              <a:rPr lang="en-US" dirty="0" err="1"/>
              <a:t>Myvar</a:t>
            </a:r>
            <a:endParaRPr lang="en-US" dirty="0"/>
          </a:p>
          <a:p>
            <a:r>
              <a:rPr lang="en-US" dirty="0"/>
              <a:t>bash: </a:t>
            </a:r>
            <a:r>
              <a:rPr lang="en-US" dirty="0" err="1"/>
              <a:t>Myvar</a:t>
            </a:r>
            <a:r>
              <a:rPr lang="en-US" dirty="0"/>
              <a:t>: unbound </a:t>
            </a:r>
            <a:r>
              <a:rPr lang="en-US" dirty="0" smtClean="0"/>
              <a:t>variable</a:t>
            </a:r>
          </a:p>
          <a:p>
            <a:r>
              <a:rPr lang="en-US" dirty="0" smtClean="0"/>
              <a:t>$ </a:t>
            </a:r>
            <a:r>
              <a:rPr lang="en-US" dirty="0"/>
              <a:t>set +u</a:t>
            </a:r>
          </a:p>
          <a:p>
            <a:pPr marL="0" indent="0">
              <a:buNone/>
            </a:pPr>
            <a:r>
              <a:rPr lang="en-US" smtClean="0"/>
              <a:t>$ </a:t>
            </a:r>
            <a:r>
              <a:rPr lang="en-US" dirty="0"/>
              <a:t>echo $</a:t>
            </a:r>
            <a:r>
              <a:rPr lang="en-US" dirty="0" err="1"/>
              <a:t>Myvar</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289943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a:t>
            </a:r>
            <a:endParaRPr lang="en-US" dirty="0"/>
          </a:p>
        </p:txBody>
      </p:sp>
      <p:sp>
        <p:nvSpPr>
          <p:cNvPr id="3" name="Content Placeholder 2"/>
          <p:cNvSpPr>
            <a:spLocks noGrp="1"/>
          </p:cNvSpPr>
          <p:nvPr>
            <p:ph idx="1"/>
          </p:nvPr>
        </p:nvSpPr>
        <p:spPr/>
        <p:txBody>
          <a:bodyPr>
            <a:normAutofit fontScale="62500" lnSpcReduction="20000"/>
          </a:bodyPr>
          <a:lstStyle/>
          <a:p>
            <a:r>
              <a:rPr lang="en-US" dirty="0"/>
              <a:t>To see older commands, use </a:t>
            </a:r>
            <a:r>
              <a:rPr lang="en-US" b="1" dirty="0"/>
              <a:t>history </a:t>
            </a:r>
            <a:r>
              <a:rPr lang="en-US" dirty="0"/>
              <a:t>to display the shell command history </a:t>
            </a:r>
            <a:endParaRPr lang="en-US" dirty="0" smtClean="0"/>
          </a:p>
          <a:p>
            <a:r>
              <a:rPr lang="en-US" b="1" dirty="0" smtClean="0"/>
              <a:t>History n </a:t>
            </a:r>
            <a:r>
              <a:rPr lang="en-US" dirty="0" smtClean="0"/>
              <a:t>to see the last n commands).</a:t>
            </a:r>
          </a:p>
          <a:p>
            <a:r>
              <a:rPr lang="en-US" dirty="0" smtClean="0"/>
              <a:t>$ </a:t>
            </a:r>
            <a:r>
              <a:rPr lang="en-US" b="1" dirty="0"/>
              <a:t>history 10</a:t>
            </a:r>
          </a:p>
          <a:p>
            <a:r>
              <a:rPr lang="en-US" dirty="0"/>
              <a:t>38 </a:t>
            </a:r>
            <a:r>
              <a:rPr lang="en-US" dirty="0" err="1"/>
              <a:t>mkdir</a:t>
            </a:r>
            <a:r>
              <a:rPr lang="en-US" dirty="0"/>
              <a:t> test</a:t>
            </a:r>
          </a:p>
          <a:p>
            <a:r>
              <a:rPr lang="en-US" dirty="0"/>
              <a:t>39 cd test</a:t>
            </a:r>
          </a:p>
          <a:p>
            <a:r>
              <a:rPr lang="en-US" dirty="0"/>
              <a:t>40 touch file1</a:t>
            </a:r>
          </a:p>
          <a:p>
            <a:r>
              <a:rPr lang="en-US" dirty="0"/>
              <a:t>41 echo hello &gt; file2</a:t>
            </a:r>
          </a:p>
          <a:p>
            <a:r>
              <a:rPr lang="en-US" dirty="0"/>
              <a:t>42 echo It is very cold today &gt; winter.txt</a:t>
            </a:r>
          </a:p>
          <a:p>
            <a:r>
              <a:rPr lang="en-US" dirty="0"/>
              <a:t>43 </a:t>
            </a:r>
            <a:r>
              <a:rPr lang="en-US" dirty="0" err="1"/>
              <a:t>ls</a:t>
            </a:r>
            <a:endParaRPr lang="en-US" dirty="0"/>
          </a:p>
          <a:p>
            <a:r>
              <a:rPr lang="en-US" dirty="0"/>
              <a:t>44 </a:t>
            </a:r>
            <a:r>
              <a:rPr lang="en-US" dirty="0" err="1"/>
              <a:t>ls</a:t>
            </a:r>
            <a:r>
              <a:rPr lang="en-US" dirty="0"/>
              <a:t> -l</a:t>
            </a:r>
          </a:p>
          <a:p>
            <a:r>
              <a:rPr lang="en-US" dirty="0"/>
              <a:t>45 </a:t>
            </a:r>
            <a:r>
              <a:rPr lang="en-US" dirty="0" err="1"/>
              <a:t>cp</a:t>
            </a:r>
            <a:r>
              <a:rPr lang="en-US" dirty="0"/>
              <a:t> winter.txt summer.txt</a:t>
            </a:r>
          </a:p>
          <a:p>
            <a:r>
              <a:rPr lang="en-US" dirty="0"/>
              <a:t>46 </a:t>
            </a:r>
            <a:r>
              <a:rPr lang="en-US" dirty="0" err="1"/>
              <a:t>ls</a:t>
            </a:r>
            <a:r>
              <a:rPr lang="en-US" dirty="0"/>
              <a:t> -l</a:t>
            </a:r>
          </a:p>
          <a:p>
            <a:r>
              <a:rPr lang="en-US" dirty="0"/>
              <a:t>47 history 10</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708217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History !n</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When </a:t>
            </a:r>
            <a:r>
              <a:rPr lang="en-US" dirty="0"/>
              <a:t>typing </a:t>
            </a:r>
            <a:r>
              <a:rPr lang="en-US" b="1" dirty="0"/>
              <a:t>! </a:t>
            </a:r>
            <a:r>
              <a:rPr lang="en-US" dirty="0"/>
              <a:t>followed by the number preceding the command you want repeated, then the</a:t>
            </a:r>
          </a:p>
          <a:p>
            <a:pPr marL="0" indent="0">
              <a:buNone/>
            </a:pPr>
            <a:r>
              <a:rPr lang="en-US" dirty="0"/>
              <a:t>shell will echo the command and execute it.</a:t>
            </a:r>
          </a:p>
          <a:p>
            <a:pPr marL="0" indent="0">
              <a:buNone/>
            </a:pPr>
            <a:r>
              <a:rPr lang="en-US" dirty="0" smtClean="0"/>
              <a:t>$ </a:t>
            </a:r>
            <a:r>
              <a:rPr lang="en-US" b="1" dirty="0"/>
              <a:t>!43</a:t>
            </a:r>
          </a:p>
          <a:p>
            <a:pPr marL="0" indent="0">
              <a:buNone/>
            </a:pPr>
            <a:r>
              <a:rPr lang="en-US" dirty="0" err="1"/>
              <a:t>ls</a:t>
            </a:r>
            <a:endParaRPr lang="en-US" dirty="0"/>
          </a:p>
          <a:p>
            <a:pPr marL="0" indent="0">
              <a:buNone/>
            </a:pPr>
            <a:r>
              <a:rPr lang="en-US" dirty="0"/>
              <a:t>file1 file2 summer.txt winter.txt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476417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t>
            </a:r>
            <a:endParaRPr lang="en-US" dirty="0"/>
          </a:p>
        </p:txBody>
      </p:sp>
      <p:sp>
        <p:nvSpPr>
          <p:cNvPr id="3" name="Content Placeholder 2"/>
          <p:cNvSpPr>
            <a:spLocks noGrp="1"/>
          </p:cNvSpPr>
          <p:nvPr>
            <p:ph idx="1"/>
          </p:nvPr>
        </p:nvSpPr>
        <p:spPr/>
        <p:txBody>
          <a:bodyPr/>
          <a:lstStyle/>
          <a:p>
            <a:r>
              <a:rPr lang="en-US" dirty="0" smtClean="0"/>
              <a:t>All commands are kept in .</a:t>
            </a:r>
            <a:r>
              <a:rPr lang="en-US" dirty="0" err="1" smtClean="0"/>
              <a:t>bash_history</a:t>
            </a:r>
            <a:endParaRPr lang="en-US" dirty="0" smtClean="0"/>
          </a:p>
          <a:p>
            <a:r>
              <a:rPr lang="en-US" dirty="0" smtClean="0"/>
              <a:t>Cat </a:t>
            </a:r>
            <a:r>
              <a:rPr lang="en-US" dirty="0"/>
              <a:t>.</a:t>
            </a:r>
            <a:r>
              <a:rPr lang="en-US" dirty="0" err="1" smtClean="0"/>
              <a:t>bash_history</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491684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$HISTSIZE</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$HISTSIZE variable determines the number of commands that will be remembered </a:t>
            </a:r>
            <a:r>
              <a:rPr lang="en-US" dirty="0" smtClean="0"/>
              <a:t>in your </a:t>
            </a:r>
            <a:r>
              <a:rPr lang="en-US" dirty="0"/>
              <a:t>current environment. Most distributions default this variable to 500 or 1000.</a:t>
            </a:r>
          </a:p>
          <a:p>
            <a:pPr marL="0" indent="0">
              <a:buNone/>
            </a:pPr>
            <a:r>
              <a:rPr lang="en-US" dirty="0" smtClean="0"/>
              <a:t>$</a:t>
            </a:r>
            <a:r>
              <a:rPr lang="en-US" b="1" dirty="0" smtClean="0"/>
              <a:t>echo </a:t>
            </a:r>
            <a:r>
              <a:rPr lang="en-US" b="1" dirty="0"/>
              <a:t>$HISTSIZE</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32015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semicolon</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a:t>
            </a:r>
            <a:r>
              <a:rPr lang="en-US" dirty="0"/>
              <a:t>can put two or more commands on the same line separated by a semicolon </a:t>
            </a:r>
            <a:r>
              <a:rPr lang="en-US" b="1" dirty="0"/>
              <a:t>; </a:t>
            </a:r>
            <a:r>
              <a:rPr lang="en-US" dirty="0"/>
              <a:t>. </a:t>
            </a:r>
            <a:endParaRPr lang="en-US" dirty="0" smtClean="0"/>
          </a:p>
          <a:p>
            <a:pPr marL="0" indent="0">
              <a:buNone/>
            </a:pPr>
            <a:r>
              <a:rPr lang="en-US" dirty="0" smtClean="0"/>
              <a:t>$ </a:t>
            </a:r>
            <a:r>
              <a:rPr lang="en-US" dirty="0"/>
              <a:t>echo Hello</a:t>
            </a:r>
          </a:p>
          <a:p>
            <a:pPr marL="0" indent="0">
              <a:buNone/>
            </a:pPr>
            <a:r>
              <a:rPr lang="en-US" dirty="0"/>
              <a:t>Hello</a:t>
            </a:r>
          </a:p>
          <a:p>
            <a:pPr marL="0" indent="0">
              <a:buNone/>
            </a:pPr>
            <a:r>
              <a:rPr lang="en-US" dirty="0" smtClean="0"/>
              <a:t>$ </a:t>
            </a:r>
            <a:r>
              <a:rPr lang="en-US" dirty="0"/>
              <a:t>echo World</a:t>
            </a:r>
          </a:p>
          <a:p>
            <a:pPr marL="0" indent="0">
              <a:buNone/>
            </a:pPr>
            <a:r>
              <a:rPr lang="en-US" dirty="0"/>
              <a:t>World</a:t>
            </a:r>
          </a:p>
          <a:p>
            <a:pPr marL="0" indent="0">
              <a:buNone/>
            </a:pPr>
            <a:r>
              <a:rPr lang="es-ES" dirty="0" smtClean="0"/>
              <a:t>$ </a:t>
            </a:r>
            <a:r>
              <a:rPr lang="es-ES" dirty="0"/>
              <a:t>echo </a:t>
            </a:r>
            <a:r>
              <a:rPr lang="es-ES" dirty="0" err="1"/>
              <a:t>Hello</a:t>
            </a:r>
            <a:r>
              <a:rPr lang="es-ES" dirty="0"/>
              <a:t> ; echo </a:t>
            </a:r>
            <a:r>
              <a:rPr lang="es-ES" dirty="0" err="1"/>
              <a:t>World</a:t>
            </a:r>
            <a:endParaRPr lang="es-ES" dirty="0"/>
          </a:p>
          <a:p>
            <a:pPr marL="0" indent="0">
              <a:buNone/>
            </a:pPr>
            <a:r>
              <a:rPr lang="en-US" dirty="0"/>
              <a:t>Hello</a:t>
            </a:r>
          </a:p>
          <a:p>
            <a:pPr marL="0" indent="0">
              <a:buNone/>
            </a:pPr>
            <a:r>
              <a:rPr lang="en-US" dirty="0"/>
              <a:t>World</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08699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prevent recording a command</a:t>
            </a:r>
          </a:p>
        </p:txBody>
      </p:sp>
      <p:sp>
        <p:nvSpPr>
          <p:cNvPr id="3" name="Content Placeholder 2"/>
          <p:cNvSpPr>
            <a:spLocks noGrp="1"/>
          </p:cNvSpPr>
          <p:nvPr>
            <p:ph idx="1"/>
          </p:nvPr>
        </p:nvSpPr>
        <p:spPr/>
        <p:txBody>
          <a:bodyPr>
            <a:normAutofit fontScale="77500" lnSpcReduction="20000"/>
          </a:bodyPr>
          <a:lstStyle/>
          <a:p>
            <a:r>
              <a:rPr lang="en-US" dirty="0" smtClean="0"/>
              <a:t>You </a:t>
            </a:r>
            <a:r>
              <a:rPr lang="en-US" dirty="0"/>
              <a:t>can prevent a command from being recorded in </a:t>
            </a:r>
            <a:r>
              <a:rPr lang="en-US" b="1" dirty="0"/>
              <a:t>history </a:t>
            </a:r>
            <a:r>
              <a:rPr lang="en-US" dirty="0"/>
              <a:t>using a space prefix.</a:t>
            </a:r>
          </a:p>
          <a:p>
            <a:pPr marL="0" indent="0">
              <a:buNone/>
            </a:pPr>
            <a:r>
              <a:rPr lang="en-US" dirty="0" smtClean="0"/>
              <a:t>$ </a:t>
            </a:r>
            <a:r>
              <a:rPr lang="en-US" b="1" dirty="0"/>
              <a:t>echo </a:t>
            </a:r>
            <a:r>
              <a:rPr lang="en-US" b="1" dirty="0" err="1"/>
              <a:t>abc</a:t>
            </a:r>
            <a:endParaRPr lang="en-US" b="1" dirty="0"/>
          </a:p>
          <a:p>
            <a:pPr marL="0" indent="0">
              <a:buNone/>
            </a:pPr>
            <a:r>
              <a:rPr lang="en-US" dirty="0" err="1"/>
              <a:t>abc</a:t>
            </a:r>
            <a:endParaRPr lang="en-US" dirty="0"/>
          </a:p>
          <a:p>
            <a:pPr marL="0" indent="0">
              <a:buNone/>
            </a:pPr>
            <a:r>
              <a:rPr lang="en-US" dirty="0" smtClean="0"/>
              <a:t>$  </a:t>
            </a:r>
            <a:r>
              <a:rPr lang="en-US" b="1" dirty="0" smtClean="0"/>
              <a:t>echo </a:t>
            </a:r>
            <a:r>
              <a:rPr lang="en-US" b="1" dirty="0" err="1"/>
              <a:t>def</a:t>
            </a:r>
            <a:endParaRPr lang="en-US" b="1" dirty="0"/>
          </a:p>
          <a:p>
            <a:pPr marL="0" indent="0">
              <a:buNone/>
            </a:pPr>
            <a:r>
              <a:rPr lang="en-US" dirty="0" err="1"/>
              <a:t>def</a:t>
            </a:r>
            <a:endParaRPr lang="en-US" dirty="0"/>
          </a:p>
          <a:p>
            <a:pPr marL="0" indent="0">
              <a:buNone/>
            </a:pPr>
            <a:r>
              <a:rPr lang="en-US" dirty="0" smtClean="0"/>
              <a:t>$ </a:t>
            </a:r>
            <a:r>
              <a:rPr lang="en-US" b="1" dirty="0"/>
              <a:t>echo </a:t>
            </a:r>
            <a:r>
              <a:rPr lang="en-US" b="1" dirty="0" err="1"/>
              <a:t>ghi</a:t>
            </a:r>
            <a:endParaRPr lang="en-US" b="1" dirty="0"/>
          </a:p>
          <a:p>
            <a:pPr marL="0" indent="0">
              <a:buNone/>
            </a:pPr>
            <a:r>
              <a:rPr lang="en-US" dirty="0" err="1"/>
              <a:t>ghi</a:t>
            </a:r>
            <a:endParaRPr lang="en-US" dirty="0"/>
          </a:p>
          <a:p>
            <a:pPr marL="0" indent="0">
              <a:buNone/>
            </a:pPr>
            <a:r>
              <a:rPr lang="en-US" dirty="0" smtClean="0"/>
              <a:t>$ </a:t>
            </a:r>
            <a:r>
              <a:rPr lang="en-US" b="1" dirty="0"/>
              <a:t>history 3</a:t>
            </a:r>
          </a:p>
          <a:p>
            <a:pPr marL="0" indent="0">
              <a:buNone/>
            </a:pPr>
            <a:r>
              <a:rPr lang="en-US" dirty="0"/>
              <a:t>9501 echo </a:t>
            </a:r>
            <a:r>
              <a:rPr lang="en-US" dirty="0" err="1"/>
              <a:t>abc</a:t>
            </a:r>
            <a:endParaRPr lang="en-US" dirty="0"/>
          </a:p>
          <a:p>
            <a:pPr marL="0" indent="0">
              <a:buNone/>
            </a:pPr>
            <a:r>
              <a:rPr lang="en-US" dirty="0"/>
              <a:t>9502 echo </a:t>
            </a:r>
            <a:r>
              <a:rPr lang="en-US" dirty="0" err="1"/>
              <a:t>ghi</a:t>
            </a:r>
            <a:endParaRPr lang="en-US" dirty="0"/>
          </a:p>
          <a:p>
            <a:pPr marL="0" indent="0">
              <a:buNone/>
            </a:pPr>
            <a:r>
              <a:rPr lang="en-US" dirty="0"/>
              <a:t>9503 history 3</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70706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b="1" dirty="0" smtClean="0"/>
              <a:t>File </a:t>
            </a:r>
            <a:r>
              <a:rPr lang="en-US" sz="7200" b="1" dirty="0" err="1" smtClean="0"/>
              <a:t>Globbing</a:t>
            </a:r>
            <a:endParaRPr lang="en-US" sz="7200"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241286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a:t>
            </a:r>
            <a:r>
              <a:rPr lang="en-US" b="1" dirty="0" smtClean="0"/>
              <a:t>ile </a:t>
            </a:r>
            <a:r>
              <a:rPr lang="en-US" b="1" dirty="0" err="1"/>
              <a:t>globbing</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shell is also responsible for </a:t>
            </a:r>
            <a:r>
              <a:rPr lang="en-US" b="1" dirty="0"/>
              <a:t>file </a:t>
            </a:r>
            <a:r>
              <a:rPr lang="en-US" b="1" dirty="0" err="1"/>
              <a:t>globbing</a:t>
            </a:r>
            <a:r>
              <a:rPr lang="en-US" b="1" dirty="0"/>
              <a:t> </a:t>
            </a:r>
            <a:r>
              <a:rPr lang="en-US" dirty="0"/>
              <a:t>(or dynamic filename generation</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006382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r>
              <a:rPr lang="en-US" sz="6600" b="1" dirty="0"/>
              <a:t>Regular Expressions (</a:t>
            </a:r>
            <a:r>
              <a:rPr lang="en-US" sz="6600" b="1" dirty="0" err="1"/>
              <a:t>RegEx</a:t>
            </a:r>
            <a:r>
              <a:rPr lang="en-US" sz="6600" b="1" dirty="0"/>
              <a:t>)</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803384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a:t>
            </a:r>
            <a:endParaRPr lang="en-US" dirty="0"/>
          </a:p>
        </p:txBody>
      </p:sp>
      <p:sp>
        <p:nvSpPr>
          <p:cNvPr id="3" name="Content Placeholder 2"/>
          <p:cNvSpPr>
            <a:spLocks noGrp="1"/>
          </p:cNvSpPr>
          <p:nvPr>
            <p:ph idx="1"/>
          </p:nvPr>
        </p:nvSpPr>
        <p:spPr/>
        <p:txBody>
          <a:bodyPr/>
          <a:lstStyle/>
          <a:p>
            <a:r>
              <a:rPr lang="en-US" dirty="0" err="1"/>
              <a:t>Regexps</a:t>
            </a:r>
            <a:r>
              <a:rPr lang="en-US" dirty="0"/>
              <a:t> are acronyms for regular expressions. Regular expressions are special characters or sets of characters that help us to search for data and match the complex pattern.</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837912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 y="1066800"/>
            <a:ext cx="9093009" cy="44958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900883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09600"/>
            <a:ext cx="9076266" cy="51054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673824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sz="2800" b="1" dirty="0">
                <a:latin typeface="Arial" panose="020B0604020202020204" pitchFamily="34" charset="0"/>
              </a:rPr>
              <a:t>Using “.” (dot</a:t>
            </a:r>
            <a:r>
              <a:rPr lang="en-US" altLang="en-US" sz="2800" b="1" dirty="0" smtClean="0">
                <a:latin typeface="Arial" panose="020B0604020202020204" pitchFamily="34" charset="0"/>
              </a:rPr>
              <a:t>)</a:t>
            </a:r>
            <a:r>
              <a:rPr lang="en-US" altLang="en-US" sz="800" b="1" dirty="0">
                <a:latin typeface="Arial" panose="020B0604020202020204" pitchFamily="34" charset="0"/>
              </a:rPr>
              <a:t/>
            </a:r>
            <a:br>
              <a:rPr lang="en-US" altLang="en-US" sz="800" b="1" dirty="0">
                <a:latin typeface="Arial" panose="020B0604020202020204" pitchFamily="34" charset="0"/>
              </a:rPr>
            </a:b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Rectangle 1"/>
          <p:cNvSpPr>
            <a:spLocks noGrp="1" noChangeArrowheads="1"/>
          </p:cNvSpPr>
          <p:nvPr>
            <p:ph idx="1"/>
          </p:nvPr>
        </p:nvSpPr>
        <p:spPr bwMode="auto">
          <a:xfrm>
            <a:off x="76201" y="1371600"/>
            <a:ext cx="815339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 Using “.” we can find a string if we do not  know the exact string, or we just remember  only the start and end of the string, we can  use “.” As a missing character, and it will fill  that missing character.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panose="020B0604020202020204" pitchFamily="34" charset="0"/>
              </a:rPr>
              <a:t>fruits_file</a:t>
            </a:r>
            <a:r>
              <a:rPr kumimoji="0" lang="en-US" altLang="en-US" b="0" i="0" u="none" strike="noStrike" cap="none" normalizeH="0" baseline="0" dirty="0" smtClean="0">
                <a:ln>
                  <a:noFill/>
                </a:ln>
                <a:solidFill>
                  <a:schemeClr val="tx1"/>
                </a:solidFill>
                <a:effectLst/>
                <a:latin typeface="Arial" panose="020B0604020202020204" pitchFamily="34" charset="0"/>
              </a:rPr>
              <a:t>=`cat fruit.txt | </a:t>
            </a:r>
            <a:r>
              <a:rPr kumimoji="0" lang="en-US" altLang="en-US" b="0" i="0" u="none" strike="noStrike" cap="none" normalizeH="0" baseline="0" dirty="0" err="1" smtClean="0">
                <a:ln>
                  <a:noFill/>
                </a:ln>
                <a:solidFill>
                  <a:schemeClr val="tx1"/>
                </a:solidFill>
                <a:effectLst/>
                <a:latin typeface="Arial" panose="020B0604020202020204" pitchFamily="34" charset="0"/>
              </a:rPr>
              <a:t>grep</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App.e</a:t>
            </a:r>
            <a:r>
              <a:rPr kumimoji="0" lang="en-US" altLang="en-US"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991691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 (caret) to match the beginning of the string</a:t>
            </a:r>
            <a:br>
              <a:rPr lang="en-US" b="1" dirty="0"/>
            </a:b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Rectangle 1"/>
          <p:cNvSpPr>
            <a:spLocks noGrp="1" noChangeArrowheads="1"/>
          </p:cNvSpPr>
          <p:nvPr>
            <p:ph idx="1"/>
          </p:nvPr>
        </p:nvSpPr>
        <p:spPr bwMode="auto">
          <a:xfrm>
            <a:off x="609600" y="1676400"/>
            <a:ext cx="68580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Using “^”, we can find all the strings that start with the given character. Let’s see an example for a better understanding. Here we are trying to find all the fruit names that start with the  letter B:</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panose="020B0604020202020204" pitchFamily="34" charset="0"/>
              </a:rPr>
              <a:t>fruits_file</a:t>
            </a:r>
            <a:r>
              <a:rPr kumimoji="0" lang="en-US" altLang="en-US" b="0" i="0" u="none" strike="noStrike" cap="none" normalizeH="0" baseline="0" dirty="0" smtClean="0">
                <a:ln>
                  <a:noFill/>
                </a:ln>
                <a:solidFill>
                  <a:schemeClr val="tx1"/>
                </a:solidFill>
                <a:effectLst/>
                <a:latin typeface="Arial" panose="020B0604020202020204" pitchFamily="34" charset="0"/>
              </a:rPr>
              <a:t>=`cat fruit.txt | </a:t>
            </a:r>
            <a:r>
              <a:rPr kumimoji="0" lang="en-US" altLang="en-US" b="0" i="0" u="none" strike="noStrike" cap="none" normalizeH="0" baseline="0" dirty="0" err="1" smtClean="0">
                <a:ln>
                  <a:noFill/>
                </a:ln>
                <a:solidFill>
                  <a:schemeClr val="tx1"/>
                </a:solidFill>
                <a:effectLst/>
                <a:latin typeface="Arial" panose="020B0604020202020204" pitchFamily="34" charset="0"/>
              </a:rPr>
              <a:t>grep</a:t>
            </a:r>
            <a:r>
              <a:rPr kumimoji="0" lang="en-US" altLang="en-US" b="0" i="0" u="none" strike="noStrike" cap="none" normalizeH="0" baseline="0" dirty="0" smtClean="0">
                <a:ln>
                  <a:noFill/>
                </a:ln>
                <a:solidFill>
                  <a:schemeClr val="tx1"/>
                </a:solidFill>
                <a:effectLst/>
                <a:latin typeface="Arial" panose="020B0604020202020204" pitchFamily="34" charset="0"/>
              </a:rPr>
              <a:t> ^B`</a:t>
            </a:r>
          </a:p>
        </p:txBody>
      </p:sp>
    </p:spTree>
    <p:extLst>
      <p:ext uri="{BB962C8B-B14F-4D97-AF65-F5344CB8AC3E}">
        <p14:creationId xmlns:p14="http://schemas.microsoft.com/office/powerpoint/2010/main" val="2143829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6128"/>
            <a:ext cx="8229600" cy="1143000"/>
          </a:xfrm>
        </p:spPr>
        <p:txBody>
          <a:bodyPr>
            <a:normAutofit fontScale="90000"/>
          </a:bodyPr>
          <a:lstStyle/>
          <a:p>
            <a:r>
              <a:rPr lang="en-US" b="1" dirty="0"/>
              <a:t>Using “$” (dollar sign) to match the ending of the string</a:t>
            </a:r>
            <a:br>
              <a:rPr lang="en-US" b="1" dirty="0"/>
            </a:br>
            <a:endParaRPr lang="en-US" dirty="0"/>
          </a:p>
        </p:txBody>
      </p:sp>
      <p:sp>
        <p:nvSpPr>
          <p:cNvPr id="3" name="Content Placeholder 2"/>
          <p:cNvSpPr>
            <a:spLocks noGrp="1"/>
          </p:cNvSpPr>
          <p:nvPr>
            <p:ph idx="1"/>
          </p:nvPr>
        </p:nvSpPr>
        <p:spPr/>
        <p:txBody>
          <a:bodyPr/>
          <a:lstStyle/>
          <a:p>
            <a:r>
              <a:rPr lang="en-US" dirty="0"/>
              <a:t>Using “$” we can find all the strings that end with the given character. Let’s see an example for a better understanding. Here we are trying to find all the fruit’s names that end with the letter e</a:t>
            </a:r>
            <a:r>
              <a:rPr lang="en-US" dirty="0" smtClean="0"/>
              <a:t>:</a:t>
            </a:r>
          </a:p>
          <a:p>
            <a:r>
              <a:rPr lang="en-US" dirty="0" err="1"/>
              <a:t>fruits_file</a:t>
            </a:r>
            <a:r>
              <a:rPr lang="en-US" dirty="0"/>
              <a:t>=`cat fruit.txt | </a:t>
            </a:r>
            <a:r>
              <a:rPr lang="en-US" dirty="0" err="1"/>
              <a:t>grep</a:t>
            </a:r>
            <a:r>
              <a:rPr lang="en-US" dirty="0"/>
              <a:t> e$`</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99888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ampersand</a:t>
            </a:r>
            <a:br>
              <a:rPr lang="en-US" b="1" dirty="0"/>
            </a:b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t>When </a:t>
            </a:r>
            <a:r>
              <a:rPr lang="en-US" dirty="0"/>
              <a:t>a line ends with an ampersand </a:t>
            </a:r>
            <a:r>
              <a:rPr lang="en-US" b="1" dirty="0"/>
              <a:t>&amp;</a:t>
            </a:r>
            <a:r>
              <a:rPr lang="en-US" dirty="0"/>
              <a:t>, the shell will not wait for the command to finish.</a:t>
            </a:r>
          </a:p>
          <a:p>
            <a:r>
              <a:rPr lang="en-US" dirty="0"/>
              <a:t>You will get your shell prompt back, and the command is executed in background. You </a:t>
            </a:r>
            <a:r>
              <a:rPr lang="en-US" dirty="0" smtClean="0"/>
              <a:t>will get </a:t>
            </a:r>
            <a:r>
              <a:rPr lang="en-US" dirty="0"/>
              <a:t>a message when this command has finished executing in background.</a:t>
            </a:r>
          </a:p>
          <a:p>
            <a:pPr marL="0" indent="0">
              <a:buNone/>
            </a:pPr>
            <a:r>
              <a:rPr lang="en-US" dirty="0" smtClean="0"/>
              <a:t>$ </a:t>
            </a:r>
            <a:r>
              <a:rPr lang="en-US" dirty="0"/>
              <a:t>sleep 20 </a:t>
            </a:r>
            <a:r>
              <a:rPr lang="en-US" dirty="0" smtClean="0"/>
              <a:t>&amp; </a:t>
            </a:r>
            <a:r>
              <a:rPr lang="en-US" dirty="0" err="1" smtClean="0"/>
              <a:t>ls</a:t>
            </a:r>
            <a:r>
              <a:rPr lang="en-US" dirty="0" smtClean="0"/>
              <a:t> -1</a:t>
            </a:r>
            <a:endParaRPr lang="en-US" dirty="0"/>
          </a:p>
          <a:p>
            <a:pPr marL="0" indent="0">
              <a:buNone/>
            </a:pPr>
            <a:r>
              <a:rPr lang="en-US" dirty="0"/>
              <a:t>[1] 7925</a:t>
            </a:r>
          </a:p>
          <a:p>
            <a:pPr marL="0" indent="0">
              <a:buNone/>
            </a:pPr>
            <a:r>
              <a:rPr lang="en-US" dirty="0" smtClean="0"/>
              <a:t>$</a:t>
            </a:r>
            <a:endParaRPr lang="en-US" dirty="0"/>
          </a:p>
          <a:p>
            <a:pPr marL="0" indent="0">
              <a:buNone/>
            </a:pPr>
            <a:r>
              <a:rPr lang="en-US" dirty="0"/>
              <a:t>...wait 20 seconds...</a:t>
            </a:r>
          </a:p>
          <a:p>
            <a:pPr marL="0" indent="0">
              <a:buNone/>
            </a:pPr>
            <a:r>
              <a:rPr lang="en-US" dirty="0" smtClean="0"/>
              <a:t>$</a:t>
            </a:r>
            <a:endParaRPr lang="en-US" dirty="0"/>
          </a:p>
          <a:p>
            <a:pPr marL="0" indent="0">
              <a:buNone/>
            </a:pPr>
            <a:r>
              <a:rPr lang="en-US" dirty="0"/>
              <a:t>[1]+ Done sleep 20</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4905561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 (an asterisk) to find any number of repetitions of a string</a:t>
            </a:r>
            <a:br>
              <a:rPr lang="en-US" b="1" dirty="0"/>
            </a:br>
            <a:endParaRPr lang="en-US" dirty="0"/>
          </a:p>
        </p:txBody>
      </p:sp>
      <p:sp>
        <p:nvSpPr>
          <p:cNvPr id="3" name="Content Placeholder 2"/>
          <p:cNvSpPr>
            <a:spLocks noGrp="1"/>
          </p:cNvSpPr>
          <p:nvPr>
            <p:ph idx="1"/>
          </p:nvPr>
        </p:nvSpPr>
        <p:spPr/>
        <p:txBody>
          <a:bodyPr>
            <a:normAutofit/>
          </a:bodyPr>
          <a:lstStyle/>
          <a:p>
            <a:r>
              <a:rPr lang="en-US" dirty="0"/>
              <a:t>Using “*”, we can match up to zero or more occurrences of the character of the string. Let’s see an example for a better understanding. Here we are trying to find all the fruit’s names </a:t>
            </a:r>
            <a:r>
              <a:rPr lang="en-US" dirty="0" smtClean="0"/>
              <a:t>that has </a:t>
            </a:r>
            <a:r>
              <a:rPr lang="en-US" dirty="0"/>
              <a:t>one or more occurrences of ‘</a:t>
            </a:r>
            <a:r>
              <a:rPr lang="en-US" dirty="0" err="1"/>
              <a:t>ap</a:t>
            </a:r>
            <a:r>
              <a:rPr lang="en-US" dirty="0"/>
              <a:t>’ one after another in it.</a:t>
            </a:r>
          </a:p>
          <a:p>
            <a:endParaRPr lang="en-US" dirty="0" smtClean="0"/>
          </a:p>
          <a:p>
            <a:r>
              <a:rPr lang="fr-FR" dirty="0" err="1"/>
              <a:t>fruits_file</a:t>
            </a:r>
            <a:r>
              <a:rPr lang="fr-FR" dirty="0"/>
              <a:t>=`cat fruit.txt | </a:t>
            </a:r>
            <a:r>
              <a:rPr lang="fr-FR" dirty="0" err="1"/>
              <a:t>grep</a:t>
            </a:r>
            <a:r>
              <a:rPr lang="fr-FR" dirty="0"/>
              <a:t> </a:t>
            </a:r>
            <a:r>
              <a:rPr lang="fr-FR" dirty="0" err="1"/>
              <a:t>ap</a:t>
            </a:r>
            <a:r>
              <a:rPr lang="fr-FR" dirty="0"/>
              <a:t>*le`</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223683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 (a backslash) to match the special symbol</a:t>
            </a:r>
            <a:br>
              <a:rPr lang="en-US" b="1" dirty="0"/>
            </a:br>
            <a:endParaRPr lang="en-US" dirty="0"/>
          </a:p>
        </p:txBody>
      </p:sp>
      <p:sp>
        <p:nvSpPr>
          <p:cNvPr id="3" name="Content Placeholder 2"/>
          <p:cNvSpPr>
            <a:spLocks noGrp="1"/>
          </p:cNvSpPr>
          <p:nvPr>
            <p:ph idx="1"/>
          </p:nvPr>
        </p:nvSpPr>
        <p:spPr/>
        <p:txBody>
          <a:bodyPr/>
          <a:lstStyle/>
          <a:p>
            <a:r>
              <a:rPr lang="en-US" dirty="0"/>
              <a:t>Using “\” with special symbols like whitespace (” “), newline(“\n”), we can find strings from the file. Let’s see an example for a better understanding. Here we are trying to find all the fruit’s names that have space in their full </a:t>
            </a:r>
            <a:r>
              <a:rPr lang="en-US" dirty="0" smtClean="0"/>
              <a:t>names</a:t>
            </a:r>
          </a:p>
          <a:p>
            <a:r>
              <a:rPr lang="en-US" dirty="0" err="1"/>
              <a:t>fruits_file</a:t>
            </a:r>
            <a:r>
              <a:rPr lang="en-US" dirty="0"/>
              <a:t>=`cat fruit.txt | </a:t>
            </a:r>
            <a:r>
              <a:rPr lang="en-US" dirty="0" err="1"/>
              <a:t>grep</a:t>
            </a:r>
            <a:r>
              <a:rPr lang="en-US" dirty="0"/>
              <a:t>  “\ “`</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463612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 (braces) to match the group of </a:t>
            </a:r>
            <a:r>
              <a:rPr lang="en-US" b="1" dirty="0" err="1"/>
              <a:t>regexp</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dirty="0"/>
              <a:t>Using “()”, we can find matched strings with the pattern in the “()”. Let’s see an example for a better understanding. Here we are trying to find all the fruit’s names that have space in their full </a:t>
            </a:r>
            <a:r>
              <a:rPr lang="en-US" dirty="0" smtClean="0"/>
              <a:t>name</a:t>
            </a:r>
          </a:p>
          <a:p>
            <a:r>
              <a:rPr lang="en-US" dirty="0" err="1"/>
              <a:t>fruits_file</a:t>
            </a:r>
            <a:r>
              <a:rPr lang="en-US" dirty="0"/>
              <a:t>=`cat fruit.txt | </a:t>
            </a:r>
            <a:r>
              <a:rPr lang="en-US" dirty="0" err="1"/>
              <a:t>grep</a:t>
            </a:r>
            <a:r>
              <a:rPr lang="en-US" dirty="0"/>
              <a:t> -E “(fruit)”`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436174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“?”(question mark) to find all the matching characters</a:t>
            </a:r>
            <a:br>
              <a:rPr lang="en-US" b="1" dirty="0"/>
            </a:br>
            <a:endParaRPr lang="en-US" dirty="0"/>
          </a:p>
        </p:txBody>
      </p:sp>
      <p:sp>
        <p:nvSpPr>
          <p:cNvPr id="3" name="Content Placeholder 2"/>
          <p:cNvSpPr>
            <a:spLocks noGrp="1"/>
          </p:cNvSpPr>
          <p:nvPr>
            <p:ph idx="1"/>
          </p:nvPr>
        </p:nvSpPr>
        <p:spPr/>
        <p:txBody>
          <a:bodyPr/>
          <a:lstStyle/>
          <a:p>
            <a:r>
              <a:rPr lang="en-US" dirty="0"/>
              <a:t>Using “?”, we can match 0 or 1 repetitions of the preceding. For example, if we do something like this: ab? It will match either ‘a’ or ‘ab’. Let’s see another example for better understanding. Here we are trying to find all the fruit’s names that have the character ‘</a:t>
            </a:r>
            <a:r>
              <a:rPr lang="en-US" dirty="0" err="1"/>
              <a:t>Ch</a:t>
            </a:r>
            <a:r>
              <a:rPr lang="en-US" dirty="0"/>
              <a:t>’ in them</a:t>
            </a:r>
            <a:r>
              <a:rPr lang="en-US" dirty="0" smtClean="0"/>
              <a:t>.</a:t>
            </a:r>
          </a:p>
          <a:p>
            <a:r>
              <a:rPr lang="en-US" dirty="0" err="1"/>
              <a:t>fruits_file</a:t>
            </a:r>
            <a:r>
              <a:rPr lang="en-US" dirty="0"/>
              <a:t>=`cat fruit.txt | </a:t>
            </a:r>
            <a:r>
              <a:rPr lang="en-US" dirty="0" err="1"/>
              <a:t>grep</a:t>
            </a:r>
            <a:r>
              <a:rPr lang="en-US" dirty="0"/>
              <a:t> -E </a:t>
            </a:r>
            <a:r>
              <a:rPr lang="en-US" dirty="0" err="1"/>
              <a:t>Ch</a:t>
            </a:r>
            <a:r>
              <a:rPr lang="en-US" dirty="0"/>
              <a: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668307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asterisk</a:t>
            </a:r>
            <a:br>
              <a:rPr lang="en-US" b="1" dirty="0"/>
            </a:br>
            <a:endParaRPr lang="en-US" dirty="0"/>
          </a:p>
        </p:txBody>
      </p:sp>
      <p:sp>
        <p:nvSpPr>
          <p:cNvPr id="3" name="Content Placeholder 2"/>
          <p:cNvSpPr>
            <a:spLocks noGrp="1"/>
          </p:cNvSpPr>
          <p:nvPr>
            <p:ph idx="1"/>
          </p:nvPr>
        </p:nvSpPr>
        <p:spPr>
          <a:xfrm>
            <a:off x="533400" y="1371600"/>
            <a:ext cx="8153400" cy="4754563"/>
          </a:xfrm>
        </p:spPr>
        <p:txBody>
          <a:bodyPr>
            <a:normAutofit fontScale="55000" lnSpcReduction="20000"/>
          </a:bodyPr>
          <a:lstStyle/>
          <a:p>
            <a:pPr marL="0" indent="0">
              <a:buNone/>
            </a:pPr>
            <a:r>
              <a:rPr lang="en-US" dirty="0" smtClean="0"/>
              <a:t>The </a:t>
            </a:r>
            <a:r>
              <a:rPr lang="en-US" dirty="0"/>
              <a:t>asterisk </a:t>
            </a:r>
            <a:r>
              <a:rPr lang="en-US" b="1" dirty="0"/>
              <a:t>* </a:t>
            </a:r>
            <a:r>
              <a:rPr lang="en-US" dirty="0"/>
              <a:t>is interpreted by the shell as a sign to generate filenames, matching the asterisk</a:t>
            </a:r>
          </a:p>
          <a:p>
            <a:pPr marL="0" indent="0">
              <a:buNone/>
            </a:pPr>
            <a:r>
              <a:rPr lang="en-US" dirty="0"/>
              <a:t>to any combination of characters (even none). When no path is given, the shell will use</a:t>
            </a:r>
          </a:p>
          <a:p>
            <a:pPr marL="0" indent="0">
              <a:buNone/>
            </a:pPr>
            <a:r>
              <a:rPr lang="en-US" dirty="0"/>
              <a:t>filenames in the current directory. </a:t>
            </a:r>
          </a:p>
          <a:p>
            <a:pPr marL="0" indent="0">
              <a:buNone/>
            </a:pPr>
            <a:r>
              <a:rPr lang="en-US" dirty="0" smtClean="0"/>
              <a:t>$ </a:t>
            </a:r>
            <a:r>
              <a:rPr lang="en-US" dirty="0" err="1"/>
              <a:t>ls</a:t>
            </a:r>
            <a:endParaRPr lang="en-US" dirty="0"/>
          </a:p>
          <a:p>
            <a:pPr marL="0" indent="0">
              <a:buNone/>
            </a:pPr>
            <a:r>
              <a:rPr lang="en-US" dirty="0"/>
              <a:t>file1 file2 file3 File4 File55 </a:t>
            </a:r>
            <a:r>
              <a:rPr lang="en-US" dirty="0" err="1"/>
              <a:t>FileA</a:t>
            </a:r>
            <a:r>
              <a:rPr lang="en-US" dirty="0"/>
              <a:t> </a:t>
            </a:r>
            <a:r>
              <a:rPr lang="en-US" dirty="0" err="1"/>
              <a:t>fileab</a:t>
            </a:r>
            <a:r>
              <a:rPr lang="en-US" dirty="0"/>
              <a:t> </a:t>
            </a:r>
            <a:r>
              <a:rPr lang="en-US" dirty="0" err="1"/>
              <a:t>Fileab</a:t>
            </a:r>
            <a:r>
              <a:rPr lang="en-US" dirty="0"/>
              <a:t> </a:t>
            </a:r>
            <a:r>
              <a:rPr lang="en-US" dirty="0" err="1"/>
              <a:t>FileAB</a:t>
            </a:r>
            <a:r>
              <a:rPr lang="en-US" dirty="0"/>
              <a:t> </a:t>
            </a:r>
            <a:r>
              <a:rPr lang="en-US" dirty="0" err="1"/>
              <a:t>fileabc</a:t>
            </a:r>
            <a:endParaRPr lang="en-US" dirty="0"/>
          </a:p>
          <a:p>
            <a:pPr marL="0" indent="0">
              <a:buNone/>
            </a:pPr>
            <a:r>
              <a:rPr lang="en-US" dirty="0" smtClean="0"/>
              <a:t>$ </a:t>
            </a:r>
            <a:r>
              <a:rPr lang="en-US" dirty="0" err="1"/>
              <a:t>ls</a:t>
            </a:r>
            <a:r>
              <a:rPr lang="en-US" dirty="0"/>
              <a:t> File*</a:t>
            </a:r>
          </a:p>
          <a:p>
            <a:pPr marL="0" indent="0">
              <a:buNone/>
            </a:pPr>
            <a:r>
              <a:rPr lang="en-US" dirty="0"/>
              <a:t>File4 File55 </a:t>
            </a:r>
            <a:r>
              <a:rPr lang="en-US" dirty="0" err="1"/>
              <a:t>FileA</a:t>
            </a:r>
            <a:r>
              <a:rPr lang="en-US" dirty="0"/>
              <a:t> </a:t>
            </a:r>
            <a:r>
              <a:rPr lang="en-US" dirty="0" err="1"/>
              <a:t>Fileab</a:t>
            </a:r>
            <a:r>
              <a:rPr lang="en-US" dirty="0"/>
              <a:t> </a:t>
            </a:r>
            <a:r>
              <a:rPr lang="en-US" dirty="0" err="1"/>
              <a:t>FileAB</a:t>
            </a:r>
            <a:endParaRPr lang="en-US" dirty="0"/>
          </a:p>
          <a:p>
            <a:pPr marL="0" indent="0">
              <a:buNone/>
            </a:pPr>
            <a:r>
              <a:rPr lang="en-US" dirty="0" smtClean="0"/>
              <a:t>$ </a:t>
            </a:r>
            <a:r>
              <a:rPr lang="en-US" dirty="0" err="1"/>
              <a:t>ls</a:t>
            </a:r>
            <a:r>
              <a:rPr lang="en-US" dirty="0"/>
              <a:t> file*</a:t>
            </a:r>
          </a:p>
          <a:p>
            <a:pPr marL="0" indent="0">
              <a:buNone/>
            </a:pPr>
            <a:r>
              <a:rPr lang="en-US" dirty="0"/>
              <a:t>file1 file2 file3 </a:t>
            </a:r>
            <a:r>
              <a:rPr lang="en-US" dirty="0" err="1"/>
              <a:t>fileab</a:t>
            </a:r>
            <a:r>
              <a:rPr lang="en-US" dirty="0"/>
              <a:t> </a:t>
            </a:r>
            <a:r>
              <a:rPr lang="en-US" dirty="0" err="1"/>
              <a:t>fileabc</a:t>
            </a:r>
            <a:endParaRPr lang="en-US" dirty="0"/>
          </a:p>
          <a:p>
            <a:pPr marL="0" indent="0">
              <a:buNone/>
            </a:pPr>
            <a:r>
              <a:rPr lang="en-US" dirty="0" smtClean="0"/>
              <a:t>$ </a:t>
            </a:r>
            <a:r>
              <a:rPr lang="en-US" dirty="0" err="1"/>
              <a:t>ls</a:t>
            </a:r>
            <a:r>
              <a:rPr lang="en-US" dirty="0"/>
              <a:t> *ile55</a:t>
            </a:r>
          </a:p>
          <a:p>
            <a:r>
              <a:rPr lang="en-US" dirty="0"/>
              <a:t>File55</a:t>
            </a:r>
          </a:p>
          <a:p>
            <a:pPr marL="0" indent="0">
              <a:buNone/>
            </a:pPr>
            <a:r>
              <a:rPr lang="en-US" dirty="0" smtClean="0"/>
              <a:t>$ </a:t>
            </a:r>
            <a:r>
              <a:rPr lang="en-US" dirty="0" err="1"/>
              <a:t>ls</a:t>
            </a:r>
            <a:r>
              <a:rPr lang="en-US" dirty="0"/>
              <a:t> F*ile55</a:t>
            </a:r>
          </a:p>
          <a:p>
            <a:r>
              <a:rPr lang="en-US" dirty="0"/>
              <a:t>File55</a:t>
            </a:r>
          </a:p>
          <a:p>
            <a:pPr marL="0" indent="0">
              <a:buNone/>
            </a:pPr>
            <a:r>
              <a:rPr lang="en-US" dirty="0" smtClean="0"/>
              <a:t>$ </a:t>
            </a:r>
            <a:r>
              <a:rPr lang="en-US" dirty="0" err="1"/>
              <a:t>ls</a:t>
            </a:r>
            <a:r>
              <a:rPr lang="en-US" dirty="0"/>
              <a:t> F*55</a:t>
            </a:r>
          </a:p>
          <a:p>
            <a:pPr marL="0" indent="0">
              <a:buNone/>
            </a:pPr>
            <a:r>
              <a:rPr lang="en-US" dirty="0" smtClean="0"/>
              <a:t>File55</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627702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question mark</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Similar </a:t>
            </a:r>
            <a:r>
              <a:rPr lang="en-US" dirty="0"/>
              <a:t>to the asterisk, the question mark </a:t>
            </a:r>
            <a:r>
              <a:rPr lang="en-US" b="1" dirty="0"/>
              <a:t>? </a:t>
            </a:r>
            <a:r>
              <a:rPr lang="en-US" dirty="0"/>
              <a:t>is interpreted by the shell as a sign to generate</a:t>
            </a:r>
          </a:p>
          <a:p>
            <a:pPr marL="0" indent="0">
              <a:buNone/>
            </a:pPr>
            <a:r>
              <a:rPr lang="en-US" dirty="0"/>
              <a:t>filenames, matching the question mark with exactly one character.</a:t>
            </a:r>
          </a:p>
          <a:p>
            <a:pPr marL="0" indent="0">
              <a:buNone/>
            </a:pPr>
            <a:r>
              <a:rPr lang="en-US" dirty="0" smtClean="0"/>
              <a:t>$ </a:t>
            </a:r>
            <a:r>
              <a:rPr lang="en-US" dirty="0" err="1"/>
              <a:t>ls</a:t>
            </a:r>
            <a:endParaRPr lang="en-US" dirty="0"/>
          </a:p>
          <a:p>
            <a:pPr marL="0" indent="0">
              <a:buNone/>
            </a:pPr>
            <a:r>
              <a:rPr lang="en-US" dirty="0"/>
              <a:t>file1 file2 file3 File4 File55 </a:t>
            </a:r>
            <a:r>
              <a:rPr lang="en-US" dirty="0" err="1"/>
              <a:t>FileA</a:t>
            </a:r>
            <a:r>
              <a:rPr lang="en-US" dirty="0"/>
              <a:t> </a:t>
            </a:r>
            <a:r>
              <a:rPr lang="en-US" dirty="0" err="1"/>
              <a:t>fileab</a:t>
            </a:r>
            <a:r>
              <a:rPr lang="en-US" dirty="0"/>
              <a:t> </a:t>
            </a:r>
            <a:r>
              <a:rPr lang="en-US" dirty="0" err="1"/>
              <a:t>Fileab</a:t>
            </a:r>
            <a:r>
              <a:rPr lang="en-US" dirty="0"/>
              <a:t> </a:t>
            </a:r>
            <a:r>
              <a:rPr lang="en-US" dirty="0" err="1"/>
              <a:t>FileAB</a:t>
            </a:r>
            <a:r>
              <a:rPr lang="en-US" dirty="0"/>
              <a:t> </a:t>
            </a:r>
            <a:r>
              <a:rPr lang="en-US" dirty="0" err="1"/>
              <a:t>fileabc</a:t>
            </a:r>
            <a:endParaRPr lang="en-US" dirty="0"/>
          </a:p>
          <a:p>
            <a:pPr marL="0" indent="0">
              <a:buNone/>
            </a:pPr>
            <a:r>
              <a:rPr lang="en-US" dirty="0" smtClean="0"/>
              <a:t>$ </a:t>
            </a:r>
            <a:r>
              <a:rPr lang="en-US" dirty="0" err="1"/>
              <a:t>ls</a:t>
            </a:r>
            <a:r>
              <a:rPr lang="en-US" dirty="0"/>
              <a:t> File?</a:t>
            </a:r>
          </a:p>
          <a:p>
            <a:pPr marL="0" indent="0">
              <a:buNone/>
            </a:pPr>
            <a:r>
              <a:rPr lang="en-US" dirty="0"/>
              <a:t>File4 </a:t>
            </a:r>
            <a:r>
              <a:rPr lang="en-US" dirty="0" err="1"/>
              <a:t>FileA</a:t>
            </a:r>
            <a:endParaRPr lang="en-US" dirty="0"/>
          </a:p>
          <a:p>
            <a:pPr marL="0" indent="0">
              <a:buNone/>
            </a:pPr>
            <a:r>
              <a:rPr lang="en-US" dirty="0" smtClean="0"/>
              <a:t>$ </a:t>
            </a:r>
            <a:r>
              <a:rPr lang="en-US" dirty="0" err="1"/>
              <a:t>ls</a:t>
            </a:r>
            <a:r>
              <a:rPr lang="en-US" dirty="0"/>
              <a:t> Fil?4</a:t>
            </a:r>
          </a:p>
          <a:p>
            <a:pPr marL="0" indent="0">
              <a:buNone/>
            </a:pPr>
            <a:r>
              <a:rPr lang="en-US" dirty="0"/>
              <a:t>File4</a:t>
            </a:r>
          </a:p>
          <a:p>
            <a:pPr marL="0" indent="0">
              <a:buNone/>
            </a:pPr>
            <a:r>
              <a:rPr lang="en-US" dirty="0" smtClean="0"/>
              <a:t>$ </a:t>
            </a:r>
            <a:r>
              <a:rPr lang="en-US" dirty="0" err="1"/>
              <a:t>ls</a:t>
            </a:r>
            <a:r>
              <a:rPr lang="en-US" dirty="0"/>
              <a:t> </a:t>
            </a:r>
            <a:r>
              <a:rPr lang="en-US" dirty="0" err="1"/>
              <a:t>Fil</a:t>
            </a:r>
            <a:r>
              <a:rPr lang="en-US" dirty="0"/>
              <a:t>??</a:t>
            </a:r>
          </a:p>
          <a:p>
            <a:pPr marL="0" indent="0">
              <a:buNone/>
            </a:pPr>
            <a:r>
              <a:rPr lang="en-US" dirty="0"/>
              <a:t>File4 </a:t>
            </a:r>
            <a:r>
              <a:rPr lang="en-US" dirty="0" err="1"/>
              <a:t>FileA</a:t>
            </a:r>
            <a:endParaRPr lang="en-US" dirty="0"/>
          </a:p>
          <a:p>
            <a:pPr marL="0" indent="0">
              <a:buNone/>
            </a:pPr>
            <a:r>
              <a:rPr lang="en-US" dirty="0" smtClean="0"/>
              <a:t>$ </a:t>
            </a:r>
            <a:r>
              <a:rPr lang="en-US" dirty="0" err="1"/>
              <a:t>ls</a:t>
            </a:r>
            <a:r>
              <a:rPr lang="en-US" dirty="0"/>
              <a:t> File??</a:t>
            </a:r>
          </a:p>
          <a:p>
            <a:pPr marL="0" indent="0">
              <a:buNone/>
            </a:pPr>
            <a:r>
              <a:rPr lang="en-US" dirty="0"/>
              <a:t>File55 </a:t>
            </a:r>
            <a:r>
              <a:rPr lang="en-US" dirty="0" err="1"/>
              <a:t>Fileab</a:t>
            </a:r>
            <a:r>
              <a:rPr lang="en-US" dirty="0"/>
              <a:t> </a:t>
            </a:r>
            <a:r>
              <a:rPr lang="en-US" dirty="0" err="1"/>
              <a:t>FileAB</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256925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square </a:t>
            </a:r>
            <a:r>
              <a:rPr lang="en-US" b="1" dirty="0" smtClean="0"/>
              <a:t>brackets (1)</a:t>
            </a:r>
            <a:r>
              <a:rPr lang="en-US" b="1" dirty="0"/>
              <a:t/>
            </a:r>
            <a:br>
              <a:rPr lang="en-US" b="1" dirty="0"/>
            </a:br>
            <a:endParaRPr lang="en-US" dirty="0"/>
          </a:p>
        </p:txBody>
      </p:sp>
      <p:sp>
        <p:nvSpPr>
          <p:cNvPr id="3" name="Content Placeholder 2"/>
          <p:cNvSpPr>
            <a:spLocks noGrp="1"/>
          </p:cNvSpPr>
          <p:nvPr>
            <p:ph idx="1"/>
          </p:nvPr>
        </p:nvSpPr>
        <p:spPr>
          <a:xfrm>
            <a:off x="381000" y="1143000"/>
            <a:ext cx="8305800" cy="5181600"/>
          </a:xfrm>
        </p:spPr>
        <p:txBody>
          <a:bodyPr>
            <a:noAutofit/>
          </a:bodyPr>
          <a:lstStyle/>
          <a:p>
            <a:pPr marL="0" indent="0">
              <a:buNone/>
            </a:pPr>
            <a:r>
              <a:rPr lang="en-US" sz="1600" dirty="0" smtClean="0"/>
              <a:t>The </a:t>
            </a:r>
            <a:r>
              <a:rPr lang="en-US" sz="1600" dirty="0"/>
              <a:t>square bracket </a:t>
            </a:r>
            <a:r>
              <a:rPr lang="en-US" sz="1600" b="1" dirty="0"/>
              <a:t>[ </a:t>
            </a:r>
            <a:r>
              <a:rPr lang="en-US" sz="1600" dirty="0"/>
              <a:t>is interpreted by the shell as a sign to generate filenames, </a:t>
            </a:r>
            <a:r>
              <a:rPr lang="en-US" sz="1600" dirty="0" smtClean="0"/>
              <a:t>matching any </a:t>
            </a:r>
            <a:r>
              <a:rPr lang="en-US" sz="1600" dirty="0"/>
              <a:t>of the characters between </a:t>
            </a:r>
            <a:r>
              <a:rPr lang="en-US" sz="1600" b="1" dirty="0"/>
              <a:t>[ </a:t>
            </a:r>
            <a:r>
              <a:rPr lang="en-US" sz="1600" dirty="0"/>
              <a:t>and the first subsequent </a:t>
            </a:r>
            <a:r>
              <a:rPr lang="en-US" sz="1600" b="1" dirty="0"/>
              <a:t>]</a:t>
            </a:r>
            <a:r>
              <a:rPr lang="en-US" sz="1600" dirty="0"/>
              <a:t>. The order in this list between </a:t>
            </a:r>
            <a:r>
              <a:rPr lang="en-US" sz="1600" dirty="0" smtClean="0"/>
              <a:t>the brackets </a:t>
            </a:r>
            <a:r>
              <a:rPr lang="en-US" sz="1600" dirty="0"/>
              <a:t>is not important. Each pair of brackets is replaced by exactly one character.</a:t>
            </a:r>
          </a:p>
          <a:p>
            <a:pPr marL="0" indent="0">
              <a:buNone/>
            </a:pPr>
            <a:r>
              <a:rPr lang="en-US" sz="1600" dirty="0" smtClean="0"/>
              <a:t>$ </a:t>
            </a:r>
            <a:r>
              <a:rPr lang="en-US" sz="1600" dirty="0" err="1"/>
              <a:t>ls</a:t>
            </a:r>
            <a:endParaRPr lang="en-US" sz="1600" dirty="0"/>
          </a:p>
          <a:p>
            <a:pPr marL="0" indent="0">
              <a:buNone/>
            </a:pPr>
            <a:r>
              <a:rPr lang="en-US" sz="1600" dirty="0"/>
              <a:t>file1 file2 file3 File4 File55 </a:t>
            </a:r>
            <a:r>
              <a:rPr lang="en-US" sz="1600" dirty="0" err="1"/>
              <a:t>FileA</a:t>
            </a:r>
            <a:r>
              <a:rPr lang="en-US" sz="1600" dirty="0"/>
              <a:t> </a:t>
            </a:r>
            <a:r>
              <a:rPr lang="en-US" sz="1600" dirty="0" err="1"/>
              <a:t>fileab</a:t>
            </a:r>
            <a:r>
              <a:rPr lang="en-US" sz="1600" dirty="0"/>
              <a:t> </a:t>
            </a:r>
            <a:r>
              <a:rPr lang="en-US" sz="1600" dirty="0" err="1"/>
              <a:t>Fileab</a:t>
            </a:r>
            <a:r>
              <a:rPr lang="en-US" sz="1600" dirty="0"/>
              <a:t> </a:t>
            </a:r>
            <a:r>
              <a:rPr lang="en-US" sz="1600" dirty="0" err="1"/>
              <a:t>FileAB</a:t>
            </a:r>
            <a:r>
              <a:rPr lang="en-US" sz="1600" dirty="0"/>
              <a:t> </a:t>
            </a:r>
            <a:r>
              <a:rPr lang="en-US" sz="1600" dirty="0" err="1"/>
              <a:t>fileabc</a:t>
            </a:r>
            <a:endParaRPr lang="en-US" sz="1600" dirty="0"/>
          </a:p>
          <a:p>
            <a:pPr marL="0" indent="0">
              <a:buNone/>
            </a:pPr>
            <a:r>
              <a:rPr lang="en-US" sz="1600" dirty="0" smtClean="0"/>
              <a:t>$ </a:t>
            </a:r>
            <a:r>
              <a:rPr lang="en-US" sz="1600" dirty="0" err="1"/>
              <a:t>ls</a:t>
            </a:r>
            <a:r>
              <a:rPr lang="en-US" sz="1600" dirty="0"/>
              <a:t> File[5A]</a:t>
            </a:r>
          </a:p>
          <a:p>
            <a:pPr marL="0" indent="0">
              <a:buNone/>
            </a:pPr>
            <a:r>
              <a:rPr lang="en-US" sz="1600" dirty="0" err="1"/>
              <a:t>FileA</a:t>
            </a:r>
            <a:endParaRPr lang="en-US" sz="1600" dirty="0"/>
          </a:p>
          <a:p>
            <a:pPr marL="0" indent="0">
              <a:buNone/>
            </a:pPr>
            <a:r>
              <a:rPr lang="en-US" sz="1600" dirty="0" smtClean="0"/>
              <a:t>$ </a:t>
            </a:r>
            <a:r>
              <a:rPr lang="en-US" sz="1600" dirty="0" err="1"/>
              <a:t>ls</a:t>
            </a:r>
            <a:r>
              <a:rPr lang="en-US" sz="1600" dirty="0"/>
              <a:t> File[A5]</a:t>
            </a:r>
          </a:p>
          <a:p>
            <a:pPr marL="0" indent="0">
              <a:buNone/>
            </a:pPr>
            <a:r>
              <a:rPr lang="en-US" sz="1600" dirty="0" err="1"/>
              <a:t>FileA</a:t>
            </a:r>
            <a:endParaRPr lang="en-US" sz="1600" dirty="0"/>
          </a:p>
          <a:p>
            <a:pPr marL="0" indent="0">
              <a:buNone/>
            </a:pPr>
            <a:r>
              <a:rPr lang="en-US" sz="1600" dirty="0" smtClean="0"/>
              <a:t>$ </a:t>
            </a:r>
            <a:r>
              <a:rPr lang="en-US" sz="1600" dirty="0" err="1"/>
              <a:t>ls</a:t>
            </a:r>
            <a:r>
              <a:rPr lang="en-US" sz="1600" dirty="0"/>
              <a:t> File[A5][5b]</a:t>
            </a:r>
          </a:p>
          <a:p>
            <a:pPr marL="0" indent="0">
              <a:buNone/>
            </a:pPr>
            <a:r>
              <a:rPr lang="en-US" sz="1600" dirty="0"/>
              <a:t>File55</a:t>
            </a:r>
          </a:p>
          <a:p>
            <a:pPr marL="0" indent="0">
              <a:buNone/>
            </a:pPr>
            <a:r>
              <a:rPr lang="en-US" sz="1600" dirty="0" smtClean="0"/>
              <a:t>$ </a:t>
            </a:r>
            <a:r>
              <a:rPr lang="en-US" sz="1600" dirty="0" err="1"/>
              <a:t>ls</a:t>
            </a:r>
            <a:r>
              <a:rPr lang="en-US" sz="1600" dirty="0"/>
              <a:t> File[a5][5b]</a:t>
            </a:r>
          </a:p>
          <a:p>
            <a:pPr marL="0" indent="0">
              <a:buNone/>
            </a:pPr>
            <a:r>
              <a:rPr lang="en-US" sz="1600" dirty="0"/>
              <a:t>File55 </a:t>
            </a:r>
            <a:r>
              <a:rPr lang="en-US" sz="1600" dirty="0" err="1"/>
              <a:t>Fileab</a:t>
            </a:r>
            <a:endParaRPr lang="en-US" sz="1600" dirty="0"/>
          </a:p>
          <a:p>
            <a:pPr marL="0" indent="0">
              <a:buNone/>
            </a:pPr>
            <a:r>
              <a:rPr lang="en-US" sz="1600" dirty="0" smtClean="0"/>
              <a:t>$ </a:t>
            </a:r>
            <a:r>
              <a:rPr lang="en-US" sz="1600" dirty="0" err="1"/>
              <a:t>ls</a:t>
            </a:r>
            <a:r>
              <a:rPr lang="en-US" sz="1600" dirty="0"/>
              <a:t> File[a5][5b][</a:t>
            </a:r>
            <a:r>
              <a:rPr lang="en-US" sz="1600" dirty="0" err="1"/>
              <a:t>abcdefghijklm</a:t>
            </a:r>
            <a:r>
              <a:rPr lang="en-US" sz="1600" dirty="0"/>
              <a:t>]</a:t>
            </a:r>
          </a:p>
          <a:p>
            <a:pPr marL="0" indent="0">
              <a:buNone/>
            </a:pPr>
            <a:r>
              <a:rPr lang="en-US" sz="1600" dirty="0" err="1"/>
              <a:t>ls</a:t>
            </a:r>
            <a:r>
              <a:rPr lang="en-US" sz="1600" dirty="0"/>
              <a:t>: File[a5][5b][</a:t>
            </a:r>
            <a:r>
              <a:rPr lang="en-US" sz="1600" dirty="0" err="1"/>
              <a:t>abcdefghijklm</a:t>
            </a:r>
            <a:r>
              <a:rPr lang="en-US" sz="1600" dirty="0"/>
              <a:t>]: No such file or directory</a:t>
            </a:r>
          </a:p>
          <a:p>
            <a:pPr marL="0" indent="0">
              <a:buNone/>
            </a:pPr>
            <a:r>
              <a:rPr lang="en-US" sz="1600" dirty="0" smtClean="0"/>
              <a:t>$ </a:t>
            </a:r>
            <a:r>
              <a:rPr lang="en-US" sz="1600" dirty="0" err="1"/>
              <a:t>ls</a:t>
            </a:r>
            <a:r>
              <a:rPr lang="en-US" sz="1600" dirty="0"/>
              <a:t> file[a5][5b][</a:t>
            </a:r>
            <a:r>
              <a:rPr lang="en-US" sz="1600" dirty="0" err="1"/>
              <a:t>abcdefghijklm</a:t>
            </a:r>
            <a:r>
              <a:rPr lang="en-US" sz="1600" dirty="0"/>
              <a:t>]</a:t>
            </a:r>
          </a:p>
          <a:p>
            <a:pPr marL="0" indent="0">
              <a:buNone/>
            </a:pPr>
            <a:r>
              <a:rPr lang="en-US" sz="1600" dirty="0" err="1" smtClean="0"/>
              <a:t>fileabc</a:t>
            </a:r>
            <a:endParaRPr lang="en-US" sz="1600"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628363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square brackets </a:t>
            </a:r>
            <a:r>
              <a:rPr lang="en-US" b="1" dirty="0" smtClean="0"/>
              <a:t>(2)</a:t>
            </a:r>
            <a:endParaRPr lang="en-US" dirty="0"/>
          </a:p>
        </p:txBody>
      </p:sp>
      <p:sp>
        <p:nvSpPr>
          <p:cNvPr id="3" name="Content Placeholder 2"/>
          <p:cNvSpPr>
            <a:spLocks noGrp="1"/>
          </p:cNvSpPr>
          <p:nvPr>
            <p:ph idx="1"/>
          </p:nvPr>
        </p:nvSpPr>
        <p:spPr/>
        <p:txBody>
          <a:bodyPr>
            <a:normAutofit fontScale="85000" lnSpcReduction="20000"/>
          </a:bodyPr>
          <a:lstStyle/>
          <a:p>
            <a:r>
              <a:rPr lang="en-US" dirty="0"/>
              <a:t>You can also exclude characters from a list between square brackets with the exclamation</a:t>
            </a:r>
          </a:p>
          <a:p>
            <a:r>
              <a:rPr lang="en-US" dirty="0"/>
              <a:t>mark </a:t>
            </a:r>
            <a:r>
              <a:rPr lang="en-US" b="1" dirty="0"/>
              <a:t>!</a:t>
            </a:r>
            <a:r>
              <a:rPr lang="en-US" dirty="0"/>
              <a:t>. And you are allowed to make combinations of these </a:t>
            </a:r>
            <a:r>
              <a:rPr lang="en-US" b="1" dirty="0"/>
              <a:t>wild cards</a:t>
            </a:r>
            <a:r>
              <a:rPr lang="en-US" dirty="0"/>
              <a:t>.</a:t>
            </a:r>
          </a:p>
          <a:p>
            <a:pPr marL="0" indent="0">
              <a:buNone/>
            </a:pPr>
            <a:r>
              <a:rPr lang="en-US" dirty="0" smtClean="0"/>
              <a:t>$ </a:t>
            </a:r>
            <a:r>
              <a:rPr lang="en-US" dirty="0" err="1"/>
              <a:t>ls</a:t>
            </a:r>
            <a:endParaRPr lang="en-US" dirty="0"/>
          </a:p>
          <a:p>
            <a:pPr marL="0" indent="0">
              <a:buNone/>
            </a:pPr>
            <a:r>
              <a:rPr lang="en-US" dirty="0"/>
              <a:t>file1 file2 file3 File4 File55 </a:t>
            </a:r>
            <a:r>
              <a:rPr lang="en-US" dirty="0" err="1"/>
              <a:t>FileA</a:t>
            </a:r>
            <a:r>
              <a:rPr lang="en-US" dirty="0"/>
              <a:t> </a:t>
            </a:r>
            <a:r>
              <a:rPr lang="en-US" dirty="0" err="1"/>
              <a:t>fileab</a:t>
            </a:r>
            <a:r>
              <a:rPr lang="en-US" dirty="0"/>
              <a:t> </a:t>
            </a:r>
            <a:r>
              <a:rPr lang="en-US" dirty="0" err="1"/>
              <a:t>Fileab</a:t>
            </a:r>
            <a:r>
              <a:rPr lang="en-US" dirty="0"/>
              <a:t> </a:t>
            </a:r>
            <a:r>
              <a:rPr lang="en-US" dirty="0" err="1"/>
              <a:t>FileAB</a:t>
            </a:r>
            <a:r>
              <a:rPr lang="en-US" dirty="0"/>
              <a:t> </a:t>
            </a:r>
            <a:r>
              <a:rPr lang="en-US" dirty="0" err="1"/>
              <a:t>fileabc</a:t>
            </a:r>
            <a:endParaRPr lang="en-US" dirty="0"/>
          </a:p>
          <a:p>
            <a:pPr marL="0" indent="0">
              <a:buNone/>
            </a:pPr>
            <a:r>
              <a:rPr lang="en-US" dirty="0" smtClean="0"/>
              <a:t>$ </a:t>
            </a:r>
            <a:r>
              <a:rPr lang="en-US" dirty="0" err="1"/>
              <a:t>ls</a:t>
            </a:r>
            <a:r>
              <a:rPr lang="en-US" dirty="0"/>
              <a:t> file[a5][!Z]</a:t>
            </a:r>
          </a:p>
          <a:p>
            <a:pPr marL="0" indent="0">
              <a:buNone/>
            </a:pPr>
            <a:r>
              <a:rPr lang="en-US" dirty="0" err="1"/>
              <a:t>fileab</a:t>
            </a:r>
            <a:endParaRPr lang="en-US" dirty="0"/>
          </a:p>
          <a:p>
            <a:pPr marL="0" indent="0">
              <a:buNone/>
            </a:pPr>
            <a:r>
              <a:rPr lang="en-US" dirty="0" smtClean="0"/>
              <a:t>$ </a:t>
            </a:r>
            <a:r>
              <a:rPr lang="en-US" dirty="0" err="1"/>
              <a:t>ls</a:t>
            </a:r>
            <a:r>
              <a:rPr lang="en-US" dirty="0"/>
              <a:t> file[!5]*</a:t>
            </a:r>
          </a:p>
          <a:p>
            <a:pPr marL="0" indent="0">
              <a:buNone/>
            </a:pPr>
            <a:r>
              <a:rPr lang="en-US" dirty="0"/>
              <a:t>file1 file2 file3 </a:t>
            </a:r>
            <a:r>
              <a:rPr lang="en-US" dirty="0" err="1"/>
              <a:t>fileab</a:t>
            </a:r>
            <a:r>
              <a:rPr lang="en-US" dirty="0"/>
              <a:t> </a:t>
            </a:r>
            <a:r>
              <a:rPr lang="en-US" dirty="0" err="1"/>
              <a:t>fileabc</a:t>
            </a: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965360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a-z and 0-9 ranges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bash shell will also understand ranges of characters between brackets.</a:t>
            </a:r>
          </a:p>
          <a:p>
            <a:pPr marL="0" indent="0">
              <a:buNone/>
            </a:pPr>
            <a:r>
              <a:rPr lang="en-US" dirty="0" smtClean="0"/>
              <a:t>$ </a:t>
            </a:r>
            <a:r>
              <a:rPr lang="en-US" dirty="0" err="1"/>
              <a:t>ls</a:t>
            </a:r>
            <a:endParaRPr lang="en-US" dirty="0"/>
          </a:p>
          <a:p>
            <a:pPr marL="0" indent="0">
              <a:buNone/>
            </a:pPr>
            <a:r>
              <a:rPr lang="en-US" dirty="0"/>
              <a:t>file1 file3 File55 </a:t>
            </a:r>
            <a:r>
              <a:rPr lang="en-US" dirty="0" err="1"/>
              <a:t>fileab</a:t>
            </a:r>
            <a:r>
              <a:rPr lang="en-US" dirty="0"/>
              <a:t> </a:t>
            </a:r>
            <a:r>
              <a:rPr lang="en-US" dirty="0" err="1"/>
              <a:t>FileAB</a:t>
            </a:r>
            <a:r>
              <a:rPr lang="en-US" dirty="0"/>
              <a:t> </a:t>
            </a:r>
            <a:r>
              <a:rPr lang="en-US" dirty="0" err="1"/>
              <a:t>fileabc</a:t>
            </a:r>
            <a:endParaRPr lang="en-US" dirty="0"/>
          </a:p>
          <a:p>
            <a:pPr marL="0" indent="0">
              <a:buNone/>
            </a:pPr>
            <a:r>
              <a:rPr lang="en-US" dirty="0"/>
              <a:t>file2 File4 </a:t>
            </a:r>
            <a:r>
              <a:rPr lang="en-US" dirty="0" err="1"/>
              <a:t>FileA</a:t>
            </a:r>
            <a:r>
              <a:rPr lang="en-US" dirty="0"/>
              <a:t> </a:t>
            </a:r>
            <a:r>
              <a:rPr lang="en-US" dirty="0" err="1"/>
              <a:t>Fileab</a:t>
            </a:r>
            <a:r>
              <a:rPr lang="en-US" dirty="0"/>
              <a:t> fileab2</a:t>
            </a:r>
          </a:p>
          <a:p>
            <a:pPr marL="0" indent="0">
              <a:buNone/>
            </a:pPr>
            <a:r>
              <a:rPr lang="en-US" dirty="0" smtClean="0"/>
              <a:t>$ </a:t>
            </a:r>
            <a:r>
              <a:rPr lang="en-US" dirty="0" err="1"/>
              <a:t>ls</a:t>
            </a:r>
            <a:r>
              <a:rPr lang="en-US" dirty="0"/>
              <a:t> file[a-z]*</a:t>
            </a:r>
          </a:p>
          <a:p>
            <a:pPr marL="0" indent="0">
              <a:buNone/>
            </a:pPr>
            <a:r>
              <a:rPr lang="en-US" dirty="0" err="1"/>
              <a:t>fileab</a:t>
            </a:r>
            <a:r>
              <a:rPr lang="en-US" dirty="0"/>
              <a:t> fileab2 </a:t>
            </a:r>
            <a:r>
              <a:rPr lang="en-US" dirty="0" err="1"/>
              <a:t>fileabc</a:t>
            </a:r>
            <a:endParaRPr lang="en-US" dirty="0"/>
          </a:p>
          <a:p>
            <a:pPr marL="0" indent="0">
              <a:buNone/>
            </a:pPr>
            <a:r>
              <a:rPr lang="en-US" dirty="0" smtClean="0"/>
              <a:t>$ </a:t>
            </a:r>
            <a:r>
              <a:rPr lang="en-US" dirty="0" err="1"/>
              <a:t>ls</a:t>
            </a:r>
            <a:r>
              <a:rPr lang="en-US" dirty="0"/>
              <a:t> file[0-9]</a:t>
            </a:r>
          </a:p>
          <a:p>
            <a:pPr marL="0" indent="0">
              <a:buNone/>
            </a:pPr>
            <a:r>
              <a:rPr lang="en-US" dirty="0"/>
              <a:t>file1 file2 file3</a:t>
            </a:r>
          </a:p>
          <a:p>
            <a:pPr marL="0" indent="0">
              <a:buNone/>
            </a:pPr>
            <a:r>
              <a:rPr lang="pl-PL" dirty="0" smtClean="0"/>
              <a:t>$ </a:t>
            </a:r>
            <a:r>
              <a:rPr lang="pl-PL" dirty="0"/>
              <a:t>ls file[a-z][a-z][0-9]*</a:t>
            </a:r>
          </a:p>
          <a:p>
            <a:pPr marL="0" indent="0">
              <a:buNone/>
            </a:pPr>
            <a:r>
              <a:rPr lang="en-US" dirty="0"/>
              <a:t>fileab2</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192065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8229600" cy="1143000"/>
          </a:xfrm>
        </p:spPr>
        <p:txBody>
          <a:bodyPr>
            <a:normAutofit/>
          </a:bodyPr>
          <a:lstStyle/>
          <a:p>
            <a:r>
              <a:rPr lang="en-US" sz="6600" b="1" dirty="0"/>
              <a:t>I/O redirection</a:t>
            </a:r>
            <a:endParaRPr lang="en-US" sz="6600"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01549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dollar question mark</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a:t>exit code of the previous command is stored in the shell variable </a:t>
            </a:r>
            <a:r>
              <a:rPr lang="en-US" b="1" dirty="0"/>
              <a:t>$?</a:t>
            </a:r>
            <a:r>
              <a:rPr lang="en-US" dirty="0"/>
              <a:t>. Actually </a:t>
            </a:r>
            <a:r>
              <a:rPr lang="en-US" b="1" dirty="0"/>
              <a:t>$? </a:t>
            </a:r>
            <a:r>
              <a:rPr lang="en-US" dirty="0"/>
              <a:t>is </a:t>
            </a:r>
            <a:r>
              <a:rPr lang="en-US" dirty="0" smtClean="0"/>
              <a:t>a shell </a:t>
            </a:r>
            <a:r>
              <a:rPr lang="en-US" dirty="0"/>
              <a:t>parameter and not a variable, since you cannot assign a value to </a:t>
            </a:r>
            <a:r>
              <a:rPr lang="en-US" b="1" dirty="0"/>
              <a:t>$?</a:t>
            </a:r>
            <a:r>
              <a:rPr lang="en-US" dirty="0"/>
              <a:t>.</a:t>
            </a:r>
          </a:p>
          <a:p>
            <a:pPr marL="0" indent="0">
              <a:buNone/>
            </a:pPr>
            <a:r>
              <a:rPr lang="en-US" dirty="0" smtClean="0"/>
              <a:t>$ </a:t>
            </a:r>
            <a:r>
              <a:rPr lang="en-US" dirty="0"/>
              <a:t>touch </a:t>
            </a:r>
            <a:r>
              <a:rPr lang="en-US" dirty="0" smtClean="0"/>
              <a:t>file1</a:t>
            </a:r>
          </a:p>
          <a:p>
            <a:pPr marL="0" indent="0">
              <a:buNone/>
            </a:pPr>
            <a:r>
              <a:rPr lang="en-US" dirty="0" smtClean="0"/>
              <a:t>$ echo $?</a:t>
            </a:r>
          </a:p>
          <a:p>
            <a:pPr marL="0" indent="0">
              <a:buNone/>
            </a:pPr>
            <a:r>
              <a:rPr lang="en-US" dirty="0" smtClean="0"/>
              <a:t>0</a:t>
            </a:r>
            <a:endParaRPr lang="en-US" dirty="0"/>
          </a:p>
          <a:p>
            <a:pPr marL="0" indent="0">
              <a:buNone/>
            </a:pPr>
            <a:r>
              <a:rPr lang="en-US" dirty="0" smtClean="0"/>
              <a:t>$ </a:t>
            </a:r>
            <a:r>
              <a:rPr lang="en-US" dirty="0" err="1"/>
              <a:t>rm</a:t>
            </a:r>
            <a:r>
              <a:rPr lang="en-US" dirty="0"/>
              <a:t> file1</a:t>
            </a:r>
          </a:p>
          <a:p>
            <a:pPr marL="0" indent="0">
              <a:buNone/>
            </a:pPr>
            <a:r>
              <a:rPr lang="en-US" dirty="0" smtClean="0"/>
              <a:t>$ </a:t>
            </a:r>
            <a:r>
              <a:rPr lang="en-US" dirty="0"/>
              <a:t>echo $?</a:t>
            </a:r>
          </a:p>
          <a:p>
            <a:pPr marL="0" indent="0">
              <a:buNone/>
            </a:pPr>
            <a:r>
              <a:rPr lang="en-US" dirty="0"/>
              <a:t>0</a:t>
            </a:r>
          </a:p>
          <a:p>
            <a:pPr marL="0" indent="0">
              <a:buNone/>
            </a:pPr>
            <a:r>
              <a:rPr lang="en-US" dirty="0" smtClean="0"/>
              <a:t>$ </a:t>
            </a:r>
            <a:r>
              <a:rPr lang="en-US" dirty="0" err="1"/>
              <a:t>rm</a:t>
            </a:r>
            <a:r>
              <a:rPr lang="en-US" dirty="0"/>
              <a:t> file1</a:t>
            </a:r>
          </a:p>
          <a:p>
            <a:pPr marL="0" indent="0">
              <a:buNone/>
            </a:pPr>
            <a:r>
              <a:rPr lang="en-US" dirty="0" err="1"/>
              <a:t>rm</a:t>
            </a:r>
            <a:r>
              <a:rPr lang="en-US" dirty="0"/>
              <a:t>: cannot remove `file1': No such file or </a:t>
            </a:r>
            <a:r>
              <a:rPr lang="en-US" dirty="0" smtClean="0"/>
              <a:t>directory</a:t>
            </a:r>
          </a:p>
          <a:p>
            <a:pPr marL="0" indent="0">
              <a:buNone/>
            </a:pPr>
            <a:r>
              <a:rPr lang="en-US" dirty="0" smtClean="0"/>
              <a:t>$ echo $?</a:t>
            </a:r>
          </a:p>
          <a:p>
            <a:pPr marL="0" indent="0">
              <a:buNone/>
            </a:pPr>
            <a:r>
              <a:rPr lang="en-US" dirty="0" smtClean="0"/>
              <a:t>1</a:t>
            </a:r>
            <a:endParaRPr lang="en-US" dirty="0"/>
          </a:p>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343025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redirection</a:t>
            </a:r>
            <a:endParaRPr lang="en-US" dirty="0"/>
          </a:p>
        </p:txBody>
      </p:sp>
      <p:sp>
        <p:nvSpPr>
          <p:cNvPr id="3" name="Content Placeholder 2"/>
          <p:cNvSpPr>
            <a:spLocks noGrp="1"/>
          </p:cNvSpPr>
          <p:nvPr>
            <p:ph idx="1"/>
          </p:nvPr>
        </p:nvSpPr>
        <p:spPr/>
        <p:txBody>
          <a:bodyPr/>
          <a:lstStyle/>
          <a:p>
            <a:r>
              <a:rPr lang="en-US" dirty="0"/>
              <a:t>input/output redirection </a:t>
            </a:r>
            <a:endParaRPr lang="en-US" dirty="0" smtClean="0"/>
          </a:p>
          <a:p>
            <a:r>
              <a:rPr lang="en-US" dirty="0"/>
              <a:t>error streams.</a:t>
            </a:r>
          </a:p>
          <a:p>
            <a:r>
              <a:rPr lang="en-US" dirty="0"/>
              <a:t>pipes</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239670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stdin</a:t>
            </a:r>
            <a:r>
              <a:rPr lang="en-US" b="1" dirty="0"/>
              <a:t>, </a:t>
            </a:r>
            <a:r>
              <a:rPr lang="en-US" b="1" dirty="0" err="1"/>
              <a:t>stdout</a:t>
            </a:r>
            <a:r>
              <a:rPr lang="en-US" b="1" dirty="0"/>
              <a:t>, and </a:t>
            </a:r>
            <a:r>
              <a:rPr lang="en-US" b="1" dirty="0" err="1"/>
              <a:t>stderr</a:t>
            </a:r>
            <a:endParaRPr lang="en-US" dirty="0"/>
          </a:p>
        </p:txBody>
      </p:sp>
      <p:sp>
        <p:nvSpPr>
          <p:cNvPr id="3" name="Content Placeholder 2"/>
          <p:cNvSpPr>
            <a:spLocks noGrp="1"/>
          </p:cNvSpPr>
          <p:nvPr>
            <p:ph idx="1"/>
          </p:nvPr>
        </p:nvSpPr>
        <p:spPr/>
        <p:txBody>
          <a:bodyPr/>
          <a:lstStyle/>
          <a:p>
            <a:r>
              <a:rPr lang="en-US" sz="2800" dirty="0"/>
              <a:t>The bash shell has three basic streams; it takes input from </a:t>
            </a:r>
            <a:r>
              <a:rPr lang="en-US" sz="2800" b="1" dirty="0" err="1"/>
              <a:t>stdin</a:t>
            </a:r>
            <a:r>
              <a:rPr lang="en-US" sz="2800" b="1" dirty="0"/>
              <a:t> </a:t>
            </a:r>
            <a:r>
              <a:rPr lang="en-US" sz="2800" dirty="0"/>
              <a:t>(stream </a:t>
            </a:r>
            <a:r>
              <a:rPr lang="en-US" sz="2800" b="1" dirty="0"/>
              <a:t>0</a:t>
            </a:r>
            <a:r>
              <a:rPr lang="en-US" sz="2800" dirty="0"/>
              <a:t>), it sends output</a:t>
            </a:r>
          </a:p>
          <a:p>
            <a:r>
              <a:rPr lang="en-US" sz="2800" dirty="0"/>
              <a:t>to </a:t>
            </a:r>
            <a:r>
              <a:rPr lang="en-US" sz="2800" b="1" dirty="0" err="1"/>
              <a:t>stdout</a:t>
            </a:r>
            <a:r>
              <a:rPr lang="en-US" sz="2800" b="1" dirty="0"/>
              <a:t> </a:t>
            </a:r>
            <a:r>
              <a:rPr lang="en-US" sz="2800" dirty="0"/>
              <a:t>(stream </a:t>
            </a:r>
            <a:r>
              <a:rPr lang="en-US" sz="2800" b="1" dirty="0"/>
              <a:t>1</a:t>
            </a:r>
            <a:r>
              <a:rPr lang="en-US" sz="2800" dirty="0"/>
              <a:t>) and it sends error messages to </a:t>
            </a:r>
            <a:r>
              <a:rPr lang="en-US" sz="2800" b="1" dirty="0" err="1"/>
              <a:t>stderr</a:t>
            </a:r>
            <a:r>
              <a:rPr lang="en-US" sz="2800" b="1" dirty="0"/>
              <a:t> </a:t>
            </a:r>
            <a:r>
              <a:rPr lang="en-US" sz="2800" dirty="0"/>
              <a:t>(stream </a:t>
            </a:r>
            <a:r>
              <a:rPr lang="en-US" sz="2800" b="1" dirty="0"/>
              <a:t>2</a:t>
            </a:r>
            <a:r>
              <a:rPr lang="en-US" sz="2800" dirty="0"/>
              <a:t>) .</a:t>
            </a:r>
          </a:p>
          <a:p>
            <a:r>
              <a:rPr lang="en-US" sz="2800" dirty="0"/>
              <a:t>The drawing below has a graphical interpretation of these three streams</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495800"/>
            <a:ext cx="8248650" cy="1853729"/>
          </a:xfrm>
          <a:prstGeom prst="rect">
            <a:avLst/>
          </a:prstGeom>
        </p:spPr>
      </p:pic>
    </p:spTree>
    <p:extLst>
      <p:ext uri="{BB962C8B-B14F-4D97-AF65-F5344CB8AC3E}">
        <p14:creationId xmlns:p14="http://schemas.microsoft.com/office/powerpoint/2010/main" val="42828157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keyboard often serves as </a:t>
            </a:r>
            <a:r>
              <a:rPr lang="en-US" b="1" dirty="0" err="1"/>
              <a:t>stdin</a:t>
            </a:r>
            <a:r>
              <a:rPr lang="en-US" dirty="0"/>
              <a:t>, whereas </a:t>
            </a:r>
            <a:r>
              <a:rPr lang="en-US" b="1" dirty="0" err="1"/>
              <a:t>stdout</a:t>
            </a:r>
            <a:r>
              <a:rPr lang="en-US" b="1" dirty="0"/>
              <a:t> </a:t>
            </a:r>
            <a:r>
              <a:rPr lang="en-US" dirty="0"/>
              <a:t>and </a:t>
            </a:r>
            <a:r>
              <a:rPr lang="en-US" b="1" dirty="0" err="1"/>
              <a:t>stderr</a:t>
            </a:r>
            <a:r>
              <a:rPr lang="en-US" b="1" dirty="0"/>
              <a:t> </a:t>
            </a:r>
            <a:r>
              <a:rPr lang="en-US" dirty="0"/>
              <a:t>both go to the display</a:t>
            </a:r>
            <a:r>
              <a:rPr lang="en-US" dirty="0" smtClean="0"/>
              <a:t>.</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012" y="3200400"/>
            <a:ext cx="8181975" cy="2019300"/>
          </a:xfrm>
          <a:prstGeom prst="rect">
            <a:avLst/>
          </a:prstGeom>
        </p:spPr>
      </p:pic>
    </p:spTree>
    <p:extLst>
      <p:ext uri="{BB962C8B-B14F-4D97-AF65-F5344CB8AC3E}">
        <p14:creationId xmlns:p14="http://schemas.microsoft.com/office/powerpoint/2010/main" val="14153137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stdout</a:t>
            </a:r>
            <a:endParaRPr lang="en-US" dirty="0"/>
          </a:p>
        </p:txBody>
      </p:sp>
      <p:sp>
        <p:nvSpPr>
          <p:cNvPr id="3" name="Content Placeholder 2"/>
          <p:cNvSpPr>
            <a:spLocks noGrp="1"/>
          </p:cNvSpPr>
          <p:nvPr>
            <p:ph idx="1"/>
          </p:nvPr>
        </p:nvSpPr>
        <p:spPr/>
        <p:txBody>
          <a:bodyPr>
            <a:normAutofit/>
          </a:bodyPr>
          <a:lstStyle/>
          <a:p>
            <a:r>
              <a:rPr lang="en-US" b="1" dirty="0" err="1"/>
              <a:t>stdout</a:t>
            </a:r>
            <a:r>
              <a:rPr lang="en-US" b="1" dirty="0"/>
              <a:t> </a:t>
            </a:r>
            <a:r>
              <a:rPr lang="en-US" dirty="0"/>
              <a:t>can be redirected with a </a:t>
            </a:r>
            <a:r>
              <a:rPr lang="en-US" b="1" dirty="0"/>
              <a:t>greater than </a:t>
            </a:r>
            <a:r>
              <a:rPr lang="en-US" dirty="0"/>
              <a:t>sign. While scanning the line, the shell </a:t>
            </a:r>
            <a:r>
              <a:rPr lang="en-US" dirty="0" smtClean="0"/>
              <a:t>will see </a:t>
            </a:r>
            <a:r>
              <a:rPr lang="en-US" dirty="0"/>
              <a:t>the </a:t>
            </a:r>
            <a:r>
              <a:rPr lang="en-US" b="1" dirty="0"/>
              <a:t>&gt; </a:t>
            </a:r>
            <a:r>
              <a:rPr lang="en-US" dirty="0"/>
              <a:t>sign and will clear the file</a:t>
            </a:r>
            <a:r>
              <a:rPr lang="en-US" dirty="0" smtClean="0"/>
              <a:t>.</a:t>
            </a:r>
          </a:p>
          <a:p>
            <a:pPr marL="0" indent="0">
              <a:buNone/>
            </a:pPr>
            <a:r>
              <a:rPr lang="en-US" dirty="0" smtClean="0"/>
              <a:t>$ </a:t>
            </a:r>
            <a:r>
              <a:rPr lang="en-US" dirty="0"/>
              <a:t>echo It is cold today!</a:t>
            </a:r>
          </a:p>
          <a:p>
            <a:pPr marL="0" indent="0">
              <a:buNone/>
            </a:pPr>
            <a:r>
              <a:rPr lang="en-US" dirty="0"/>
              <a:t>It is cold today!</a:t>
            </a:r>
          </a:p>
          <a:p>
            <a:pPr marL="0" indent="0">
              <a:buNone/>
            </a:pPr>
            <a:r>
              <a:rPr lang="en-US" dirty="0" smtClean="0"/>
              <a:t>$ </a:t>
            </a:r>
            <a:r>
              <a:rPr lang="en-US" dirty="0"/>
              <a:t>echo It is cold today! &gt; winter.txt</a:t>
            </a:r>
          </a:p>
          <a:p>
            <a:pPr marL="0" indent="0">
              <a:buNone/>
            </a:pPr>
            <a:r>
              <a:rPr lang="en-US" dirty="0" smtClean="0"/>
              <a:t>$ </a:t>
            </a:r>
            <a:r>
              <a:rPr lang="en-US" dirty="0"/>
              <a:t>cat winter.txt</a:t>
            </a:r>
          </a:p>
          <a:p>
            <a:pPr marL="0" indent="0">
              <a:buNone/>
            </a:pPr>
            <a:r>
              <a:rPr lang="en-US" dirty="0"/>
              <a:t>It is cold today!</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3612520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output file is erased</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While </a:t>
            </a:r>
            <a:r>
              <a:rPr lang="en-US" dirty="0"/>
              <a:t>scanning the line, the shell will see the &gt; sign and </a:t>
            </a:r>
            <a:r>
              <a:rPr lang="en-US" b="1" dirty="0"/>
              <a:t>will clear the file</a:t>
            </a:r>
            <a:r>
              <a:rPr lang="en-US" dirty="0"/>
              <a:t>! Since </a:t>
            </a:r>
            <a:r>
              <a:rPr lang="en-US" dirty="0" smtClean="0"/>
              <a:t>this happens </a:t>
            </a:r>
            <a:r>
              <a:rPr lang="en-US" dirty="0"/>
              <a:t>before resolving </a:t>
            </a:r>
            <a:r>
              <a:rPr lang="en-US" b="1" dirty="0"/>
              <a:t>argument 0</a:t>
            </a:r>
            <a:r>
              <a:rPr lang="en-US" dirty="0"/>
              <a:t>, this means that even when the command fails, </a:t>
            </a:r>
            <a:r>
              <a:rPr lang="en-US" dirty="0" smtClean="0"/>
              <a:t>the file </a:t>
            </a:r>
            <a:r>
              <a:rPr lang="en-US" dirty="0"/>
              <a:t>will have been cleared!</a:t>
            </a:r>
          </a:p>
          <a:p>
            <a:pPr marL="0" indent="0">
              <a:buNone/>
            </a:pPr>
            <a:r>
              <a:rPr lang="en-US" dirty="0" smtClean="0"/>
              <a:t>$ </a:t>
            </a:r>
            <a:r>
              <a:rPr lang="en-US" dirty="0"/>
              <a:t>cat winter.txt</a:t>
            </a:r>
          </a:p>
          <a:p>
            <a:pPr marL="0" indent="0">
              <a:buNone/>
            </a:pPr>
            <a:r>
              <a:rPr lang="en-US" dirty="0"/>
              <a:t>It is cold today!</a:t>
            </a:r>
          </a:p>
          <a:p>
            <a:pPr marL="0" indent="0">
              <a:buNone/>
            </a:pPr>
            <a:r>
              <a:rPr lang="en-US" dirty="0" smtClean="0"/>
              <a:t>$ </a:t>
            </a:r>
            <a:r>
              <a:rPr lang="en-US" dirty="0" err="1"/>
              <a:t>zcho</a:t>
            </a:r>
            <a:r>
              <a:rPr lang="en-US" dirty="0"/>
              <a:t> It is cold today! &gt; winter.txt</a:t>
            </a:r>
          </a:p>
          <a:p>
            <a:pPr marL="0" indent="0">
              <a:buNone/>
            </a:pPr>
            <a:r>
              <a:rPr lang="en-US" dirty="0"/>
              <a:t>-bash: </a:t>
            </a:r>
            <a:r>
              <a:rPr lang="en-US" dirty="0" err="1"/>
              <a:t>zcho</a:t>
            </a:r>
            <a:r>
              <a:rPr lang="en-US" dirty="0"/>
              <a:t>: command not found</a:t>
            </a:r>
          </a:p>
          <a:p>
            <a:pPr marL="0" indent="0">
              <a:buNone/>
            </a:pPr>
            <a:r>
              <a:rPr lang="en-US" dirty="0" smtClean="0"/>
              <a:t>$ </a:t>
            </a:r>
            <a:r>
              <a:rPr lang="en-US" dirty="0"/>
              <a:t>cat winter.txt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4199008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noclobber</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Erasing </a:t>
            </a:r>
            <a:r>
              <a:rPr lang="en-US" dirty="0"/>
              <a:t>a file while using &gt; can be prevented by setting the </a:t>
            </a:r>
            <a:r>
              <a:rPr lang="en-US" b="1" dirty="0" err="1"/>
              <a:t>noclobber</a:t>
            </a:r>
            <a:r>
              <a:rPr lang="en-US" b="1" dirty="0"/>
              <a:t> </a:t>
            </a:r>
            <a:r>
              <a:rPr lang="en-US" dirty="0"/>
              <a:t>option.</a:t>
            </a:r>
          </a:p>
          <a:p>
            <a:pPr marL="0" indent="0">
              <a:buNone/>
            </a:pPr>
            <a:r>
              <a:rPr lang="en-US" dirty="0" smtClean="0"/>
              <a:t>$ </a:t>
            </a:r>
            <a:r>
              <a:rPr lang="en-US" dirty="0"/>
              <a:t>cat winter.txt</a:t>
            </a:r>
          </a:p>
          <a:p>
            <a:pPr marL="0" indent="0">
              <a:buNone/>
            </a:pPr>
            <a:r>
              <a:rPr lang="en-US" dirty="0"/>
              <a:t>It is cold today!</a:t>
            </a:r>
          </a:p>
          <a:p>
            <a:pPr marL="0" indent="0">
              <a:buNone/>
            </a:pPr>
            <a:r>
              <a:rPr lang="en-US" dirty="0" smtClean="0"/>
              <a:t>$ </a:t>
            </a:r>
            <a:r>
              <a:rPr lang="en-US" dirty="0"/>
              <a:t>set -o </a:t>
            </a:r>
            <a:r>
              <a:rPr lang="en-US" dirty="0" err="1"/>
              <a:t>noclobber</a:t>
            </a:r>
            <a:endParaRPr lang="en-US" dirty="0"/>
          </a:p>
          <a:p>
            <a:pPr marL="0" indent="0">
              <a:buNone/>
            </a:pPr>
            <a:r>
              <a:rPr lang="en-US" dirty="0" smtClean="0"/>
              <a:t>$ </a:t>
            </a:r>
            <a:r>
              <a:rPr lang="en-US" dirty="0"/>
              <a:t>echo It is cold today! &gt; winter.txt</a:t>
            </a:r>
          </a:p>
          <a:p>
            <a:pPr marL="0" indent="0">
              <a:buNone/>
            </a:pPr>
            <a:r>
              <a:rPr lang="en-US" dirty="0"/>
              <a:t>-bash: winter.txt: cannot overwrite existing file</a:t>
            </a:r>
          </a:p>
          <a:p>
            <a:pPr marL="0" indent="0">
              <a:buNone/>
            </a:pPr>
            <a:r>
              <a:rPr lang="en-US" dirty="0" smtClean="0"/>
              <a:t>$ </a:t>
            </a:r>
            <a:r>
              <a:rPr lang="en-US" dirty="0"/>
              <a:t>set +o </a:t>
            </a:r>
            <a:r>
              <a:rPr lang="en-US" dirty="0" err="1"/>
              <a:t>noclobber</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2624629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overruling </a:t>
            </a:r>
            <a:r>
              <a:rPr lang="en-US" b="1" dirty="0" err="1"/>
              <a:t>noclobber</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err="1"/>
              <a:t>noclobber</a:t>
            </a:r>
            <a:r>
              <a:rPr lang="en-US" b="1" dirty="0"/>
              <a:t> </a:t>
            </a:r>
            <a:r>
              <a:rPr lang="en-US" dirty="0"/>
              <a:t>can be overruled with </a:t>
            </a:r>
            <a:r>
              <a:rPr lang="en-US" b="1" dirty="0"/>
              <a:t>&gt;|</a:t>
            </a:r>
            <a:r>
              <a:rPr lang="en-US" dirty="0"/>
              <a:t>.</a:t>
            </a:r>
          </a:p>
          <a:p>
            <a:pPr marL="0" indent="0">
              <a:buNone/>
            </a:pPr>
            <a:r>
              <a:rPr lang="en-US" dirty="0" smtClean="0"/>
              <a:t>$ </a:t>
            </a:r>
            <a:r>
              <a:rPr lang="en-US" dirty="0"/>
              <a:t>set -o </a:t>
            </a:r>
            <a:r>
              <a:rPr lang="en-US" dirty="0" err="1"/>
              <a:t>noclobber</a:t>
            </a:r>
            <a:endParaRPr lang="en-US" dirty="0"/>
          </a:p>
          <a:p>
            <a:pPr marL="0" indent="0">
              <a:buNone/>
            </a:pPr>
            <a:r>
              <a:rPr lang="en-US" dirty="0" smtClean="0"/>
              <a:t>$ </a:t>
            </a:r>
            <a:r>
              <a:rPr lang="en-US" dirty="0"/>
              <a:t>echo It is cold today! &gt; winter.txt</a:t>
            </a:r>
          </a:p>
          <a:p>
            <a:pPr marL="0" indent="0">
              <a:buNone/>
            </a:pPr>
            <a:r>
              <a:rPr lang="en-US" dirty="0"/>
              <a:t>-bash: winter.txt: cannot overwrite existing file</a:t>
            </a:r>
          </a:p>
          <a:p>
            <a:pPr marL="0" indent="0">
              <a:buNone/>
            </a:pPr>
            <a:r>
              <a:rPr lang="en-US" dirty="0" smtClean="0"/>
              <a:t>$ </a:t>
            </a:r>
            <a:r>
              <a:rPr lang="en-US" dirty="0"/>
              <a:t>echo It is very cold today! &gt;| winter.txt</a:t>
            </a:r>
          </a:p>
          <a:p>
            <a:pPr marL="0" indent="0">
              <a:buNone/>
            </a:pPr>
            <a:r>
              <a:rPr lang="en-US" dirty="0" smtClean="0"/>
              <a:t>$ </a:t>
            </a:r>
            <a:r>
              <a:rPr lang="en-US" dirty="0"/>
              <a:t>cat winter.txt</a:t>
            </a:r>
          </a:p>
          <a:p>
            <a:pPr marL="0" indent="0">
              <a:buNone/>
            </a:pPr>
            <a:r>
              <a:rPr lang="en-US" dirty="0"/>
              <a:t>It is very cold today!</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0096167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&gt;&gt; append</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Use </a:t>
            </a:r>
            <a:r>
              <a:rPr lang="en-US" b="1" dirty="0"/>
              <a:t>&gt;&gt; </a:t>
            </a:r>
            <a:r>
              <a:rPr lang="en-US" dirty="0"/>
              <a:t>to </a:t>
            </a:r>
            <a:r>
              <a:rPr lang="en-US" b="1" dirty="0"/>
              <a:t>append </a:t>
            </a:r>
            <a:r>
              <a:rPr lang="en-US" dirty="0"/>
              <a:t>output to a file</a:t>
            </a:r>
            <a:r>
              <a:rPr lang="en-US" dirty="0" smtClean="0"/>
              <a:t>.</a:t>
            </a:r>
          </a:p>
          <a:p>
            <a:pPr marL="0" indent="0">
              <a:buNone/>
            </a:pPr>
            <a:r>
              <a:rPr lang="en-US" dirty="0" smtClean="0"/>
              <a:t>$ </a:t>
            </a:r>
            <a:r>
              <a:rPr lang="en-US" dirty="0"/>
              <a:t>echo It is cold today! &gt; winter.txt</a:t>
            </a:r>
          </a:p>
          <a:p>
            <a:pPr marL="0" indent="0">
              <a:buNone/>
            </a:pPr>
            <a:r>
              <a:rPr lang="en-US" dirty="0" smtClean="0"/>
              <a:t>$ </a:t>
            </a:r>
            <a:r>
              <a:rPr lang="en-US" dirty="0"/>
              <a:t>cat winter.txt</a:t>
            </a:r>
          </a:p>
          <a:p>
            <a:pPr marL="0" indent="0">
              <a:buNone/>
            </a:pPr>
            <a:r>
              <a:rPr lang="en-US" dirty="0"/>
              <a:t>It is cold today!</a:t>
            </a:r>
          </a:p>
          <a:p>
            <a:pPr marL="0" indent="0">
              <a:buNone/>
            </a:pPr>
            <a:r>
              <a:rPr lang="en-US" dirty="0" smtClean="0"/>
              <a:t>$ </a:t>
            </a:r>
            <a:r>
              <a:rPr lang="en-US" dirty="0"/>
              <a:t>echo Where is the summer ? &gt;&gt; winter.txt</a:t>
            </a:r>
          </a:p>
          <a:p>
            <a:pPr marL="0" indent="0">
              <a:buNone/>
            </a:pPr>
            <a:r>
              <a:rPr lang="en-US" dirty="0" smtClean="0"/>
              <a:t>$ </a:t>
            </a:r>
            <a:r>
              <a:rPr lang="en-US" dirty="0"/>
              <a:t>cat winter.txt</a:t>
            </a:r>
          </a:p>
          <a:p>
            <a:pPr marL="0" indent="0">
              <a:buNone/>
            </a:pPr>
            <a:r>
              <a:rPr lang="en-US" dirty="0"/>
              <a:t>It is cold today!</a:t>
            </a:r>
          </a:p>
          <a:p>
            <a:pPr marL="0" indent="0">
              <a:buNone/>
            </a:pPr>
            <a:r>
              <a:rPr lang="en-US" dirty="0"/>
              <a:t>Where is the summer ?</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643268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stderr</a:t>
            </a:r>
            <a:endParaRPr lang="en-US" dirty="0"/>
          </a:p>
        </p:txBody>
      </p:sp>
      <p:sp>
        <p:nvSpPr>
          <p:cNvPr id="3" name="Content Placeholder 2"/>
          <p:cNvSpPr>
            <a:spLocks noGrp="1"/>
          </p:cNvSpPr>
          <p:nvPr>
            <p:ph idx="1"/>
          </p:nvPr>
        </p:nvSpPr>
        <p:spPr/>
        <p:txBody>
          <a:bodyPr>
            <a:normAutofit/>
          </a:bodyPr>
          <a:lstStyle/>
          <a:p>
            <a:r>
              <a:rPr lang="en-US" dirty="0" smtClean="0"/>
              <a:t>Redirecting </a:t>
            </a:r>
            <a:r>
              <a:rPr lang="en-US" b="1" dirty="0" err="1"/>
              <a:t>stderr</a:t>
            </a:r>
            <a:r>
              <a:rPr lang="en-US" b="1" dirty="0"/>
              <a:t> </a:t>
            </a:r>
            <a:r>
              <a:rPr lang="en-US" dirty="0"/>
              <a:t>is done with </a:t>
            </a:r>
            <a:r>
              <a:rPr lang="en-US" b="1" dirty="0"/>
              <a:t>2&gt;</a:t>
            </a:r>
            <a:r>
              <a:rPr lang="en-US" dirty="0"/>
              <a:t>. This can be very useful to prevent error messages </a:t>
            </a:r>
            <a:r>
              <a:rPr lang="en-US" dirty="0" smtClean="0"/>
              <a:t>from cluttering </a:t>
            </a:r>
            <a:r>
              <a:rPr lang="en-US" dirty="0"/>
              <a:t>your screen.</a:t>
            </a:r>
          </a:p>
          <a:p>
            <a:r>
              <a:rPr lang="en-US" dirty="0"/>
              <a:t>The screenshot below shows redirection of </a:t>
            </a:r>
            <a:r>
              <a:rPr lang="en-US" b="1" dirty="0" err="1"/>
              <a:t>stdout</a:t>
            </a:r>
            <a:r>
              <a:rPr lang="en-US" b="1" dirty="0"/>
              <a:t> </a:t>
            </a:r>
            <a:r>
              <a:rPr lang="en-US" dirty="0"/>
              <a:t>to a file, and </a:t>
            </a:r>
            <a:r>
              <a:rPr lang="en-US" b="1" dirty="0" err="1"/>
              <a:t>stderr</a:t>
            </a:r>
            <a:r>
              <a:rPr lang="en-US" b="1" dirty="0"/>
              <a:t> </a:t>
            </a:r>
            <a:r>
              <a:rPr lang="en-US" dirty="0"/>
              <a:t>to </a:t>
            </a:r>
            <a:r>
              <a:rPr lang="en-US" b="1" dirty="0"/>
              <a:t>/</a:t>
            </a:r>
            <a:r>
              <a:rPr lang="en-US" b="1" dirty="0" err="1"/>
              <a:t>dev</a:t>
            </a:r>
            <a:r>
              <a:rPr lang="en-US" b="1" dirty="0"/>
              <a:t>/null</a:t>
            </a:r>
            <a:r>
              <a:rPr lang="en-US" dirty="0"/>
              <a:t>. </a:t>
            </a:r>
            <a:r>
              <a:rPr lang="en-US" dirty="0" smtClean="0"/>
              <a:t>Writing </a:t>
            </a:r>
            <a:r>
              <a:rPr lang="en-US" b="1" dirty="0" smtClean="0"/>
              <a:t>1</a:t>
            </a:r>
            <a:r>
              <a:rPr lang="en-US" b="1" dirty="0"/>
              <a:t>&gt; </a:t>
            </a:r>
            <a:r>
              <a:rPr lang="en-US" dirty="0"/>
              <a:t>is the same as </a:t>
            </a:r>
            <a:r>
              <a:rPr lang="en-US" dirty="0" smtClean="0"/>
              <a:t>&gt;.</a:t>
            </a:r>
          </a:p>
          <a:p>
            <a:pPr marL="0" indent="0">
              <a:buNone/>
            </a:pPr>
            <a:r>
              <a:rPr lang="en-US" dirty="0" smtClean="0"/>
              <a:t>$ </a:t>
            </a:r>
            <a:r>
              <a:rPr lang="en-US" dirty="0"/>
              <a:t>find / &gt; allfiles.txt 2&gt; /</a:t>
            </a:r>
            <a:r>
              <a:rPr lang="en-US" dirty="0" err="1"/>
              <a:t>dev</a:t>
            </a:r>
            <a:r>
              <a:rPr lang="en-US" dirty="0"/>
              <a:t>/null</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39443470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pPr marL="0" indent="0">
              <a:buNone/>
            </a:pPr>
            <a:r>
              <a:rPr lang="en-US" dirty="0" smtClean="0"/>
              <a:t>Echo “</a:t>
            </a:r>
            <a:r>
              <a:rPr lang="en-US" dirty="0" err="1" smtClean="0"/>
              <a:t>jordan</a:t>
            </a:r>
            <a:r>
              <a:rPr lang="en-US" dirty="0" smtClean="0"/>
              <a:t>”&gt;file1.txt</a:t>
            </a:r>
          </a:p>
          <a:p>
            <a:pPr marL="0" indent="0">
              <a:buNone/>
            </a:pPr>
            <a:r>
              <a:rPr lang="en-US" dirty="0" err="1" smtClean="0"/>
              <a:t>Ls</a:t>
            </a:r>
            <a:r>
              <a:rPr lang="en-US" dirty="0" smtClean="0"/>
              <a:t> –l file1.txt&gt;file2.txt 2&gt;fileerror.txt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63503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&amp;&amp; double ampersand</a:t>
            </a:r>
            <a:endParaRPr lang="en-US" dirty="0"/>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r>
              <a:rPr lang="en-US" dirty="0"/>
              <a:t>The shell will interpret </a:t>
            </a:r>
            <a:r>
              <a:rPr lang="en-US" b="1" dirty="0"/>
              <a:t>&amp;&amp; </a:t>
            </a:r>
            <a:r>
              <a:rPr lang="en-US" dirty="0"/>
              <a:t>as a </a:t>
            </a:r>
            <a:r>
              <a:rPr lang="en-US" b="1" dirty="0"/>
              <a:t>logical AND</a:t>
            </a:r>
            <a:r>
              <a:rPr lang="en-US" dirty="0"/>
              <a:t>. When using </a:t>
            </a:r>
            <a:r>
              <a:rPr lang="en-US" b="1" dirty="0"/>
              <a:t>&amp;&amp; </a:t>
            </a:r>
            <a:r>
              <a:rPr lang="en-US" dirty="0"/>
              <a:t>the second command </a:t>
            </a:r>
            <a:r>
              <a:rPr lang="en-US" dirty="0" smtClean="0"/>
              <a:t>is executed </a:t>
            </a:r>
            <a:r>
              <a:rPr lang="en-US" dirty="0"/>
              <a:t>only if the first one succeeds (returns a zero exit status).</a:t>
            </a:r>
          </a:p>
          <a:p>
            <a:pPr marL="0" indent="0">
              <a:buNone/>
            </a:pPr>
            <a:r>
              <a:rPr lang="en-US" dirty="0" smtClean="0"/>
              <a:t>$ </a:t>
            </a:r>
            <a:r>
              <a:rPr lang="en-US" dirty="0"/>
              <a:t>echo first &amp;&amp; echo second</a:t>
            </a:r>
          </a:p>
          <a:p>
            <a:pPr marL="0" indent="0">
              <a:buNone/>
            </a:pPr>
            <a:r>
              <a:rPr lang="en-US" dirty="0"/>
              <a:t>first</a:t>
            </a:r>
          </a:p>
          <a:p>
            <a:pPr marL="0" indent="0">
              <a:buNone/>
            </a:pPr>
            <a:r>
              <a:rPr lang="en-US" dirty="0"/>
              <a:t>second</a:t>
            </a:r>
          </a:p>
          <a:p>
            <a:pPr marL="0" indent="0">
              <a:buNone/>
            </a:pPr>
            <a:r>
              <a:rPr lang="en-US" dirty="0" smtClean="0"/>
              <a:t>$ </a:t>
            </a:r>
            <a:r>
              <a:rPr lang="en-US" dirty="0" err="1"/>
              <a:t>zecho</a:t>
            </a:r>
            <a:r>
              <a:rPr lang="en-US" dirty="0"/>
              <a:t> first &amp;&amp; echo second</a:t>
            </a:r>
          </a:p>
          <a:p>
            <a:pPr marL="0" indent="0">
              <a:buNone/>
            </a:pPr>
            <a:r>
              <a:rPr lang="en-US" dirty="0"/>
              <a:t>-bash: </a:t>
            </a:r>
            <a:r>
              <a:rPr lang="en-US" dirty="0" err="1"/>
              <a:t>zecho</a:t>
            </a:r>
            <a:r>
              <a:rPr lang="en-US" dirty="0"/>
              <a:t>: command not found</a:t>
            </a:r>
          </a:p>
          <a:p>
            <a:r>
              <a:rPr lang="en-US" dirty="0"/>
              <a:t>Another example of the same </a:t>
            </a:r>
            <a:r>
              <a:rPr lang="en-US" b="1" dirty="0"/>
              <a:t>logical AND </a:t>
            </a:r>
            <a:r>
              <a:rPr lang="en-US" dirty="0"/>
              <a:t>principle. This example starts with a working </a:t>
            </a:r>
            <a:r>
              <a:rPr lang="en-US" b="1" dirty="0" smtClean="0"/>
              <a:t>cd </a:t>
            </a:r>
            <a:r>
              <a:rPr lang="en-US" dirty="0" smtClean="0"/>
              <a:t>followed </a:t>
            </a:r>
            <a:r>
              <a:rPr lang="en-US" dirty="0"/>
              <a:t>by </a:t>
            </a:r>
            <a:r>
              <a:rPr lang="en-US" b="1" dirty="0" err="1"/>
              <a:t>ls</a:t>
            </a:r>
            <a:r>
              <a:rPr lang="en-US" dirty="0"/>
              <a:t>, then a non-working </a:t>
            </a:r>
            <a:r>
              <a:rPr lang="en-US" b="1" dirty="0"/>
              <a:t>cd </a:t>
            </a:r>
            <a:r>
              <a:rPr lang="en-US" dirty="0"/>
              <a:t>which is </a:t>
            </a:r>
            <a:r>
              <a:rPr lang="en-US" b="1" dirty="0"/>
              <a:t>not </a:t>
            </a:r>
            <a:r>
              <a:rPr lang="en-US" dirty="0"/>
              <a:t>followed by </a:t>
            </a:r>
            <a:r>
              <a:rPr lang="en-US" b="1" dirty="0" err="1"/>
              <a:t>ls</a:t>
            </a:r>
            <a:r>
              <a:rPr lang="en-US" dirty="0"/>
              <a:t>.</a:t>
            </a:r>
          </a:p>
          <a:p>
            <a:pPr marL="0" indent="0">
              <a:buNone/>
            </a:pPr>
            <a:r>
              <a:rPr lang="en-US" dirty="0" smtClean="0"/>
              <a:t>$ </a:t>
            </a:r>
            <a:r>
              <a:rPr lang="en-US" dirty="0"/>
              <a:t>cd gen &amp;&amp; </a:t>
            </a:r>
            <a:r>
              <a:rPr lang="en-US" dirty="0" err="1"/>
              <a:t>ls</a:t>
            </a:r>
            <a:endParaRPr lang="en-US" dirty="0"/>
          </a:p>
          <a:p>
            <a:pPr marL="0" indent="0">
              <a:buNone/>
            </a:pPr>
            <a:r>
              <a:rPr lang="en-US" dirty="0"/>
              <a:t>file1 file3 File55 </a:t>
            </a:r>
            <a:r>
              <a:rPr lang="en-US" dirty="0" err="1"/>
              <a:t>fileab</a:t>
            </a:r>
            <a:r>
              <a:rPr lang="en-US" dirty="0"/>
              <a:t> </a:t>
            </a:r>
            <a:r>
              <a:rPr lang="en-US" dirty="0" err="1"/>
              <a:t>FileAB</a:t>
            </a:r>
            <a:r>
              <a:rPr lang="en-US" dirty="0"/>
              <a:t> </a:t>
            </a:r>
            <a:r>
              <a:rPr lang="en-US" dirty="0" err="1"/>
              <a:t>fileabc</a:t>
            </a:r>
            <a:endParaRPr lang="en-US" dirty="0"/>
          </a:p>
          <a:p>
            <a:pPr marL="0" indent="0">
              <a:buNone/>
            </a:pPr>
            <a:r>
              <a:rPr lang="en-US" dirty="0"/>
              <a:t>file2 File4 </a:t>
            </a:r>
            <a:r>
              <a:rPr lang="en-US" dirty="0" err="1"/>
              <a:t>FileA</a:t>
            </a:r>
            <a:r>
              <a:rPr lang="en-US" dirty="0"/>
              <a:t> </a:t>
            </a:r>
            <a:r>
              <a:rPr lang="en-US" dirty="0" err="1"/>
              <a:t>Fileab</a:t>
            </a:r>
            <a:r>
              <a:rPr lang="en-US" dirty="0"/>
              <a:t> </a:t>
            </a:r>
            <a:r>
              <a:rPr lang="en-US" dirty="0" smtClean="0"/>
              <a:t>fileab2</a:t>
            </a:r>
          </a:p>
          <a:p>
            <a:pPr marL="0" indent="0">
              <a:buNone/>
            </a:pPr>
            <a:r>
              <a:rPr lang="en-US" dirty="0" smtClean="0"/>
              <a:t>$ cd gen &amp;&amp; </a:t>
            </a:r>
            <a:r>
              <a:rPr lang="en-US" dirty="0" err="1" smtClean="0"/>
              <a:t>ls</a:t>
            </a:r>
            <a:endParaRPr lang="en-US" dirty="0" smtClean="0"/>
          </a:p>
          <a:p>
            <a:pPr marL="0" indent="0">
              <a:buNone/>
            </a:pPr>
            <a:r>
              <a:rPr lang="en-US" dirty="0" smtClean="0"/>
              <a:t>-</a:t>
            </a:r>
            <a:r>
              <a:rPr lang="en-US" dirty="0"/>
              <a:t>bash: cd: gen: No such file or directory</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35372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double vertical bar</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a:t>
            </a:r>
            <a:r>
              <a:rPr lang="en-US" b="1" dirty="0"/>
              <a:t>|| </a:t>
            </a:r>
            <a:r>
              <a:rPr lang="en-US" dirty="0"/>
              <a:t>represents a </a:t>
            </a:r>
            <a:r>
              <a:rPr lang="en-US" b="1" dirty="0"/>
              <a:t>logical OR</a:t>
            </a:r>
            <a:r>
              <a:rPr lang="en-US" dirty="0"/>
              <a:t>. The second command is executed only when the </a:t>
            </a:r>
            <a:r>
              <a:rPr lang="en-US" dirty="0" smtClean="0"/>
              <a:t>first command </a:t>
            </a:r>
            <a:r>
              <a:rPr lang="en-US" dirty="0"/>
              <a:t>fails (returns a non-zero exit status).</a:t>
            </a:r>
          </a:p>
          <a:p>
            <a:pPr marL="0" indent="0">
              <a:buNone/>
            </a:pPr>
            <a:r>
              <a:rPr lang="en-US" dirty="0" smtClean="0"/>
              <a:t>$ </a:t>
            </a:r>
            <a:r>
              <a:rPr lang="en-US" dirty="0"/>
              <a:t>echo first || echo second ; echo third</a:t>
            </a:r>
          </a:p>
          <a:p>
            <a:pPr marL="0" indent="0">
              <a:buNone/>
            </a:pPr>
            <a:r>
              <a:rPr lang="en-US" dirty="0"/>
              <a:t>first</a:t>
            </a:r>
          </a:p>
          <a:p>
            <a:pPr marL="0" indent="0">
              <a:buNone/>
            </a:pPr>
            <a:r>
              <a:rPr lang="en-US" dirty="0"/>
              <a:t>third</a:t>
            </a:r>
          </a:p>
          <a:p>
            <a:pPr marL="0" indent="0">
              <a:buNone/>
            </a:pPr>
            <a:r>
              <a:rPr lang="en-US" dirty="0" smtClean="0"/>
              <a:t>$ </a:t>
            </a:r>
            <a:r>
              <a:rPr lang="en-US" dirty="0" err="1"/>
              <a:t>zecho</a:t>
            </a:r>
            <a:r>
              <a:rPr lang="en-US" dirty="0"/>
              <a:t> first || echo second ; echo third</a:t>
            </a:r>
          </a:p>
          <a:p>
            <a:pPr marL="0" indent="0">
              <a:buNone/>
            </a:pPr>
            <a:r>
              <a:rPr lang="en-US" dirty="0"/>
              <a:t>-bash: </a:t>
            </a:r>
            <a:r>
              <a:rPr lang="en-US" dirty="0" err="1"/>
              <a:t>zecho</a:t>
            </a:r>
            <a:r>
              <a:rPr lang="en-US" dirty="0"/>
              <a:t>: command not found</a:t>
            </a:r>
          </a:p>
          <a:p>
            <a:pPr marL="0" indent="0">
              <a:buNone/>
            </a:pPr>
            <a:r>
              <a:rPr lang="en-US" dirty="0"/>
              <a:t>second</a:t>
            </a:r>
          </a:p>
          <a:p>
            <a:pPr marL="0" indent="0">
              <a:buNone/>
            </a:pPr>
            <a:r>
              <a:rPr lang="en-US" dirty="0" smtClean="0"/>
              <a:t>third</a:t>
            </a:r>
            <a:endParaRPr lang="en-US" dirty="0"/>
          </a:p>
          <a:p>
            <a:r>
              <a:rPr lang="en-US" dirty="0"/>
              <a:t>Another example of the same </a:t>
            </a:r>
            <a:r>
              <a:rPr lang="en-US" b="1" dirty="0"/>
              <a:t>logical OR </a:t>
            </a:r>
            <a:r>
              <a:rPr lang="en-US" dirty="0"/>
              <a:t>principle.</a:t>
            </a:r>
          </a:p>
          <a:p>
            <a:pPr marL="0" indent="0">
              <a:buNone/>
            </a:pPr>
            <a:r>
              <a:rPr lang="en-US" dirty="0" smtClean="0"/>
              <a:t>$ </a:t>
            </a:r>
            <a:r>
              <a:rPr lang="en-US" dirty="0"/>
              <a:t>cd gen || </a:t>
            </a:r>
            <a:r>
              <a:rPr lang="en-US" dirty="0" err="1"/>
              <a:t>ls</a:t>
            </a:r>
            <a:endParaRPr lang="en-US" dirty="0"/>
          </a:p>
          <a:p>
            <a:pPr marL="0" indent="0">
              <a:buNone/>
            </a:pPr>
            <a:r>
              <a:rPr lang="en-US" dirty="0" smtClean="0"/>
              <a:t>$ </a:t>
            </a:r>
            <a:r>
              <a:rPr lang="en-US" dirty="0"/>
              <a:t>cd gen || </a:t>
            </a:r>
            <a:r>
              <a:rPr lang="en-US" dirty="0" err="1"/>
              <a:t>ls</a:t>
            </a:r>
            <a:endParaRPr lang="en-US" dirty="0"/>
          </a:p>
          <a:p>
            <a:pPr marL="0" indent="0">
              <a:buNone/>
            </a:pPr>
            <a:r>
              <a:rPr lang="en-US" dirty="0"/>
              <a:t>-bash: cd: gen: No such file or directory</a:t>
            </a:r>
          </a:p>
          <a:p>
            <a:pPr marL="0" indent="0">
              <a:buNone/>
            </a:pPr>
            <a:r>
              <a:rPr lang="en-US" dirty="0"/>
              <a:t>file1 file3 File55 </a:t>
            </a:r>
            <a:r>
              <a:rPr lang="en-US" dirty="0" err="1"/>
              <a:t>fileab</a:t>
            </a:r>
            <a:r>
              <a:rPr lang="en-US" dirty="0"/>
              <a:t> </a:t>
            </a:r>
            <a:r>
              <a:rPr lang="en-US" dirty="0" err="1"/>
              <a:t>FileAB</a:t>
            </a:r>
            <a:r>
              <a:rPr lang="en-US" dirty="0"/>
              <a:t> </a:t>
            </a:r>
            <a:r>
              <a:rPr lang="en-US" dirty="0" err="1"/>
              <a:t>fileabc</a:t>
            </a:r>
            <a:endParaRPr lang="en-US" dirty="0"/>
          </a:p>
          <a:p>
            <a:pPr marL="0" indent="0">
              <a:buNone/>
            </a:pPr>
            <a:r>
              <a:rPr lang="en-US" dirty="0"/>
              <a:t>file2 File4 </a:t>
            </a:r>
            <a:r>
              <a:rPr lang="en-US" dirty="0" err="1"/>
              <a:t>FileA</a:t>
            </a:r>
            <a:r>
              <a:rPr lang="en-US" dirty="0"/>
              <a:t> </a:t>
            </a:r>
            <a:r>
              <a:rPr lang="en-US" dirty="0" err="1"/>
              <a:t>Fileab</a:t>
            </a:r>
            <a:r>
              <a:rPr lang="en-US" dirty="0"/>
              <a:t> fileab2</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2472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combining &amp;&amp; and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a:t>
            </a:r>
            <a:r>
              <a:rPr lang="en-US" dirty="0"/>
              <a:t>can use this logical AND </a:t>
            </a:r>
            <a:r>
              <a:rPr lang="en-US" dirty="0" err="1"/>
              <a:t>and</a:t>
            </a:r>
            <a:r>
              <a:rPr lang="en-US" dirty="0"/>
              <a:t> logical OR to write an </a:t>
            </a:r>
            <a:r>
              <a:rPr lang="en-US" b="1" dirty="0"/>
              <a:t>if-then-else </a:t>
            </a:r>
            <a:r>
              <a:rPr lang="en-US" dirty="0"/>
              <a:t>structure on </a:t>
            </a:r>
            <a:r>
              <a:rPr lang="en-US" dirty="0" smtClean="0"/>
              <a:t>the command </a:t>
            </a:r>
            <a:r>
              <a:rPr lang="en-US" dirty="0"/>
              <a:t>line. This example uses </a:t>
            </a:r>
            <a:r>
              <a:rPr lang="en-US" b="1" dirty="0"/>
              <a:t>echo </a:t>
            </a:r>
            <a:r>
              <a:rPr lang="en-US" dirty="0"/>
              <a:t>to display whether the </a:t>
            </a:r>
            <a:r>
              <a:rPr lang="en-US" b="1" dirty="0" err="1"/>
              <a:t>rm</a:t>
            </a:r>
            <a:r>
              <a:rPr lang="en-US" b="1" dirty="0"/>
              <a:t> </a:t>
            </a:r>
            <a:r>
              <a:rPr lang="en-US" dirty="0"/>
              <a:t>command was successful.</a:t>
            </a:r>
          </a:p>
          <a:p>
            <a:pPr marL="0" indent="0">
              <a:buNone/>
            </a:pPr>
            <a:r>
              <a:rPr lang="en-US" dirty="0" smtClean="0"/>
              <a:t>$ </a:t>
            </a:r>
            <a:r>
              <a:rPr lang="en-US" dirty="0" err="1"/>
              <a:t>rm</a:t>
            </a:r>
            <a:r>
              <a:rPr lang="en-US" dirty="0"/>
              <a:t> file1 &amp;&amp; echo It worked! || echo It failed!</a:t>
            </a:r>
          </a:p>
          <a:p>
            <a:pPr marL="0" indent="0">
              <a:buNone/>
            </a:pPr>
            <a:r>
              <a:rPr lang="en-US" dirty="0"/>
              <a:t>It worked!</a:t>
            </a:r>
          </a:p>
          <a:p>
            <a:pPr marL="0" indent="0">
              <a:buNone/>
            </a:pPr>
            <a:r>
              <a:rPr lang="en-US" dirty="0" smtClean="0"/>
              <a:t>$ </a:t>
            </a:r>
            <a:r>
              <a:rPr lang="en-US" dirty="0" err="1"/>
              <a:t>rm</a:t>
            </a:r>
            <a:r>
              <a:rPr lang="en-US" dirty="0"/>
              <a:t> file1 &amp;&amp; echo It worked! || echo It failed!</a:t>
            </a:r>
          </a:p>
          <a:p>
            <a:pPr marL="0" indent="0">
              <a:buNone/>
            </a:pPr>
            <a:r>
              <a:rPr lang="en-US" dirty="0" err="1"/>
              <a:t>rm</a:t>
            </a:r>
            <a:r>
              <a:rPr lang="en-US" dirty="0"/>
              <a:t>: cannot remove `file1': No such file or directory</a:t>
            </a:r>
          </a:p>
          <a:p>
            <a:pPr marL="0" indent="0">
              <a:buNone/>
            </a:pPr>
            <a:r>
              <a:rPr lang="en-US" dirty="0"/>
              <a:t>It failed!</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04007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pound sign</a:t>
            </a:r>
            <a:br>
              <a:rPr lang="en-US" b="1" dirty="0"/>
            </a:br>
            <a:endParaRPr lang="en-US" dirty="0"/>
          </a:p>
        </p:txBody>
      </p:sp>
      <p:sp>
        <p:nvSpPr>
          <p:cNvPr id="3" name="Content Placeholder 2"/>
          <p:cNvSpPr>
            <a:spLocks noGrp="1"/>
          </p:cNvSpPr>
          <p:nvPr>
            <p:ph idx="1"/>
          </p:nvPr>
        </p:nvSpPr>
        <p:spPr/>
        <p:txBody>
          <a:bodyPr/>
          <a:lstStyle/>
          <a:p>
            <a:r>
              <a:rPr lang="en-US" dirty="0" smtClean="0"/>
              <a:t>Everything </a:t>
            </a:r>
            <a:r>
              <a:rPr lang="en-US" dirty="0"/>
              <a:t>written after a </a:t>
            </a:r>
            <a:r>
              <a:rPr lang="en-US" b="1" dirty="0"/>
              <a:t>pound sign </a:t>
            </a:r>
            <a:r>
              <a:rPr lang="en-US" dirty="0"/>
              <a:t>(#) is ignored by the shell. This is useful to write </a:t>
            </a:r>
            <a:r>
              <a:rPr lang="en-US" dirty="0" smtClean="0"/>
              <a:t>a </a:t>
            </a:r>
            <a:r>
              <a:rPr lang="en-US" b="1" dirty="0" smtClean="0"/>
              <a:t>shell </a:t>
            </a:r>
            <a:r>
              <a:rPr lang="en-US" b="1" dirty="0"/>
              <a:t>comment</a:t>
            </a:r>
            <a:r>
              <a:rPr lang="en-US" dirty="0"/>
              <a:t>, but has no influence on the command execution or shell expansion.</a:t>
            </a:r>
          </a:p>
          <a:p>
            <a:pPr marL="0" indent="0">
              <a:buNone/>
            </a:pPr>
            <a:r>
              <a:rPr lang="en-US" dirty="0" smtClean="0"/>
              <a:t>$ </a:t>
            </a:r>
            <a:r>
              <a:rPr lang="en-US" dirty="0" err="1"/>
              <a:t>mkdir</a:t>
            </a:r>
            <a:r>
              <a:rPr lang="en-US" dirty="0"/>
              <a:t> test # we create a directory</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503805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6361</TotalTime>
  <Words>3725</Words>
  <Application>Microsoft Office PowerPoint</Application>
  <PresentationFormat>On-screen Show (4:3)</PresentationFormat>
  <Paragraphs>535</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 Linux  Fundamentals VERSION 3     Part 3  Eng Ali Mohammad. Bani Bakkar  </vt:lpstr>
      <vt:lpstr>Control  Operators</vt:lpstr>
      <vt:lpstr>semicolon </vt:lpstr>
      <vt:lpstr>ampersand </vt:lpstr>
      <vt:lpstr>$? dollar question mark </vt:lpstr>
      <vt:lpstr>&amp;&amp; double ampersand</vt:lpstr>
      <vt:lpstr>|| double vertical bar </vt:lpstr>
      <vt:lpstr>combining &amp;&amp; and || </vt:lpstr>
      <vt:lpstr># pound sign </vt:lpstr>
      <vt:lpstr>end of line backslash </vt:lpstr>
      <vt:lpstr>Shell Variables</vt:lpstr>
      <vt:lpstr>$ dollar sign </vt:lpstr>
      <vt:lpstr>Environment Variables $env  commandecho  </vt:lpstr>
      <vt:lpstr>PowerPoint Presentation</vt:lpstr>
      <vt:lpstr>creating variables </vt:lpstr>
      <vt:lpstr>PowerPoint Presentation</vt:lpstr>
      <vt:lpstr>PowerPoint Presentation</vt:lpstr>
      <vt:lpstr>PowerPoint Presentation</vt:lpstr>
      <vt:lpstr>PowerPoint Presentation</vt:lpstr>
      <vt:lpstr>quotes </vt:lpstr>
      <vt:lpstr>unset </vt:lpstr>
      <vt:lpstr>$PATH </vt:lpstr>
      <vt:lpstr>Exercise </vt:lpstr>
      <vt:lpstr>delineate variables </vt:lpstr>
      <vt:lpstr>unbound variables </vt:lpstr>
      <vt:lpstr>history</vt:lpstr>
      <vt:lpstr>History !n </vt:lpstr>
      <vt:lpstr>History </vt:lpstr>
      <vt:lpstr>$HISTSIZE </vt:lpstr>
      <vt:lpstr>prevent recording a command</vt:lpstr>
      <vt:lpstr>File Globbing</vt:lpstr>
      <vt:lpstr>file globbing </vt:lpstr>
      <vt:lpstr>PowerPoint Presentation</vt:lpstr>
      <vt:lpstr>Usage </vt:lpstr>
      <vt:lpstr>PowerPoint Presentation</vt:lpstr>
      <vt:lpstr>PowerPoint Presentation</vt:lpstr>
      <vt:lpstr>Using “.” (dot) </vt:lpstr>
      <vt:lpstr>Using “^” (caret) to match the beginning of the string </vt:lpstr>
      <vt:lpstr>Using “$” (dollar sign) to match the ending of the string </vt:lpstr>
      <vt:lpstr>Using “*” (an asterisk) to find any number of repetitions of a string </vt:lpstr>
      <vt:lpstr>Using “\” (a backslash) to match the special symbol </vt:lpstr>
      <vt:lpstr>Using “()” (braces) to match the group of regexp. </vt:lpstr>
      <vt:lpstr>Using “?”(question mark) to find all the matching characters </vt:lpstr>
      <vt:lpstr>* asterisk </vt:lpstr>
      <vt:lpstr>? question mark </vt:lpstr>
      <vt:lpstr>[] square brackets (1) </vt:lpstr>
      <vt:lpstr>[] square brackets (2)</vt:lpstr>
      <vt:lpstr>a-z and 0-9 ranges</vt:lpstr>
      <vt:lpstr>I/O redirection</vt:lpstr>
      <vt:lpstr>I/O redirection</vt:lpstr>
      <vt:lpstr>stdin, stdout, and stderr</vt:lpstr>
      <vt:lpstr>PowerPoint Presentation</vt:lpstr>
      <vt:lpstr>stdout</vt:lpstr>
      <vt:lpstr>output file is erased </vt:lpstr>
      <vt:lpstr>noclobber </vt:lpstr>
      <vt:lpstr>overruling noclobber </vt:lpstr>
      <vt:lpstr>&gt;&gt; append </vt:lpstr>
      <vt:lpstr>stderr</vt:lpstr>
      <vt:lpstr>Example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Fundamentals    Eng Ali Moh. Bani Bakkar Email : alialqadri1980@gmail.com Mob:0778642376</dc:title>
  <dc:creator>ali</dc:creator>
  <cp:lastModifiedBy>ali</cp:lastModifiedBy>
  <cp:revision>525</cp:revision>
  <dcterms:created xsi:type="dcterms:W3CDTF">2006-08-16T00:00:00Z</dcterms:created>
  <dcterms:modified xsi:type="dcterms:W3CDTF">2022-11-29T18:10:41Z</dcterms:modified>
</cp:coreProperties>
</file>