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554" r:id="rId2"/>
    <p:sldId id="370" r:id="rId3"/>
    <p:sldId id="371" r:id="rId4"/>
    <p:sldId id="553" r:id="rId5"/>
    <p:sldId id="376" r:id="rId6"/>
    <p:sldId id="377" r:id="rId7"/>
    <p:sldId id="378" r:id="rId8"/>
    <p:sldId id="379" r:id="rId9"/>
    <p:sldId id="380" r:id="rId10"/>
    <p:sldId id="381" r:id="rId11"/>
    <p:sldId id="382" r:id="rId12"/>
    <p:sldId id="383" r:id="rId13"/>
    <p:sldId id="551" r:id="rId14"/>
    <p:sldId id="552" r:id="rId15"/>
    <p:sldId id="510" r:id="rId16"/>
    <p:sldId id="511" r:id="rId17"/>
    <p:sldId id="512" r:id="rId18"/>
    <p:sldId id="513" r:id="rId19"/>
    <p:sldId id="514" r:id="rId20"/>
    <p:sldId id="515" r:id="rId21"/>
    <p:sldId id="516" r:id="rId22"/>
    <p:sldId id="517" r:id="rId23"/>
    <p:sldId id="518" r:id="rId24"/>
    <p:sldId id="519" r:id="rId25"/>
    <p:sldId id="520" r:id="rId26"/>
    <p:sldId id="521" r:id="rId27"/>
    <p:sldId id="522" r:id="rId28"/>
    <p:sldId id="523" r:id="rId29"/>
    <p:sldId id="524" r:id="rId30"/>
    <p:sldId id="525" r:id="rId31"/>
    <p:sldId id="526" r:id="rId32"/>
    <p:sldId id="385" r:id="rId33"/>
    <p:sldId id="527" r:id="rId34"/>
    <p:sldId id="386" r:id="rId35"/>
    <p:sldId id="384" r:id="rId36"/>
    <p:sldId id="387" r:id="rId37"/>
    <p:sldId id="392" r:id="rId38"/>
    <p:sldId id="398" r:id="rId39"/>
    <p:sldId id="393" r:id="rId40"/>
    <p:sldId id="399" r:id="rId41"/>
    <p:sldId id="400" r:id="rId42"/>
    <p:sldId id="394" r:id="rId43"/>
    <p:sldId id="401" r:id="rId44"/>
    <p:sldId id="403" r:id="rId45"/>
    <p:sldId id="555" r:id="rId46"/>
    <p:sldId id="558" r:id="rId47"/>
    <p:sldId id="559" r:id="rId48"/>
    <p:sldId id="402" r:id="rId49"/>
    <p:sldId id="560" r:id="rId50"/>
    <p:sldId id="556" r:id="rId51"/>
    <p:sldId id="404" r:id="rId52"/>
    <p:sldId id="557" r:id="rId53"/>
    <p:sldId id="539" r:id="rId54"/>
    <p:sldId id="540" r:id="rId55"/>
    <p:sldId id="541" r:id="rId56"/>
    <p:sldId id="397" r:id="rId57"/>
    <p:sldId id="405" r:id="rId58"/>
    <p:sldId id="410" r:id="rId59"/>
    <p:sldId id="407" r:id="rId60"/>
    <p:sldId id="408" r:id="rId61"/>
    <p:sldId id="409" r:id="rId62"/>
    <p:sldId id="418" r:id="rId63"/>
    <p:sldId id="413" r:id="rId64"/>
    <p:sldId id="414" r:id="rId65"/>
    <p:sldId id="415" r:id="rId66"/>
    <p:sldId id="416" r:id="rId67"/>
    <p:sldId id="419" r:id="rId68"/>
    <p:sldId id="420" r:id="rId69"/>
    <p:sldId id="411" r:id="rId70"/>
    <p:sldId id="412"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6287" autoAdjust="0"/>
  </p:normalViewPr>
  <p:slideViewPr>
    <p:cSldViewPr>
      <p:cViewPr varScale="1">
        <p:scale>
          <a:sx n="72" d="100"/>
          <a:sy n="72" d="100"/>
        </p:scale>
        <p:origin x="-1230"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87D38B-C241-4DD5-A126-1951D7634841}"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B172DF-F9B3-4D23-B340-2353189666A2}" type="slidenum">
              <a:rPr lang="en-US" smtClean="0"/>
              <a:t>‹#›</a:t>
            </a:fld>
            <a:endParaRPr lang="en-US"/>
          </a:p>
        </p:txBody>
      </p:sp>
    </p:spTree>
    <p:extLst>
      <p:ext uri="{BB962C8B-B14F-4D97-AF65-F5344CB8AC3E}">
        <p14:creationId xmlns:p14="http://schemas.microsoft.com/office/powerpoint/2010/main" val="2945471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B172DF-F9B3-4D23-B340-2353189666A2}" type="slidenum">
              <a:rPr lang="en-US" smtClean="0"/>
              <a:t>69</a:t>
            </a:fld>
            <a:endParaRPr lang="en-US"/>
          </a:p>
        </p:txBody>
      </p:sp>
    </p:spTree>
    <p:extLst>
      <p:ext uri="{BB962C8B-B14F-4D97-AF65-F5344CB8AC3E}">
        <p14:creationId xmlns:p14="http://schemas.microsoft.com/office/powerpoint/2010/main" val="237847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A52D89-16B3-4885-8453-92C714C32CEC}"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61DD0-9C66-4E7C-90C0-A3820F3EBE84}"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FAD52-9289-4581-9E85-D65569619317}"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36F016-F407-4A38-94B1-B32B62082618}"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4473E-B900-4790-B8D2-88CD2FE6834B}" type="datetime1">
              <a:rPr lang="en-US" smtClean="0"/>
              <a:t>11/30/2022</a:t>
            </a:fld>
            <a:endParaRPr lang="en-US"/>
          </a:p>
        </p:txBody>
      </p:sp>
      <p:sp>
        <p:nvSpPr>
          <p:cNvPr id="5" name="Footer Placeholder 4"/>
          <p:cNvSpPr>
            <a:spLocks noGrp="1"/>
          </p:cNvSpPr>
          <p:nvPr>
            <p:ph type="ftr" sz="quarter" idx="11"/>
          </p:nvPr>
        </p:nvSpPr>
        <p:spPr/>
        <p:txBody>
          <a:bodyPr/>
          <a:lstStyle/>
          <a:p>
            <a:r>
              <a:rPr lang="en-US" smtClean="0"/>
              <a:t>Eng Ali Mohammad. Bani Bakkar              Email : alli_m_alqadri@hotmail.com</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4B86F-0D6A-4566-91CD-EDA57EF7BFBC}"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A15C46-196F-4AFD-B663-3A3536B3F69A}" type="datetime1">
              <a:rPr lang="en-US" smtClean="0"/>
              <a:t>11/30/2022</a:t>
            </a:fld>
            <a:endParaRPr lang="en-US"/>
          </a:p>
        </p:txBody>
      </p:sp>
      <p:sp>
        <p:nvSpPr>
          <p:cNvPr id="8" name="Footer Placeholder 7"/>
          <p:cNvSpPr>
            <a:spLocks noGrp="1"/>
          </p:cNvSpPr>
          <p:nvPr>
            <p:ph type="ftr" sz="quarter" idx="11"/>
          </p:nvPr>
        </p:nvSpPr>
        <p:spPr/>
        <p:txBody>
          <a:bodyPr/>
          <a:lstStyle/>
          <a:p>
            <a:r>
              <a:rPr lang="en-US" smtClean="0"/>
              <a:t>Eng Ali Mohammad. Bani Bakkar              Email : alli_m_alqadri@hotmail.com</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882F38-7DC1-4D4C-9CE0-DEECE644A3FF}" type="datetime1">
              <a:rPr lang="en-US" smtClean="0"/>
              <a:t>11/30/2022</a:t>
            </a:fld>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98BF0-1CB1-491C-9026-F5AC545976B4}" type="datetime1">
              <a:rPr lang="en-US" smtClean="0"/>
              <a:t>11/30/2022</a:t>
            </a:fld>
            <a:endParaRPr lang="en-US"/>
          </a:p>
        </p:txBody>
      </p:sp>
      <p:sp>
        <p:nvSpPr>
          <p:cNvPr id="3" name="Footer Placeholder 2"/>
          <p:cNvSpPr>
            <a:spLocks noGrp="1"/>
          </p:cNvSpPr>
          <p:nvPr>
            <p:ph type="ftr" sz="quarter" idx="11"/>
          </p:nvPr>
        </p:nvSpPr>
        <p:spPr/>
        <p:txBody>
          <a:bodyPr/>
          <a:lstStyle/>
          <a:p>
            <a:r>
              <a:rPr lang="en-US" smtClean="0"/>
              <a:t>Eng Ali Mohammad. Bani Bakkar              Email : alli_m_alqadri@hotmail.com</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73BF43-2146-49E4-B9B2-0CDD5E7C3677}"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7DA68-AB4B-4F29-B6EA-82FF9225155D}" type="datetime1">
              <a:rPr lang="en-US" smtClean="0"/>
              <a:t>11/30/2022</a:t>
            </a:fld>
            <a:endParaRPr lang="en-US"/>
          </a:p>
        </p:txBody>
      </p:sp>
      <p:sp>
        <p:nvSpPr>
          <p:cNvPr id="6" name="Footer Placeholder 5"/>
          <p:cNvSpPr>
            <a:spLocks noGrp="1"/>
          </p:cNvSpPr>
          <p:nvPr>
            <p:ph type="ftr" sz="quarter" idx="11"/>
          </p:nvPr>
        </p:nvSpPr>
        <p:spPr/>
        <p:txBody>
          <a:bodyPr/>
          <a:lstStyle/>
          <a:p>
            <a:r>
              <a:rPr lang="en-US" smtClean="0"/>
              <a:t>Eng Ali Mohammad. Bani Bakkar              Email : alli_m_alqadri@hotmail.com</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23E07-D28E-4522-842B-7247865F86AA}" type="datetime1">
              <a:rPr lang="en-US" smtClean="0"/>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Eng Ali Mohammad. Bani Bakkar              Email : alli_m_alqadri@hotmail.com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609600"/>
            <a:ext cx="7772400" cy="5029200"/>
          </a:xfrm>
        </p:spPr>
        <p:txBody>
          <a:bodyPr>
            <a:normAutofit fontScale="90000"/>
          </a:bodyPr>
          <a:lstStyle/>
          <a:p>
            <a:r>
              <a:rPr lang="en-US" sz="7300" b="1" dirty="0" smtClean="0"/>
              <a:t/>
            </a:r>
            <a:br>
              <a:rPr lang="en-US" sz="7300" b="1" dirty="0" smtClean="0"/>
            </a:br>
            <a:r>
              <a:rPr lang="en-US" sz="7300" b="1" dirty="0" smtClean="0"/>
              <a:t>Linux </a:t>
            </a:r>
            <a:br>
              <a:rPr lang="en-US" sz="7300" b="1" dirty="0" smtClean="0"/>
            </a:br>
            <a:r>
              <a:rPr lang="en-US" sz="7300" b="1" dirty="0" smtClean="0"/>
              <a:t>Fundamentals</a:t>
            </a:r>
            <a:br>
              <a:rPr lang="en-US" sz="7300" b="1" dirty="0" smtClean="0"/>
            </a:br>
            <a:r>
              <a:rPr lang="en-US" sz="2200" b="1" dirty="0" smtClean="0"/>
              <a:t>VERSION 3</a:t>
            </a:r>
            <a:r>
              <a:rPr lang="en-US" sz="7300" b="1" dirty="0" smtClean="0"/>
              <a:t/>
            </a:r>
            <a:br>
              <a:rPr lang="en-US" sz="7300" b="1" dirty="0" smtClean="0"/>
            </a:br>
            <a:r>
              <a:rPr lang="en-US" sz="7300" b="1" dirty="0" smtClean="0"/>
              <a:t> </a:t>
            </a:r>
            <a:r>
              <a:rPr lang="en-US" dirty="0" smtClean="0"/>
              <a:t/>
            </a:r>
            <a:br>
              <a:rPr lang="en-US" dirty="0" smtClean="0"/>
            </a:br>
            <a:r>
              <a:rPr lang="en-US" dirty="0"/>
              <a:t/>
            </a:r>
            <a:br>
              <a:rPr lang="en-US" dirty="0"/>
            </a:br>
            <a:r>
              <a:rPr lang="en-US" dirty="0" smtClean="0"/>
              <a:t/>
            </a:r>
            <a:br>
              <a:rPr lang="en-US" dirty="0" smtClean="0"/>
            </a:br>
            <a:r>
              <a:rPr lang="en-US" dirty="0" smtClean="0"/>
              <a:t>Part 4</a:t>
            </a:r>
            <a:br>
              <a:rPr lang="en-US" dirty="0" smtClean="0"/>
            </a:br>
            <a:r>
              <a:rPr lang="en-US" dirty="0" smtClean="0"/>
              <a:t/>
            </a:r>
            <a:br>
              <a:rPr lang="en-US" dirty="0" smtClean="0"/>
            </a:br>
            <a:r>
              <a:rPr lang="en-US" sz="1600" dirty="0" err="1" smtClean="0"/>
              <a:t>Eng</a:t>
            </a:r>
            <a:r>
              <a:rPr lang="en-US" sz="1600" dirty="0" smtClean="0"/>
              <a:t> Ali Mohammad. </a:t>
            </a:r>
            <a:r>
              <a:rPr lang="en-US" sz="1600" dirty="0" err="1" smtClean="0"/>
              <a:t>Bani</a:t>
            </a:r>
            <a:r>
              <a:rPr lang="en-US" sz="1600" dirty="0" smtClean="0"/>
              <a:t> </a:t>
            </a:r>
            <a:r>
              <a:rPr lang="en-US" sz="1600" dirty="0" err="1" smtClean="0"/>
              <a:t>Bakkar</a:t>
            </a:r>
            <a:r>
              <a:rPr lang="en-US" sz="1600" dirty="0" smtClean="0"/>
              <a:t/>
            </a:r>
            <a:br>
              <a:rPr lang="en-US" sz="1600" dirty="0" smtClean="0"/>
            </a:br>
            <a:r>
              <a:rPr lang="en-US" dirty="0" smtClean="0"/>
              <a:t/>
            </a:r>
            <a:br>
              <a:rPr lang="en-US" dirty="0" smtClean="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3914" y="2590800"/>
            <a:ext cx="1549543" cy="1825878"/>
          </a:xfrm>
          <a:prstGeom prst="rect">
            <a:avLst/>
          </a:prstGeom>
        </p:spPr>
      </p:pic>
    </p:spTree>
    <p:extLst>
      <p:ext uri="{BB962C8B-B14F-4D97-AF65-F5344CB8AC3E}">
        <p14:creationId xmlns:p14="http://schemas.microsoft.com/office/powerpoint/2010/main" val="351958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od</a:t>
            </a:r>
            <a:br>
              <a:rPr lang="en-US" b="1" dirty="0"/>
            </a:br>
            <a:endParaRPr lang="en-US" dirty="0"/>
          </a:p>
        </p:txBody>
      </p:sp>
      <p:sp>
        <p:nvSpPr>
          <p:cNvPr id="3" name="Content Placeholder 2"/>
          <p:cNvSpPr>
            <a:spLocks noGrp="1"/>
          </p:cNvSpPr>
          <p:nvPr>
            <p:ph idx="1"/>
          </p:nvPr>
        </p:nvSpPr>
        <p:spPr>
          <a:xfrm>
            <a:off x="457200" y="1219200"/>
            <a:ext cx="8229600" cy="4525963"/>
          </a:xfrm>
        </p:spPr>
        <p:txBody>
          <a:bodyPr>
            <a:normAutofit fontScale="77500" lnSpcReduction="20000"/>
          </a:bodyPr>
          <a:lstStyle/>
          <a:p>
            <a:r>
              <a:rPr lang="en-US" dirty="0" smtClean="0"/>
              <a:t>uses </a:t>
            </a:r>
            <a:r>
              <a:rPr lang="en-US" b="1" dirty="0"/>
              <a:t>od </a:t>
            </a:r>
            <a:r>
              <a:rPr lang="en-US" dirty="0"/>
              <a:t>to show the contents of the file </a:t>
            </a:r>
            <a:r>
              <a:rPr lang="en-US" dirty="0" smtClean="0"/>
              <a:t>in hexadecimal </a:t>
            </a:r>
            <a:r>
              <a:rPr lang="en-US" dirty="0"/>
              <a:t>bytes</a:t>
            </a:r>
          </a:p>
          <a:p>
            <a:pPr marL="0" indent="0">
              <a:buNone/>
            </a:pPr>
            <a:r>
              <a:rPr lang="en-US" dirty="0" smtClean="0"/>
              <a:t>$ </a:t>
            </a:r>
            <a:r>
              <a:rPr lang="en-US" dirty="0"/>
              <a:t>cat &gt; text.txt</a:t>
            </a:r>
          </a:p>
          <a:p>
            <a:pPr marL="0" indent="0">
              <a:buNone/>
            </a:pPr>
            <a:r>
              <a:rPr lang="en-US" dirty="0" err="1"/>
              <a:t>abcdefg</a:t>
            </a:r>
            <a:endParaRPr lang="en-US" dirty="0"/>
          </a:p>
          <a:p>
            <a:pPr marL="0" indent="0">
              <a:buNone/>
            </a:pPr>
            <a:r>
              <a:rPr lang="en-US" dirty="0"/>
              <a:t>1234567</a:t>
            </a:r>
          </a:p>
          <a:p>
            <a:pPr marL="0" indent="0">
              <a:buNone/>
            </a:pPr>
            <a:r>
              <a:rPr lang="en-US" dirty="0" smtClean="0"/>
              <a:t>$ </a:t>
            </a:r>
            <a:r>
              <a:rPr lang="en-US" dirty="0"/>
              <a:t>od </a:t>
            </a:r>
            <a:r>
              <a:rPr lang="en-US" dirty="0" smtClean="0"/>
              <a:t>-</a:t>
            </a:r>
            <a:r>
              <a:rPr lang="en-US" dirty="0"/>
              <a:t>x</a:t>
            </a:r>
            <a:r>
              <a:rPr lang="en-US" dirty="0" smtClean="0"/>
              <a:t> </a:t>
            </a:r>
            <a:r>
              <a:rPr lang="en-US" dirty="0"/>
              <a:t>text.txt</a:t>
            </a:r>
          </a:p>
          <a:p>
            <a:pPr marL="0" indent="0">
              <a:buNone/>
            </a:pPr>
            <a:r>
              <a:rPr lang="pt-BR" dirty="0"/>
              <a:t>0000000 61 62 63 64 65 66 67 0a 31 32 33 34 35 36 37 0a</a:t>
            </a:r>
          </a:p>
          <a:p>
            <a:pPr marL="0" indent="0">
              <a:buNone/>
            </a:pPr>
            <a:r>
              <a:rPr lang="en-US" dirty="0"/>
              <a:t>0000020</a:t>
            </a:r>
          </a:p>
          <a:p>
            <a:r>
              <a:rPr lang="en-US" dirty="0"/>
              <a:t>The same file can also be displayed in octal bytes.</a:t>
            </a:r>
          </a:p>
          <a:p>
            <a:pPr marL="0" indent="0">
              <a:buNone/>
            </a:pPr>
            <a:r>
              <a:rPr lang="pl-PL" dirty="0" smtClean="0"/>
              <a:t>$ </a:t>
            </a:r>
            <a:r>
              <a:rPr lang="pl-PL" dirty="0"/>
              <a:t>od -b text.txt</a:t>
            </a:r>
          </a:p>
          <a:p>
            <a:pPr marL="0" indent="0">
              <a:buNone/>
            </a:pPr>
            <a:r>
              <a:rPr lang="en-US" dirty="0"/>
              <a:t>0000000 141 142 143 144 145 146 147 012 061 062 063 064 065 066 067 </a:t>
            </a:r>
            <a:r>
              <a:rPr lang="en-US" dirty="0" smtClean="0"/>
              <a:t>0120000020</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7869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pipe examples</a:t>
            </a:r>
            <a:br>
              <a:rPr lang="en-US" b="1" dirty="0"/>
            </a:br>
            <a:endParaRPr lang="en-US" dirty="0"/>
          </a:p>
        </p:txBody>
      </p:sp>
      <p:sp>
        <p:nvSpPr>
          <p:cNvPr id="3" name="Content Placeholder 2"/>
          <p:cNvSpPr>
            <a:spLocks noGrp="1"/>
          </p:cNvSpPr>
          <p:nvPr>
            <p:ph idx="1"/>
          </p:nvPr>
        </p:nvSpPr>
        <p:spPr>
          <a:xfrm>
            <a:off x="457200" y="1295400"/>
            <a:ext cx="8229600" cy="4876800"/>
          </a:xfrm>
        </p:spPr>
        <p:txBody>
          <a:bodyPr>
            <a:noAutofit/>
          </a:bodyPr>
          <a:lstStyle/>
          <a:p>
            <a:pPr marL="0" indent="0">
              <a:buNone/>
            </a:pPr>
            <a:r>
              <a:rPr lang="en-US" sz="1400" b="1" dirty="0" smtClean="0"/>
              <a:t>who </a:t>
            </a:r>
            <a:r>
              <a:rPr lang="en-US" sz="1400" b="1" dirty="0"/>
              <a:t>| </a:t>
            </a:r>
            <a:r>
              <a:rPr lang="en-US" sz="1400" b="1" dirty="0" err="1"/>
              <a:t>wc</a:t>
            </a:r>
            <a:endParaRPr lang="en-US" sz="1400" b="1" dirty="0"/>
          </a:p>
          <a:p>
            <a:r>
              <a:rPr lang="en-US" sz="1400" dirty="0"/>
              <a:t>How many users are logged on to this system ?</a:t>
            </a:r>
          </a:p>
          <a:p>
            <a:pPr marL="0" indent="0">
              <a:buNone/>
            </a:pPr>
            <a:r>
              <a:rPr lang="en-US" sz="1400" dirty="0" smtClean="0"/>
              <a:t>$ </a:t>
            </a:r>
            <a:r>
              <a:rPr lang="en-US" sz="1400" dirty="0"/>
              <a:t>who</a:t>
            </a:r>
          </a:p>
          <a:p>
            <a:pPr marL="0" indent="0">
              <a:buNone/>
            </a:pPr>
            <a:r>
              <a:rPr lang="en-US" sz="1400" dirty="0"/>
              <a:t>root tty1 Jul 25 10:50</a:t>
            </a:r>
          </a:p>
          <a:p>
            <a:pPr marL="0" indent="0">
              <a:buNone/>
            </a:pPr>
            <a:r>
              <a:rPr lang="nb-NO" sz="1400" dirty="0"/>
              <a:t>paul pts/0 Jul 25 09:29 (laika)</a:t>
            </a:r>
          </a:p>
          <a:p>
            <a:pPr marL="0" indent="0">
              <a:buNone/>
            </a:pPr>
            <a:r>
              <a:rPr lang="en-US" sz="1400" dirty="0"/>
              <a:t>Harry </a:t>
            </a:r>
            <a:r>
              <a:rPr lang="en-US" sz="1400" dirty="0" err="1"/>
              <a:t>pts</a:t>
            </a:r>
            <a:r>
              <a:rPr lang="en-US" sz="1400" dirty="0"/>
              <a:t>/1 Jul 25 12:26 (</a:t>
            </a:r>
            <a:r>
              <a:rPr lang="en-US" sz="1400" dirty="0" err="1"/>
              <a:t>barry</a:t>
            </a:r>
            <a:r>
              <a:rPr lang="en-US" sz="1400" dirty="0"/>
              <a:t>)</a:t>
            </a:r>
          </a:p>
          <a:p>
            <a:pPr marL="0" indent="0">
              <a:buNone/>
            </a:pPr>
            <a:r>
              <a:rPr lang="nb-NO" sz="1400" dirty="0"/>
              <a:t>paul pts/2 Jul 25 12:26 (pasha)</a:t>
            </a:r>
          </a:p>
          <a:p>
            <a:pPr marL="0" indent="0">
              <a:buNone/>
            </a:pPr>
            <a:r>
              <a:rPr lang="en-US" sz="1400" dirty="0" smtClean="0"/>
              <a:t>$ </a:t>
            </a:r>
            <a:r>
              <a:rPr lang="en-US" sz="1400" dirty="0"/>
              <a:t>who | </a:t>
            </a:r>
            <a:r>
              <a:rPr lang="en-US" sz="1400" dirty="0" err="1"/>
              <a:t>wc</a:t>
            </a:r>
            <a:r>
              <a:rPr lang="en-US" sz="1400" dirty="0"/>
              <a:t> -l</a:t>
            </a:r>
          </a:p>
          <a:p>
            <a:pPr marL="0" indent="0">
              <a:buNone/>
            </a:pPr>
            <a:r>
              <a:rPr lang="en-US" sz="1400" dirty="0" smtClean="0"/>
              <a:t>4</a:t>
            </a:r>
            <a:endParaRPr lang="en-US" sz="1400" b="1" dirty="0"/>
          </a:p>
          <a:p>
            <a:pPr marL="0" indent="0">
              <a:buNone/>
            </a:pPr>
            <a:r>
              <a:rPr lang="en-US" sz="1400" dirty="0"/>
              <a:t>Display a sorted list of logged on users.</a:t>
            </a:r>
          </a:p>
          <a:p>
            <a:pPr marL="0" indent="0">
              <a:buNone/>
            </a:pPr>
            <a:r>
              <a:rPr lang="en-US" sz="1400" dirty="0" smtClean="0"/>
              <a:t>$ </a:t>
            </a:r>
            <a:r>
              <a:rPr lang="en-US" sz="1400" dirty="0"/>
              <a:t>who | cut -d' ' -f1 | sort</a:t>
            </a:r>
          </a:p>
          <a:p>
            <a:pPr marL="0" indent="0">
              <a:buNone/>
            </a:pPr>
            <a:r>
              <a:rPr lang="en-US" sz="1400" dirty="0"/>
              <a:t>Harry</a:t>
            </a:r>
          </a:p>
          <a:p>
            <a:pPr marL="0" indent="0">
              <a:buNone/>
            </a:pPr>
            <a:r>
              <a:rPr lang="en-US" sz="1400" dirty="0" err="1"/>
              <a:t>paul</a:t>
            </a:r>
            <a:endParaRPr lang="en-US" sz="1400" dirty="0"/>
          </a:p>
          <a:p>
            <a:pPr marL="0" indent="0">
              <a:buNone/>
            </a:pPr>
            <a:r>
              <a:rPr lang="en-US" sz="1400" dirty="0" err="1"/>
              <a:t>paul</a:t>
            </a:r>
            <a:endParaRPr lang="en-US" sz="1400" dirty="0"/>
          </a:p>
          <a:p>
            <a:pPr marL="0" indent="0">
              <a:buNone/>
            </a:pPr>
            <a:r>
              <a:rPr lang="en-US" sz="1400" dirty="0" smtClean="0"/>
              <a:t>root</a:t>
            </a:r>
            <a:endParaRPr lang="en-US" sz="14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678689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pipe examples</a:t>
            </a:r>
            <a:endParaRPr lang="en-US"/>
          </a:p>
        </p:txBody>
      </p:sp>
      <p:sp>
        <p:nvSpPr>
          <p:cNvPr id="3" name="Content Placeholder 2"/>
          <p:cNvSpPr>
            <a:spLocks noGrp="1"/>
          </p:cNvSpPr>
          <p:nvPr>
            <p:ph idx="1"/>
          </p:nvPr>
        </p:nvSpPr>
        <p:spPr/>
        <p:txBody>
          <a:bodyPr>
            <a:normAutofit fontScale="47500" lnSpcReduction="20000"/>
          </a:bodyPr>
          <a:lstStyle/>
          <a:p>
            <a:r>
              <a:rPr lang="en-US" dirty="0"/>
              <a:t>Display a sorted list of logged on users, but every user only once .</a:t>
            </a:r>
          </a:p>
          <a:p>
            <a:pPr marL="0" indent="0">
              <a:buNone/>
            </a:pPr>
            <a:r>
              <a:rPr lang="en-US" dirty="0"/>
              <a:t>$ who | cut -d' ' -f1 | sort | </a:t>
            </a:r>
            <a:r>
              <a:rPr lang="en-US" dirty="0" err="1"/>
              <a:t>uniq</a:t>
            </a:r>
            <a:endParaRPr lang="en-US" dirty="0"/>
          </a:p>
          <a:p>
            <a:pPr marL="0" indent="0">
              <a:buNone/>
            </a:pPr>
            <a:r>
              <a:rPr lang="en-US" dirty="0"/>
              <a:t>Harry</a:t>
            </a:r>
          </a:p>
          <a:p>
            <a:pPr marL="0" indent="0">
              <a:buNone/>
            </a:pPr>
            <a:r>
              <a:rPr lang="en-US" dirty="0" err="1"/>
              <a:t>paul</a:t>
            </a:r>
            <a:endParaRPr lang="en-US" dirty="0"/>
          </a:p>
          <a:p>
            <a:pPr marL="0" indent="0">
              <a:buNone/>
            </a:pPr>
            <a:r>
              <a:rPr lang="en-US" dirty="0"/>
              <a:t>root</a:t>
            </a:r>
          </a:p>
          <a:p>
            <a:pPr marL="0" indent="0">
              <a:buNone/>
            </a:pPr>
            <a:r>
              <a:rPr lang="en-US" b="1" dirty="0" err="1" smtClean="0"/>
              <a:t>grep</a:t>
            </a:r>
            <a:r>
              <a:rPr lang="en-US" b="1" dirty="0" smtClean="0"/>
              <a:t> </a:t>
            </a:r>
            <a:r>
              <a:rPr lang="en-US" b="1" dirty="0"/>
              <a:t>| cut</a:t>
            </a:r>
          </a:p>
          <a:p>
            <a:r>
              <a:rPr lang="en-US" dirty="0"/>
              <a:t>Display a list of all bash </a:t>
            </a:r>
            <a:r>
              <a:rPr lang="en-US" b="1" dirty="0"/>
              <a:t>user accounts </a:t>
            </a:r>
            <a:r>
              <a:rPr lang="en-US" dirty="0"/>
              <a:t>on this computer. </a:t>
            </a:r>
          </a:p>
          <a:p>
            <a:pPr marL="0" indent="0">
              <a:buNone/>
            </a:pPr>
            <a:r>
              <a:rPr lang="en-US" dirty="0" smtClean="0"/>
              <a:t>$ </a:t>
            </a:r>
            <a:r>
              <a:rPr lang="en-US" dirty="0" err="1"/>
              <a:t>grep</a:t>
            </a:r>
            <a:r>
              <a:rPr lang="en-US" dirty="0"/>
              <a:t> bash /</a:t>
            </a:r>
            <a:r>
              <a:rPr lang="en-US" dirty="0" err="1"/>
              <a:t>etc</a:t>
            </a:r>
            <a:r>
              <a:rPr lang="en-US" dirty="0"/>
              <a:t>/</a:t>
            </a:r>
            <a:r>
              <a:rPr lang="en-US" dirty="0" err="1"/>
              <a:t>passwd</a:t>
            </a:r>
            <a:endParaRPr lang="en-US" dirty="0"/>
          </a:p>
          <a:p>
            <a:pPr marL="0" indent="0">
              <a:buNone/>
            </a:pPr>
            <a:r>
              <a:rPr lang="en-US" dirty="0"/>
              <a:t>root:x:0:0:root:/root:/bin/bash</a:t>
            </a:r>
          </a:p>
          <a:p>
            <a:pPr marL="0" indent="0">
              <a:buNone/>
            </a:pPr>
            <a:r>
              <a:rPr lang="en-US" dirty="0"/>
              <a:t>paul:x:1000:1000:paul,,,:/home/</a:t>
            </a:r>
            <a:r>
              <a:rPr lang="en-US" dirty="0" err="1"/>
              <a:t>paul</a:t>
            </a:r>
            <a:r>
              <a:rPr lang="en-US" dirty="0"/>
              <a:t>:/bin/bash</a:t>
            </a:r>
          </a:p>
          <a:p>
            <a:pPr marL="0" indent="0">
              <a:buNone/>
            </a:pPr>
            <a:r>
              <a:rPr lang="en-US" dirty="0"/>
              <a:t>serena:x:1001:1001::/home/</a:t>
            </a:r>
            <a:r>
              <a:rPr lang="en-US" dirty="0" err="1"/>
              <a:t>serena</a:t>
            </a:r>
            <a:r>
              <a:rPr lang="en-US" dirty="0"/>
              <a:t>:/bin/bash</a:t>
            </a:r>
          </a:p>
          <a:p>
            <a:pPr marL="0" indent="0">
              <a:buNone/>
            </a:pPr>
            <a:r>
              <a:rPr lang="en-US" dirty="0" smtClean="0"/>
              <a:t>$ </a:t>
            </a:r>
            <a:r>
              <a:rPr lang="en-US" dirty="0" err="1"/>
              <a:t>grep</a:t>
            </a:r>
            <a:r>
              <a:rPr lang="en-US" dirty="0"/>
              <a:t> bash /</a:t>
            </a:r>
            <a:r>
              <a:rPr lang="en-US" dirty="0" err="1"/>
              <a:t>etc</a:t>
            </a:r>
            <a:r>
              <a:rPr lang="en-US" dirty="0"/>
              <a:t>/</a:t>
            </a:r>
            <a:r>
              <a:rPr lang="en-US" dirty="0" err="1"/>
              <a:t>passwd</a:t>
            </a:r>
            <a:r>
              <a:rPr lang="en-US" dirty="0"/>
              <a:t> | cut -d: -f1</a:t>
            </a:r>
          </a:p>
          <a:p>
            <a:pPr marL="0" indent="0">
              <a:buNone/>
            </a:pPr>
            <a:r>
              <a:rPr lang="en-US" dirty="0"/>
              <a:t>root</a:t>
            </a:r>
          </a:p>
          <a:p>
            <a:pPr marL="0" indent="0">
              <a:buNone/>
            </a:pPr>
            <a:r>
              <a:rPr lang="en-US" dirty="0" err="1"/>
              <a:t>paul</a:t>
            </a:r>
            <a:endParaRPr lang="en-US" dirty="0"/>
          </a:p>
          <a:p>
            <a:pPr marL="0" indent="0">
              <a:buNone/>
            </a:pPr>
            <a:r>
              <a:rPr lang="en-US" dirty="0" smtClean="0"/>
              <a:t>Serena</a:t>
            </a:r>
          </a:p>
          <a:p>
            <a:pPr marL="0" indent="0">
              <a:buNone/>
            </a:pPr>
            <a:r>
              <a:rPr lang="en-US" dirty="0" smtClean="0"/>
              <a:t>display the users of  /</a:t>
            </a:r>
            <a:r>
              <a:rPr lang="en-US" dirty="0" err="1" smtClean="0"/>
              <a:t>etc</a:t>
            </a:r>
            <a:r>
              <a:rPr lang="en-US" dirty="0" smtClean="0"/>
              <a:t>/</a:t>
            </a:r>
          </a:p>
          <a:p>
            <a:pPr marL="0" indent="0">
              <a:buNone/>
            </a:pPr>
            <a:r>
              <a:rPr lang="en-US" dirty="0"/>
              <a:t>cut -d: -f1 /</a:t>
            </a:r>
            <a:r>
              <a:rPr lang="en-US" dirty="0" err="1"/>
              <a:t>etc</a:t>
            </a:r>
            <a:r>
              <a:rPr lang="en-US" dirty="0"/>
              <a:t>/</a:t>
            </a:r>
            <a:r>
              <a:rPr lang="en-US" dirty="0" err="1"/>
              <a:t>passwd</a:t>
            </a:r>
            <a:r>
              <a:rPr lang="en-US" dirty="0"/>
              <a:t> | column</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862013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Tee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676400"/>
            <a:ext cx="8722285" cy="3706971"/>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70474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Tee , </a:t>
            </a:r>
            <a:r>
              <a:rPr lang="en-US" dirty="0" err="1" smtClean="0"/>
              <a:t>xarg</a:t>
            </a:r>
            <a:endParaRPr lang="en-US" dirty="0"/>
          </a:p>
        </p:txBody>
      </p:sp>
      <p:sp>
        <p:nvSpPr>
          <p:cNvPr id="3" name="Content Placeholder 2"/>
          <p:cNvSpPr>
            <a:spLocks noGrp="1"/>
          </p:cNvSpPr>
          <p:nvPr>
            <p:ph idx="1"/>
          </p:nvPr>
        </p:nvSpPr>
        <p:spPr/>
        <p:txBody>
          <a:bodyPr/>
          <a:lstStyle/>
          <a:p>
            <a:r>
              <a:rPr lang="en-US" dirty="0" err="1"/>
              <a:t>wc</a:t>
            </a:r>
            <a:r>
              <a:rPr lang="en-US" dirty="0"/>
              <a:t> -l file1.txt| tee </a:t>
            </a:r>
            <a:r>
              <a:rPr lang="en-US" dirty="0" smtClean="0"/>
              <a:t>file2.txt</a:t>
            </a:r>
          </a:p>
          <a:p>
            <a:pPr eaLnBrk="0" fontAlgn="base" hangingPunct="0">
              <a:spcBef>
                <a:spcPct val="0"/>
              </a:spcBef>
              <a:spcAft>
                <a:spcPct val="0"/>
              </a:spcAft>
            </a:pPr>
            <a:r>
              <a:rPr lang="en-US" altLang="en-US" sz="2400" dirty="0">
                <a:latin typeface="Arial Unicode MS" panose="020B0604020202020204" pitchFamily="34" charset="-128"/>
              </a:rPr>
              <a:t>echo 'one two three' | </a:t>
            </a:r>
            <a:r>
              <a:rPr lang="en-US" altLang="en-US" sz="2400" dirty="0" err="1">
                <a:latin typeface="Arial Unicode MS" panose="020B0604020202020204" pitchFamily="34" charset="-128"/>
              </a:rPr>
              <a:t>xargs</a:t>
            </a:r>
            <a:r>
              <a:rPr lang="en-US" altLang="en-US" sz="2400" dirty="0">
                <a:latin typeface="Arial Unicode MS" panose="020B0604020202020204" pitchFamily="34" charset="-128"/>
              </a:rPr>
              <a:t> </a:t>
            </a:r>
            <a:r>
              <a:rPr lang="en-US" altLang="en-US" sz="2400" dirty="0" err="1">
                <a:latin typeface="Arial Unicode MS" panose="020B0604020202020204" pitchFamily="34" charset="-128"/>
              </a:rPr>
              <a:t>mkdir</a:t>
            </a:r>
            <a:r>
              <a:rPr lang="en-US" altLang="en-US" sz="2400" dirty="0">
                <a:latin typeface="Arial Unicode MS" panose="020B0604020202020204" pitchFamily="34" charset="-128"/>
              </a:rPr>
              <a:t> </a:t>
            </a:r>
            <a:r>
              <a:rPr lang="en-US" altLang="en-US" sz="2400" dirty="0" err="1">
                <a:latin typeface="Arial Unicode MS" panose="020B0604020202020204" pitchFamily="34" charset="-128"/>
              </a:rPr>
              <a:t>ls</a:t>
            </a:r>
            <a:r>
              <a:rPr lang="en-US" altLang="en-US" sz="2400" dirty="0">
                <a:latin typeface="Arial Unicode MS" panose="020B0604020202020204" pitchFamily="34" charset="-128"/>
              </a:rPr>
              <a:t> one two three</a:t>
            </a:r>
            <a:r>
              <a:rPr lang="en-US" altLang="en-US" sz="2400" dirty="0"/>
              <a:t> </a:t>
            </a:r>
            <a:endParaRPr lang="en-US" altLang="en-US" sz="2400" dirty="0">
              <a:latin typeface="Arial" panose="020B0604020202020204" pitchFamily="34" charset="0"/>
            </a:endParaRP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352800"/>
            <a:ext cx="5257800" cy="2076450"/>
          </a:xfrm>
          <a:prstGeom prst="rect">
            <a:avLst/>
          </a:prstGeom>
        </p:spPr>
      </p:pic>
    </p:spTree>
    <p:extLst>
      <p:ext uri="{BB962C8B-B14F-4D97-AF65-F5344CB8AC3E}">
        <p14:creationId xmlns:p14="http://schemas.microsoft.com/office/powerpoint/2010/main" val="413411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b="1" dirty="0"/>
              <a:t>Linux Text </a:t>
            </a:r>
            <a:r>
              <a:rPr lang="en-US" sz="7200" b="1" dirty="0" smtClean="0"/>
              <a:t>Editors</a:t>
            </a:r>
            <a:endParaRPr lang="en-US" sz="7200" b="1"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723592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Gedit</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This </a:t>
            </a:r>
            <a:r>
              <a:rPr lang="en-US" dirty="0"/>
              <a:t>is a general purpose GUI based text editor and is installed by default text editor on Gnome desktop environment. It is simple to use, highly pluggable and a powerful editor with the following features:</a:t>
            </a:r>
          </a:p>
          <a:p>
            <a:pPr fontAlgn="base"/>
            <a:r>
              <a:rPr lang="en-US" dirty="0"/>
              <a:t>Support for UTF-8</a:t>
            </a:r>
          </a:p>
          <a:p>
            <a:pPr fontAlgn="base"/>
            <a:r>
              <a:rPr lang="en-US" dirty="0"/>
              <a:t>Use of configurable font size and colors</a:t>
            </a:r>
          </a:p>
          <a:p>
            <a:pPr fontAlgn="base"/>
            <a:r>
              <a:rPr lang="en-US" dirty="0"/>
              <a:t>Highly customizable syntax highlighting</a:t>
            </a:r>
          </a:p>
          <a:p>
            <a:pPr fontAlgn="base"/>
            <a:r>
              <a:rPr lang="en-US" dirty="0"/>
              <a:t>Undo and redo functionalities</a:t>
            </a:r>
          </a:p>
          <a:p>
            <a:pPr fontAlgn="base"/>
            <a:r>
              <a:rPr lang="en-US" dirty="0"/>
              <a:t>Reverting of files</a:t>
            </a:r>
          </a:p>
          <a:p>
            <a:pPr fontAlgn="base"/>
            <a:r>
              <a:rPr lang="en-US" dirty="0"/>
              <a:t>Remote editing of files</a:t>
            </a:r>
          </a:p>
          <a:p>
            <a:pPr fontAlgn="base"/>
            <a:r>
              <a:rPr lang="en-US" dirty="0"/>
              <a:t>Search and replace text</a:t>
            </a:r>
          </a:p>
          <a:p>
            <a:pPr fontAlgn="base"/>
            <a:r>
              <a:rPr lang="en-US" dirty="0"/>
              <a:t>Clipboard support functionalities and many more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90997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52400"/>
            <a:ext cx="6051769" cy="5908206"/>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5856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Nano Editor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smtClean="0"/>
              <a:t>Nano</a:t>
            </a:r>
            <a:r>
              <a:rPr lang="en-US" dirty="0"/>
              <a:t> is an easy to use text editor especially for both new and advanced Linux users. It enhances usability by providing customizable key binding.</a:t>
            </a:r>
          </a:p>
          <a:p>
            <a:pPr fontAlgn="base"/>
            <a:r>
              <a:rPr lang="en-US" dirty="0"/>
              <a:t>Nano has the following features:</a:t>
            </a:r>
          </a:p>
          <a:p>
            <a:pPr fontAlgn="base"/>
            <a:r>
              <a:rPr lang="en-US" dirty="0"/>
              <a:t>Highly customizable key bindings</a:t>
            </a:r>
          </a:p>
          <a:p>
            <a:pPr fontAlgn="base"/>
            <a:r>
              <a:rPr lang="en-US" dirty="0"/>
              <a:t>Syntax highlighting</a:t>
            </a:r>
          </a:p>
          <a:p>
            <a:pPr fontAlgn="base"/>
            <a:r>
              <a:rPr lang="en-US" dirty="0"/>
              <a:t>Undo and redo options</a:t>
            </a:r>
          </a:p>
          <a:p>
            <a:pPr fontAlgn="base"/>
            <a:r>
              <a:rPr lang="en-US" dirty="0"/>
              <a:t>Full line display on the standard output</a:t>
            </a:r>
          </a:p>
          <a:p>
            <a:pPr fontAlgn="base"/>
            <a:r>
              <a:rPr lang="en-US" dirty="0"/>
              <a:t>Pager support to read form standard input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20543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28600"/>
            <a:ext cx="7240814" cy="584835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63816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Autofit/>
          </a:bodyPr>
          <a:lstStyle/>
          <a:p>
            <a:r>
              <a:rPr lang="en-US" sz="8000" b="1" dirty="0" smtClean="0"/>
              <a:t>Filters</a:t>
            </a:r>
            <a:endParaRPr lang="en-US" sz="80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7958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GNU </a:t>
            </a:r>
            <a:r>
              <a:rPr lang="en-US" dirty="0" err="1"/>
              <a:t>Emacs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fontAlgn="base"/>
            <a:r>
              <a:rPr lang="en-US" dirty="0" smtClean="0"/>
              <a:t>This </a:t>
            </a:r>
            <a:r>
              <a:rPr lang="en-US" dirty="0"/>
              <a:t>is a highly extensible and customizable text editor that also offers interpretation of the Lisp programming language at its core. Different extensions can be added to support text editing functionalities.</a:t>
            </a:r>
          </a:p>
          <a:p>
            <a:pPr fontAlgn="base"/>
            <a:r>
              <a:rPr lang="en-US" dirty="0" err="1"/>
              <a:t>Emacs</a:t>
            </a:r>
            <a:r>
              <a:rPr lang="en-US" dirty="0"/>
              <a:t> has the following features:</a:t>
            </a:r>
          </a:p>
          <a:p>
            <a:pPr fontAlgn="base"/>
            <a:r>
              <a:rPr lang="en-US" dirty="0"/>
              <a:t>User documentation and tutorials</a:t>
            </a:r>
          </a:p>
          <a:p>
            <a:pPr fontAlgn="base"/>
            <a:r>
              <a:rPr lang="en-US" dirty="0"/>
              <a:t>Syntax highlighting using colors even for plain text.</a:t>
            </a:r>
          </a:p>
          <a:p>
            <a:pPr fontAlgn="base"/>
            <a:r>
              <a:rPr lang="en-US" dirty="0"/>
              <a:t>Unicode supports many natural languages.</a:t>
            </a:r>
          </a:p>
          <a:p>
            <a:pPr fontAlgn="base"/>
            <a:r>
              <a:rPr lang="en-US" dirty="0"/>
              <a:t>Various extension including mail and news, debugger interface, </a:t>
            </a:r>
            <a:r>
              <a:rPr lang="en-US" dirty="0" err="1"/>
              <a:t>calender</a:t>
            </a:r>
            <a:r>
              <a:rPr lang="en-US" dirty="0"/>
              <a:t> and many more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37555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52400"/>
            <a:ext cx="5181600" cy="6293224"/>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40520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Kate/</a:t>
            </a:r>
            <a:r>
              <a:rPr lang="en-US" dirty="0" err="1"/>
              <a:t>Kwrite</a:t>
            </a:r>
            <a:r>
              <a:rPr lang="en-US" dirty="0"/>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Kate</a:t>
            </a:r>
            <a:r>
              <a:rPr lang="en-US" dirty="0"/>
              <a:t> is a feature rich and highly pluggable text editor that comes with </a:t>
            </a:r>
            <a:r>
              <a:rPr lang="en-US" dirty="0" err="1"/>
              <a:t>KDesktop</a:t>
            </a:r>
            <a:r>
              <a:rPr lang="en-US" dirty="0"/>
              <a:t> Environment (KDE). The Kate project aims at development of two main products that is: </a:t>
            </a:r>
            <a:r>
              <a:rPr lang="en-US" dirty="0" err="1"/>
              <a:t>KatePart</a:t>
            </a:r>
            <a:r>
              <a:rPr lang="en-US" dirty="0"/>
              <a:t> and Kate.</a:t>
            </a:r>
          </a:p>
          <a:p>
            <a:pPr fontAlgn="base"/>
            <a:r>
              <a:rPr lang="en-US" dirty="0" err="1"/>
              <a:t>KatePart</a:t>
            </a:r>
            <a:r>
              <a:rPr lang="en-US" dirty="0"/>
              <a:t> is an advanced text editor component included in many KDE applications which may require users to edit text whereas Kate is an multiple document interface(MDI) text editor.</a:t>
            </a:r>
          </a:p>
          <a:p>
            <a:pPr fontAlgn="base"/>
            <a:r>
              <a:rPr lang="en-US" dirty="0"/>
              <a:t>The following are some of its general features:</a:t>
            </a:r>
          </a:p>
          <a:p>
            <a:pPr fontAlgn="base"/>
            <a:r>
              <a:rPr lang="en-US" dirty="0"/>
              <a:t>Extensible through scripting</a:t>
            </a:r>
          </a:p>
          <a:p>
            <a:pPr fontAlgn="base"/>
            <a:r>
              <a:rPr lang="en-US" dirty="0"/>
              <a:t>Encoding support such as </a:t>
            </a:r>
            <a:r>
              <a:rPr lang="en-US" dirty="0" err="1"/>
              <a:t>unicode</a:t>
            </a:r>
            <a:r>
              <a:rPr lang="en-US" dirty="0"/>
              <a:t> mode</a:t>
            </a:r>
          </a:p>
          <a:p>
            <a:pPr fontAlgn="base"/>
            <a:r>
              <a:rPr lang="en-US" dirty="0"/>
              <a:t>Text rendering in bi-directional mode</a:t>
            </a:r>
          </a:p>
          <a:p>
            <a:pPr fontAlgn="base"/>
            <a:r>
              <a:rPr lang="en-US" dirty="0"/>
              <a:t>Line ending support with auto detection functionalities</a:t>
            </a:r>
          </a:p>
          <a:p>
            <a:pPr fontAlgn="base"/>
            <a:r>
              <a:rPr lang="en-US" dirty="0"/>
              <a:t>Also remote file editing and many other features including advanced editor features, applications features, programming features, text highlighting features, backup features and search and replace features.</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757344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799" y="152400"/>
            <a:ext cx="5869459" cy="57912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68369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Lime Text</a:t>
            </a:r>
            <a:br>
              <a:rPr lang="en-US" dirty="0"/>
            </a:br>
            <a:endParaRPr lang="en-US" dirty="0"/>
          </a:p>
        </p:txBody>
      </p:sp>
      <p:sp>
        <p:nvSpPr>
          <p:cNvPr id="3" name="Content Placeholder 2"/>
          <p:cNvSpPr>
            <a:spLocks noGrp="1"/>
          </p:cNvSpPr>
          <p:nvPr>
            <p:ph idx="1"/>
          </p:nvPr>
        </p:nvSpPr>
        <p:spPr/>
        <p:txBody>
          <a:bodyPr/>
          <a:lstStyle/>
          <a:p>
            <a:pPr fontAlgn="base"/>
            <a:r>
              <a:rPr lang="en-US" dirty="0"/>
              <a:t> </a:t>
            </a:r>
            <a:r>
              <a:rPr lang="en-US" dirty="0" smtClean="0"/>
              <a:t>This </a:t>
            </a:r>
            <a:r>
              <a:rPr lang="en-US" dirty="0"/>
              <a:t>is a powerful IDE-like text editor which is free and open-source successor of popular Sublime Text. It has a few frontends such as command-line interface that you can use with the pluggable backend.</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055812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99" y="228600"/>
            <a:ext cx="6946315" cy="57150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15686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Jed Editor</a:t>
            </a:r>
            <a:br>
              <a:rPr lang="en-US" dirty="0"/>
            </a:br>
            <a:endParaRPr lang="en-US" dirty="0"/>
          </a:p>
        </p:txBody>
      </p:sp>
      <p:sp>
        <p:nvSpPr>
          <p:cNvPr id="3" name="Content Placeholder 2"/>
          <p:cNvSpPr>
            <a:spLocks noGrp="1"/>
          </p:cNvSpPr>
          <p:nvPr>
            <p:ph idx="1"/>
          </p:nvPr>
        </p:nvSpPr>
        <p:spPr/>
        <p:txBody>
          <a:bodyPr/>
          <a:lstStyle/>
          <a:p>
            <a:pPr fontAlgn="base"/>
            <a:r>
              <a:rPr lang="en-US" dirty="0" smtClean="0"/>
              <a:t>This </a:t>
            </a:r>
            <a:r>
              <a:rPr lang="en-US" dirty="0"/>
              <a:t>is also another command line editor with support for GUI like features such as dropdown menus. It is developed purposely for software development and one of its important features is support of </a:t>
            </a:r>
            <a:r>
              <a:rPr lang="en-US" dirty="0" err="1"/>
              <a:t>unicode</a:t>
            </a:r>
            <a:r>
              <a:rPr lang="en-US" dirty="0"/>
              <a:t> mode.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867637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400"/>
            <a:ext cx="7183804" cy="586740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76940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gVim</a:t>
            </a:r>
            <a:r>
              <a:rPr lang="en-US" dirty="0"/>
              <a:t> Editor</a:t>
            </a:r>
            <a:br>
              <a:rPr lang="en-US" dirty="0"/>
            </a:br>
            <a:endParaRPr lang="en-US" dirty="0"/>
          </a:p>
        </p:txBody>
      </p:sp>
      <p:sp>
        <p:nvSpPr>
          <p:cNvPr id="3" name="Content Placeholder 2"/>
          <p:cNvSpPr>
            <a:spLocks noGrp="1"/>
          </p:cNvSpPr>
          <p:nvPr>
            <p:ph idx="1"/>
          </p:nvPr>
        </p:nvSpPr>
        <p:spPr/>
        <p:txBody>
          <a:bodyPr/>
          <a:lstStyle/>
          <a:p>
            <a:pPr fontAlgn="base"/>
            <a:r>
              <a:rPr lang="en-US" dirty="0" smtClean="0"/>
              <a:t>It </a:t>
            </a:r>
            <a:r>
              <a:rPr lang="en-US" dirty="0"/>
              <a:t>is a GUI version of the popular Vim editor and it has similar functionalities as the command line Vim.</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539337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304800"/>
            <a:ext cx="6172200" cy="5938847"/>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133917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grep</a:t>
            </a:r>
            <a:r>
              <a:rPr lang="en-US" b="1" dirty="0"/>
              <a:t/>
            </a:r>
            <a:br>
              <a:rPr lang="en-US" b="1" dirty="0"/>
            </a:br>
            <a:endParaRPr lang="en-US" dirty="0"/>
          </a:p>
        </p:txBody>
      </p:sp>
      <p:sp>
        <p:nvSpPr>
          <p:cNvPr id="3" name="Content Placeholder 2"/>
          <p:cNvSpPr>
            <a:spLocks noGrp="1"/>
          </p:cNvSpPr>
          <p:nvPr>
            <p:ph idx="1"/>
          </p:nvPr>
        </p:nvSpPr>
        <p:spPr>
          <a:xfrm>
            <a:off x="381000" y="1219200"/>
            <a:ext cx="8229600" cy="4525963"/>
          </a:xfrm>
        </p:spPr>
        <p:txBody>
          <a:bodyPr>
            <a:noAutofit/>
          </a:bodyPr>
          <a:lstStyle/>
          <a:p>
            <a:r>
              <a:rPr lang="en-US" sz="2800" dirty="0" smtClean="0"/>
              <a:t>The </a:t>
            </a:r>
            <a:r>
              <a:rPr lang="en-US" sz="2800" b="1" dirty="0" err="1"/>
              <a:t>grep</a:t>
            </a:r>
            <a:r>
              <a:rPr lang="en-US" sz="2800" b="1" dirty="0"/>
              <a:t> </a:t>
            </a:r>
            <a:r>
              <a:rPr lang="en-US" sz="2800" b="1" dirty="0" smtClean="0"/>
              <a:t> </a:t>
            </a:r>
            <a:r>
              <a:rPr lang="en-US" sz="2800" dirty="0"/>
              <a:t>is to filter </a:t>
            </a:r>
            <a:r>
              <a:rPr lang="en-US" sz="2800" dirty="0" smtClean="0"/>
              <a:t>lines of </a:t>
            </a:r>
            <a:r>
              <a:rPr lang="en-US" sz="2800" dirty="0"/>
              <a:t>text </a:t>
            </a:r>
            <a:r>
              <a:rPr lang="en-US" sz="2800" dirty="0" smtClean="0"/>
              <a:t>containing (or not containing) </a:t>
            </a:r>
            <a:r>
              <a:rPr lang="en-US" sz="2800" dirty="0"/>
              <a:t>a certain string</a:t>
            </a:r>
            <a:r>
              <a:rPr lang="en-US" sz="2800" dirty="0" smtClean="0"/>
              <a:t>.</a:t>
            </a:r>
          </a:p>
          <a:p>
            <a:pPr marL="0" indent="0">
              <a:buNone/>
            </a:pPr>
            <a:r>
              <a:rPr lang="en-US" sz="2800" dirty="0" smtClean="0"/>
              <a:t>$ </a:t>
            </a:r>
            <a:r>
              <a:rPr lang="en-US" sz="2800" dirty="0"/>
              <a:t>cat tennis.txt</a:t>
            </a:r>
          </a:p>
          <a:p>
            <a:pPr marL="0" indent="0">
              <a:buNone/>
            </a:pPr>
            <a:r>
              <a:rPr lang="en-US" sz="2800" dirty="0" err="1"/>
              <a:t>Amelie</a:t>
            </a:r>
            <a:r>
              <a:rPr lang="en-US" sz="2800" dirty="0"/>
              <a:t> </a:t>
            </a:r>
            <a:r>
              <a:rPr lang="en-US" sz="2800" dirty="0" err="1"/>
              <a:t>Mauresmo</a:t>
            </a:r>
            <a:r>
              <a:rPr lang="en-US" sz="2800" dirty="0"/>
              <a:t>, Fra</a:t>
            </a:r>
          </a:p>
          <a:p>
            <a:pPr marL="0" indent="0">
              <a:buNone/>
            </a:pPr>
            <a:r>
              <a:rPr lang="en-US" sz="2800" dirty="0"/>
              <a:t>Kim </a:t>
            </a:r>
            <a:r>
              <a:rPr lang="en-US" sz="2800" dirty="0" err="1"/>
              <a:t>Clijsters</a:t>
            </a:r>
            <a:r>
              <a:rPr lang="en-US" sz="2800" dirty="0"/>
              <a:t>, BEL</a:t>
            </a:r>
          </a:p>
          <a:p>
            <a:pPr marL="0" indent="0">
              <a:buNone/>
            </a:pPr>
            <a:r>
              <a:rPr lang="en-US" sz="2800" dirty="0"/>
              <a:t>Justine </a:t>
            </a:r>
            <a:r>
              <a:rPr lang="en-US" sz="2800" dirty="0" err="1"/>
              <a:t>Henin</a:t>
            </a:r>
            <a:r>
              <a:rPr lang="en-US" sz="2800" dirty="0"/>
              <a:t>, </a:t>
            </a:r>
            <a:r>
              <a:rPr lang="en-US" sz="2800" dirty="0" err="1"/>
              <a:t>Bel</a:t>
            </a:r>
            <a:endParaRPr lang="en-US" sz="2800" dirty="0"/>
          </a:p>
          <a:p>
            <a:pPr marL="0" indent="0">
              <a:buNone/>
            </a:pPr>
            <a:r>
              <a:rPr lang="en-US" sz="2800" dirty="0"/>
              <a:t>Serena Williams, </a:t>
            </a:r>
            <a:r>
              <a:rPr lang="en-US" sz="2800" dirty="0" err="1"/>
              <a:t>usa</a:t>
            </a:r>
            <a:endParaRPr lang="en-US" sz="2800" dirty="0"/>
          </a:p>
          <a:p>
            <a:pPr marL="0" indent="0">
              <a:buNone/>
            </a:pPr>
            <a:r>
              <a:rPr lang="en-US" sz="2800" dirty="0"/>
              <a:t>Venus Williams, USA</a:t>
            </a:r>
          </a:p>
          <a:p>
            <a:pPr marL="0" indent="0">
              <a:buNone/>
            </a:pPr>
            <a:r>
              <a:rPr lang="en-US" sz="2800" dirty="0" smtClean="0"/>
              <a:t>$ </a:t>
            </a:r>
            <a:r>
              <a:rPr lang="en-US" sz="2800" dirty="0"/>
              <a:t>cat tennis.txt | </a:t>
            </a:r>
            <a:r>
              <a:rPr lang="en-US" sz="2800" dirty="0" err="1"/>
              <a:t>grep</a:t>
            </a:r>
            <a:r>
              <a:rPr lang="en-US" sz="2800" dirty="0"/>
              <a:t> Williams</a:t>
            </a:r>
          </a:p>
          <a:p>
            <a:pPr marL="0" indent="0">
              <a:buNone/>
            </a:pPr>
            <a:r>
              <a:rPr lang="en-US" sz="2800" dirty="0"/>
              <a:t>Serena Williams, </a:t>
            </a:r>
            <a:r>
              <a:rPr lang="en-US" sz="2800" dirty="0" err="1"/>
              <a:t>usa</a:t>
            </a:r>
            <a:endParaRPr lang="en-US" sz="2800" dirty="0"/>
          </a:p>
          <a:p>
            <a:pPr marL="0" indent="0">
              <a:buNone/>
            </a:pPr>
            <a:r>
              <a:rPr lang="en-US" sz="2800" dirty="0"/>
              <a:t>Venus Williams, </a:t>
            </a:r>
            <a:r>
              <a:rPr lang="en-US" sz="2800" dirty="0" smtClean="0"/>
              <a:t>USA</a:t>
            </a:r>
            <a:endParaRPr lang="en-US" sz="28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7267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also</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Geany</a:t>
            </a:r>
            <a:r>
              <a:rPr lang="en-US" dirty="0"/>
              <a:t> Editor</a:t>
            </a:r>
          </a:p>
          <a:p>
            <a:r>
              <a:rPr lang="en-US" dirty="0"/>
              <a:t>Leaf Pad</a:t>
            </a:r>
          </a:p>
          <a:p>
            <a:r>
              <a:rPr lang="en-US" dirty="0"/>
              <a:t>Bluefish</a:t>
            </a:r>
          </a:p>
          <a:p>
            <a:r>
              <a:rPr lang="en-US" dirty="0"/>
              <a:t> Atom</a:t>
            </a:r>
          </a:p>
          <a:p>
            <a:r>
              <a:rPr lang="en-US" dirty="0" err="1"/>
              <a:t>VSCode</a:t>
            </a:r>
            <a:endParaRPr lang="en-US" dirty="0"/>
          </a:p>
          <a:p>
            <a:r>
              <a:rPr lang="en-US" dirty="0"/>
              <a:t>Light Table</a:t>
            </a:r>
          </a:p>
          <a:p>
            <a:r>
              <a:rPr lang="en-US" dirty="0" err="1"/>
              <a:t>Medit</a:t>
            </a:r>
            <a:r>
              <a:rPr lang="en-US" dirty="0"/>
              <a:t> Text Editor</a:t>
            </a:r>
          </a:p>
          <a:p>
            <a:r>
              <a:rPr lang="en-US" dirty="0" err="1"/>
              <a:t>Neovim</a:t>
            </a:r>
            <a:r>
              <a:rPr lang="en-US" dirty="0"/>
              <a:t> – Vim-based Text Editor</a:t>
            </a:r>
          </a:p>
          <a:p>
            <a:r>
              <a:rPr lang="en-US" dirty="0" err="1" smtClean="0"/>
              <a:t>etc</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33848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Favorite Linux Text Editor Voting Results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4000"/>
            <a:ext cx="7670453" cy="4633903"/>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353765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Vim</a:t>
            </a:r>
          </a:p>
        </p:txBody>
      </p:sp>
      <p:sp>
        <p:nvSpPr>
          <p:cNvPr id="3" name="Content Placeholder 2"/>
          <p:cNvSpPr>
            <a:spLocks noGrp="1"/>
          </p:cNvSpPr>
          <p:nvPr>
            <p:ph idx="1"/>
          </p:nvPr>
        </p:nvSpPr>
        <p:spPr/>
        <p:txBody>
          <a:bodyPr/>
          <a:lstStyle/>
          <a:p>
            <a:r>
              <a:rPr lang="en-US" dirty="0"/>
              <a:t>Vim is a powerful text editor used in CLI (command line interface). </a:t>
            </a:r>
            <a:endParaRPr lang="en-US" dirty="0" smtClean="0"/>
          </a:p>
          <a:p>
            <a:r>
              <a:rPr lang="en-US" dirty="0" smtClean="0"/>
              <a:t>Linux </a:t>
            </a:r>
            <a:r>
              <a:rPr lang="en-US" dirty="0"/>
              <a:t>uses a lot of configuration files, you'll often need to edit them and vim is a great tool to do so. </a:t>
            </a:r>
            <a:endParaRPr lang="en-US" dirty="0" smtClean="0"/>
          </a:p>
          <a:p>
            <a:r>
              <a:rPr lang="en-US" dirty="0" smtClean="0"/>
              <a:t>Alternatives </a:t>
            </a:r>
            <a:r>
              <a:rPr lang="en-US" dirty="0"/>
              <a:t>to vim are the </a:t>
            </a:r>
            <a:r>
              <a:rPr lang="en-US" dirty="0" err="1"/>
              <a:t>commandline</a:t>
            </a:r>
            <a:r>
              <a:rPr lang="en-US" dirty="0"/>
              <a:t> editors </a:t>
            </a:r>
            <a:r>
              <a:rPr lang="en-US" dirty="0" err="1"/>
              <a:t>nano</a:t>
            </a:r>
            <a:r>
              <a:rPr lang="en-US" dirty="0"/>
              <a:t> and </a:t>
            </a:r>
            <a:r>
              <a:rPr lang="en-US" dirty="0" err="1"/>
              <a:t>joe</a:t>
            </a:r>
            <a:r>
              <a:rPr lang="en-US" dirty="0"/>
              <a: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077614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60" y="1295400"/>
            <a:ext cx="9121040" cy="4677980"/>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580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457199"/>
            <a:ext cx="7391400" cy="5824823"/>
          </a:xfrm>
        </p:spPr>
      </p:pic>
    </p:spTree>
    <p:extLst>
      <p:ext uri="{BB962C8B-B14F-4D97-AF65-F5344CB8AC3E}">
        <p14:creationId xmlns:p14="http://schemas.microsoft.com/office/powerpoint/2010/main" val="2008841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t>Vim Command Reference</a:t>
            </a:r>
            <a:br>
              <a:rPr lang="en-US" b="1" dirty="0"/>
            </a:b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8" name="Content Placeholder 7"/>
          <p:cNvSpPr>
            <a:spLocks noGrp="1"/>
          </p:cNvSpPr>
          <p:nvPr>
            <p:ph idx="1"/>
          </p:nvPr>
        </p:nvSpPr>
        <p:spPr>
          <a:xfrm>
            <a:off x="457200" y="1600200"/>
            <a:ext cx="8229600" cy="4228850"/>
          </a:xfrm>
          <a:prstGeom prst="rect">
            <a:avLst/>
          </a:prstGeom>
        </p:spPr>
        <p:txBody>
          <a:bodyPr>
            <a:spAutoFit/>
          </a:bodyPr>
          <a:lstStyle/>
          <a:p>
            <a:r>
              <a:rPr lang="en-US" sz="2400" u="sng" dirty="0"/>
              <a:t>save:</a:t>
            </a:r>
            <a:r>
              <a:rPr lang="en-US" sz="2400" dirty="0"/>
              <a:t> </a:t>
            </a:r>
            <a:r>
              <a:rPr lang="en-US" sz="2400" b="1" dirty="0"/>
              <a:t>:w</a:t>
            </a:r>
            <a:r>
              <a:rPr lang="en-US" sz="2400" dirty="0"/>
              <a:t/>
            </a:r>
            <a:br>
              <a:rPr lang="en-US" sz="2400" dirty="0"/>
            </a:br>
            <a:r>
              <a:rPr lang="en-US" sz="2400" u="sng" dirty="0"/>
              <a:t>save and exit:</a:t>
            </a:r>
            <a:r>
              <a:rPr lang="en-US" sz="2400" dirty="0"/>
              <a:t> </a:t>
            </a:r>
            <a:r>
              <a:rPr lang="en-US" sz="2400" b="1" dirty="0"/>
              <a:t>:</a:t>
            </a:r>
            <a:r>
              <a:rPr lang="en-US" sz="2400" b="1" dirty="0" err="1"/>
              <a:t>wq</a:t>
            </a:r>
            <a:r>
              <a:rPr lang="en-US" sz="2400" dirty="0"/>
              <a:t/>
            </a:r>
            <a:br>
              <a:rPr lang="en-US" sz="2400" dirty="0"/>
            </a:br>
            <a:r>
              <a:rPr lang="en-US" sz="2400" u="sng" dirty="0"/>
              <a:t>exit:</a:t>
            </a:r>
            <a:r>
              <a:rPr lang="en-US" sz="2400" dirty="0"/>
              <a:t> </a:t>
            </a:r>
            <a:r>
              <a:rPr lang="en-US" sz="2400" b="1" dirty="0"/>
              <a:t>:q</a:t>
            </a:r>
            <a:r>
              <a:rPr lang="en-US" sz="2400" dirty="0"/>
              <a:t/>
            </a:r>
            <a:br>
              <a:rPr lang="en-US" sz="2400" dirty="0"/>
            </a:br>
            <a:r>
              <a:rPr lang="en-US" sz="2400" u="sng" dirty="0"/>
              <a:t>force:</a:t>
            </a:r>
            <a:r>
              <a:rPr lang="en-US" sz="2400" dirty="0"/>
              <a:t> </a:t>
            </a:r>
            <a:r>
              <a:rPr lang="en-US" sz="2400" b="1" dirty="0"/>
              <a:t>!</a:t>
            </a:r>
            <a:r>
              <a:rPr lang="en-US" sz="2400" dirty="0"/>
              <a:t> (example</a:t>
            </a:r>
            <a:r>
              <a:rPr lang="en-US" sz="2400" b="1" dirty="0"/>
              <a:t> :w! :q!</a:t>
            </a:r>
            <a:r>
              <a:rPr lang="en-US" sz="2400" dirty="0"/>
              <a:t>)</a:t>
            </a:r>
            <a:br>
              <a:rPr lang="en-US" sz="2400" dirty="0"/>
            </a:br>
            <a:r>
              <a:rPr lang="en-US" sz="2400" dirty="0" smtClean="0"/>
              <a:t>documents</a:t>
            </a:r>
            <a:r>
              <a:rPr lang="en-US" sz="2400" dirty="0"/>
              <a:t>.</a:t>
            </a:r>
            <a:br>
              <a:rPr lang="en-US" sz="2400" dirty="0"/>
            </a:br>
            <a:r>
              <a:rPr lang="en-US" sz="2400" u="sng" dirty="0"/>
              <a:t>copy:</a:t>
            </a:r>
            <a:r>
              <a:rPr lang="en-US" sz="2400" dirty="0"/>
              <a:t> </a:t>
            </a:r>
            <a:r>
              <a:rPr lang="en-US" sz="2400" b="1" dirty="0"/>
              <a:t>y</a:t>
            </a:r>
            <a:r>
              <a:rPr lang="en-US" sz="2400" dirty="0"/>
              <a:t/>
            </a:r>
            <a:br>
              <a:rPr lang="en-US" sz="2400" dirty="0"/>
            </a:br>
            <a:r>
              <a:rPr lang="en-US" sz="2400" u="sng" dirty="0"/>
              <a:t>copy a line:</a:t>
            </a:r>
            <a:r>
              <a:rPr lang="en-US" sz="2400" dirty="0"/>
              <a:t> </a:t>
            </a:r>
            <a:r>
              <a:rPr lang="en-US" sz="2400" b="1" dirty="0" err="1"/>
              <a:t>yy</a:t>
            </a:r>
            <a:r>
              <a:rPr lang="en-US" sz="2400" dirty="0"/>
              <a:t/>
            </a:r>
            <a:br>
              <a:rPr lang="en-US" sz="2400" dirty="0"/>
            </a:br>
            <a:r>
              <a:rPr lang="en-US" sz="2400" u="sng" dirty="0"/>
              <a:t>paste:</a:t>
            </a:r>
            <a:r>
              <a:rPr lang="en-US" sz="2400" dirty="0"/>
              <a:t> </a:t>
            </a:r>
            <a:r>
              <a:rPr lang="en-US" sz="2400" b="1" dirty="0"/>
              <a:t>p</a:t>
            </a:r>
            <a:r>
              <a:rPr lang="en-US" sz="2400" dirty="0"/>
              <a:t/>
            </a:r>
            <a:br>
              <a:rPr lang="en-US" sz="2400" dirty="0"/>
            </a:br>
            <a:r>
              <a:rPr lang="en-US" sz="2400" u="sng" dirty="0"/>
              <a:t>cut:</a:t>
            </a:r>
            <a:r>
              <a:rPr lang="en-US" sz="2400" dirty="0"/>
              <a:t> </a:t>
            </a:r>
            <a:r>
              <a:rPr lang="en-US" sz="2400" b="1" dirty="0"/>
              <a:t>d</a:t>
            </a:r>
            <a:r>
              <a:rPr lang="en-US" sz="2400" dirty="0"/>
              <a:t/>
            </a:r>
            <a:br>
              <a:rPr lang="en-US" sz="2400" dirty="0"/>
            </a:br>
            <a:r>
              <a:rPr lang="en-US" sz="2400" u="sng" dirty="0"/>
              <a:t>cut a line:</a:t>
            </a:r>
            <a:r>
              <a:rPr lang="en-US" sz="2400" dirty="0"/>
              <a:t> </a:t>
            </a:r>
            <a:r>
              <a:rPr lang="en-US" sz="2400" b="1" dirty="0" err="1" smtClean="0"/>
              <a:t>dd</a:t>
            </a:r>
            <a:endParaRPr lang="en-US" sz="2400" b="1" dirty="0" smtClean="0"/>
          </a:p>
          <a:p>
            <a:r>
              <a:rPr lang="en-US" sz="2400" b="1" dirty="0" smtClean="0"/>
              <a:t>Set number</a:t>
            </a:r>
            <a:endParaRPr lang="en-US" sz="2400" dirty="0"/>
          </a:p>
        </p:txBody>
      </p:sp>
    </p:spTree>
    <p:extLst>
      <p:ext uri="{BB962C8B-B14F-4D97-AF65-F5344CB8AC3E}">
        <p14:creationId xmlns:p14="http://schemas.microsoft.com/office/powerpoint/2010/main" val="2184509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Vim Command Reference</a:t>
            </a:r>
            <a:endParaRPr lang="en-US" dirty="0"/>
          </a:p>
        </p:txBody>
      </p:sp>
      <p:sp>
        <p:nvSpPr>
          <p:cNvPr id="3" name="Content Placeholder 2"/>
          <p:cNvSpPr>
            <a:spLocks noGrp="1"/>
          </p:cNvSpPr>
          <p:nvPr>
            <p:ph idx="1"/>
          </p:nvPr>
        </p:nvSpPr>
        <p:spPr/>
        <p:txBody>
          <a:bodyPr/>
          <a:lstStyle/>
          <a:p>
            <a:r>
              <a:rPr lang="en-US" b="1" dirty="0"/>
              <a:t>command action</a:t>
            </a:r>
          </a:p>
          <a:p>
            <a:r>
              <a:rPr lang="en-US" dirty="0"/>
              <a:t>x delete the character below the cursor</a:t>
            </a:r>
          </a:p>
          <a:p>
            <a:r>
              <a:rPr lang="en-US" dirty="0"/>
              <a:t>X delete the character before the cursor</a:t>
            </a:r>
          </a:p>
          <a:p>
            <a:r>
              <a:rPr lang="en-US" dirty="0"/>
              <a:t>r replace the character below the cursor</a:t>
            </a:r>
          </a:p>
          <a:p>
            <a:r>
              <a:rPr lang="en-US" dirty="0"/>
              <a:t>p paste after the cursor (here the last deleted character)</a:t>
            </a:r>
          </a:p>
          <a:p>
            <a:r>
              <a:rPr lang="en-US" dirty="0" err="1"/>
              <a:t>xp</a:t>
            </a:r>
            <a:r>
              <a:rPr lang="en-US" dirty="0"/>
              <a:t> switch two characters</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963859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8229600" cy="1143000"/>
          </a:xfrm>
        </p:spPr>
        <p:txBody>
          <a:bodyPr>
            <a:noAutofit/>
          </a:bodyPr>
          <a:lstStyle/>
          <a:p>
            <a:r>
              <a:rPr lang="en-US" sz="7200" b="1" dirty="0" smtClean="0"/>
              <a:t>Introduction </a:t>
            </a:r>
            <a:br>
              <a:rPr lang="en-US" sz="7200" b="1" dirty="0" smtClean="0"/>
            </a:br>
            <a:r>
              <a:rPr lang="en-US" sz="7200" b="1" dirty="0" smtClean="0"/>
              <a:t>to </a:t>
            </a:r>
            <a:br>
              <a:rPr lang="en-US" sz="7200" b="1" dirty="0" smtClean="0"/>
            </a:br>
            <a:r>
              <a:rPr lang="en-US" sz="7200" b="1" dirty="0" smtClean="0"/>
              <a:t>Users</a:t>
            </a:r>
            <a:br>
              <a:rPr lang="en-US" sz="7200" b="1" dirty="0" smtClean="0"/>
            </a:br>
            <a:r>
              <a:rPr lang="en-US" sz="7200" b="1" dirty="0" smtClean="0"/>
              <a:t> </a:t>
            </a:r>
            <a:r>
              <a:rPr lang="en-US" sz="7200" b="1" dirty="0"/>
              <a:t>management</a:t>
            </a:r>
            <a:endParaRPr lang="en-US" sz="72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079693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types</a:t>
            </a:r>
            <a:endParaRPr lang="en-US" dirty="0"/>
          </a:p>
        </p:txBody>
      </p:sp>
      <p:sp>
        <p:nvSpPr>
          <p:cNvPr id="3" name="Content Placeholder 2"/>
          <p:cNvSpPr>
            <a:spLocks noGrp="1"/>
          </p:cNvSpPr>
          <p:nvPr>
            <p:ph idx="1"/>
          </p:nvPr>
        </p:nvSpPr>
        <p:spPr/>
        <p:txBody>
          <a:bodyPr/>
          <a:lstStyle/>
          <a:p>
            <a:r>
              <a:rPr lang="en-US" dirty="0" smtClean="0"/>
              <a:t>Root user</a:t>
            </a:r>
          </a:p>
          <a:p>
            <a:r>
              <a:rPr lang="en-US" dirty="0" smtClean="0"/>
              <a:t>Service user</a:t>
            </a:r>
          </a:p>
          <a:p>
            <a:r>
              <a:rPr lang="en-US" dirty="0" smtClean="0"/>
              <a:t>Normal user</a:t>
            </a:r>
          </a:p>
          <a:p>
            <a:pPr marL="0" indent="0">
              <a:buNone/>
            </a:pPr>
            <a:r>
              <a:rPr lang="en-US" dirty="0" smtClean="0"/>
              <a:t>What is the importance for every type?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755508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a:t>
            </a:r>
            <a:endParaRPr lang="en-US" dirty="0"/>
          </a:p>
        </p:txBody>
      </p:sp>
      <p:sp>
        <p:nvSpPr>
          <p:cNvPr id="3" name="Content Placeholder 2"/>
          <p:cNvSpPr>
            <a:spLocks noGrp="1"/>
          </p:cNvSpPr>
          <p:nvPr>
            <p:ph idx="1"/>
          </p:nvPr>
        </p:nvSpPr>
        <p:spPr>
          <a:xfrm>
            <a:off x="381000" y="1219200"/>
            <a:ext cx="8382000" cy="6324600"/>
          </a:xfrm>
        </p:spPr>
        <p:txBody>
          <a:bodyPr>
            <a:normAutofit/>
          </a:bodyPr>
          <a:lstStyle/>
          <a:p>
            <a:r>
              <a:rPr lang="en-US" sz="2000" b="1" dirty="0" err="1"/>
              <a:t>whoami</a:t>
            </a:r>
            <a:endParaRPr lang="en-US" sz="2000" b="1" dirty="0"/>
          </a:p>
          <a:p>
            <a:pPr marL="0" indent="0">
              <a:buNone/>
            </a:pPr>
            <a:r>
              <a:rPr lang="en-US" sz="2000" dirty="0"/>
              <a:t>The </a:t>
            </a:r>
            <a:r>
              <a:rPr lang="en-US" sz="2000" b="1" dirty="0" err="1"/>
              <a:t>whoami</a:t>
            </a:r>
            <a:r>
              <a:rPr lang="en-US" sz="2000" b="1" dirty="0"/>
              <a:t> </a:t>
            </a:r>
            <a:r>
              <a:rPr lang="en-US" sz="2000" dirty="0"/>
              <a:t>command tells you your username</a:t>
            </a:r>
            <a:r>
              <a:rPr lang="en-US" sz="2000" dirty="0" smtClean="0"/>
              <a:t>.</a:t>
            </a:r>
            <a:endParaRPr lang="en-US" sz="2000" dirty="0"/>
          </a:p>
          <a:p>
            <a:r>
              <a:rPr lang="en-US" sz="2000" b="1" dirty="0" smtClean="0"/>
              <a:t> </a:t>
            </a:r>
            <a:r>
              <a:rPr lang="en-US" sz="2000" b="1" dirty="0"/>
              <a:t>who</a:t>
            </a:r>
          </a:p>
          <a:p>
            <a:pPr marL="0" indent="0">
              <a:buNone/>
            </a:pPr>
            <a:r>
              <a:rPr lang="en-US" sz="2000" dirty="0"/>
              <a:t>The </a:t>
            </a:r>
            <a:r>
              <a:rPr lang="en-US" sz="2000" b="1" dirty="0"/>
              <a:t>who </a:t>
            </a:r>
            <a:r>
              <a:rPr lang="en-US" sz="2000" dirty="0"/>
              <a:t>command will give you information about who is logged on the system.</a:t>
            </a:r>
          </a:p>
          <a:p>
            <a:r>
              <a:rPr lang="en-US" sz="2000" b="1" dirty="0" smtClean="0"/>
              <a:t>who </a:t>
            </a:r>
            <a:r>
              <a:rPr lang="en-US" sz="2000" b="1" dirty="0"/>
              <a:t>am i</a:t>
            </a:r>
          </a:p>
          <a:p>
            <a:pPr marL="0" indent="0">
              <a:buNone/>
            </a:pPr>
            <a:r>
              <a:rPr lang="en-US" sz="2000" dirty="0"/>
              <a:t>With </a:t>
            </a:r>
            <a:r>
              <a:rPr lang="en-US" sz="2000" b="1" dirty="0"/>
              <a:t>who am i </a:t>
            </a:r>
            <a:r>
              <a:rPr lang="en-US" sz="2000" dirty="0"/>
              <a:t>the </a:t>
            </a:r>
            <a:r>
              <a:rPr lang="en-US" sz="2000" b="1" dirty="0"/>
              <a:t>who </a:t>
            </a:r>
            <a:r>
              <a:rPr lang="en-US" sz="2000" dirty="0"/>
              <a:t>command will display only the line pointing to your current session</a:t>
            </a:r>
            <a:r>
              <a:rPr lang="en-US" sz="2000" dirty="0" smtClean="0"/>
              <a:t>.</a:t>
            </a:r>
            <a:endParaRPr lang="en-US" sz="2000" dirty="0"/>
          </a:p>
          <a:p>
            <a:r>
              <a:rPr lang="en-US" sz="2000" b="1" dirty="0" smtClean="0"/>
              <a:t>w</a:t>
            </a:r>
            <a:endParaRPr lang="en-US" sz="2000" b="1" dirty="0"/>
          </a:p>
          <a:p>
            <a:pPr marL="0" indent="0">
              <a:buNone/>
            </a:pPr>
            <a:r>
              <a:rPr lang="en-US" sz="2000" dirty="0"/>
              <a:t>The </a:t>
            </a:r>
            <a:r>
              <a:rPr lang="en-US" sz="2000" b="1" dirty="0"/>
              <a:t>w </a:t>
            </a:r>
            <a:r>
              <a:rPr lang="en-US" sz="2000" dirty="0"/>
              <a:t>command shows you who is logged on and what they are doing</a:t>
            </a:r>
            <a:r>
              <a:rPr lang="en-US" sz="2000" dirty="0" smtClean="0"/>
              <a:t>.</a:t>
            </a:r>
            <a:endParaRPr lang="en-US" sz="2000" dirty="0"/>
          </a:p>
          <a:p>
            <a:r>
              <a:rPr lang="en-US" sz="2000" b="1" dirty="0" smtClean="0"/>
              <a:t>id</a:t>
            </a:r>
            <a:endParaRPr lang="en-US" sz="2000" b="1" dirty="0"/>
          </a:p>
          <a:p>
            <a:pPr marL="0" indent="0">
              <a:buNone/>
            </a:pPr>
            <a:r>
              <a:rPr lang="en-US" sz="2000" dirty="0"/>
              <a:t>The </a:t>
            </a:r>
            <a:r>
              <a:rPr lang="en-US" sz="2000" b="1" dirty="0"/>
              <a:t>id </a:t>
            </a:r>
            <a:r>
              <a:rPr lang="en-US" sz="2000" dirty="0"/>
              <a:t>command will give you your user id, primary group </a:t>
            </a:r>
            <a:r>
              <a:rPr lang="en-US" sz="2000" dirty="0" smtClean="0"/>
              <a:t>id, and a list of the groups that you belong to.</a:t>
            </a:r>
          </a:p>
          <a:p>
            <a:pPr marL="0" indent="0">
              <a:buNone/>
            </a:pPr>
            <a:r>
              <a:rPr lang="en-US" sz="2000" b="1" dirty="0" err="1" smtClean="0"/>
              <a:t>Whereis</a:t>
            </a:r>
            <a:endParaRPr lang="en-US" sz="2000" b="1" dirty="0" smtClean="0"/>
          </a:p>
          <a:p>
            <a:pPr marL="0" indent="0">
              <a:buNone/>
            </a:pPr>
            <a:endParaRPr lang="en-US" sz="2000" b="1"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9170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Important </a:t>
            </a:r>
          </a:p>
          <a:p>
            <a:r>
              <a:rPr lang="en-US" dirty="0" smtClean="0">
                <a:solidFill>
                  <a:srgbClr val="FF0000"/>
                </a:solidFill>
              </a:rPr>
              <a:t>Cat filename | </a:t>
            </a:r>
            <a:r>
              <a:rPr lang="en-US" dirty="0" err="1" smtClean="0">
                <a:solidFill>
                  <a:srgbClr val="FF0000"/>
                </a:solidFill>
              </a:rPr>
              <a:t>grep</a:t>
            </a:r>
            <a:r>
              <a:rPr lang="en-US" dirty="0" smtClean="0">
                <a:solidFill>
                  <a:srgbClr val="FF0000"/>
                </a:solidFill>
              </a:rPr>
              <a:t> –</a:t>
            </a:r>
            <a:r>
              <a:rPr lang="en-US" dirty="0" err="1" smtClean="0">
                <a:solidFill>
                  <a:srgbClr val="FF0000"/>
                </a:solidFill>
              </a:rPr>
              <a:t>i</a:t>
            </a:r>
            <a:r>
              <a:rPr lang="en-US" dirty="0" smtClean="0">
                <a:solidFill>
                  <a:srgbClr val="FF0000"/>
                </a:solidFill>
              </a:rPr>
              <a:t> “flag” </a:t>
            </a:r>
            <a:r>
              <a:rPr lang="en-US" dirty="0" smtClean="0"/>
              <a:t>(security tasks)</a:t>
            </a:r>
          </a:p>
          <a:p>
            <a:r>
              <a:rPr lang="en-US" dirty="0">
                <a:solidFill>
                  <a:srgbClr val="FF0000"/>
                </a:solidFill>
              </a:rPr>
              <a:t>Cat filename | </a:t>
            </a:r>
            <a:r>
              <a:rPr lang="en-US" dirty="0" err="1">
                <a:solidFill>
                  <a:srgbClr val="FF0000"/>
                </a:solidFill>
              </a:rPr>
              <a:t>grep</a:t>
            </a:r>
            <a:r>
              <a:rPr lang="en-US" dirty="0">
                <a:solidFill>
                  <a:srgbClr val="FF0000"/>
                </a:solidFill>
              </a:rPr>
              <a:t> –</a:t>
            </a:r>
            <a:r>
              <a:rPr lang="en-US" dirty="0" err="1">
                <a:solidFill>
                  <a:srgbClr val="FF0000"/>
                </a:solidFill>
              </a:rPr>
              <a:t>i</a:t>
            </a:r>
            <a:r>
              <a:rPr lang="en-US" dirty="0">
                <a:solidFill>
                  <a:srgbClr val="FF0000"/>
                </a:solidFill>
              </a:rPr>
              <a:t> </a:t>
            </a:r>
            <a:r>
              <a:rPr lang="en-US" dirty="0" smtClean="0">
                <a:solidFill>
                  <a:srgbClr val="FF0000"/>
                </a:solidFill>
              </a:rPr>
              <a:t>“root\|password\|login” </a:t>
            </a:r>
            <a:r>
              <a:rPr lang="en-US" dirty="0"/>
              <a:t>(security tasks)</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6" name="Picture 5"/>
          <p:cNvPicPr>
            <a:picLocks noChangeAspect="1"/>
          </p:cNvPicPr>
          <p:nvPr/>
        </p:nvPicPr>
        <p:blipFill>
          <a:blip r:embed="rId2"/>
          <a:stretch>
            <a:fillRect/>
          </a:stretch>
        </p:blipFill>
        <p:spPr>
          <a:xfrm>
            <a:off x="457200" y="1419225"/>
            <a:ext cx="7927857" cy="3228975"/>
          </a:xfrm>
          <a:prstGeom prst="rect">
            <a:avLst/>
          </a:prstGeom>
        </p:spPr>
      </p:pic>
    </p:spTree>
    <p:extLst>
      <p:ext uri="{BB962C8B-B14F-4D97-AF65-F5344CB8AC3E}">
        <p14:creationId xmlns:p14="http://schemas.microsoft.com/office/powerpoint/2010/main" val="21309762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etc</a:t>
            </a:r>
            <a:r>
              <a:rPr lang="en-US" dirty="0" smtClean="0"/>
              <a:t>/</a:t>
            </a:r>
            <a:r>
              <a:rPr lang="en-US" dirty="0" err="1" smtClean="0"/>
              <a:t>passwd</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55876"/>
            <a:ext cx="8229600" cy="4414611"/>
          </a:xfrm>
        </p:spPr>
      </p:pic>
    </p:spTree>
    <p:extLst>
      <p:ext uri="{BB962C8B-B14F-4D97-AF65-F5344CB8AC3E}">
        <p14:creationId xmlns:p14="http://schemas.microsoft.com/office/powerpoint/2010/main" val="1596392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etc</a:t>
            </a:r>
            <a:r>
              <a:rPr lang="en-US" dirty="0" smtClean="0"/>
              <a:t>/shadow</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6518255" cy="4830763"/>
          </a:xfrm>
        </p:spPr>
      </p:pic>
    </p:spTree>
    <p:extLst>
      <p:ext uri="{BB962C8B-B14F-4D97-AF65-F5344CB8AC3E}">
        <p14:creationId xmlns:p14="http://schemas.microsoft.com/office/powerpoint/2010/main" val="10247837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su</a:t>
            </a:r>
            <a:r>
              <a:rPr lang="en-US" b="1" dirty="0"/>
              <a:t> to another user</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err="1"/>
              <a:t>su</a:t>
            </a:r>
            <a:r>
              <a:rPr lang="en-US" b="1" dirty="0"/>
              <a:t> </a:t>
            </a:r>
            <a:r>
              <a:rPr lang="en-US" dirty="0"/>
              <a:t>command allows a user to run a shell as another user</a:t>
            </a:r>
            <a:r>
              <a:rPr lang="en-US" dirty="0" smtClean="0"/>
              <a:t>.</a:t>
            </a:r>
          </a:p>
          <a:p>
            <a:r>
              <a:rPr lang="en-US" b="1" dirty="0" err="1"/>
              <a:t>su</a:t>
            </a:r>
            <a:r>
              <a:rPr lang="en-US" b="1" dirty="0"/>
              <a:t> - $username</a:t>
            </a:r>
          </a:p>
          <a:p>
            <a:r>
              <a:rPr lang="en-US" dirty="0"/>
              <a:t>By default, the </a:t>
            </a:r>
            <a:r>
              <a:rPr lang="en-US" b="1" dirty="0" err="1"/>
              <a:t>su</a:t>
            </a:r>
            <a:r>
              <a:rPr lang="en-US" b="1" dirty="0"/>
              <a:t> </a:t>
            </a:r>
            <a:r>
              <a:rPr lang="en-US" dirty="0"/>
              <a:t>command maintains the same shell environment. </a:t>
            </a:r>
          </a:p>
          <a:p>
            <a:pPr marL="0" indent="0">
              <a:buNone/>
            </a:pPr>
            <a:endParaRPr lang="en-US" b="1"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535328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Useradd</a:t>
            </a:r>
            <a:r>
              <a:rPr lang="en-US" dirty="0" smtClean="0"/>
              <a:t> </a:t>
            </a:r>
            <a:r>
              <a:rPr lang="en-US" dirty="0" err="1"/>
              <a:t>userdel</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Useradd</a:t>
            </a:r>
            <a:r>
              <a:rPr lang="en-US" dirty="0" smtClean="0"/>
              <a:t>  / </a:t>
            </a:r>
            <a:r>
              <a:rPr lang="en-US" dirty="0" err="1" smtClean="0"/>
              <a:t>adduser</a:t>
            </a:r>
            <a:endParaRPr lang="en-US" dirty="0" smtClean="0"/>
          </a:p>
          <a:p>
            <a:r>
              <a:rPr lang="en-US" dirty="0" smtClean="0"/>
              <a:t>-s : shell</a:t>
            </a:r>
          </a:p>
          <a:p>
            <a:r>
              <a:rPr lang="en-US" dirty="0" smtClean="0"/>
              <a:t>-p :password</a:t>
            </a:r>
          </a:p>
          <a:p>
            <a:r>
              <a:rPr lang="en-US" dirty="0" smtClean="0"/>
              <a:t>-u :user id</a:t>
            </a:r>
          </a:p>
          <a:p>
            <a:r>
              <a:rPr lang="en-US" dirty="0" smtClean="0"/>
              <a:t>-c : </a:t>
            </a:r>
            <a:r>
              <a:rPr lang="en-US" dirty="0" err="1" smtClean="0"/>
              <a:t>gecos</a:t>
            </a:r>
            <a:r>
              <a:rPr lang="en-US" dirty="0" smtClean="0"/>
              <a:t> </a:t>
            </a:r>
          </a:p>
          <a:p>
            <a:r>
              <a:rPr lang="en-US" dirty="0" smtClean="0"/>
              <a:t>-e :expiration date</a:t>
            </a:r>
          </a:p>
          <a:p>
            <a:r>
              <a:rPr lang="en-US" dirty="0" smtClean="0"/>
              <a:t>-md : home directory</a:t>
            </a:r>
          </a:p>
          <a:p>
            <a:r>
              <a:rPr lang="en-US" dirty="0" smtClean="0"/>
              <a:t>Use </a:t>
            </a:r>
            <a:r>
              <a:rPr lang="en-US" dirty="0" err="1" smtClean="0"/>
              <a:t>usermod</a:t>
            </a:r>
            <a:r>
              <a:rPr lang="en-US" dirty="0" smtClean="0"/>
              <a:t> to change the attributes of the user after creation</a:t>
            </a:r>
          </a:p>
          <a:p>
            <a:r>
              <a:rPr lang="en-US" dirty="0"/>
              <a:t>You can delete the user </a:t>
            </a:r>
            <a:r>
              <a:rPr lang="en-US" dirty="0" smtClean="0"/>
              <a:t>with </a:t>
            </a:r>
            <a:r>
              <a:rPr lang="en-US" b="1" dirty="0" err="1"/>
              <a:t>userdel</a:t>
            </a:r>
            <a:r>
              <a:rPr lang="en-US" dirty="0"/>
              <a:t>. The -r option of </a:t>
            </a:r>
            <a:r>
              <a:rPr lang="en-US" dirty="0" err="1"/>
              <a:t>userdel</a:t>
            </a:r>
            <a:r>
              <a:rPr lang="en-US" dirty="0"/>
              <a:t> will also remove the home directory.</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9737325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etc</a:t>
            </a:r>
            <a:r>
              <a:rPr lang="en-US" dirty="0"/>
              <a:t>/group</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3956" y="1600200"/>
            <a:ext cx="5776088" cy="4525963"/>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6798432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305800" cy="6324600"/>
          </a:xfrm>
        </p:spPr>
        <p:txBody>
          <a:bodyPr>
            <a:normAutofit fontScale="62500" lnSpcReduction="20000"/>
          </a:bodyPr>
          <a:lstStyle/>
          <a:p>
            <a:r>
              <a:rPr lang="en-US" dirty="0" smtClean="0"/>
              <a:t># </a:t>
            </a:r>
            <a:r>
              <a:rPr lang="en-US" dirty="0" err="1" smtClean="0"/>
              <a:t>useradd</a:t>
            </a:r>
            <a:r>
              <a:rPr lang="en-US" dirty="0" smtClean="0"/>
              <a:t> </a:t>
            </a:r>
            <a:r>
              <a:rPr lang="en-US" dirty="0" err="1" smtClean="0"/>
              <a:t>ali</a:t>
            </a:r>
            <a:endParaRPr lang="en-US" dirty="0"/>
          </a:p>
          <a:p>
            <a:r>
              <a:rPr lang="en-US" dirty="0" smtClean="0"/>
              <a:t># </a:t>
            </a:r>
            <a:r>
              <a:rPr lang="en-US" dirty="0" err="1" smtClean="0"/>
              <a:t>passwd</a:t>
            </a:r>
            <a:r>
              <a:rPr lang="en-US" dirty="0" smtClean="0"/>
              <a:t> </a:t>
            </a:r>
            <a:r>
              <a:rPr lang="en-US" dirty="0" err="1" smtClean="0"/>
              <a:t>ali</a:t>
            </a:r>
            <a:endParaRPr lang="en-US" dirty="0"/>
          </a:p>
          <a:p>
            <a:r>
              <a:rPr lang="en-US" dirty="0" smtClean="0"/>
              <a:t># </a:t>
            </a:r>
            <a:r>
              <a:rPr lang="en-US" dirty="0" err="1" smtClean="0"/>
              <a:t>useradd</a:t>
            </a:r>
            <a:r>
              <a:rPr lang="en-US" dirty="0" smtClean="0"/>
              <a:t> </a:t>
            </a:r>
            <a:r>
              <a:rPr lang="en-US" dirty="0"/>
              <a:t>-G admin -u 1005 -s /</a:t>
            </a:r>
            <a:r>
              <a:rPr lang="en-US" dirty="0" err="1"/>
              <a:t>usr</a:t>
            </a:r>
            <a:r>
              <a:rPr lang="en-US" dirty="0"/>
              <a:t>/</a:t>
            </a:r>
            <a:r>
              <a:rPr lang="en-US" dirty="0" err="1"/>
              <a:t>sbin</a:t>
            </a:r>
            <a:r>
              <a:rPr lang="en-US" dirty="0"/>
              <a:t>/</a:t>
            </a:r>
            <a:r>
              <a:rPr lang="en-US" dirty="0" err="1"/>
              <a:t>nologin</a:t>
            </a:r>
            <a:r>
              <a:rPr lang="en-US" dirty="0"/>
              <a:t> </a:t>
            </a:r>
            <a:r>
              <a:rPr lang="en-US" dirty="0" err="1" smtClean="0"/>
              <a:t>ali</a:t>
            </a:r>
            <a:endParaRPr lang="en-US" dirty="0"/>
          </a:p>
          <a:p>
            <a:r>
              <a:rPr lang="en-US" dirty="0" smtClean="0"/>
              <a:t># </a:t>
            </a:r>
            <a:r>
              <a:rPr lang="en-US" dirty="0" err="1" smtClean="0"/>
              <a:t>useradd</a:t>
            </a:r>
            <a:r>
              <a:rPr lang="en-US" dirty="0" smtClean="0"/>
              <a:t> </a:t>
            </a:r>
            <a:r>
              <a:rPr lang="en-US" dirty="0"/>
              <a:t>-c "</a:t>
            </a:r>
            <a:r>
              <a:rPr lang="en-US" dirty="0" err="1"/>
              <a:t>ahmed</a:t>
            </a:r>
            <a:r>
              <a:rPr lang="en-US" dirty="0"/>
              <a:t> </a:t>
            </a:r>
            <a:r>
              <a:rPr lang="en-US" dirty="0" smtClean="0"/>
              <a:t>" </a:t>
            </a:r>
            <a:r>
              <a:rPr lang="en-US" dirty="0"/>
              <a:t>-e 2016-12-31 -s /bin/</a:t>
            </a:r>
            <a:r>
              <a:rPr lang="en-US" dirty="0" err="1"/>
              <a:t>csh</a:t>
            </a:r>
            <a:r>
              <a:rPr lang="en-US" dirty="0"/>
              <a:t> </a:t>
            </a:r>
            <a:r>
              <a:rPr lang="en-US" dirty="0" err="1"/>
              <a:t>ahmed</a:t>
            </a:r>
            <a:endParaRPr lang="en-US" dirty="0"/>
          </a:p>
          <a:p>
            <a:r>
              <a:rPr lang="en-US" dirty="0"/>
              <a:t>To verify: </a:t>
            </a:r>
          </a:p>
          <a:p>
            <a:r>
              <a:rPr lang="en-US" dirty="0" smtClean="0"/>
              <a:t># id</a:t>
            </a:r>
            <a:endParaRPr lang="en-US" dirty="0"/>
          </a:p>
          <a:p>
            <a:r>
              <a:rPr lang="en-US" dirty="0" smtClean="0"/>
              <a:t># id </a:t>
            </a:r>
            <a:r>
              <a:rPr lang="en-US" dirty="0" err="1" smtClean="0"/>
              <a:t>ali</a:t>
            </a:r>
            <a:endParaRPr lang="en-US" dirty="0"/>
          </a:p>
          <a:p>
            <a:r>
              <a:rPr lang="en-US" dirty="0" smtClean="0"/>
              <a:t># id </a:t>
            </a:r>
            <a:r>
              <a:rPr lang="en-US" dirty="0"/>
              <a:t>-u </a:t>
            </a:r>
            <a:r>
              <a:rPr lang="en-US" dirty="0" err="1" smtClean="0"/>
              <a:t>ali</a:t>
            </a:r>
            <a:r>
              <a:rPr lang="en-US" dirty="0" smtClean="0"/>
              <a:t>          </a:t>
            </a:r>
            <a:r>
              <a:rPr lang="en-US" dirty="0"/>
              <a:t>(UID for </a:t>
            </a:r>
            <a:r>
              <a:rPr lang="en-US" dirty="0" err="1" smtClean="0"/>
              <a:t>ali</a:t>
            </a:r>
            <a:r>
              <a:rPr lang="en-US" dirty="0" smtClean="0"/>
              <a:t>)</a:t>
            </a:r>
            <a:endParaRPr lang="en-US" dirty="0"/>
          </a:p>
          <a:p>
            <a:r>
              <a:rPr lang="en-US" dirty="0" smtClean="0"/>
              <a:t># tail </a:t>
            </a:r>
            <a:r>
              <a:rPr lang="en-US" dirty="0"/>
              <a:t>-n 1 /</a:t>
            </a:r>
            <a:r>
              <a:rPr lang="en-US" dirty="0" err="1"/>
              <a:t>etc</a:t>
            </a:r>
            <a:r>
              <a:rPr lang="en-US" dirty="0"/>
              <a:t>/</a:t>
            </a:r>
            <a:r>
              <a:rPr lang="en-US" dirty="0" err="1"/>
              <a:t>passwd</a:t>
            </a:r>
            <a:endParaRPr lang="en-US" dirty="0"/>
          </a:p>
          <a:p>
            <a:r>
              <a:rPr lang="en-US" dirty="0" err="1"/>
              <a:t>username:password:UID:GID:GECOS</a:t>
            </a:r>
            <a:r>
              <a:rPr lang="en-US" dirty="0"/>
              <a:t>:/home/</a:t>
            </a:r>
            <a:r>
              <a:rPr lang="en-US" dirty="0" err="1"/>
              <a:t>dir:shell</a:t>
            </a:r>
            <a:endParaRPr lang="en-US" dirty="0"/>
          </a:p>
          <a:p>
            <a:r>
              <a:rPr lang="en-US" dirty="0"/>
              <a:t>note:</a:t>
            </a:r>
          </a:p>
          <a:p>
            <a:r>
              <a:rPr lang="en-US" dirty="0" smtClean="0"/>
              <a:t># tail </a:t>
            </a:r>
            <a:r>
              <a:rPr lang="en-US" dirty="0"/>
              <a:t>-n 1 /</a:t>
            </a:r>
            <a:r>
              <a:rPr lang="en-US" dirty="0" err="1"/>
              <a:t>etc</a:t>
            </a:r>
            <a:r>
              <a:rPr lang="en-US" dirty="0"/>
              <a:t>/shadow</a:t>
            </a:r>
          </a:p>
          <a:p>
            <a:r>
              <a:rPr lang="en-US" dirty="0"/>
              <a:t>name:password:1astchange:minage:maxage:warning:inactive:expire:b1ank</a:t>
            </a:r>
          </a:p>
          <a:p>
            <a:r>
              <a:rPr lang="en-US" dirty="0" smtClean="0"/>
              <a:t>The </a:t>
            </a:r>
            <a:r>
              <a:rPr lang="en-US" dirty="0"/>
              <a:t>number 1 indicates an MD5 hash. The number 6 appears when a SHA-512 hash is used.</a:t>
            </a:r>
          </a:p>
          <a:p>
            <a:r>
              <a:rPr lang="en-US" dirty="0" smtClean="0"/>
              <a:t># </a:t>
            </a:r>
            <a:r>
              <a:rPr lang="en-US" dirty="0" err="1" smtClean="0"/>
              <a:t>authconfig</a:t>
            </a:r>
            <a:r>
              <a:rPr lang="en-US" dirty="0" smtClean="0"/>
              <a:t> </a:t>
            </a:r>
            <a:r>
              <a:rPr lang="en-US" dirty="0"/>
              <a:t>--</a:t>
            </a:r>
            <a:r>
              <a:rPr lang="en-US" dirty="0" err="1"/>
              <a:t>passalgo</a:t>
            </a:r>
            <a:r>
              <a:rPr lang="en-US" dirty="0"/>
              <a:t>=&lt;descrypt|bigcrypt|md5|sha256|sha512&gt;    (to change the hashing type)</a:t>
            </a:r>
          </a:p>
          <a:p>
            <a:r>
              <a:rPr lang="en-US" dirty="0" smtClean="0"/>
              <a:t>note</a:t>
            </a:r>
            <a:r>
              <a:rPr lang="en-US" dirty="0"/>
              <a:t>:</a:t>
            </a:r>
          </a:p>
          <a:p>
            <a:r>
              <a:rPr lang="en-US" dirty="0"/>
              <a:t>!! indicates that the user has no password</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142571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Modify users: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r>
              <a:rPr lang="en-US" dirty="0" err="1" smtClean="0"/>
              <a:t>usermod</a:t>
            </a:r>
            <a:r>
              <a:rPr lang="en-US" dirty="0" smtClean="0"/>
              <a:t> </a:t>
            </a:r>
            <a:r>
              <a:rPr lang="en-US" dirty="0"/>
              <a:t>-L </a:t>
            </a:r>
            <a:r>
              <a:rPr lang="en-US" dirty="0" err="1" smtClean="0"/>
              <a:t>ali</a:t>
            </a:r>
            <a:r>
              <a:rPr lang="en-US" dirty="0" smtClean="0"/>
              <a:t>    </a:t>
            </a:r>
            <a:r>
              <a:rPr lang="en-US" dirty="0"/>
              <a:t>(lock the user)</a:t>
            </a:r>
          </a:p>
          <a:p>
            <a:r>
              <a:rPr lang="en-US" dirty="0" smtClean="0"/>
              <a:t>#</a:t>
            </a:r>
            <a:r>
              <a:rPr lang="en-US" dirty="0" err="1" smtClean="0"/>
              <a:t>usermod</a:t>
            </a:r>
            <a:r>
              <a:rPr lang="en-US" dirty="0" smtClean="0"/>
              <a:t> </a:t>
            </a:r>
            <a:r>
              <a:rPr lang="en-US" dirty="0"/>
              <a:t>-U </a:t>
            </a:r>
            <a:r>
              <a:rPr lang="en-US" dirty="0" err="1" smtClean="0"/>
              <a:t>ali</a:t>
            </a:r>
            <a:r>
              <a:rPr lang="en-US" dirty="0" smtClean="0"/>
              <a:t>    </a:t>
            </a:r>
            <a:r>
              <a:rPr lang="en-US" dirty="0"/>
              <a:t>(unlock the user)</a:t>
            </a:r>
          </a:p>
          <a:p>
            <a:r>
              <a:rPr lang="en-US" dirty="0" smtClean="0"/>
              <a:t>#</a:t>
            </a:r>
            <a:r>
              <a:rPr lang="en-US" dirty="0" err="1" smtClean="0"/>
              <a:t>usermod</a:t>
            </a:r>
            <a:r>
              <a:rPr lang="en-US" dirty="0" smtClean="0"/>
              <a:t> </a:t>
            </a:r>
            <a:r>
              <a:rPr lang="en-US" dirty="0"/>
              <a:t>-G sales </a:t>
            </a:r>
            <a:r>
              <a:rPr lang="en-US" dirty="0" err="1" smtClean="0"/>
              <a:t>ali</a:t>
            </a:r>
            <a:r>
              <a:rPr lang="en-US" dirty="0" smtClean="0"/>
              <a:t>    </a:t>
            </a:r>
            <a:r>
              <a:rPr lang="en-US" dirty="0"/>
              <a:t>(overwrite secondary group)</a:t>
            </a:r>
          </a:p>
          <a:p>
            <a:r>
              <a:rPr lang="en-US" dirty="0" smtClean="0"/>
              <a:t>#</a:t>
            </a:r>
            <a:r>
              <a:rPr lang="en-US" dirty="0" err="1" smtClean="0"/>
              <a:t>usermod</a:t>
            </a:r>
            <a:r>
              <a:rPr lang="en-US" dirty="0" smtClean="0"/>
              <a:t> </a:t>
            </a:r>
            <a:r>
              <a:rPr lang="en-US" dirty="0"/>
              <a:t>-</a:t>
            </a:r>
            <a:r>
              <a:rPr lang="en-US" dirty="0" err="1"/>
              <a:t>aG</a:t>
            </a:r>
            <a:r>
              <a:rPr lang="en-US" dirty="0"/>
              <a:t> admin </a:t>
            </a:r>
            <a:r>
              <a:rPr lang="en-US" dirty="0" err="1" smtClean="0"/>
              <a:t>ali</a:t>
            </a:r>
            <a:r>
              <a:rPr lang="en-US" dirty="0" smtClean="0"/>
              <a:t>   </a:t>
            </a:r>
            <a:r>
              <a:rPr lang="en-US" dirty="0"/>
              <a:t>(append to secondary group)</a:t>
            </a:r>
          </a:p>
          <a:p>
            <a:r>
              <a:rPr lang="en-US" dirty="0"/>
              <a:t>or:</a:t>
            </a:r>
          </a:p>
          <a:p>
            <a:r>
              <a:rPr lang="en-US" dirty="0" smtClean="0"/>
              <a:t>#vim </a:t>
            </a:r>
            <a:r>
              <a:rPr lang="en-US" dirty="0"/>
              <a:t>/</a:t>
            </a:r>
            <a:r>
              <a:rPr lang="en-US" dirty="0" err="1"/>
              <a:t>etc</a:t>
            </a:r>
            <a:r>
              <a:rPr lang="en-US" dirty="0"/>
              <a:t>/group</a:t>
            </a:r>
          </a:p>
          <a:p>
            <a:r>
              <a:rPr lang="en-US" dirty="0"/>
              <a:t>To verify:</a:t>
            </a:r>
          </a:p>
          <a:p>
            <a:r>
              <a:rPr lang="en-US" dirty="0" smtClean="0"/>
              <a:t>#id </a:t>
            </a:r>
            <a:r>
              <a:rPr lang="en-US" dirty="0" err="1" smtClean="0"/>
              <a:t>ali</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9110528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Delete users: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t>
            </a:r>
            <a:r>
              <a:rPr lang="en-US" dirty="0" err="1" smtClean="0"/>
              <a:t>userdel</a:t>
            </a:r>
            <a:r>
              <a:rPr lang="en-US" dirty="0" smtClean="0"/>
              <a:t> </a:t>
            </a:r>
            <a:r>
              <a:rPr lang="en-US" dirty="0" err="1" smtClean="0"/>
              <a:t>ali</a:t>
            </a:r>
            <a:endParaRPr lang="en-US" dirty="0"/>
          </a:p>
          <a:p>
            <a:r>
              <a:rPr lang="en-US" dirty="0" smtClean="0"/>
              <a:t>#</a:t>
            </a:r>
            <a:r>
              <a:rPr lang="en-US" dirty="0" err="1" smtClean="0"/>
              <a:t>userdel</a:t>
            </a:r>
            <a:r>
              <a:rPr lang="en-US" dirty="0" smtClean="0"/>
              <a:t> </a:t>
            </a:r>
            <a:r>
              <a:rPr lang="en-US" dirty="0"/>
              <a:t>-r test       (removes home directory)</a:t>
            </a:r>
          </a:p>
          <a:p>
            <a:r>
              <a:rPr lang="en-US" dirty="0"/>
              <a:t>Note: </a:t>
            </a:r>
          </a:p>
          <a:p>
            <a:r>
              <a:rPr lang="en-US" dirty="0" err="1" smtClean="0"/>
              <a:t>useradd</a:t>
            </a:r>
            <a:r>
              <a:rPr lang="en-US" dirty="0" smtClean="0"/>
              <a:t> </a:t>
            </a:r>
            <a:r>
              <a:rPr lang="en-US" dirty="0"/>
              <a:t>command assigns new users the first free UID number available in the range starting from UID 1000 or above. </a:t>
            </a:r>
          </a:p>
          <a:p>
            <a:r>
              <a:rPr lang="en-US" dirty="0"/>
              <a:t>[</a:t>
            </a:r>
            <a:r>
              <a:rPr lang="en-US" dirty="0" err="1"/>
              <a:t>root@master</a:t>
            </a:r>
            <a:r>
              <a:rPr lang="en-US" dirty="0"/>
              <a:t> ~]#</a:t>
            </a:r>
            <a:r>
              <a:rPr lang="en-US" dirty="0" err="1"/>
              <a:t>useradd</a:t>
            </a:r>
            <a:r>
              <a:rPr lang="en-US" dirty="0"/>
              <a:t> </a:t>
            </a:r>
            <a:r>
              <a:rPr lang="en-US" dirty="0" err="1" smtClean="0"/>
              <a:t>ali</a:t>
            </a:r>
            <a:endParaRPr lang="en-US" dirty="0"/>
          </a:p>
          <a:p>
            <a:r>
              <a:rPr lang="en-US" dirty="0" smtClean="0"/>
              <a:t>#</a:t>
            </a:r>
            <a:r>
              <a:rPr lang="en-US" dirty="0" err="1" smtClean="0"/>
              <a:t>ls</a:t>
            </a:r>
            <a:r>
              <a:rPr lang="en-US" dirty="0" smtClean="0"/>
              <a:t> </a:t>
            </a:r>
            <a:r>
              <a:rPr lang="en-US" dirty="0"/>
              <a:t>/home/ -l</a:t>
            </a:r>
          </a:p>
          <a:p>
            <a:r>
              <a:rPr lang="en-US" dirty="0" err="1"/>
              <a:t>drwx</a:t>
            </a:r>
            <a:r>
              <a:rPr lang="en-US" dirty="0"/>
              <a:t>------. 5 </a:t>
            </a:r>
            <a:r>
              <a:rPr lang="en-US" dirty="0" err="1" smtClean="0"/>
              <a:t>ali</a:t>
            </a:r>
            <a:r>
              <a:rPr lang="en-US" dirty="0" smtClean="0"/>
              <a:t> </a:t>
            </a:r>
            <a:r>
              <a:rPr lang="en-US" dirty="0" err="1" smtClean="0"/>
              <a:t>ali</a:t>
            </a:r>
            <a:r>
              <a:rPr lang="en-US" dirty="0" smtClean="0"/>
              <a:t> 4096 </a:t>
            </a:r>
            <a:r>
              <a:rPr lang="en-US" dirty="0"/>
              <a:t>Jun 21 21:36 </a:t>
            </a:r>
            <a:r>
              <a:rPr lang="en-US" dirty="0" err="1" smtClean="0"/>
              <a:t>ali</a:t>
            </a:r>
            <a:endParaRPr lang="en-US" dirty="0"/>
          </a:p>
          <a:p>
            <a:r>
              <a:rPr lang="en-US" dirty="0"/>
              <a:t>[</a:t>
            </a:r>
            <a:r>
              <a:rPr lang="en-US" dirty="0" err="1"/>
              <a:t>root@master</a:t>
            </a:r>
            <a:r>
              <a:rPr lang="en-US" dirty="0"/>
              <a:t> ~]#</a:t>
            </a:r>
            <a:r>
              <a:rPr lang="en-US" dirty="0" err="1"/>
              <a:t>userdel</a:t>
            </a:r>
            <a:r>
              <a:rPr lang="en-US" dirty="0"/>
              <a:t> </a:t>
            </a:r>
            <a:r>
              <a:rPr lang="en-US" dirty="0" err="1" smtClean="0"/>
              <a:t>ali</a:t>
            </a:r>
            <a:endParaRPr lang="en-US" dirty="0"/>
          </a:p>
          <a:p>
            <a:r>
              <a:rPr lang="en-US" dirty="0"/>
              <a:t>[</a:t>
            </a:r>
            <a:r>
              <a:rPr lang="en-US" dirty="0" err="1"/>
              <a:t>root@master</a:t>
            </a:r>
            <a:r>
              <a:rPr lang="en-US" dirty="0"/>
              <a:t> ~]#</a:t>
            </a:r>
            <a:r>
              <a:rPr lang="en-US" dirty="0" err="1"/>
              <a:t>useradd</a:t>
            </a:r>
            <a:r>
              <a:rPr lang="en-US" dirty="0"/>
              <a:t> </a:t>
            </a:r>
            <a:r>
              <a:rPr lang="en-US" dirty="0" err="1"/>
              <a:t>ahmed</a:t>
            </a:r>
            <a:endParaRPr lang="en-US" dirty="0"/>
          </a:p>
          <a:p>
            <a:r>
              <a:rPr lang="en-US" dirty="0" smtClean="0"/>
              <a:t>#</a:t>
            </a:r>
            <a:r>
              <a:rPr lang="en-US" dirty="0" err="1" smtClean="0"/>
              <a:t>ls</a:t>
            </a:r>
            <a:r>
              <a:rPr lang="en-US" dirty="0" smtClean="0"/>
              <a:t> </a:t>
            </a:r>
            <a:r>
              <a:rPr lang="en-US" dirty="0"/>
              <a:t>/home/ -l</a:t>
            </a:r>
          </a:p>
          <a:p>
            <a:r>
              <a:rPr lang="en-US" dirty="0" err="1"/>
              <a:t>drwx</a:t>
            </a:r>
            <a:r>
              <a:rPr lang="en-US" dirty="0"/>
              <a:t>------. 5 </a:t>
            </a:r>
            <a:r>
              <a:rPr lang="en-US" dirty="0" err="1"/>
              <a:t>ahmed</a:t>
            </a:r>
            <a:r>
              <a:rPr lang="en-US" dirty="0"/>
              <a:t> </a:t>
            </a:r>
            <a:r>
              <a:rPr lang="en-US" dirty="0" err="1"/>
              <a:t>ahmed</a:t>
            </a:r>
            <a:r>
              <a:rPr lang="en-US" dirty="0"/>
              <a:t>    74 Jun 23 05:00 </a:t>
            </a:r>
            <a:r>
              <a:rPr lang="en-US" dirty="0" err="1" smtClean="0"/>
              <a:t>ali</a:t>
            </a:r>
            <a:endParaRPr lang="en-US" dirty="0"/>
          </a:p>
          <a:p>
            <a:r>
              <a:rPr lang="en-US" dirty="0" err="1"/>
              <a:t>drwx</a:t>
            </a:r>
            <a:r>
              <a:rPr lang="en-US" dirty="0"/>
              <a:t>------. 3 </a:t>
            </a:r>
            <a:r>
              <a:rPr lang="en-US" dirty="0" err="1"/>
              <a:t>ahmed</a:t>
            </a:r>
            <a:r>
              <a:rPr lang="en-US" dirty="0"/>
              <a:t> </a:t>
            </a:r>
            <a:r>
              <a:rPr lang="en-US" dirty="0" err="1"/>
              <a:t>ahmed</a:t>
            </a:r>
            <a:r>
              <a:rPr lang="en-US" dirty="0"/>
              <a:t>    74 Jun 23 02:55 </a:t>
            </a:r>
            <a:r>
              <a:rPr lang="en-US" dirty="0" err="1"/>
              <a:t>ahmed</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160253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Groupadd</a:t>
            </a:r>
            <a:endParaRPr lang="en-US" dirty="0"/>
          </a:p>
        </p:txBody>
      </p:sp>
      <p:sp>
        <p:nvSpPr>
          <p:cNvPr id="3" name="Content Placeholder 2"/>
          <p:cNvSpPr>
            <a:spLocks noGrp="1"/>
          </p:cNvSpPr>
          <p:nvPr>
            <p:ph idx="1"/>
          </p:nvPr>
        </p:nvSpPr>
        <p:spPr/>
        <p:txBody>
          <a:bodyPr>
            <a:normAutofit lnSpcReduction="10000"/>
          </a:bodyPr>
          <a:lstStyle/>
          <a:p>
            <a:r>
              <a:rPr lang="en-US" dirty="0" smtClean="0"/>
              <a:t>-g :primary group id</a:t>
            </a:r>
          </a:p>
          <a:p>
            <a:r>
              <a:rPr lang="en-US" dirty="0" smtClean="0"/>
              <a:t>-G : secondary group id</a:t>
            </a:r>
          </a:p>
          <a:p>
            <a:r>
              <a:rPr lang="en-US" dirty="0" smtClean="0"/>
              <a:t>-</a:t>
            </a:r>
            <a:r>
              <a:rPr lang="en-US" dirty="0" err="1" smtClean="0"/>
              <a:t>aG</a:t>
            </a:r>
            <a:r>
              <a:rPr lang="en-US" dirty="0" smtClean="0"/>
              <a:t>: add secondary group</a:t>
            </a:r>
          </a:p>
          <a:p>
            <a:r>
              <a:rPr lang="en-US" dirty="0" smtClean="0"/>
              <a:t>$</a:t>
            </a:r>
            <a:r>
              <a:rPr lang="en-US" dirty="0" err="1" smtClean="0"/>
              <a:t>useradd</a:t>
            </a:r>
            <a:r>
              <a:rPr lang="en-US" dirty="0" smtClean="0"/>
              <a:t> </a:t>
            </a:r>
            <a:r>
              <a:rPr lang="en-US" dirty="0" err="1" smtClean="0"/>
              <a:t>ali</a:t>
            </a:r>
            <a:r>
              <a:rPr lang="en-US" dirty="0" smtClean="0"/>
              <a:t> –G sales</a:t>
            </a:r>
          </a:p>
          <a:p>
            <a:endParaRPr lang="en-US" dirty="0"/>
          </a:p>
          <a:p>
            <a:r>
              <a:rPr lang="en-US" dirty="0" smtClean="0"/>
              <a:t>TO ADD A USER TO A SECONDARY GROUP USE:</a:t>
            </a:r>
          </a:p>
          <a:p>
            <a:pPr marL="0" indent="0">
              <a:buNone/>
            </a:pPr>
            <a:r>
              <a:rPr lang="en-US" dirty="0" err="1"/>
              <a:t>usermod</a:t>
            </a:r>
            <a:r>
              <a:rPr lang="en-US" dirty="0"/>
              <a:t> -a -G </a:t>
            </a:r>
            <a:r>
              <a:rPr lang="en-US" dirty="0" err="1"/>
              <a:t>examplegroup</a:t>
            </a:r>
            <a:r>
              <a:rPr lang="en-US" dirty="0"/>
              <a:t> </a:t>
            </a:r>
            <a:r>
              <a:rPr lang="en-US" dirty="0" err="1"/>
              <a:t>exampleusername</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1526356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r>
              <a:rPr lang="en-US" dirty="0"/>
              <a:t>UID ranges:</a:t>
            </a:r>
          </a:p>
          <a:p>
            <a:r>
              <a:rPr lang="en-US" dirty="0"/>
              <a:t>UID 0 is always assigned to the </a:t>
            </a:r>
            <a:r>
              <a:rPr lang="en-US" dirty="0" err="1"/>
              <a:t>superuser</a:t>
            </a:r>
            <a:r>
              <a:rPr lang="en-US" dirty="0"/>
              <a:t> account, root.</a:t>
            </a:r>
          </a:p>
          <a:p>
            <a:r>
              <a:rPr lang="en-US" dirty="0"/>
              <a:t>UID 1-200 is a range of "system users" assigned statically to system processes by Red Hat.</a:t>
            </a:r>
          </a:p>
          <a:p>
            <a:r>
              <a:rPr lang="en-US" dirty="0"/>
              <a:t>UID 201-999 is a range of "system users" used by system processes that do not own files on the file system.</a:t>
            </a:r>
          </a:p>
          <a:p>
            <a:r>
              <a:rPr lang="en-US" dirty="0"/>
              <a:t>UID 1000+ is the range available for assignment to regular users.</a:t>
            </a:r>
          </a:p>
          <a:p>
            <a:endParaRPr lang="en-US" dirty="0"/>
          </a:p>
          <a:p>
            <a:r>
              <a:rPr lang="en-US" dirty="0"/>
              <a:t>To change the default:</a:t>
            </a:r>
          </a:p>
          <a:p>
            <a:r>
              <a:rPr lang="en-US" dirty="0" smtClean="0"/>
              <a:t>#vim </a:t>
            </a:r>
            <a:r>
              <a:rPr lang="en-US" dirty="0"/>
              <a:t>/</a:t>
            </a:r>
            <a:r>
              <a:rPr lang="en-US" dirty="0" err="1"/>
              <a:t>etc</a:t>
            </a:r>
            <a:r>
              <a:rPr lang="en-US" dirty="0"/>
              <a:t>/</a:t>
            </a:r>
            <a:r>
              <a:rPr lang="en-US" dirty="0" err="1"/>
              <a:t>login.defs</a:t>
            </a:r>
            <a:r>
              <a:rPr lang="en-US" dirty="0"/>
              <a:t> </a:t>
            </a:r>
          </a:p>
          <a:p>
            <a:r>
              <a:rPr lang="en-US" dirty="0"/>
              <a:t>==========================================================</a:t>
            </a:r>
          </a:p>
          <a:p>
            <a:r>
              <a:rPr lang="en-US" dirty="0"/>
              <a:t>Password aging:</a:t>
            </a:r>
          </a:p>
          <a:p>
            <a:r>
              <a:rPr lang="en-US" dirty="0" smtClean="0"/>
              <a:t>#</a:t>
            </a:r>
            <a:r>
              <a:rPr lang="en-US" dirty="0" err="1" smtClean="0"/>
              <a:t>chage</a:t>
            </a:r>
            <a:r>
              <a:rPr lang="en-US" dirty="0" smtClean="0"/>
              <a:t> </a:t>
            </a:r>
            <a:r>
              <a:rPr lang="en-US" dirty="0"/>
              <a:t>-l </a:t>
            </a:r>
            <a:r>
              <a:rPr lang="en-US" dirty="0" err="1" smtClean="0"/>
              <a:t>ali</a:t>
            </a:r>
            <a:r>
              <a:rPr lang="en-US" dirty="0" smtClean="0"/>
              <a:t>        </a:t>
            </a:r>
            <a:r>
              <a:rPr lang="en-US" dirty="0"/>
              <a:t>(list info about the user)</a:t>
            </a:r>
          </a:p>
          <a:p>
            <a:r>
              <a:rPr lang="en-US" dirty="0" smtClean="0"/>
              <a:t>#</a:t>
            </a:r>
            <a:r>
              <a:rPr lang="en-US" dirty="0" err="1" smtClean="0"/>
              <a:t>chage</a:t>
            </a:r>
            <a:r>
              <a:rPr lang="en-US" dirty="0" smtClean="0"/>
              <a:t> </a:t>
            </a:r>
            <a:r>
              <a:rPr lang="en-US" dirty="0"/>
              <a:t>-E 2017-1-1 </a:t>
            </a:r>
            <a:r>
              <a:rPr lang="en-US" dirty="0" err="1" smtClean="0"/>
              <a:t>ali</a:t>
            </a:r>
            <a:r>
              <a:rPr lang="en-US" dirty="0" smtClean="0"/>
              <a:t>     </a:t>
            </a:r>
            <a:r>
              <a:rPr lang="en-US" dirty="0"/>
              <a:t>(expire the user on the specified address)</a:t>
            </a:r>
          </a:p>
          <a:p>
            <a:r>
              <a:rPr lang="en-US" dirty="0" smtClean="0"/>
              <a:t>#</a:t>
            </a:r>
            <a:r>
              <a:rPr lang="en-US" dirty="0" err="1" smtClean="0"/>
              <a:t>chage</a:t>
            </a:r>
            <a:r>
              <a:rPr lang="en-US" dirty="0" smtClean="0"/>
              <a:t> </a:t>
            </a:r>
            <a:r>
              <a:rPr lang="en-US" dirty="0"/>
              <a:t>-m 1 </a:t>
            </a:r>
            <a:r>
              <a:rPr lang="en-US" dirty="0" err="1" smtClean="0"/>
              <a:t>ali</a:t>
            </a:r>
            <a:r>
              <a:rPr lang="en-US" dirty="0" smtClean="0"/>
              <a:t>         </a:t>
            </a:r>
            <a:r>
              <a:rPr lang="en-US" dirty="0"/>
              <a:t>(set minimum number of days before password change) </a:t>
            </a:r>
          </a:p>
          <a:p>
            <a:r>
              <a:rPr lang="en-US" dirty="0" smtClean="0"/>
              <a:t>#</a:t>
            </a:r>
            <a:r>
              <a:rPr lang="en-US" dirty="0" err="1" smtClean="0"/>
              <a:t>chage</a:t>
            </a:r>
            <a:r>
              <a:rPr lang="en-US" dirty="0" smtClean="0"/>
              <a:t> </a:t>
            </a:r>
            <a:r>
              <a:rPr lang="en-US" dirty="0"/>
              <a:t>-M 120 </a:t>
            </a:r>
            <a:r>
              <a:rPr lang="en-US" dirty="0" err="1" smtClean="0"/>
              <a:t>ali</a:t>
            </a:r>
            <a:r>
              <a:rPr lang="en-US" dirty="0" smtClean="0"/>
              <a:t>       </a:t>
            </a:r>
            <a:r>
              <a:rPr lang="en-US" dirty="0"/>
              <a:t>(set </a:t>
            </a:r>
            <a:r>
              <a:rPr lang="en-US" dirty="0" err="1"/>
              <a:t>maximim</a:t>
            </a:r>
            <a:r>
              <a:rPr lang="en-US" dirty="0"/>
              <a:t> number of days before password change)</a:t>
            </a:r>
          </a:p>
          <a:p>
            <a:r>
              <a:rPr lang="en-US" dirty="0" smtClean="0"/>
              <a:t>#</a:t>
            </a:r>
            <a:r>
              <a:rPr lang="en-US" dirty="0" err="1" smtClean="0"/>
              <a:t>passwd</a:t>
            </a:r>
            <a:r>
              <a:rPr lang="en-US" dirty="0" smtClean="0"/>
              <a:t> </a:t>
            </a:r>
            <a:r>
              <a:rPr lang="en-US" dirty="0"/>
              <a:t>-x 90 </a:t>
            </a:r>
            <a:r>
              <a:rPr lang="en-US" dirty="0" err="1" smtClean="0"/>
              <a:t>ali</a:t>
            </a:r>
            <a:r>
              <a:rPr lang="en-US" dirty="0" smtClean="0"/>
              <a:t>        </a:t>
            </a:r>
            <a:r>
              <a:rPr lang="en-US" dirty="0"/>
              <a:t>(the password will expire after 90 days)</a:t>
            </a:r>
          </a:p>
          <a:p>
            <a:r>
              <a:rPr lang="en-US" dirty="0"/>
              <a:t>==========================================================</a:t>
            </a:r>
          </a:p>
          <a:p>
            <a:r>
              <a:rPr lang="en-US" dirty="0"/>
              <a:t>Create a default file or </a:t>
            </a:r>
            <a:r>
              <a:rPr lang="en-US" dirty="0" err="1"/>
              <a:t>directoy</a:t>
            </a:r>
            <a:r>
              <a:rPr lang="en-US" dirty="0"/>
              <a:t> in the user's home directory:</a:t>
            </a:r>
          </a:p>
          <a:p>
            <a:r>
              <a:rPr lang="en-US" dirty="0" smtClean="0"/>
              <a:t>#touch </a:t>
            </a:r>
            <a:r>
              <a:rPr lang="en-US" dirty="0"/>
              <a:t>/</a:t>
            </a:r>
            <a:r>
              <a:rPr lang="en-US" dirty="0" err="1"/>
              <a:t>etc</a:t>
            </a:r>
            <a:r>
              <a:rPr lang="en-US" dirty="0"/>
              <a:t>/</a:t>
            </a:r>
            <a:r>
              <a:rPr lang="en-US" dirty="0" err="1"/>
              <a:t>skel</a:t>
            </a:r>
            <a:r>
              <a:rPr lang="en-US" dirty="0"/>
              <a:t>/</a:t>
            </a:r>
            <a:r>
              <a:rPr lang="en-US" dirty="0" err="1"/>
              <a:t>new_file</a:t>
            </a:r>
            <a:endParaRPr lang="en-US" dirty="0"/>
          </a:p>
          <a:p>
            <a:r>
              <a:rPr lang="en-US" dirty="0"/>
              <a:t>==========================================================</a:t>
            </a:r>
          </a:p>
          <a:p>
            <a:r>
              <a:rPr lang="en-US" dirty="0"/>
              <a:t>GUI tool to manage users and groups:</a:t>
            </a:r>
          </a:p>
          <a:p>
            <a:r>
              <a:rPr lang="en-US" dirty="0" smtClean="0"/>
              <a:t>#yum </a:t>
            </a:r>
            <a:r>
              <a:rPr lang="en-US" dirty="0"/>
              <a:t>install system-</a:t>
            </a:r>
            <a:r>
              <a:rPr lang="en-US" dirty="0" err="1"/>
              <a:t>config</a:t>
            </a:r>
            <a:r>
              <a:rPr lang="en-US" dirty="0"/>
              <a:t>-users</a:t>
            </a:r>
          </a:p>
          <a:p>
            <a:r>
              <a:rPr lang="en-US" dirty="0" smtClean="0"/>
              <a:t>#system-</a:t>
            </a:r>
            <a:r>
              <a:rPr lang="en-US" dirty="0" err="1" smtClean="0"/>
              <a:t>config</a:t>
            </a:r>
            <a:r>
              <a:rPr lang="en-US" dirty="0" smtClean="0"/>
              <a:t>-users </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89734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Grep</a:t>
            </a:r>
            <a:r>
              <a:rPr lang="en-US" b="1" dirty="0" smtClean="0"/>
              <a:t> cont.</a:t>
            </a:r>
            <a:endParaRPr lang="en-US" dirty="0"/>
          </a:p>
        </p:txBody>
      </p:sp>
      <p:sp>
        <p:nvSpPr>
          <p:cNvPr id="3" name="Content Placeholder 2"/>
          <p:cNvSpPr>
            <a:spLocks noGrp="1"/>
          </p:cNvSpPr>
          <p:nvPr>
            <p:ph idx="1"/>
          </p:nvPr>
        </p:nvSpPr>
        <p:spPr/>
        <p:txBody>
          <a:bodyPr>
            <a:normAutofit fontScale="32500" lnSpcReduction="20000"/>
          </a:bodyPr>
          <a:lstStyle/>
          <a:p>
            <a:pPr marL="0" indent="0">
              <a:buNone/>
            </a:pPr>
            <a:endParaRPr lang="en-US" sz="4500" dirty="0"/>
          </a:p>
          <a:p>
            <a:r>
              <a:rPr lang="en-US" sz="4500" dirty="0"/>
              <a:t>You can write this without the cat.</a:t>
            </a:r>
          </a:p>
          <a:p>
            <a:pPr marL="0" indent="0">
              <a:buNone/>
            </a:pPr>
            <a:r>
              <a:rPr lang="en-US" sz="4500" dirty="0" smtClean="0"/>
              <a:t>$ </a:t>
            </a:r>
            <a:r>
              <a:rPr lang="en-US" sz="4500" dirty="0" err="1"/>
              <a:t>grep</a:t>
            </a:r>
            <a:r>
              <a:rPr lang="en-US" sz="4500" dirty="0"/>
              <a:t> Williams tennis.txt</a:t>
            </a:r>
          </a:p>
          <a:p>
            <a:pPr marL="0" indent="0">
              <a:buNone/>
            </a:pPr>
            <a:r>
              <a:rPr lang="en-US" sz="4500" dirty="0"/>
              <a:t>Serena Williams, </a:t>
            </a:r>
            <a:r>
              <a:rPr lang="en-US" sz="4500" dirty="0" err="1"/>
              <a:t>usa</a:t>
            </a:r>
            <a:endParaRPr lang="en-US" sz="4500" dirty="0"/>
          </a:p>
          <a:p>
            <a:pPr marL="0" indent="0">
              <a:buNone/>
            </a:pPr>
            <a:r>
              <a:rPr lang="en-US" sz="4500" dirty="0"/>
              <a:t>Venus Williams, USA</a:t>
            </a:r>
          </a:p>
          <a:p>
            <a:r>
              <a:rPr lang="en-US" sz="4500" b="1" dirty="0" err="1" smtClean="0"/>
              <a:t>grep</a:t>
            </a:r>
            <a:r>
              <a:rPr lang="en-US" sz="4500" b="1" dirty="0" smtClean="0"/>
              <a:t> </a:t>
            </a:r>
            <a:r>
              <a:rPr lang="en-US" sz="4500" b="1" dirty="0"/>
              <a:t>-</a:t>
            </a:r>
            <a:r>
              <a:rPr lang="en-US" sz="4500" b="1" dirty="0" err="1"/>
              <a:t>i</a:t>
            </a:r>
            <a:r>
              <a:rPr lang="en-US" sz="4500" b="1" dirty="0"/>
              <a:t> </a:t>
            </a:r>
            <a:r>
              <a:rPr lang="en-US" sz="4500" dirty="0" smtClean="0"/>
              <a:t>filters </a:t>
            </a:r>
            <a:r>
              <a:rPr lang="en-US" sz="4500" dirty="0"/>
              <a:t>in a case insensitive way.</a:t>
            </a:r>
          </a:p>
          <a:p>
            <a:pPr marL="0" indent="0">
              <a:buNone/>
            </a:pPr>
            <a:r>
              <a:rPr lang="en-US" sz="4500" dirty="0" smtClean="0"/>
              <a:t>$ </a:t>
            </a:r>
            <a:r>
              <a:rPr lang="en-US" sz="4500" dirty="0" err="1"/>
              <a:t>grep</a:t>
            </a:r>
            <a:r>
              <a:rPr lang="en-US" sz="4500" dirty="0"/>
              <a:t> </a:t>
            </a:r>
            <a:r>
              <a:rPr lang="en-US" sz="4500" dirty="0" err="1" smtClean="0"/>
              <a:t>ali</a:t>
            </a:r>
            <a:r>
              <a:rPr lang="en-US" sz="4500" dirty="0" smtClean="0"/>
              <a:t> </a:t>
            </a:r>
            <a:r>
              <a:rPr lang="en-US" sz="4500" dirty="0"/>
              <a:t>tennis.txt</a:t>
            </a:r>
          </a:p>
          <a:p>
            <a:pPr marL="0" indent="0">
              <a:buNone/>
            </a:pPr>
            <a:r>
              <a:rPr lang="en-US" sz="4500" dirty="0"/>
              <a:t>Justine </a:t>
            </a:r>
            <a:r>
              <a:rPr lang="en-US" sz="4500" dirty="0" err="1"/>
              <a:t>Henin</a:t>
            </a:r>
            <a:r>
              <a:rPr lang="en-US" sz="4500" dirty="0"/>
              <a:t>, </a:t>
            </a:r>
            <a:r>
              <a:rPr lang="en-US" sz="4500" dirty="0" err="1"/>
              <a:t>Bel</a:t>
            </a:r>
            <a:endParaRPr lang="en-US" sz="4500" dirty="0"/>
          </a:p>
          <a:p>
            <a:pPr marL="0" indent="0">
              <a:buNone/>
            </a:pPr>
            <a:r>
              <a:rPr lang="nb-NO" sz="4500" dirty="0" smtClean="0"/>
              <a:t>$ </a:t>
            </a:r>
            <a:r>
              <a:rPr lang="nb-NO" sz="4500" dirty="0"/>
              <a:t>grep -i </a:t>
            </a:r>
            <a:r>
              <a:rPr lang="nb-NO" sz="4500" dirty="0" smtClean="0"/>
              <a:t>ali </a:t>
            </a:r>
            <a:r>
              <a:rPr lang="nb-NO" sz="4500" dirty="0"/>
              <a:t>tennis.txt</a:t>
            </a:r>
          </a:p>
          <a:p>
            <a:pPr marL="0" indent="0">
              <a:buNone/>
            </a:pPr>
            <a:r>
              <a:rPr lang="en-US" sz="4500" dirty="0"/>
              <a:t>filters</a:t>
            </a:r>
          </a:p>
          <a:p>
            <a:pPr marL="0" indent="0">
              <a:buNone/>
            </a:pPr>
            <a:r>
              <a:rPr lang="en-US" sz="4500" dirty="0"/>
              <a:t>183</a:t>
            </a:r>
          </a:p>
          <a:p>
            <a:pPr marL="0" indent="0">
              <a:buNone/>
            </a:pPr>
            <a:r>
              <a:rPr lang="en-US" sz="4500" dirty="0"/>
              <a:t>Kim </a:t>
            </a:r>
            <a:r>
              <a:rPr lang="en-US" sz="4500" dirty="0" err="1"/>
              <a:t>Clijsters</a:t>
            </a:r>
            <a:r>
              <a:rPr lang="en-US" sz="4500" dirty="0"/>
              <a:t>, BEL</a:t>
            </a:r>
          </a:p>
          <a:p>
            <a:pPr marL="0" indent="0">
              <a:buNone/>
            </a:pPr>
            <a:r>
              <a:rPr lang="en-US" sz="4500" dirty="0"/>
              <a:t>Justine </a:t>
            </a:r>
            <a:r>
              <a:rPr lang="en-US" sz="4500" dirty="0" err="1"/>
              <a:t>Henin</a:t>
            </a:r>
            <a:r>
              <a:rPr lang="en-US" sz="4500" dirty="0"/>
              <a:t>, </a:t>
            </a:r>
            <a:r>
              <a:rPr lang="en-US" sz="4500" dirty="0" err="1" smtClean="0"/>
              <a:t>Bel</a:t>
            </a:r>
            <a:endParaRPr lang="en-US" sz="4500" dirty="0"/>
          </a:p>
          <a:p>
            <a:r>
              <a:rPr lang="en-US" sz="4500" b="1" dirty="0" err="1" smtClean="0"/>
              <a:t>grep</a:t>
            </a:r>
            <a:r>
              <a:rPr lang="en-US" sz="4500" b="1" dirty="0" smtClean="0"/>
              <a:t> </a:t>
            </a:r>
            <a:r>
              <a:rPr lang="en-US" sz="4500" b="1" dirty="0"/>
              <a:t>-v </a:t>
            </a:r>
            <a:r>
              <a:rPr lang="en-US" sz="4500" b="1" dirty="0" smtClean="0"/>
              <a:t> </a:t>
            </a:r>
            <a:r>
              <a:rPr lang="en-US" sz="4500" dirty="0" smtClean="0"/>
              <a:t>outputs </a:t>
            </a:r>
            <a:r>
              <a:rPr lang="en-US" sz="4500" dirty="0"/>
              <a:t>lines not matching the string.</a:t>
            </a:r>
          </a:p>
          <a:p>
            <a:pPr marL="0" indent="0">
              <a:buNone/>
            </a:pPr>
            <a:r>
              <a:rPr lang="nb-NO" sz="4500" dirty="0" smtClean="0"/>
              <a:t>$ </a:t>
            </a:r>
            <a:r>
              <a:rPr lang="nb-NO" sz="4500" dirty="0"/>
              <a:t>grep -v Fra tennis.txt</a:t>
            </a:r>
          </a:p>
          <a:p>
            <a:pPr marL="0" indent="0">
              <a:buNone/>
            </a:pPr>
            <a:r>
              <a:rPr lang="en-US" sz="4500" dirty="0"/>
              <a:t>Kim </a:t>
            </a:r>
            <a:r>
              <a:rPr lang="en-US" sz="4500" dirty="0" err="1"/>
              <a:t>Clijsters</a:t>
            </a:r>
            <a:r>
              <a:rPr lang="en-US" sz="4500" dirty="0"/>
              <a:t>, BEL</a:t>
            </a:r>
          </a:p>
          <a:p>
            <a:pPr marL="0" indent="0">
              <a:buNone/>
            </a:pPr>
            <a:r>
              <a:rPr lang="en-US" sz="4500" dirty="0"/>
              <a:t>Justine </a:t>
            </a:r>
            <a:r>
              <a:rPr lang="en-US" sz="4500" dirty="0" err="1"/>
              <a:t>Henin</a:t>
            </a:r>
            <a:r>
              <a:rPr lang="en-US" sz="4500" dirty="0"/>
              <a:t>, </a:t>
            </a:r>
            <a:r>
              <a:rPr lang="en-US" sz="4500" dirty="0" err="1" smtClean="0"/>
              <a:t>ali</a:t>
            </a:r>
            <a:endParaRPr lang="en-US" sz="4500" dirty="0"/>
          </a:p>
          <a:p>
            <a:pPr marL="0" indent="0">
              <a:buNone/>
            </a:pPr>
            <a:r>
              <a:rPr lang="en-US" sz="4500" dirty="0"/>
              <a:t>Serena Williams, </a:t>
            </a:r>
            <a:r>
              <a:rPr lang="en-US" sz="4500" dirty="0" err="1"/>
              <a:t>usa</a:t>
            </a:r>
            <a:endParaRPr lang="en-US" sz="4500" dirty="0"/>
          </a:p>
          <a:p>
            <a:pPr marL="0" indent="0">
              <a:buNone/>
            </a:pPr>
            <a:r>
              <a:rPr lang="en-US" sz="4500" dirty="0"/>
              <a:t>Venus Williams, USA</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819769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Primary </a:t>
            </a:r>
            <a:r>
              <a:rPr lang="en-US" dirty="0"/>
              <a:t>group is the user Private Group (UPG).</a:t>
            </a:r>
          </a:p>
          <a:p>
            <a:r>
              <a:rPr lang="en-US" dirty="0" smtClean="0"/>
              <a:t># </a:t>
            </a:r>
            <a:r>
              <a:rPr lang="en-US" dirty="0" err="1" smtClean="0"/>
              <a:t>groupadd</a:t>
            </a:r>
            <a:r>
              <a:rPr lang="en-US" dirty="0" smtClean="0"/>
              <a:t> </a:t>
            </a:r>
            <a:r>
              <a:rPr lang="en-US" dirty="0"/>
              <a:t>sales</a:t>
            </a:r>
          </a:p>
          <a:p>
            <a:r>
              <a:rPr lang="en-US" dirty="0" smtClean="0"/>
              <a:t># </a:t>
            </a:r>
            <a:r>
              <a:rPr lang="en-US" dirty="0" err="1" smtClean="0"/>
              <a:t>groupadd</a:t>
            </a:r>
            <a:r>
              <a:rPr lang="en-US" dirty="0" smtClean="0"/>
              <a:t> </a:t>
            </a:r>
            <a:r>
              <a:rPr lang="en-US" dirty="0"/>
              <a:t>-g 1005 admin</a:t>
            </a:r>
          </a:p>
          <a:p>
            <a:endParaRPr lang="en-US" dirty="0"/>
          </a:p>
          <a:p>
            <a:r>
              <a:rPr lang="en-US" dirty="0"/>
              <a:t>To verify:</a:t>
            </a:r>
          </a:p>
          <a:p>
            <a:r>
              <a:rPr lang="en-US" dirty="0" smtClean="0"/>
              <a:t># id</a:t>
            </a:r>
            <a:endParaRPr lang="en-US" dirty="0"/>
          </a:p>
          <a:p>
            <a:r>
              <a:rPr lang="en-US" dirty="0" smtClean="0"/>
              <a:t># id </a:t>
            </a:r>
            <a:r>
              <a:rPr lang="en-US" dirty="0" err="1" smtClean="0"/>
              <a:t>ali</a:t>
            </a:r>
            <a:endParaRPr lang="en-US" dirty="0"/>
          </a:p>
          <a:p>
            <a:r>
              <a:rPr lang="en-US" dirty="0" smtClean="0"/>
              <a:t># </a:t>
            </a:r>
            <a:r>
              <a:rPr lang="en-US" dirty="0" err="1" smtClean="0"/>
              <a:t>grep</a:t>
            </a:r>
            <a:r>
              <a:rPr lang="en-US" dirty="0" smtClean="0"/>
              <a:t> </a:t>
            </a:r>
            <a:r>
              <a:rPr lang="en-US" dirty="0"/>
              <a:t>sales /</a:t>
            </a:r>
            <a:r>
              <a:rPr lang="en-US" dirty="0" err="1"/>
              <a:t>etc</a:t>
            </a:r>
            <a:r>
              <a:rPr lang="en-US" dirty="0"/>
              <a:t>/group</a:t>
            </a:r>
          </a:p>
          <a:p>
            <a:r>
              <a:rPr lang="en-US" dirty="0" err="1"/>
              <a:t>groupname:password:GID:list,of,users,in,this,group</a:t>
            </a:r>
            <a:endParaRPr lang="en-US" dirty="0"/>
          </a:p>
          <a:p>
            <a:endParaRPr lang="en-US" dirty="0"/>
          </a:p>
          <a:p>
            <a:r>
              <a:rPr lang="en-US" dirty="0" smtClean="0"/>
              <a:t># </a:t>
            </a:r>
            <a:r>
              <a:rPr lang="en-US" dirty="0" err="1" smtClean="0"/>
              <a:t>groupmod</a:t>
            </a:r>
            <a:r>
              <a:rPr lang="en-US" dirty="0" smtClean="0"/>
              <a:t> </a:t>
            </a:r>
            <a:r>
              <a:rPr lang="en-US" dirty="0"/>
              <a:t>-g 2000 admin</a:t>
            </a:r>
          </a:p>
          <a:p>
            <a:r>
              <a:rPr lang="en-US" dirty="0" smtClean="0"/>
              <a:t># </a:t>
            </a:r>
            <a:r>
              <a:rPr lang="en-US" dirty="0" err="1" smtClean="0"/>
              <a:t>groupadd</a:t>
            </a:r>
            <a:r>
              <a:rPr lang="en-US" dirty="0" smtClean="0"/>
              <a:t> </a:t>
            </a:r>
            <a:r>
              <a:rPr lang="en-US" dirty="0"/>
              <a:t>old</a:t>
            </a:r>
          </a:p>
          <a:p>
            <a:r>
              <a:rPr lang="en-US" dirty="0" smtClean="0"/>
              <a:t># </a:t>
            </a:r>
            <a:r>
              <a:rPr lang="en-US" dirty="0" err="1" smtClean="0"/>
              <a:t>groupmod</a:t>
            </a:r>
            <a:r>
              <a:rPr lang="en-US" dirty="0" smtClean="0"/>
              <a:t> </a:t>
            </a:r>
            <a:r>
              <a:rPr lang="en-US" dirty="0"/>
              <a:t>-n new old       (rename a group)</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8226598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run a program as another user</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err="1"/>
              <a:t>sudo</a:t>
            </a:r>
            <a:r>
              <a:rPr lang="en-US" dirty="0"/>
              <a:t> program allows a user to start a </a:t>
            </a:r>
            <a:r>
              <a:rPr lang="en-US" dirty="0" smtClean="0"/>
              <a:t>program </a:t>
            </a:r>
            <a:r>
              <a:rPr lang="en-US" dirty="0"/>
              <a:t>with the credentials of another user.</a:t>
            </a:r>
          </a:p>
          <a:p>
            <a:pPr marL="0" indent="0" algn="just">
              <a:buNone/>
            </a:pPr>
            <a:r>
              <a:rPr lang="en-US" dirty="0"/>
              <a:t>Before this works, the system administrator has to set up the </a:t>
            </a:r>
            <a:r>
              <a:rPr lang="en-US" b="1" dirty="0"/>
              <a:t>/</a:t>
            </a:r>
            <a:r>
              <a:rPr lang="en-US" b="1" dirty="0" err="1"/>
              <a:t>etc</a:t>
            </a:r>
            <a:r>
              <a:rPr lang="en-US" b="1" dirty="0"/>
              <a:t>/</a:t>
            </a:r>
            <a:r>
              <a:rPr lang="en-US" b="1" dirty="0" err="1"/>
              <a:t>sudoers</a:t>
            </a:r>
            <a:r>
              <a:rPr lang="en-US" b="1" dirty="0"/>
              <a:t> </a:t>
            </a:r>
            <a:r>
              <a:rPr lang="en-US" dirty="0"/>
              <a:t>file. This can </a:t>
            </a:r>
            <a:r>
              <a:rPr lang="en-US" dirty="0" smtClean="0"/>
              <a:t>be useful </a:t>
            </a:r>
            <a:r>
              <a:rPr lang="en-US" dirty="0"/>
              <a:t>to delegate administrative tasks to </a:t>
            </a:r>
            <a:r>
              <a:rPr lang="en-US" dirty="0" err="1" smtClean="0"/>
              <a:t>nother</a:t>
            </a:r>
            <a:r>
              <a:rPr lang="en-US" dirty="0" smtClean="0"/>
              <a:t> </a:t>
            </a:r>
            <a:r>
              <a:rPr lang="en-US" dirty="0"/>
              <a:t>user (without giving the root password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980226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Running commands as root with </a:t>
            </a:r>
            <a:r>
              <a:rPr lang="en-US" dirty="0" err="1"/>
              <a:t>sudo</a:t>
            </a:r>
            <a:r>
              <a:rPr lang="en-US" dirty="0"/>
              <a:t>:</a:t>
            </a:r>
          </a:p>
          <a:p>
            <a:r>
              <a:rPr lang="en-US" dirty="0" smtClean="0"/>
              <a:t># vim </a:t>
            </a:r>
            <a:r>
              <a:rPr lang="en-US" dirty="0"/>
              <a:t>/</a:t>
            </a:r>
            <a:r>
              <a:rPr lang="en-US" dirty="0" err="1"/>
              <a:t>etc</a:t>
            </a:r>
            <a:r>
              <a:rPr lang="en-US" dirty="0"/>
              <a:t>/</a:t>
            </a:r>
            <a:r>
              <a:rPr lang="en-US" dirty="0" err="1"/>
              <a:t>sudoers</a:t>
            </a:r>
            <a:endParaRPr lang="en-US" dirty="0"/>
          </a:p>
          <a:p>
            <a:r>
              <a:rPr lang="en-US" dirty="0" err="1" smtClean="0"/>
              <a:t>ali</a:t>
            </a:r>
            <a:r>
              <a:rPr lang="en-US" dirty="0" smtClean="0"/>
              <a:t>   </a:t>
            </a:r>
            <a:r>
              <a:rPr lang="en-US" dirty="0"/>
              <a:t>ALL=(ALL)       ALL</a:t>
            </a:r>
          </a:p>
          <a:p>
            <a:r>
              <a:rPr lang="en-US" dirty="0"/>
              <a:t>%sales  ALL=(ALL)       ALL</a:t>
            </a:r>
          </a:p>
          <a:p>
            <a:endParaRPr lang="en-US" dirty="0"/>
          </a:p>
          <a:p>
            <a:r>
              <a:rPr lang="en-US" dirty="0" smtClean="0"/>
              <a:t>$ </a:t>
            </a:r>
            <a:r>
              <a:rPr lang="en-US" dirty="0" err="1"/>
              <a:t>sudo</a:t>
            </a:r>
            <a:r>
              <a:rPr lang="en-US" dirty="0"/>
              <a:t> </a:t>
            </a:r>
            <a:r>
              <a:rPr lang="en-US" dirty="0" err="1"/>
              <a:t>passwd</a:t>
            </a:r>
            <a:r>
              <a:rPr lang="en-US" dirty="0"/>
              <a:t> </a:t>
            </a:r>
            <a:r>
              <a:rPr lang="en-US" dirty="0" err="1"/>
              <a:t>ahmed</a:t>
            </a:r>
            <a:endParaRPr lang="en-US" dirty="0"/>
          </a:p>
          <a:p>
            <a:r>
              <a:rPr lang="en-US" dirty="0" smtClean="0"/>
              <a:t>$ </a:t>
            </a:r>
            <a:r>
              <a:rPr lang="en-US" dirty="0" err="1"/>
              <a:t>sudo</a:t>
            </a:r>
            <a:r>
              <a:rPr lang="en-US" dirty="0"/>
              <a:t> </a:t>
            </a:r>
            <a:r>
              <a:rPr lang="en-US" dirty="0" err="1"/>
              <a:t>passwd</a:t>
            </a:r>
            <a:r>
              <a:rPr lang="en-US" dirty="0"/>
              <a:t> -l </a:t>
            </a:r>
            <a:r>
              <a:rPr lang="en-US" dirty="0" err="1"/>
              <a:t>ahmed</a:t>
            </a:r>
            <a:endParaRPr lang="en-US" dirty="0"/>
          </a:p>
          <a:p>
            <a:r>
              <a:rPr lang="en-US" dirty="0"/>
              <a:t>To verify:</a:t>
            </a:r>
          </a:p>
          <a:p>
            <a:r>
              <a:rPr lang="en-US" dirty="0" smtClean="0"/>
              <a:t># tail </a:t>
            </a:r>
            <a:r>
              <a:rPr lang="en-US" dirty="0"/>
              <a:t>-f /</a:t>
            </a:r>
            <a:r>
              <a:rPr lang="en-US" dirty="0" err="1"/>
              <a:t>var</a:t>
            </a:r>
            <a:r>
              <a:rPr lang="en-US" dirty="0"/>
              <a:t>/log/secure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6550825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304800" y="228600"/>
            <a:ext cx="7967696" cy="6127750"/>
          </a:xfrm>
          <a:prstGeom prst="rect">
            <a:avLst/>
          </a:prstGeo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207324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473208"/>
            <a:ext cx="8749518" cy="2031992"/>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325726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17638"/>
            <a:ext cx="8899524" cy="4449762"/>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572048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
            </a:r>
            <a:r>
              <a:rPr lang="en-US" b="1" dirty="0" err="1"/>
              <a:t>etc</a:t>
            </a:r>
            <a:r>
              <a:rPr lang="en-US" b="1" dirty="0"/>
              <a:t>/</a:t>
            </a:r>
            <a:r>
              <a:rPr lang="en-US" b="1" dirty="0" err="1"/>
              <a:t>login.defs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b="1" dirty="0"/>
              <a:t>/</a:t>
            </a:r>
            <a:r>
              <a:rPr lang="en-US" b="1" dirty="0" err="1"/>
              <a:t>etc</a:t>
            </a:r>
            <a:r>
              <a:rPr lang="en-US" b="1" dirty="0"/>
              <a:t>/</a:t>
            </a:r>
            <a:r>
              <a:rPr lang="en-US" b="1" dirty="0" err="1"/>
              <a:t>login.defs</a:t>
            </a:r>
            <a:r>
              <a:rPr lang="en-US" b="1" dirty="0"/>
              <a:t> </a:t>
            </a:r>
            <a:r>
              <a:rPr lang="en-US" dirty="0"/>
              <a:t>file contains some </a:t>
            </a:r>
            <a:r>
              <a:rPr lang="en-US" dirty="0" smtClean="0"/>
              <a:t>default settings </a:t>
            </a:r>
            <a:r>
              <a:rPr lang="en-US" dirty="0"/>
              <a:t>for user passwords like </a:t>
            </a:r>
            <a:r>
              <a:rPr lang="en-US" dirty="0" smtClean="0"/>
              <a:t>password  aging </a:t>
            </a:r>
            <a:r>
              <a:rPr lang="en-US" dirty="0"/>
              <a:t>and length settings.</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133725"/>
            <a:ext cx="6076950" cy="3419475"/>
          </a:xfrm>
          <a:prstGeom prst="rect">
            <a:avLst/>
          </a:prstGeom>
        </p:spPr>
      </p:pic>
    </p:spTree>
    <p:extLst>
      <p:ext uri="{BB962C8B-B14F-4D97-AF65-F5344CB8AC3E}">
        <p14:creationId xmlns:p14="http://schemas.microsoft.com/office/powerpoint/2010/main" val="2952087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19400"/>
            <a:ext cx="8229600" cy="1143000"/>
          </a:xfrm>
        </p:spPr>
        <p:txBody>
          <a:bodyPr>
            <a:noAutofit/>
          </a:bodyPr>
          <a:lstStyle/>
          <a:p>
            <a:r>
              <a:rPr lang="en-US" sz="8800" b="1" dirty="0"/>
              <a:t>F</a:t>
            </a:r>
            <a:r>
              <a:rPr lang="en-US" sz="8800" b="1" dirty="0" smtClean="0"/>
              <a:t>ile </a:t>
            </a:r>
            <a:r>
              <a:rPr lang="en-US" sz="8800" b="1" dirty="0"/>
              <a:t>S</a:t>
            </a:r>
            <a:r>
              <a:rPr lang="en-US" sz="8800" b="1" dirty="0" smtClean="0"/>
              <a:t>ecurity</a:t>
            </a:r>
            <a:endParaRPr lang="en-US" sz="88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115074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1143000"/>
          </a:xfrm>
        </p:spPr>
        <p:txBody>
          <a:bodyPr>
            <a:noAutofit/>
          </a:bodyPr>
          <a:lstStyle/>
          <a:p>
            <a:r>
              <a:rPr lang="en-US" sz="8000" b="1" dirty="0" smtClean="0"/>
              <a:t>Standard File </a:t>
            </a:r>
            <a:r>
              <a:rPr lang="en-US" sz="8000" b="1" dirty="0"/>
              <a:t>P</a:t>
            </a:r>
            <a:r>
              <a:rPr lang="en-US" sz="8000" b="1" dirty="0" smtClean="0"/>
              <a:t>ermissions</a:t>
            </a:r>
            <a:endParaRPr lang="en-US" sz="8000"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782187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Ownership of Linux files</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Every </a:t>
            </a:r>
            <a:r>
              <a:rPr lang="en-US" dirty="0"/>
              <a:t>file has a </a:t>
            </a:r>
            <a:r>
              <a:rPr lang="en-US" b="1" dirty="0"/>
              <a:t>user owner </a:t>
            </a:r>
            <a:r>
              <a:rPr lang="en-US" dirty="0"/>
              <a:t>and a </a:t>
            </a:r>
            <a:r>
              <a:rPr lang="en-US" b="1" dirty="0"/>
              <a:t>group owner</a:t>
            </a:r>
            <a:endParaRPr lang="en-US" dirty="0" smtClean="0"/>
          </a:p>
          <a:p>
            <a:r>
              <a:rPr lang="en-US" dirty="0" smtClean="0"/>
              <a:t>Every </a:t>
            </a:r>
            <a:r>
              <a:rPr lang="en-US" dirty="0"/>
              <a:t>file and directory on your Unix/Linux system is assigned 3 types of </a:t>
            </a:r>
            <a:r>
              <a:rPr lang="en-US" dirty="0" smtClean="0"/>
              <a:t>owner.</a:t>
            </a:r>
            <a:endParaRPr lang="en-US" dirty="0"/>
          </a:p>
          <a:p>
            <a:r>
              <a:rPr lang="en-US" b="1" dirty="0"/>
              <a:t>User</a:t>
            </a:r>
          </a:p>
          <a:p>
            <a:r>
              <a:rPr lang="en-US" dirty="0"/>
              <a:t>A user is the owner of the file. By default, the person who created a file becomes its owner. Hence, a user is also sometimes called an owner.</a:t>
            </a:r>
          </a:p>
          <a:p>
            <a:r>
              <a:rPr lang="en-US" b="1" dirty="0"/>
              <a:t>Group</a:t>
            </a:r>
          </a:p>
          <a:p>
            <a:r>
              <a:rPr lang="en-US" dirty="0"/>
              <a:t>A user- group can contain multiple users. All users belonging to a group will have the same access permissions to the file. </a:t>
            </a:r>
          </a:p>
          <a:p>
            <a:r>
              <a:rPr lang="en-US" b="1" dirty="0"/>
              <a:t>Other</a:t>
            </a:r>
          </a:p>
          <a:p>
            <a:r>
              <a:rPr lang="en-US" dirty="0"/>
              <a:t>Any other user who has access to a file. This person has neither created the file, nor he belongs to a </a:t>
            </a:r>
            <a:r>
              <a:rPr lang="en-US" dirty="0" err="1"/>
              <a:t>usergroup</a:t>
            </a:r>
            <a:r>
              <a:rPr lang="en-US" dirty="0"/>
              <a:t> who could own the file. Practically, it means everybody else. </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50879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cut</a:t>
            </a:r>
            <a:br>
              <a:rPr lang="en-US" b="1" dirty="0"/>
            </a:br>
            <a:endParaRPr lang="en-US" dirty="0"/>
          </a:p>
        </p:txBody>
      </p:sp>
      <p:sp>
        <p:nvSpPr>
          <p:cNvPr id="3" name="Content Placeholder 2"/>
          <p:cNvSpPr>
            <a:spLocks noGrp="1"/>
          </p:cNvSpPr>
          <p:nvPr>
            <p:ph idx="1"/>
          </p:nvPr>
        </p:nvSpPr>
        <p:spPr>
          <a:xfrm>
            <a:off x="457200" y="1646237"/>
            <a:ext cx="8229600" cy="4525963"/>
          </a:xfrm>
        </p:spPr>
        <p:txBody>
          <a:bodyPr>
            <a:normAutofit fontScale="55000" lnSpcReduction="20000"/>
          </a:bodyPr>
          <a:lstStyle/>
          <a:p>
            <a:r>
              <a:rPr lang="en-US" dirty="0" smtClean="0"/>
              <a:t>The </a:t>
            </a:r>
            <a:r>
              <a:rPr lang="en-US" b="1" dirty="0"/>
              <a:t>cut </a:t>
            </a:r>
            <a:r>
              <a:rPr lang="en-US" dirty="0"/>
              <a:t>filter can select columns from files, depending on a delimiter or a count of bytes.</a:t>
            </a:r>
          </a:p>
          <a:p>
            <a:r>
              <a:rPr lang="en-US" dirty="0" smtClean="0"/>
              <a:t>Use </a:t>
            </a:r>
            <a:r>
              <a:rPr lang="en-US" b="1" dirty="0" smtClean="0"/>
              <a:t>cut </a:t>
            </a:r>
            <a:r>
              <a:rPr lang="en-US" dirty="0"/>
              <a:t>to filter for the username and </a:t>
            </a:r>
            <a:r>
              <a:rPr lang="en-US" dirty="0" err="1"/>
              <a:t>userid</a:t>
            </a:r>
            <a:r>
              <a:rPr lang="en-US" dirty="0"/>
              <a:t> in the </a:t>
            </a:r>
            <a:r>
              <a:rPr lang="en-US" b="1" dirty="0"/>
              <a:t>/</a:t>
            </a:r>
            <a:r>
              <a:rPr lang="en-US" b="1" dirty="0" err="1"/>
              <a:t>etc</a:t>
            </a:r>
            <a:r>
              <a:rPr lang="en-US" b="1" dirty="0"/>
              <a:t>/</a:t>
            </a:r>
            <a:r>
              <a:rPr lang="en-US" b="1" dirty="0" err="1"/>
              <a:t>passwd</a:t>
            </a:r>
            <a:r>
              <a:rPr lang="en-US" b="1" dirty="0"/>
              <a:t> </a:t>
            </a:r>
            <a:r>
              <a:rPr lang="en-US" dirty="0"/>
              <a:t>file.</a:t>
            </a:r>
          </a:p>
          <a:p>
            <a:r>
              <a:rPr lang="en-US" dirty="0"/>
              <a:t>It uses </a:t>
            </a:r>
            <a:r>
              <a:rPr lang="en-US" dirty="0" smtClean="0"/>
              <a:t>the colon as a delimiter, and selects fields 1 and 3.</a:t>
            </a:r>
            <a:endParaRPr lang="en-US" dirty="0"/>
          </a:p>
          <a:p>
            <a:pPr marL="0" indent="0">
              <a:buNone/>
            </a:pPr>
            <a:r>
              <a:rPr lang="fr-FR" dirty="0" smtClean="0"/>
              <a:t>$ </a:t>
            </a:r>
            <a:r>
              <a:rPr lang="fr-FR" dirty="0" err="1"/>
              <a:t>cut</a:t>
            </a:r>
            <a:r>
              <a:rPr lang="fr-FR" dirty="0"/>
              <a:t> -d: -f1,3 /</a:t>
            </a:r>
            <a:r>
              <a:rPr lang="fr-FR" dirty="0" err="1" smtClean="0"/>
              <a:t>etc</a:t>
            </a:r>
            <a:r>
              <a:rPr lang="fr-FR" dirty="0" smtClean="0"/>
              <a:t>/</a:t>
            </a:r>
            <a:r>
              <a:rPr lang="fr-FR" dirty="0" err="1" smtClean="0"/>
              <a:t>passwd</a:t>
            </a:r>
            <a:r>
              <a:rPr lang="fr-FR" dirty="0" smtClean="0"/>
              <a:t> | </a:t>
            </a:r>
            <a:r>
              <a:rPr lang="fr-FR" dirty="0" err="1"/>
              <a:t>tail</a:t>
            </a:r>
            <a:r>
              <a:rPr lang="fr-FR" dirty="0"/>
              <a:t> -4</a:t>
            </a:r>
          </a:p>
          <a:p>
            <a:pPr marL="0" indent="0">
              <a:buNone/>
            </a:pPr>
            <a:r>
              <a:rPr lang="en-US" dirty="0"/>
              <a:t>Figo:510</a:t>
            </a:r>
          </a:p>
          <a:p>
            <a:pPr marL="0" indent="0">
              <a:buNone/>
            </a:pPr>
            <a:r>
              <a:rPr lang="en-US" dirty="0"/>
              <a:t>Pfaff:511</a:t>
            </a:r>
          </a:p>
          <a:p>
            <a:pPr marL="0" indent="0">
              <a:buNone/>
            </a:pPr>
            <a:r>
              <a:rPr lang="en-US" dirty="0"/>
              <a:t>Harry:516</a:t>
            </a:r>
          </a:p>
          <a:p>
            <a:pPr marL="0" indent="0">
              <a:buNone/>
            </a:pPr>
            <a:r>
              <a:rPr lang="en-US" dirty="0" smtClean="0"/>
              <a:t>Hermione:517</a:t>
            </a:r>
            <a:endParaRPr lang="en-US" dirty="0"/>
          </a:p>
          <a:p>
            <a:r>
              <a:rPr lang="en-US" dirty="0"/>
              <a:t>When using a space as the delimiter for </a:t>
            </a:r>
            <a:r>
              <a:rPr lang="en-US" b="1" dirty="0"/>
              <a:t>cut</a:t>
            </a:r>
            <a:r>
              <a:rPr lang="en-US" dirty="0"/>
              <a:t>, you have to quote the space.</a:t>
            </a:r>
          </a:p>
          <a:p>
            <a:pPr marL="0" indent="0">
              <a:buNone/>
            </a:pPr>
            <a:r>
              <a:rPr lang="en-US" dirty="0" smtClean="0"/>
              <a:t>$ </a:t>
            </a:r>
            <a:r>
              <a:rPr lang="en-US" dirty="0"/>
              <a:t>cut -d" " -f1 tennis.txt</a:t>
            </a:r>
          </a:p>
          <a:p>
            <a:pPr marL="0" indent="0">
              <a:buNone/>
            </a:pPr>
            <a:r>
              <a:rPr lang="en-US" dirty="0" err="1"/>
              <a:t>Amelie</a:t>
            </a:r>
            <a:endParaRPr lang="en-US" dirty="0"/>
          </a:p>
          <a:p>
            <a:pPr marL="0" indent="0">
              <a:buNone/>
            </a:pPr>
            <a:r>
              <a:rPr lang="en-US" dirty="0"/>
              <a:t>Kim</a:t>
            </a:r>
          </a:p>
          <a:p>
            <a:pPr marL="0" indent="0">
              <a:buNone/>
            </a:pPr>
            <a:r>
              <a:rPr lang="en-US" dirty="0"/>
              <a:t>Justine</a:t>
            </a:r>
          </a:p>
          <a:p>
            <a:pPr marL="0" indent="0">
              <a:buNone/>
            </a:pPr>
            <a:r>
              <a:rPr lang="en-US" dirty="0"/>
              <a:t>Serena</a:t>
            </a:r>
          </a:p>
          <a:p>
            <a:pPr marL="0" indent="0">
              <a:buNone/>
            </a:pPr>
            <a:r>
              <a:rPr lang="en-US" dirty="0" smtClean="0"/>
              <a:t>Venus</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572000"/>
            <a:ext cx="6019800" cy="1254126"/>
          </a:xfrm>
          <a:prstGeom prst="rect">
            <a:avLst/>
          </a:prstGeom>
        </p:spPr>
      </p:pic>
    </p:spTree>
    <p:extLst>
      <p:ext uri="{BB962C8B-B14F-4D97-AF65-F5344CB8AC3E}">
        <p14:creationId xmlns:p14="http://schemas.microsoft.com/office/powerpoint/2010/main" val="3895521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Permissions</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US" b="1" dirty="0" smtClean="0"/>
              <a:t>Read</a:t>
            </a:r>
            <a:r>
              <a:rPr lang="en-US" b="1" dirty="0"/>
              <a:t>:</a:t>
            </a:r>
            <a:r>
              <a:rPr lang="en-US" dirty="0"/>
              <a:t> This permission give you the authority to open and read a file. Read permission on a directory gives you the ability to lists its content.</a:t>
            </a:r>
          </a:p>
          <a:p>
            <a:r>
              <a:rPr lang="en-US" b="1" dirty="0"/>
              <a:t>Write: </a:t>
            </a:r>
            <a:r>
              <a:rPr lang="en-US" dirty="0"/>
              <a:t>The write permission gives you the authority to modify the contents of a file. The write permission on a directory gives you the authority to add, remove and rename files stored in the directory. </a:t>
            </a:r>
          </a:p>
          <a:p>
            <a:r>
              <a:rPr lang="en-US" b="1" dirty="0"/>
              <a:t>Execute: </a:t>
            </a:r>
            <a:r>
              <a:rPr lang="en-US" dirty="0" smtClean="0"/>
              <a:t>you </a:t>
            </a:r>
            <a:r>
              <a:rPr lang="en-US" dirty="0"/>
              <a:t>cannot run a program unless the execute permission is set. </a:t>
            </a:r>
          </a:p>
          <a:p>
            <a:r>
              <a:rPr lang="en-US" dirty="0"/>
              <a:t>A user must have </a:t>
            </a:r>
            <a:r>
              <a:rPr lang="en-US" b="1" dirty="0"/>
              <a:t>execute</a:t>
            </a:r>
            <a:r>
              <a:rPr lang="en-US" dirty="0"/>
              <a:t> access to the </a:t>
            </a:r>
            <a:r>
              <a:rPr lang="en-US" b="1" dirty="0"/>
              <a:t>bin</a:t>
            </a:r>
            <a:r>
              <a:rPr lang="en-US" dirty="0"/>
              <a:t> directory in order to execute the </a:t>
            </a:r>
            <a:r>
              <a:rPr lang="en-US" b="1" dirty="0" err="1"/>
              <a:t>ls</a:t>
            </a:r>
            <a:r>
              <a:rPr lang="en-US" dirty="0"/>
              <a:t> or the </a:t>
            </a:r>
            <a:r>
              <a:rPr lang="en-US" b="1" dirty="0"/>
              <a:t>cd</a:t>
            </a:r>
            <a:r>
              <a:rPr lang="en-US" dirty="0"/>
              <a:t> command.</a:t>
            </a:r>
          </a:p>
          <a:p>
            <a:r>
              <a:rPr lang="en-US" dirty="0"/>
              <a:t>Use </a:t>
            </a:r>
            <a:r>
              <a:rPr lang="en-US" dirty="0" err="1"/>
              <a:t>Ls</a:t>
            </a:r>
            <a:r>
              <a:rPr lang="en-US" dirty="0"/>
              <a:t> –l /home/ -d</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209002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7" y="1981200"/>
            <a:ext cx="8978680" cy="2477294"/>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962690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979" y="1676400"/>
            <a:ext cx="6629821" cy="4424131"/>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2120236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setting permissions (</a:t>
            </a:r>
            <a:r>
              <a:rPr lang="en-US" b="1" dirty="0" err="1"/>
              <a:t>chmod</a:t>
            </a:r>
            <a:r>
              <a:rPr lang="en-US" b="1" dirty="0"/>
              <a: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Permissions </a:t>
            </a:r>
            <a:r>
              <a:rPr lang="en-US" dirty="0"/>
              <a:t>can be changed with </a:t>
            </a:r>
            <a:r>
              <a:rPr lang="en-US" b="1" dirty="0" err="1"/>
              <a:t>chmod</a:t>
            </a:r>
            <a:r>
              <a:rPr lang="en-US" dirty="0"/>
              <a:t>. </a:t>
            </a:r>
            <a:r>
              <a:rPr lang="en-US" dirty="0" smtClean="0"/>
              <a:t>The first </a:t>
            </a:r>
            <a:r>
              <a:rPr lang="en-US" dirty="0"/>
              <a:t>example gives the user owner </a:t>
            </a:r>
            <a:r>
              <a:rPr lang="en-US" dirty="0" smtClean="0"/>
              <a:t>execute permissions.</a:t>
            </a:r>
          </a:p>
          <a:p>
            <a:r>
              <a:rPr lang="en-US" dirty="0"/>
              <a:t>This example removes the group owners read permission.</a:t>
            </a:r>
          </a:p>
          <a:p>
            <a:pPr marL="0" indent="0">
              <a:buNone/>
            </a:pPr>
            <a:r>
              <a:rPr lang="pt-BR" dirty="0" smtClean="0"/>
              <a:t>$ </a:t>
            </a:r>
            <a:r>
              <a:rPr lang="pt-BR" dirty="0"/>
              <a:t>chmod g-r permissions.txt</a:t>
            </a:r>
          </a:p>
          <a:p>
            <a:pPr marL="0" indent="0">
              <a:buNone/>
            </a:pPr>
            <a:r>
              <a:rPr lang="fr-FR" dirty="0" smtClean="0"/>
              <a:t>$ </a:t>
            </a:r>
            <a:r>
              <a:rPr lang="fr-FR" dirty="0" err="1"/>
              <a:t>ls</a:t>
            </a:r>
            <a:r>
              <a:rPr lang="fr-FR" dirty="0"/>
              <a:t> -l </a:t>
            </a:r>
            <a:r>
              <a:rPr lang="fr-FR" dirty="0" smtClean="0"/>
              <a:t>permissions.txt</a:t>
            </a:r>
            <a:endParaRPr lang="pt-BR" dirty="0"/>
          </a:p>
          <a:p>
            <a:r>
              <a:rPr lang="en-US" dirty="0"/>
              <a:t>This example removes the others read permission.</a:t>
            </a:r>
          </a:p>
          <a:p>
            <a:pPr marL="0" indent="0">
              <a:buNone/>
            </a:pPr>
            <a:r>
              <a:rPr lang="pt-BR" dirty="0" smtClean="0"/>
              <a:t>$ </a:t>
            </a:r>
            <a:r>
              <a:rPr lang="pt-BR" dirty="0"/>
              <a:t>chmod o-r </a:t>
            </a:r>
            <a:r>
              <a:rPr lang="pt-BR" dirty="0" smtClean="0"/>
              <a:t>permissions.txt</a:t>
            </a:r>
            <a:endParaRPr lang="it-IT" dirty="0"/>
          </a:p>
          <a:p>
            <a:r>
              <a:rPr lang="en-US" dirty="0"/>
              <a:t>This example gives all of them the write permission.</a:t>
            </a:r>
          </a:p>
          <a:p>
            <a:pPr marL="0" indent="0">
              <a:buNone/>
            </a:pPr>
            <a:r>
              <a:rPr lang="pl-PL" dirty="0" smtClean="0"/>
              <a:t>$ </a:t>
            </a:r>
            <a:r>
              <a:rPr lang="pl-PL" dirty="0"/>
              <a:t>chmod a+w permissions.txt</a:t>
            </a:r>
          </a:p>
          <a:p>
            <a:pPr marL="0" indent="0">
              <a:buNone/>
            </a:pPr>
            <a:endParaRPr lang="fr-FR"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41612080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setting permissions (</a:t>
            </a:r>
            <a:r>
              <a:rPr lang="en-US" b="1" dirty="0" err="1"/>
              <a:t>chmod</a:t>
            </a:r>
            <a:r>
              <a:rPr lang="en-US" b="1" dirty="0" smtClean="0"/>
              <a:t>)</a:t>
            </a:r>
            <a:br>
              <a:rPr lang="en-US" b="1" dirty="0" smtClean="0"/>
            </a:br>
            <a:r>
              <a:rPr lang="en-US" b="1" dirty="0" smtClean="0"/>
              <a:t>cont.</a:t>
            </a:r>
            <a:endParaRPr lang="en-US" dirty="0"/>
          </a:p>
        </p:txBody>
      </p:sp>
      <p:sp>
        <p:nvSpPr>
          <p:cNvPr id="3" name="Content Placeholder 2"/>
          <p:cNvSpPr>
            <a:spLocks noGrp="1"/>
          </p:cNvSpPr>
          <p:nvPr>
            <p:ph idx="1"/>
          </p:nvPr>
        </p:nvSpPr>
        <p:spPr/>
        <p:txBody>
          <a:bodyPr>
            <a:normAutofit fontScale="92500"/>
          </a:bodyPr>
          <a:lstStyle/>
          <a:p>
            <a:r>
              <a:rPr lang="en-US" dirty="0" smtClean="0"/>
              <a:t>You </a:t>
            </a:r>
            <a:r>
              <a:rPr lang="en-US" dirty="0"/>
              <a:t>don't even have to type the a.</a:t>
            </a:r>
          </a:p>
          <a:p>
            <a:pPr marL="0" indent="0">
              <a:buNone/>
            </a:pPr>
            <a:r>
              <a:rPr lang="en-US" dirty="0" smtClean="0"/>
              <a:t>$ </a:t>
            </a:r>
            <a:r>
              <a:rPr lang="en-US" dirty="0" err="1"/>
              <a:t>chmod</a:t>
            </a:r>
            <a:r>
              <a:rPr lang="en-US" dirty="0"/>
              <a:t> +x </a:t>
            </a:r>
            <a:r>
              <a:rPr lang="en-US" dirty="0" smtClean="0"/>
              <a:t>permissions.txt</a:t>
            </a:r>
            <a:endParaRPr lang="en-US" dirty="0"/>
          </a:p>
          <a:p>
            <a:r>
              <a:rPr lang="en-US" dirty="0"/>
              <a:t>You can also set explicit permissions.</a:t>
            </a:r>
          </a:p>
          <a:p>
            <a:pPr marL="0" indent="0">
              <a:buNone/>
            </a:pPr>
            <a:r>
              <a:rPr lang="pl-PL" dirty="0" smtClean="0"/>
              <a:t>$ </a:t>
            </a:r>
            <a:r>
              <a:rPr lang="pl-PL" dirty="0"/>
              <a:t>chmod u=rw </a:t>
            </a:r>
            <a:r>
              <a:rPr lang="pl-PL" dirty="0" smtClean="0"/>
              <a:t>permissions.txt</a:t>
            </a:r>
            <a:endParaRPr lang="it-IT" dirty="0"/>
          </a:p>
          <a:p>
            <a:r>
              <a:rPr lang="en-US" dirty="0" smtClean="0"/>
              <a:t>make </a:t>
            </a:r>
            <a:r>
              <a:rPr lang="en-US" dirty="0"/>
              <a:t>any kind of combination.</a:t>
            </a:r>
          </a:p>
          <a:p>
            <a:r>
              <a:rPr lang="pt-BR" dirty="0" smtClean="0"/>
              <a:t>$ </a:t>
            </a:r>
            <a:r>
              <a:rPr lang="pt-BR" dirty="0"/>
              <a:t>chmod u=rw,g=rw,o=r </a:t>
            </a:r>
            <a:r>
              <a:rPr lang="pt-BR" dirty="0" smtClean="0"/>
              <a:t>permissions.txt</a:t>
            </a:r>
            <a:endParaRPr lang="pt-BR" dirty="0"/>
          </a:p>
          <a:p>
            <a:r>
              <a:rPr lang="en-US" dirty="0"/>
              <a:t>Even fishy combinations are accepted by </a:t>
            </a:r>
            <a:r>
              <a:rPr lang="en-US" dirty="0" err="1"/>
              <a:t>chmod</a:t>
            </a:r>
            <a:r>
              <a:rPr lang="en-US" dirty="0"/>
              <a:t>.</a:t>
            </a:r>
          </a:p>
          <a:p>
            <a:pPr marL="0" indent="0">
              <a:buNone/>
            </a:pPr>
            <a:r>
              <a:rPr lang="pt-BR" dirty="0" smtClean="0"/>
              <a:t>$ </a:t>
            </a:r>
            <a:r>
              <a:rPr lang="pt-BR" dirty="0"/>
              <a:t>chmod </a:t>
            </a:r>
            <a:r>
              <a:rPr lang="pt-BR" dirty="0" smtClean="0"/>
              <a:t>u=rwx,ug+rw,o=r </a:t>
            </a:r>
            <a:r>
              <a:rPr lang="pt-BR" dirty="0"/>
              <a:t>permissions.txt</a:t>
            </a:r>
          </a:p>
          <a:p>
            <a:pPr marL="0" indent="0">
              <a:buNone/>
            </a:pPr>
            <a:endParaRPr lang="fr-FR"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1373446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octal permissions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143000"/>
            <a:ext cx="5791200" cy="5104961"/>
          </a:xfrm>
        </p:spPr>
      </p:pic>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6254392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setting octal </a:t>
            </a:r>
            <a:r>
              <a:rPr lang="en-US" b="1" dirty="0" smtClean="0"/>
              <a:t>permissions</a:t>
            </a:r>
            <a:br>
              <a:rPr lang="en-US" b="1" dirty="0" smtClean="0"/>
            </a:br>
            <a:r>
              <a:rPr lang="en-US" b="1" dirty="0" smtClean="0"/>
              <a:t>cont.</a:t>
            </a:r>
            <a:endParaRPr lang="en-US" dirty="0"/>
          </a:p>
        </p:txBody>
      </p:sp>
      <p:sp>
        <p:nvSpPr>
          <p:cNvPr id="3" name="Content Placeholder 2"/>
          <p:cNvSpPr>
            <a:spLocks noGrp="1"/>
          </p:cNvSpPr>
          <p:nvPr>
            <p:ph idx="1"/>
          </p:nvPr>
        </p:nvSpPr>
        <p:spPr/>
        <p:txBody>
          <a:bodyPr>
            <a:normAutofit/>
          </a:bodyPr>
          <a:lstStyle/>
          <a:p>
            <a:r>
              <a:rPr lang="en-US" dirty="0"/>
              <a:t>This makes </a:t>
            </a:r>
            <a:r>
              <a:rPr lang="en-US" b="1" dirty="0"/>
              <a:t>777 </a:t>
            </a:r>
            <a:r>
              <a:rPr lang="en-US" dirty="0"/>
              <a:t>equal to </a:t>
            </a:r>
            <a:r>
              <a:rPr lang="en-US" dirty="0" err="1"/>
              <a:t>rwxrwxrwx</a:t>
            </a:r>
            <a:r>
              <a:rPr lang="en-US" dirty="0"/>
              <a:t> and by the same logic, 654 mean </a:t>
            </a:r>
            <a:r>
              <a:rPr lang="en-US" dirty="0" err="1"/>
              <a:t>rw</a:t>
            </a:r>
            <a:r>
              <a:rPr lang="en-US" dirty="0"/>
              <a:t>-r-</a:t>
            </a:r>
            <a:r>
              <a:rPr lang="en-US" dirty="0" err="1"/>
              <a:t>xr</a:t>
            </a:r>
            <a:r>
              <a:rPr lang="en-US" dirty="0"/>
              <a:t>-- . The </a:t>
            </a:r>
            <a:r>
              <a:rPr lang="en-US" b="1" dirty="0" err="1"/>
              <a:t>chmod</a:t>
            </a:r>
            <a:endParaRPr lang="en-US" b="1" dirty="0"/>
          </a:p>
          <a:p>
            <a:r>
              <a:rPr lang="en-US" dirty="0"/>
              <a:t>command will accept these numbers.</a:t>
            </a:r>
          </a:p>
          <a:p>
            <a:pPr marL="0" indent="0">
              <a:buNone/>
            </a:pPr>
            <a:r>
              <a:rPr lang="en-US" dirty="0" smtClean="0"/>
              <a:t>$ </a:t>
            </a:r>
            <a:r>
              <a:rPr lang="en-US" dirty="0" err="1"/>
              <a:t>chmod</a:t>
            </a:r>
            <a:r>
              <a:rPr lang="en-US" dirty="0"/>
              <a:t> 777 </a:t>
            </a:r>
            <a:r>
              <a:rPr lang="en-US" dirty="0" smtClean="0"/>
              <a:t>permissions.txt</a:t>
            </a:r>
            <a:endParaRPr lang="en-US" dirty="0"/>
          </a:p>
          <a:p>
            <a:pPr marL="0" indent="0">
              <a:buNone/>
            </a:pPr>
            <a:r>
              <a:rPr lang="en-US" dirty="0" smtClean="0"/>
              <a:t>$ </a:t>
            </a:r>
            <a:r>
              <a:rPr lang="en-US" dirty="0" err="1"/>
              <a:t>chmod</a:t>
            </a:r>
            <a:r>
              <a:rPr lang="en-US" dirty="0"/>
              <a:t> 664 </a:t>
            </a:r>
            <a:r>
              <a:rPr lang="en-US" dirty="0" smtClean="0"/>
              <a:t>permissions.txt</a:t>
            </a:r>
            <a:endParaRPr lang="pt-BR" dirty="0"/>
          </a:p>
          <a:p>
            <a:pPr marL="0" indent="0">
              <a:buNone/>
            </a:pPr>
            <a:r>
              <a:rPr lang="en-US" dirty="0" smtClean="0"/>
              <a:t>$ </a:t>
            </a:r>
            <a:r>
              <a:rPr lang="en-US" dirty="0" err="1"/>
              <a:t>chmod</a:t>
            </a:r>
            <a:r>
              <a:rPr lang="en-US" dirty="0"/>
              <a:t> 750 </a:t>
            </a:r>
            <a:r>
              <a:rPr lang="en-US" dirty="0" smtClean="0"/>
              <a:t>permissions.txt</a:t>
            </a: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1013722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umask</a:t>
            </a:r>
            <a:endParaRPr lang="en-US" dirty="0"/>
          </a:p>
        </p:txBody>
      </p:sp>
      <p:sp>
        <p:nvSpPr>
          <p:cNvPr id="3" name="Content Placeholder 2"/>
          <p:cNvSpPr>
            <a:spLocks noGrp="1"/>
          </p:cNvSpPr>
          <p:nvPr>
            <p:ph idx="1"/>
          </p:nvPr>
        </p:nvSpPr>
        <p:spPr/>
        <p:txBody>
          <a:bodyPr>
            <a:normAutofit fontScale="25000" lnSpcReduction="20000"/>
          </a:bodyPr>
          <a:lstStyle/>
          <a:p>
            <a:r>
              <a:rPr lang="en-US" sz="8000" b="1" dirty="0"/>
              <a:t>What is </a:t>
            </a:r>
            <a:r>
              <a:rPr lang="en-US" sz="8000" b="1" dirty="0" err="1"/>
              <a:t>umask</a:t>
            </a:r>
            <a:r>
              <a:rPr lang="en-US" sz="8000" b="1" dirty="0" smtClean="0"/>
              <a:t>?</a:t>
            </a:r>
            <a:r>
              <a:rPr lang="en-US" sz="8000" dirty="0"/>
              <a:t/>
            </a:r>
            <a:br>
              <a:rPr lang="en-US" sz="8000" dirty="0"/>
            </a:br>
            <a:r>
              <a:rPr lang="en-US" sz="8000" dirty="0"/>
              <a:t>  </a:t>
            </a:r>
            <a:r>
              <a:rPr lang="en-US" sz="8000" dirty="0" err="1"/>
              <a:t>umask</a:t>
            </a:r>
            <a:r>
              <a:rPr lang="en-US" sz="8000" dirty="0"/>
              <a:t>, :</a:t>
            </a:r>
            <a:r>
              <a:rPr lang="en-US" sz="8000" b="1" dirty="0" smtClean="0"/>
              <a:t>U</a:t>
            </a:r>
            <a:r>
              <a:rPr lang="en-US" sz="8000" dirty="0" smtClean="0"/>
              <a:t>ser </a:t>
            </a:r>
            <a:r>
              <a:rPr lang="en-US" sz="8000" dirty="0"/>
              <a:t>file creation </a:t>
            </a:r>
            <a:r>
              <a:rPr lang="en-US" sz="8000" b="1" dirty="0"/>
              <a:t>mask</a:t>
            </a:r>
            <a:r>
              <a:rPr lang="en-US" sz="8000" dirty="0"/>
              <a:t> which is used for determining the default permission for a new file creation. </a:t>
            </a:r>
            <a:r>
              <a:rPr lang="en-US" sz="8000" dirty="0" smtClean="0"/>
              <a:t> </a:t>
            </a:r>
            <a:r>
              <a:rPr lang="en-US" sz="8000" dirty="0" err="1"/>
              <a:t>umask</a:t>
            </a:r>
            <a:r>
              <a:rPr lang="en-US" sz="8000" dirty="0"/>
              <a:t> command is a shell </a:t>
            </a:r>
            <a:r>
              <a:rPr lang="en-US" sz="8000" dirty="0" smtClean="0"/>
              <a:t>built-in.</a:t>
            </a:r>
            <a:r>
              <a:rPr lang="en-US" sz="8000" dirty="0"/>
              <a:t/>
            </a:r>
            <a:br>
              <a:rPr lang="en-US" sz="8000" dirty="0"/>
            </a:br>
            <a:r>
              <a:rPr lang="en-US" sz="8000" dirty="0"/>
              <a:t/>
            </a:r>
            <a:br>
              <a:rPr lang="en-US" sz="8000" dirty="0"/>
            </a:br>
            <a:r>
              <a:rPr lang="en-US" sz="8000" dirty="0"/>
              <a:t>   </a:t>
            </a:r>
            <a:endParaRPr lang="en-US" sz="8000" dirty="0" smtClean="0"/>
          </a:p>
          <a:p>
            <a:r>
              <a:rPr lang="en-US" sz="8000" dirty="0" smtClean="0"/>
              <a:t>the </a:t>
            </a:r>
            <a:r>
              <a:rPr lang="en-US" sz="8000" dirty="0"/>
              <a:t>default file creation value is </a:t>
            </a:r>
            <a:r>
              <a:rPr lang="en-US" sz="8000" dirty="0" smtClean="0"/>
              <a:t>666,</a:t>
            </a:r>
            <a:r>
              <a:rPr lang="en-US" sz="8000" dirty="0"/>
              <a:t> the default </a:t>
            </a:r>
            <a:r>
              <a:rPr lang="en-US" sz="8000" dirty="0" smtClean="0"/>
              <a:t>directory </a:t>
            </a:r>
            <a:r>
              <a:rPr lang="en-US" sz="8000" dirty="0"/>
              <a:t>creation value is </a:t>
            </a:r>
            <a:r>
              <a:rPr lang="en-US" sz="8000" dirty="0" smtClean="0"/>
              <a:t>777</a:t>
            </a:r>
            <a:endParaRPr lang="en-US" sz="8000" dirty="0"/>
          </a:p>
          <a:p>
            <a:r>
              <a:rPr lang="en-US" sz="8000" dirty="0"/>
              <a:t>  Say,  the </a:t>
            </a:r>
            <a:r>
              <a:rPr lang="en-US" sz="8000" dirty="0" err="1"/>
              <a:t>umask</a:t>
            </a:r>
            <a:r>
              <a:rPr lang="en-US" sz="8000" dirty="0"/>
              <a:t> value is </a:t>
            </a:r>
            <a:r>
              <a:rPr lang="en-US" sz="8000" dirty="0" smtClean="0"/>
              <a:t>022(normal user). 002(root user)</a:t>
            </a:r>
            <a:endParaRPr lang="en-US" sz="8000" dirty="0"/>
          </a:p>
          <a:p>
            <a:r>
              <a:rPr lang="en-US" sz="8000" dirty="0"/>
              <a:t>  Assume we create a file say "file1". The permissions given for this file will be the result coming from the </a:t>
            </a:r>
            <a:r>
              <a:rPr lang="en-US" sz="8000" dirty="0" err="1"/>
              <a:t>substraction</a:t>
            </a:r>
            <a:r>
              <a:rPr lang="en-US" sz="8000" dirty="0"/>
              <a:t> of the </a:t>
            </a:r>
            <a:r>
              <a:rPr lang="en-US" sz="8000" dirty="0" err="1"/>
              <a:t>umask</a:t>
            </a:r>
            <a:r>
              <a:rPr lang="en-US" sz="8000" dirty="0"/>
              <a:t> from the default value :</a:t>
            </a:r>
          </a:p>
          <a:p>
            <a:r>
              <a:rPr lang="en-US" sz="8000" dirty="0"/>
              <a:t/>
            </a:r>
            <a:br>
              <a:rPr lang="en-US" sz="8000" dirty="0"/>
            </a:br>
            <a:r>
              <a:rPr lang="en-US" sz="8000" dirty="0"/>
              <a:t>  Default: 666</a:t>
            </a:r>
            <a:br>
              <a:rPr lang="en-US" sz="8000" dirty="0"/>
            </a:br>
            <a:r>
              <a:rPr lang="en-US" sz="8000" dirty="0"/>
              <a:t>  </a:t>
            </a:r>
            <a:r>
              <a:rPr lang="en-US" sz="8000" dirty="0" err="1"/>
              <a:t>umask</a:t>
            </a:r>
            <a:r>
              <a:rPr lang="en-US" sz="8000" dirty="0"/>
              <a:t> : 022</a:t>
            </a:r>
            <a:br>
              <a:rPr lang="en-US" sz="8000" dirty="0"/>
            </a:br>
            <a:r>
              <a:rPr lang="en-US" sz="8000" dirty="0"/>
              <a:t>---------------</a:t>
            </a:r>
            <a:br>
              <a:rPr lang="en-US" sz="8000" dirty="0"/>
            </a:br>
            <a:r>
              <a:rPr lang="en-US" sz="8000" dirty="0"/>
              <a:t>Result :   644</a:t>
            </a:r>
            <a:br>
              <a:rPr lang="en-US" sz="8000" dirty="0"/>
            </a:br>
            <a:r>
              <a:rPr lang="en-US" sz="8000" dirty="0"/>
              <a:t/>
            </a:r>
            <a:br>
              <a:rPr lang="en-US" sz="8000" dirty="0"/>
            </a:br>
            <a:r>
              <a:rPr lang="en-US" sz="8000" dirty="0"/>
              <a:t>   644 is the permission to be given on the file "</a:t>
            </a:r>
            <a:r>
              <a:rPr lang="en-US" sz="8000" dirty="0" smtClean="0"/>
              <a:t>file1“.</a:t>
            </a:r>
            <a:r>
              <a:rPr lang="en-US" sz="8000" dirty="0"/>
              <a:t/>
            </a:r>
            <a:br>
              <a:rPr lang="en-US" sz="8000" dirty="0"/>
            </a:br>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4070955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Umask</a:t>
            </a:r>
            <a:r>
              <a:rPr lang="en-US" dirty="0" smtClean="0"/>
              <a:t> cont.</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 </a:t>
            </a:r>
            <a:r>
              <a:rPr lang="en-US" b="1" dirty="0"/>
              <a:t>How to find out the </a:t>
            </a:r>
            <a:r>
              <a:rPr lang="en-US" b="1" dirty="0" err="1"/>
              <a:t>umask</a:t>
            </a:r>
            <a:r>
              <a:rPr lang="en-US" b="1" dirty="0"/>
              <a:t> value?</a:t>
            </a:r>
            <a:r>
              <a:rPr lang="en-US" dirty="0"/>
              <a:t/>
            </a:r>
            <a:br>
              <a:rPr lang="en-US" dirty="0"/>
            </a:br>
            <a:r>
              <a:rPr lang="en-US" dirty="0"/>
              <a:t>$ </a:t>
            </a:r>
            <a:r>
              <a:rPr lang="en-US" dirty="0" err="1"/>
              <a:t>umask</a:t>
            </a:r>
            <a:r>
              <a:rPr lang="en-US" dirty="0"/>
              <a:t> 0022    The option -S gives in more readable format.</a:t>
            </a:r>
            <a:br>
              <a:rPr lang="en-US" dirty="0"/>
            </a:br>
            <a:r>
              <a:rPr lang="en-US" dirty="0"/>
              <a:t>$ </a:t>
            </a:r>
            <a:r>
              <a:rPr lang="en-US" dirty="0" err="1"/>
              <a:t>umask</a:t>
            </a:r>
            <a:r>
              <a:rPr lang="en-US" dirty="0"/>
              <a:t> -S u=</a:t>
            </a:r>
            <a:r>
              <a:rPr lang="en-US" dirty="0" err="1"/>
              <a:t>rwx,g</a:t>
            </a:r>
            <a:r>
              <a:rPr lang="en-US" dirty="0"/>
              <a:t>=</a:t>
            </a:r>
            <a:r>
              <a:rPr lang="en-US" dirty="0" err="1"/>
              <a:t>rx,o</a:t>
            </a:r>
            <a:r>
              <a:rPr lang="en-US" dirty="0"/>
              <a:t>=</a:t>
            </a:r>
            <a:r>
              <a:rPr lang="en-US" dirty="0" err="1"/>
              <a:t>rx</a:t>
            </a:r>
            <a:r>
              <a:rPr lang="en-US" dirty="0"/>
              <a:t>   This means </a:t>
            </a:r>
            <a:r>
              <a:rPr lang="en-US" dirty="0" err="1"/>
              <a:t>umask</a:t>
            </a:r>
            <a:r>
              <a:rPr lang="en-US" dirty="0"/>
              <a:t>, at the max, allows all permissions for the user, read and execute alone for the group and others</a:t>
            </a:r>
            <a:r>
              <a:rPr lang="en-US" dirty="0" smtClean="0"/>
              <a:t>.</a:t>
            </a:r>
            <a:r>
              <a:rPr lang="en-US" dirty="0"/>
              <a:t/>
            </a:r>
            <a:br>
              <a:rPr lang="en-US" dirty="0"/>
            </a:br>
            <a:r>
              <a:rPr lang="en-US" b="1" dirty="0" smtClean="0"/>
              <a:t> </a:t>
            </a:r>
            <a:r>
              <a:rPr lang="en-US" b="1" dirty="0"/>
              <a:t>How to set the </a:t>
            </a:r>
            <a:r>
              <a:rPr lang="en-US" b="1" dirty="0" err="1"/>
              <a:t>umask</a:t>
            </a:r>
            <a:r>
              <a:rPr lang="en-US" b="1" dirty="0"/>
              <a:t> value?</a:t>
            </a:r>
            <a:r>
              <a:rPr lang="en-US" dirty="0"/>
              <a:t/>
            </a:r>
            <a:br>
              <a:rPr lang="en-US" dirty="0"/>
            </a:br>
            <a:r>
              <a:rPr lang="en-US" dirty="0"/>
              <a:t>$ </a:t>
            </a:r>
            <a:r>
              <a:rPr lang="en-US" dirty="0" err="1"/>
              <a:t>umask</a:t>
            </a:r>
            <a:r>
              <a:rPr lang="en-US" dirty="0"/>
              <a:t> 033    </a:t>
            </a:r>
            <a:endParaRPr lang="en-US" dirty="0" smtClean="0"/>
          </a:p>
          <a:p>
            <a:r>
              <a:rPr lang="en-US" b="1" dirty="0" smtClean="0"/>
              <a:t> </a:t>
            </a:r>
            <a:r>
              <a:rPr lang="en-US" b="1" dirty="0"/>
              <a:t>How to set this </a:t>
            </a:r>
            <a:r>
              <a:rPr lang="en-US" b="1" dirty="0" err="1"/>
              <a:t>umask</a:t>
            </a:r>
            <a:r>
              <a:rPr lang="en-US" b="1" dirty="0"/>
              <a:t> permanently for a user?</a:t>
            </a:r>
            <a:r>
              <a:rPr lang="en-US" dirty="0"/>
              <a:t/>
            </a:r>
            <a:br>
              <a:rPr lang="en-US" dirty="0"/>
            </a:br>
            <a:r>
              <a:rPr lang="en-US" dirty="0"/>
              <a:t>      To set this value permanently for a user, it has to be put in the appropriate </a:t>
            </a:r>
            <a:r>
              <a:rPr lang="en-US" dirty="0" smtClean="0"/>
              <a:t> </a:t>
            </a:r>
            <a:r>
              <a:rPr lang="en-US" dirty="0" err="1" smtClean="0"/>
              <a:t>etc</a:t>
            </a:r>
            <a:r>
              <a:rPr lang="en-US" dirty="0" smtClean="0"/>
              <a:t>/profile </a:t>
            </a:r>
            <a:r>
              <a:rPr lang="en-US" dirty="0"/>
              <a:t>file </a:t>
            </a:r>
            <a:r>
              <a:rPr lang="en-US" dirty="0" smtClean="0"/>
              <a:t>AND </a:t>
            </a:r>
            <a:r>
              <a:rPr lang="en-US" dirty="0" err="1" smtClean="0"/>
              <a:t>etc</a:t>
            </a:r>
            <a:r>
              <a:rPr lang="en-US" dirty="0" smtClean="0"/>
              <a:t>/</a:t>
            </a:r>
            <a:r>
              <a:rPr lang="en-US" dirty="0" err="1" smtClean="0"/>
              <a:t>bashrc</a:t>
            </a:r>
            <a:r>
              <a:rPr lang="en-US" dirty="0" smtClean="0"/>
              <a:t> which </a:t>
            </a:r>
            <a:r>
              <a:rPr lang="en-US" dirty="0"/>
              <a:t>depends on the default shell of the user</a:t>
            </a:r>
            <a:r>
              <a:rPr lang="en-US" dirty="0" smtClean="0"/>
              <a:t>.</a:t>
            </a:r>
            <a:r>
              <a:rPr lang="en-US" dirty="0"/>
              <a:t/>
            </a:r>
            <a:br>
              <a:rPr lang="en-US" dirty="0"/>
            </a:br>
            <a:r>
              <a:rPr lang="en-US" dirty="0"/>
              <a:t/>
            </a:r>
            <a:br>
              <a:rPr lang="en-US" dirty="0"/>
            </a:br>
            <a:r>
              <a:rPr lang="en-US" b="1" dirty="0" smtClean="0"/>
              <a:t> </a:t>
            </a:r>
            <a:r>
              <a:rPr lang="en-US" b="1" dirty="0"/>
              <a:t>Who can set the </a:t>
            </a:r>
            <a:r>
              <a:rPr lang="en-US" b="1" dirty="0" err="1"/>
              <a:t>umask</a:t>
            </a:r>
            <a:r>
              <a:rPr lang="en-US" b="1" dirty="0"/>
              <a:t> value?</a:t>
            </a:r>
            <a:r>
              <a:rPr lang="en-US" dirty="0"/>
              <a:t/>
            </a:r>
            <a:br>
              <a:rPr lang="en-US" dirty="0"/>
            </a:br>
            <a:r>
              <a:rPr lang="en-US" dirty="0"/>
              <a:t>      It can be set by the root user which will be applicable across the system. Also, a given user can override the </a:t>
            </a:r>
            <a:r>
              <a:rPr lang="en-US" dirty="0" err="1"/>
              <a:t>umask</a:t>
            </a:r>
            <a:r>
              <a:rPr lang="en-US" dirty="0"/>
              <a:t> value by having his own setting in his/her profile file.</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2163826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chgrp</a:t>
            </a:r>
            <a:r>
              <a:rPr lang="en-US" b="1" dirty="0"/>
              <a:t/>
            </a:r>
            <a:br>
              <a:rPr lang="en-US" b="1" dirty="0"/>
            </a:br>
            <a:r>
              <a:rPr lang="en-US" b="1" dirty="0" smtClean="0"/>
              <a:t>and </a:t>
            </a:r>
            <a:r>
              <a:rPr lang="en-US" b="1" dirty="0" err="1" smtClean="0"/>
              <a:t>chown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chgrp</a:t>
            </a:r>
            <a:endParaRPr lang="en-US" b="1" dirty="0"/>
          </a:p>
          <a:p>
            <a:r>
              <a:rPr lang="en-US" dirty="0"/>
              <a:t>You can change the group owner of a file using the </a:t>
            </a:r>
            <a:r>
              <a:rPr lang="en-US" b="1" dirty="0" err="1"/>
              <a:t>chgrp</a:t>
            </a:r>
            <a:r>
              <a:rPr lang="en-US" b="1" dirty="0"/>
              <a:t> </a:t>
            </a:r>
            <a:r>
              <a:rPr lang="en-US" dirty="0"/>
              <a:t>command</a:t>
            </a:r>
            <a:r>
              <a:rPr lang="en-US" dirty="0" smtClean="0"/>
              <a:t>.</a:t>
            </a:r>
            <a:endParaRPr lang="pt-BR" dirty="0"/>
          </a:p>
          <a:p>
            <a:pPr marL="0" indent="0">
              <a:buNone/>
            </a:pPr>
            <a:r>
              <a:rPr lang="en-US" dirty="0" smtClean="0"/>
              <a:t># </a:t>
            </a:r>
            <a:r>
              <a:rPr lang="en-US" b="1" dirty="0" err="1"/>
              <a:t>chgrp</a:t>
            </a:r>
            <a:r>
              <a:rPr lang="en-US" b="1" dirty="0"/>
              <a:t> </a:t>
            </a:r>
            <a:r>
              <a:rPr lang="en-US" b="1" dirty="0" err="1" smtClean="0"/>
              <a:t>newgroup</a:t>
            </a:r>
            <a:r>
              <a:rPr lang="en-US" b="1" dirty="0" smtClean="0"/>
              <a:t> file</a:t>
            </a:r>
            <a:endParaRPr lang="en-US" b="1" dirty="0"/>
          </a:p>
          <a:p>
            <a:pPr marL="0" indent="0">
              <a:buNone/>
            </a:pPr>
            <a:r>
              <a:rPr lang="en-US" b="1" dirty="0" err="1" smtClean="0"/>
              <a:t>Chown</a:t>
            </a:r>
            <a:endParaRPr lang="en-US" b="1" dirty="0" smtClean="0"/>
          </a:p>
          <a:p>
            <a:r>
              <a:rPr lang="en-US" dirty="0"/>
              <a:t>You can change the </a:t>
            </a:r>
            <a:r>
              <a:rPr lang="en-US" dirty="0" smtClean="0"/>
              <a:t>user </a:t>
            </a:r>
            <a:r>
              <a:rPr lang="en-US" dirty="0"/>
              <a:t>owner of a file using the </a:t>
            </a:r>
            <a:r>
              <a:rPr lang="en-US" b="1" dirty="0" err="1" smtClean="0"/>
              <a:t>chown</a:t>
            </a:r>
            <a:r>
              <a:rPr lang="en-US" b="1" dirty="0" smtClean="0"/>
              <a:t> </a:t>
            </a:r>
            <a:r>
              <a:rPr lang="en-US" dirty="0"/>
              <a:t>command</a:t>
            </a:r>
            <a:r>
              <a:rPr lang="en-US" dirty="0" smtClean="0"/>
              <a:t>.</a:t>
            </a:r>
            <a:endParaRPr lang="en-US" b="1" dirty="0"/>
          </a:p>
          <a:p>
            <a:pPr marL="0" indent="0">
              <a:buNone/>
            </a:pPr>
            <a:r>
              <a:rPr lang="en-US" dirty="0" smtClean="0"/>
              <a:t># </a:t>
            </a:r>
            <a:r>
              <a:rPr lang="en-US" dirty="0" err="1"/>
              <a:t>chown</a:t>
            </a:r>
            <a:r>
              <a:rPr lang="en-US" dirty="0"/>
              <a:t> </a:t>
            </a:r>
            <a:r>
              <a:rPr lang="en-US" dirty="0" err="1" smtClean="0"/>
              <a:t>newuser</a:t>
            </a:r>
            <a:r>
              <a:rPr lang="en-US" dirty="0" smtClean="0"/>
              <a:t> File</a:t>
            </a:r>
            <a:endParaRPr lang="pt-BR" dirty="0"/>
          </a:p>
          <a:p>
            <a:r>
              <a:rPr lang="en-US" dirty="0"/>
              <a:t>You can also use </a:t>
            </a:r>
            <a:r>
              <a:rPr lang="en-US" b="1" dirty="0" err="1"/>
              <a:t>chown</a:t>
            </a:r>
            <a:r>
              <a:rPr lang="en-US" b="1" dirty="0"/>
              <a:t> </a:t>
            </a:r>
            <a:r>
              <a:rPr lang="en-US" dirty="0"/>
              <a:t>to change both the user owner and the group owner.</a:t>
            </a:r>
          </a:p>
          <a:p>
            <a:pPr marL="0" indent="0">
              <a:buNone/>
            </a:pPr>
            <a:r>
              <a:rPr lang="en-US" dirty="0" smtClean="0"/>
              <a:t># </a:t>
            </a:r>
            <a:r>
              <a:rPr lang="en-US" dirty="0" err="1"/>
              <a:t>chown</a:t>
            </a:r>
            <a:r>
              <a:rPr lang="en-US" dirty="0"/>
              <a:t> </a:t>
            </a:r>
            <a:r>
              <a:rPr lang="en-US" dirty="0" err="1" smtClean="0"/>
              <a:t>groupowner:userowner</a:t>
            </a:r>
            <a:r>
              <a:rPr lang="en-US" dirty="0" smtClean="0"/>
              <a:t> File</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56794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tr</a:t>
            </a:r>
            <a:r>
              <a:rPr lang="en-US" b="1" dirty="0"/>
              <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US" dirty="0" smtClean="0"/>
              <a:t>You </a:t>
            </a:r>
            <a:r>
              <a:rPr lang="en-US" dirty="0"/>
              <a:t>can translate characters with </a:t>
            </a:r>
            <a:r>
              <a:rPr lang="en-US" b="1" dirty="0"/>
              <a:t>tr</a:t>
            </a:r>
            <a:r>
              <a:rPr lang="en-US" dirty="0"/>
              <a:t>. </a:t>
            </a:r>
          </a:p>
          <a:p>
            <a:pPr marL="0" indent="0">
              <a:buNone/>
            </a:pPr>
            <a:r>
              <a:rPr lang="en-US" dirty="0" smtClean="0"/>
              <a:t>$ </a:t>
            </a:r>
            <a:r>
              <a:rPr lang="en-US" dirty="0"/>
              <a:t>cat tennis.txt | </a:t>
            </a:r>
            <a:r>
              <a:rPr lang="en-US" dirty="0" err="1"/>
              <a:t>tr</a:t>
            </a:r>
            <a:r>
              <a:rPr lang="en-US" dirty="0"/>
              <a:t> 'e' 'E'</a:t>
            </a:r>
          </a:p>
          <a:p>
            <a:pPr marL="0" indent="0">
              <a:buNone/>
            </a:pPr>
            <a:r>
              <a:rPr lang="en-US" dirty="0" err="1"/>
              <a:t>AmEliE</a:t>
            </a:r>
            <a:r>
              <a:rPr lang="en-US" dirty="0"/>
              <a:t> </a:t>
            </a:r>
            <a:r>
              <a:rPr lang="en-US" dirty="0" err="1"/>
              <a:t>MaurEsmo</a:t>
            </a:r>
            <a:r>
              <a:rPr lang="en-US" dirty="0"/>
              <a:t>, Fra</a:t>
            </a:r>
          </a:p>
          <a:p>
            <a:pPr marL="0" indent="0">
              <a:buNone/>
            </a:pPr>
            <a:r>
              <a:rPr lang="en-US" dirty="0"/>
              <a:t>Kim </a:t>
            </a:r>
            <a:r>
              <a:rPr lang="en-US" dirty="0" err="1"/>
              <a:t>ClijstErs</a:t>
            </a:r>
            <a:r>
              <a:rPr lang="en-US" dirty="0"/>
              <a:t>, BEL</a:t>
            </a:r>
          </a:p>
          <a:p>
            <a:pPr marL="0" indent="0">
              <a:buNone/>
            </a:pPr>
            <a:r>
              <a:rPr lang="en-US" dirty="0" err="1"/>
              <a:t>JustinE</a:t>
            </a:r>
            <a:r>
              <a:rPr lang="en-US" dirty="0"/>
              <a:t> </a:t>
            </a:r>
            <a:r>
              <a:rPr lang="en-US" dirty="0" err="1"/>
              <a:t>HEnin</a:t>
            </a:r>
            <a:r>
              <a:rPr lang="en-US" dirty="0"/>
              <a:t>, </a:t>
            </a:r>
            <a:r>
              <a:rPr lang="en-US" dirty="0" err="1"/>
              <a:t>BEl</a:t>
            </a:r>
            <a:endParaRPr lang="en-US" dirty="0"/>
          </a:p>
          <a:p>
            <a:pPr marL="0" indent="0">
              <a:buNone/>
            </a:pPr>
            <a:r>
              <a:rPr lang="en-US" dirty="0" err="1"/>
              <a:t>SErEna</a:t>
            </a:r>
            <a:r>
              <a:rPr lang="en-US" dirty="0"/>
              <a:t> Williams, </a:t>
            </a:r>
            <a:r>
              <a:rPr lang="en-US" dirty="0" err="1"/>
              <a:t>usa</a:t>
            </a:r>
            <a:endParaRPr lang="en-US" dirty="0"/>
          </a:p>
          <a:p>
            <a:pPr marL="0" indent="0">
              <a:buNone/>
            </a:pPr>
            <a:r>
              <a:rPr lang="en-US" dirty="0" err="1"/>
              <a:t>VEnus</a:t>
            </a:r>
            <a:r>
              <a:rPr lang="en-US" dirty="0"/>
              <a:t> Williams, USA</a:t>
            </a:r>
          </a:p>
          <a:p>
            <a:r>
              <a:rPr lang="en-US" dirty="0"/>
              <a:t>Here we set all letters to uppercase by defining two ranges.</a:t>
            </a:r>
          </a:p>
          <a:p>
            <a:pPr marL="0" indent="0">
              <a:buNone/>
            </a:pPr>
            <a:r>
              <a:rPr lang="en-US" dirty="0" smtClean="0"/>
              <a:t>$ </a:t>
            </a:r>
            <a:r>
              <a:rPr lang="en-US" dirty="0"/>
              <a:t>cat tennis.txt | </a:t>
            </a:r>
            <a:r>
              <a:rPr lang="en-US" dirty="0" err="1"/>
              <a:t>tr</a:t>
            </a:r>
            <a:r>
              <a:rPr lang="en-US" dirty="0"/>
              <a:t> 'a-z' 'A-Z'</a:t>
            </a:r>
          </a:p>
          <a:p>
            <a:pPr marL="0" indent="0">
              <a:buNone/>
            </a:pPr>
            <a:r>
              <a:rPr lang="en-US" dirty="0"/>
              <a:t>AMELIE MAURESMO, FRA</a:t>
            </a:r>
          </a:p>
          <a:p>
            <a:pPr marL="0" indent="0">
              <a:buNone/>
            </a:pPr>
            <a:r>
              <a:rPr lang="en-US" dirty="0"/>
              <a:t>KIM CLIJSTERS, BEL</a:t>
            </a:r>
          </a:p>
          <a:p>
            <a:pPr marL="0" indent="0">
              <a:buNone/>
            </a:pPr>
            <a:r>
              <a:rPr lang="en-US" dirty="0"/>
              <a:t>JUSTINE HENIN, BEL</a:t>
            </a:r>
          </a:p>
          <a:p>
            <a:pPr marL="0" indent="0">
              <a:buNone/>
            </a:pPr>
            <a:r>
              <a:rPr lang="en-US" dirty="0"/>
              <a:t>SERENA WILLIAMS, USA</a:t>
            </a:r>
          </a:p>
          <a:p>
            <a:pPr marL="0" indent="0">
              <a:buNone/>
            </a:pPr>
            <a:r>
              <a:rPr lang="en-US" dirty="0"/>
              <a:t>VENUS WILLIAMS, USA</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8173467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special files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normal file</a:t>
            </a:r>
          </a:p>
          <a:p>
            <a:r>
              <a:rPr lang="en-US" dirty="0"/>
              <a:t>d directory</a:t>
            </a:r>
          </a:p>
          <a:p>
            <a:r>
              <a:rPr lang="en-US" dirty="0"/>
              <a:t>l symbolic link</a:t>
            </a:r>
          </a:p>
          <a:p>
            <a:r>
              <a:rPr lang="en-US" dirty="0"/>
              <a:t>p named pipe</a:t>
            </a:r>
          </a:p>
          <a:p>
            <a:r>
              <a:rPr lang="en-US" dirty="0"/>
              <a:t>b block device</a:t>
            </a:r>
          </a:p>
          <a:p>
            <a:r>
              <a:rPr lang="en-US" dirty="0"/>
              <a:t>c character device</a:t>
            </a:r>
          </a:p>
          <a:p>
            <a:r>
              <a:rPr lang="en-US" dirty="0"/>
              <a:t>s socket</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45914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wc</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Counting </a:t>
            </a:r>
            <a:r>
              <a:rPr lang="en-US" dirty="0"/>
              <a:t>words, lines and characters is easy with </a:t>
            </a:r>
            <a:r>
              <a:rPr lang="en-US" b="1" dirty="0" err="1"/>
              <a:t>wc</a:t>
            </a:r>
            <a:r>
              <a:rPr lang="en-US" dirty="0"/>
              <a:t>.</a:t>
            </a:r>
          </a:p>
          <a:p>
            <a:pPr marL="0" indent="0">
              <a:buNone/>
            </a:pPr>
            <a:r>
              <a:rPr lang="en-US" dirty="0" smtClean="0"/>
              <a:t>$ </a:t>
            </a:r>
            <a:r>
              <a:rPr lang="en-US" dirty="0" err="1"/>
              <a:t>wc</a:t>
            </a:r>
            <a:r>
              <a:rPr lang="en-US" dirty="0"/>
              <a:t> tennis.txt</a:t>
            </a:r>
          </a:p>
          <a:p>
            <a:pPr marL="0" indent="0">
              <a:buNone/>
            </a:pPr>
            <a:r>
              <a:rPr lang="en-US" dirty="0"/>
              <a:t>5 15 100 tennis.txt</a:t>
            </a:r>
          </a:p>
          <a:p>
            <a:pPr marL="0" indent="0">
              <a:buNone/>
            </a:pPr>
            <a:r>
              <a:rPr lang="en-US" dirty="0" smtClean="0"/>
              <a:t>$ </a:t>
            </a:r>
            <a:r>
              <a:rPr lang="en-US" dirty="0" err="1"/>
              <a:t>wc</a:t>
            </a:r>
            <a:r>
              <a:rPr lang="en-US" dirty="0"/>
              <a:t> -l tennis.txt</a:t>
            </a:r>
          </a:p>
          <a:p>
            <a:pPr marL="0" indent="0">
              <a:buNone/>
            </a:pPr>
            <a:r>
              <a:rPr lang="en-US" dirty="0"/>
              <a:t>5 tennis.txt</a:t>
            </a:r>
          </a:p>
          <a:p>
            <a:pPr marL="0" indent="0">
              <a:buNone/>
            </a:pPr>
            <a:r>
              <a:rPr lang="pl-PL" dirty="0" smtClean="0"/>
              <a:t>$ </a:t>
            </a:r>
            <a:r>
              <a:rPr lang="pl-PL" dirty="0"/>
              <a:t>wc -w tennis.txt</a:t>
            </a:r>
          </a:p>
          <a:p>
            <a:pPr marL="0" indent="0">
              <a:buNone/>
            </a:pPr>
            <a:r>
              <a:rPr lang="en-US" dirty="0"/>
              <a:t>15 tennis.txt</a:t>
            </a:r>
          </a:p>
          <a:p>
            <a:pPr marL="0" indent="0">
              <a:buNone/>
            </a:pPr>
            <a:r>
              <a:rPr lang="en-US" dirty="0" smtClean="0"/>
              <a:t>$ </a:t>
            </a:r>
            <a:r>
              <a:rPr lang="en-US" dirty="0" err="1"/>
              <a:t>wc</a:t>
            </a:r>
            <a:r>
              <a:rPr lang="en-US" dirty="0"/>
              <a:t> -c tennis.txt</a:t>
            </a:r>
          </a:p>
          <a:p>
            <a:pPr marL="0" indent="0">
              <a:buNone/>
            </a:pPr>
            <a:r>
              <a:rPr lang="en-US" dirty="0"/>
              <a:t>100 tennis.txt</a:t>
            </a:r>
          </a:p>
          <a:p>
            <a:endParaRPr lang="en-US" dirty="0"/>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2968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uniq</a:t>
            </a:r>
            <a:r>
              <a:rPr lang="en-US" b="1" dirty="0"/>
              <a:t/>
            </a:r>
            <a:br>
              <a:rPr lang="en-US" b="1" dirty="0"/>
            </a:br>
            <a:endParaRPr lang="en-US" dirty="0"/>
          </a:p>
        </p:txBody>
      </p:sp>
      <p:sp>
        <p:nvSpPr>
          <p:cNvPr id="3" name="Content Placeholder 2"/>
          <p:cNvSpPr>
            <a:spLocks noGrp="1"/>
          </p:cNvSpPr>
          <p:nvPr>
            <p:ph idx="1"/>
          </p:nvPr>
        </p:nvSpPr>
        <p:spPr>
          <a:xfrm>
            <a:off x="533400" y="990600"/>
            <a:ext cx="8229600" cy="5181600"/>
          </a:xfrm>
        </p:spPr>
        <p:txBody>
          <a:bodyPr>
            <a:noAutofit/>
          </a:bodyPr>
          <a:lstStyle/>
          <a:p>
            <a:r>
              <a:rPr lang="en-US" sz="1400" dirty="0" smtClean="0"/>
              <a:t>With </a:t>
            </a:r>
            <a:r>
              <a:rPr lang="en-US" sz="1400" b="1" dirty="0" err="1"/>
              <a:t>uniq</a:t>
            </a:r>
            <a:r>
              <a:rPr lang="en-US" sz="1400" b="1" dirty="0"/>
              <a:t> </a:t>
            </a:r>
            <a:r>
              <a:rPr lang="en-US" sz="1400" dirty="0"/>
              <a:t>you can remove duplicates from a </a:t>
            </a:r>
            <a:r>
              <a:rPr lang="en-US" sz="1400" b="1" dirty="0"/>
              <a:t>sorted list</a:t>
            </a:r>
            <a:r>
              <a:rPr lang="en-US" sz="1400" dirty="0"/>
              <a:t>.</a:t>
            </a:r>
          </a:p>
          <a:p>
            <a:pPr marL="0" indent="0">
              <a:buNone/>
            </a:pPr>
            <a:r>
              <a:rPr lang="en-US" sz="1400" dirty="0" smtClean="0"/>
              <a:t>$ </a:t>
            </a:r>
            <a:r>
              <a:rPr lang="en-US" sz="1400" dirty="0"/>
              <a:t>cat music.txt</a:t>
            </a:r>
          </a:p>
          <a:p>
            <a:pPr marL="0" indent="0">
              <a:buNone/>
            </a:pPr>
            <a:r>
              <a:rPr lang="en-US" sz="1400" dirty="0"/>
              <a:t>Queen</a:t>
            </a:r>
          </a:p>
          <a:p>
            <a:pPr marL="0" indent="0">
              <a:buNone/>
            </a:pPr>
            <a:r>
              <a:rPr lang="en-US" sz="1400" dirty="0" err="1"/>
              <a:t>Brel</a:t>
            </a:r>
            <a:endParaRPr lang="en-US" sz="1400" dirty="0"/>
          </a:p>
          <a:p>
            <a:pPr marL="0" indent="0">
              <a:buNone/>
            </a:pPr>
            <a:r>
              <a:rPr lang="en-US" sz="1400" dirty="0"/>
              <a:t>Queen</a:t>
            </a:r>
          </a:p>
          <a:p>
            <a:pPr marL="0" indent="0">
              <a:buNone/>
            </a:pPr>
            <a:r>
              <a:rPr lang="en-US" sz="1400" dirty="0"/>
              <a:t>Abba</a:t>
            </a:r>
          </a:p>
          <a:p>
            <a:pPr marL="0" indent="0">
              <a:buNone/>
            </a:pPr>
            <a:r>
              <a:rPr lang="en-US" sz="1400" dirty="0" smtClean="0"/>
              <a:t>$ </a:t>
            </a:r>
            <a:r>
              <a:rPr lang="en-US" sz="1400" dirty="0"/>
              <a:t>sort music.txt</a:t>
            </a:r>
          </a:p>
          <a:p>
            <a:pPr marL="0" indent="0">
              <a:buNone/>
            </a:pPr>
            <a:r>
              <a:rPr lang="en-US" sz="1400" dirty="0"/>
              <a:t>Abba</a:t>
            </a:r>
          </a:p>
          <a:p>
            <a:pPr marL="0" indent="0">
              <a:buNone/>
            </a:pPr>
            <a:r>
              <a:rPr lang="en-US" sz="1400" dirty="0" err="1"/>
              <a:t>Brel</a:t>
            </a:r>
            <a:endParaRPr lang="en-US" sz="1400" dirty="0"/>
          </a:p>
          <a:p>
            <a:pPr marL="0" indent="0">
              <a:buNone/>
            </a:pPr>
            <a:r>
              <a:rPr lang="en-US" sz="1400" dirty="0"/>
              <a:t>Queen</a:t>
            </a:r>
          </a:p>
          <a:p>
            <a:pPr marL="0" indent="0">
              <a:buNone/>
            </a:pPr>
            <a:r>
              <a:rPr lang="en-US" sz="1400" dirty="0"/>
              <a:t>Queen</a:t>
            </a:r>
          </a:p>
          <a:p>
            <a:pPr marL="0" indent="0">
              <a:buNone/>
            </a:pPr>
            <a:r>
              <a:rPr lang="en-US" sz="1400" dirty="0" smtClean="0"/>
              <a:t>$ </a:t>
            </a:r>
            <a:r>
              <a:rPr lang="en-US" sz="1400" dirty="0"/>
              <a:t>sort music.txt |</a:t>
            </a:r>
            <a:r>
              <a:rPr lang="en-US" sz="1400" dirty="0" err="1"/>
              <a:t>uniq</a:t>
            </a:r>
            <a:endParaRPr lang="en-US" sz="1400" dirty="0"/>
          </a:p>
          <a:p>
            <a:pPr marL="0" indent="0">
              <a:buNone/>
            </a:pPr>
            <a:r>
              <a:rPr lang="en-US" sz="1400" dirty="0"/>
              <a:t>Abba</a:t>
            </a:r>
          </a:p>
          <a:p>
            <a:pPr marL="0" indent="0">
              <a:buNone/>
            </a:pPr>
            <a:r>
              <a:rPr lang="en-US" sz="1400" dirty="0" err="1"/>
              <a:t>Brel</a:t>
            </a:r>
            <a:endParaRPr lang="en-US" sz="1400" dirty="0"/>
          </a:p>
          <a:p>
            <a:pPr marL="0" indent="0">
              <a:buNone/>
            </a:pPr>
            <a:r>
              <a:rPr lang="en-US" sz="1400" dirty="0"/>
              <a:t>Queen</a:t>
            </a:r>
          </a:p>
          <a:p>
            <a:r>
              <a:rPr lang="en-US" sz="1400" b="1" dirty="0" err="1"/>
              <a:t>uniq</a:t>
            </a:r>
            <a:r>
              <a:rPr lang="en-US" sz="1400" b="1" dirty="0"/>
              <a:t> </a:t>
            </a:r>
            <a:r>
              <a:rPr lang="en-US" sz="1400" dirty="0"/>
              <a:t>can also count occurrences with the </a:t>
            </a:r>
            <a:r>
              <a:rPr lang="en-US" sz="1400" b="1" dirty="0"/>
              <a:t>-c </a:t>
            </a:r>
            <a:r>
              <a:rPr lang="en-US" sz="1400" dirty="0"/>
              <a:t>option.</a:t>
            </a:r>
          </a:p>
          <a:p>
            <a:pPr marL="0" indent="0">
              <a:buNone/>
            </a:pPr>
            <a:r>
              <a:rPr lang="en-US" sz="1400" dirty="0" smtClean="0"/>
              <a:t>$ </a:t>
            </a:r>
            <a:r>
              <a:rPr lang="en-US" sz="1400" dirty="0"/>
              <a:t>sort music.txt |</a:t>
            </a:r>
            <a:r>
              <a:rPr lang="en-US" sz="1400" dirty="0" err="1"/>
              <a:t>uniq</a:t>
            </a:r>
            <a:r>
              <a:rPr lang="en-US" sz="1400" dirty="0"/>
              <a:t> -c</a:t>
            </a:r>
          </a:p>
          <a:p>
            <a:pPr marL="0" indent="0">
              <a:buNone/>
            </a:pPr>
            <a:r>
              <a:rPr lang="en-US" sz="1400" dirty="0"/>
              <a:t>1 Abba</a:t>
            </a:r>
          </a:p>
          <a:p>
            <a:pPr marL="0" indent="0">
              <a:buNone/>
            </a:pPr>
            <a:r>
              <a:rPr lang="en-US" sz="1400" dirty="0"/>
              <a:t>1 </a:t>
            </a:r>
            <a:r>
              <a:rPr lang="en-US" sz="1400" dirty="0" err="1"/>
              <a:t>Brel</a:t>
            </a:r>
            <a:endParaRPr lang="en-US" sz="1400" dirty="0"/>
          </a:p>
          <a:p>
            <a:pPr marL="0" indent="0">
              <a:buNone/>
            </a:pPr>
            <a:r>
              <a:rPr lang="en-US" sz="1400" dirty="0"/>
              <a:t>2 Queen</a:t>
            </a:r>
          </a:p>
        </p:txBody>
      </p:sp>
      <p:sp>
        <p:nvSpPr>
          <p:cNvPr id="4" name="Footer Placeholder 3"/>
          <p:cNvSpPr>
            <a:spLocks noGrp="1"/>
          </p:cNvSpPr>
          <p:nvPr>
            <p:ph type="ftr" sz="quarter" idx="11"/>
          </p:nvPr>
        </p:nvSpPr>
        <p:spPr/>
        <p:txBody>
          <a:bodyPr/>
          <a:lstStyle/>
          <a:p>
            <a:r>
              <a:rPr lang="en-US" smtClean="0"/>
              <a:t>Eng Ali Mohammad. Bani Bakkar              Email : alli_m_alqadri@hotmail.com</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807126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6380</TotalTime>
  <Words>3031</Words>
  <Application>Microsoft Office PowerPoint</Application>
  <PresentationFormat>On-screen Show (4:3)</PresentationFormat>
  <Paragraphs>558</Paragraphs>
  <Slides>70</Slides>
  <Notes>1</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 Linux  Fundamentals VERSION 3     Part 4  Eng Ali Mohammad. Bani Bakkar  </vt:lpstr>
      <vt:lpstr>Filters</vt:lpstr>
      <vt:lpstr>grep </vt:lpstr>
      <vt:lpstr>Example</vt:lpstr>
      <vt:lpstr>Grep cont.</vt:lpstr>
      <vt:lpstr>cut </vt:lpstr>
      <vt:lpstr>tr </vt:lpstr>
      <vt:lpstr>wc </vt:lpstr>
      <vt:lpstr>uniq </vt:lpstr>
      <vt:lpstr>od </vt:lpstr>
      <vt:lpstr>pipe examples </vt:lpstr>
      <vt:lpstr>pipe examples</vt:lpstr>
      <vt:lpstr>Tee </vt:lpstr>
      <vt:lpstr>Tee , xarg</vt:lpstr>
      <vt:lpstr>PowerPoint Presentation</vt:lpstr>
      <vt:lpstr>Gedit </vt:lpstr>
      <vt:lpstr>PowerPoint Presentation</vt:lpstr>
      <vt:lpstr>Nano Editor </vt:lpstr>
      <vt:lpstr>PowerPoint Presentation</vt:lpstr>
      <vt:lpstr>GNU Emacs </vt:lpstr>
      <vt:lpstr>PowerPoint Presentation</vt:lpstr>
      <vt:lpstr>Kate/Kwrite </vt:lpstr>
      <vt:lpstr>PowerPoint Presentation</vt:lpstr>
      <vt:lpstr>Lime Text </vt:lpstr>
      <vt:lpstr>PowerPoint Presentation</vt:lpstr>
      <vt:lpstr>Jed Editor </vt:lpstr>
      <vt:lpstr>PowerPoint Presentation</vt:lpstr>
      <vt:lpstr>gVim Editor </vt:lpstr>
      <vt:lpstr>PowerPoint Presentation</vt:lpstr>
      <vt:lpstr>also</vt:lpstr>
      <vt:lpstr>Favorite Linux Text Editor Voting Results</vt:lpstr>
      <vt:lpstr>Vim</vt:lpstr>
      <vt:lpstr>PowerPoint Presentation</vt:lpstr>
      <vt:lpstr>PowerPoint Presentation</vt:lpstr>
      <vt:lpstr>Vim Command Reference </vt:lpstr>
      <vt:lpstr>Vim Command Reference</vt:lpstr>
      <vt:lpstr>Introduction  to  Users  management</vt:lpstr>
      <vt:lpstr>User types</vt:lpstr>
      <vt:lpstr>commands</vt:lpstr>
      <vt:lpstr>/etc/passwd</vt:lpstr>
      <vt:lpstr>/etc/shadow</vt:lpstr>
      <vt:lpstr>su to another user </vt:lpstr>
      <vt:lpstr>Useradd userdel</vt:lpstr>
      <vt:lpstr>/etc/group</vt:lpstr>
      <vt:lpstr>PowerPoint Presentation</vt:lpstr>
      <vt:lpstr>Modify users: </vt:lpstr>
      <vt:lpstr>Delete users: </vt:lpstr>
      <vt:lpstr>Groupadd</vt:lpstr>
      <vt:lpstr>PowerPoint Presentation</vt:lpstr>
      <vt:lpstr>PowerPoint Presentation</vt:lpstr>
      <vt:lpstr>run a program as another user </vt:lpstr>
      <vt:lpstr>PowerPoint Presentation</vt:lpstr>
      <vt:lpstr>PowerPoint Presentation</vt:lpstr>
      <vt:lpstr>PowerPoint Presentation</vt:lpstr>
      <vt:lpstr>PowerPoint Presentation</vt:lpstr>
      <vt:lpstr>/etc/login.defs </vt:lpstr>
      <vt:lpstr>File Security</vt:lpstr>
      <vt:lpstr>Standard File Permissions</vt:lpstr>
      <vt:lpstr>Ownership of Linux files </vt:lpstr>
      <vt:lpstr>Permissions </vt:lpstr>
      <vt:lpstr>PowerPoint Presentation</vt:lpstr>
      <vt:lpstr>PowerPoint Presentation</vt:lpstr>
      <vt:lpstr>setting permissions (chmod) </vt:lpstr>
      <vt:lpstr>setting permissions (chmod) cont.</vt:lpstr>
      <vt:lpstr>setting octal permissions</vt:lpstr>
      <vt:lpstr>setting octal permissions cont.</vt:lpstr>
      <vt:lpstr>umask</vt:lpstr>
      <vt:lpstr>Umask cont.</vt:lpstr>
      <vt:lpstr>chgrp and chown</vt:lpstr>
      <vt:lpstr>list of special 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Fundamentals    Eng Ali Moh. Bani Bakkar Email : alialqadri1980@gmail.com Mob:0778642376</dc:title>
  <dc:creator>ali</dc:creator>
  <cp:lastModifiedBy>ali</cp:lastModifiedBy>
  <cp:revision>535</cp:revision>
  <dcterms:created xsi:type="dcterms:W3CDTF">2006-08-16T00:00:00Z</dcterms:created>
  <dcterms:modified xsi:type="dcterms:W3CDTF">2022-11-29T18:31:08Z</dcterms:modified>
</cp:coreProperties>
</file>