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1"/>
  </p:notesMasterIdLst>
  <p:sldIdLst>
    <p:sldId id="539" r:id="rId2"/>
    <p:sldId id="388" r:id="rId3"/>
    <p:sldId id="389" r:id="rId4"/>
    <p:sldId id="424" r:id="rId5"/>
    <p:sldId id="425" r:id="rId6"/>
    <p:sldId id="532" r:id="rId7"/>
    <p:sldId id="426" r:id="rId8"/>
    <p:sldId id="432" r:id="rId9"/>
    <p:sldId id="427" r:id="rId10"/>
    <p:sldId id="533" r:id="rId11"/>
    <p:sldId id="534" r:id="rId12"/>
    <p:sldId id="535" r:id="rId13"/>
    <p:sldId id="536" r:id="rId14"/>
    <p:sldId id="433" r:id="rId15"/>
    <p:sldId id="434" r:id="rId16"/>
    <p:sldId id="435" r:id="rId17"/>
    <p:sldId id="428" r:id="rId18"/>
    <p:sldId id="438" r:id="rId19"/>
    <p:sldId id="429" r:id="rId20"/>
    <p:sldId id="436" r:id="rId21"/>
    <p:sldId id="437" r:id="rId22"/>
    <p:sldId id="439" r:id="rId23"/>
    <p:sldId id="440" r:id="rId24"/>
    <p:sldId id="441" r:id="rId25"/>
    <p:sldId id="430" r:id="rId26"/>
    <p:sldId id="442" r:id="rId27"/>
    <p:sldId id="431" r:id="rId28"/>
    <p:sldId id="443" r:id="rId29"/>
    <p:sldId id="445" r:id="rId30"/>
    <p:sldId id="444" r:id="rId31"/>
    <p:sldId id="453" r:id="rId32"/>
    <p:sldId id="452" r:id="rId33"/>
    <p:sldId id="447" r:id="rId34"/>
    <p:sldId id="448" r:id="rId35"/>
    <p:sldId id="449" r:id="rId36"/>
    <p:sldId id="454" r:id="rId37"/>
    <p:sldId id="481" r:id="rId38"/>
    <p:sldId id="482" r:id="rId39"/>
    <p:sldId id="483" r:id="rId40"/>
    <p:sldId id="484" r:id="rId41"/>
    <p:sldId id="485" r:id="rId42"/>
    <p:sldId id="486" r:id="rId43"/>
    <p:sldId id="487" r:id="rId44"/>
    <p:sldId id="488" r:id="rId45"/>
    <p:sldId id="489" r:id="rId46"/>
    <p:sldId id="490" r:id="rId47"/>
    <p:sldId id="491" r:id="rId48"/>
    <p:sldId id="492" r:id="rId49"/>
    <p:sldId id="538" r:id="rId50"/>
    <p:sldId id="493" r:id="rId51"/>
    <p:sldId id="494" r:id="rId52"/>
    <p:sldId id="469" r:id="rId53"/>
    <p:sldId id="470" r:id="rId54"/>
    <p:sldId id="471" r:id="rId55"/>
    <p:sldId id="472" r:id="rId56"/>
    <p:sldId id="473" r:id="rId57"/>
    <p:sldId id="474" r:id="rId58"/>
    <p:sldId id="475" r:id="rId59"/>
    <p:sldId id="476" r:id="rId60"/>
    <p:sldId id="477" r:id="rId61"/>
    <p:sldId id="478" r:id="rId62"/>
    <p:sldId id="479" r:id="rId63"/>
    <p:sldId id="480" r:id="rId64"/>
    <p:sldId id="531" r:id="rId65"/>
    <p:sldId id="540" r:id="rId66"/>
    <p:sldId id="541" r:id="rId67"/>
    <p:sldId id="542" r:id="rId68"/>
    <p:sldId id="543" r:id="rId69"/>
    <p:sldId id="544"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6287" autoAdjust="0"/>
  </p:normalViewPr>
  <p:slideViewPr>
    <p:cSldViewPr>
      <p:cViewPr varScale="1">
        <p:scale>
          <a:sx n="72" d="100"/>
          <a:sy n="72" d="100"/>
        </p:scale>
        <p:origin x="-1230"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3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87D38B-C241-4DD5-A126-1951D7634841}" type="datetimeFigureOut">
              <a:rPr lang="en-US" smtClean="0"/>
              <a:t>11/26/2022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B172DF-F9B3-4D23-B340-2353189666A2}" type="slidenum">
              <a:rPr lang="en-US" smtClean="0"/>
              <a:t>‹#›</a:t>
            </a:fld>
            <a:endParaRPr lang="en-US"/>
          </a:p>
        </p:txBody>
      </p:sp>
    </p:spTree>
    <p:extLst>
      <p:ext uri="{BB962C8B-B14F-4D97-AF65-F5344CB8AC3E}">
        <p14:creationId xmlns:p14="http://schemas.microsoft.com/office/powerpoint/2010/main" val="294547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A52D89-16B3-4885-8453-92C714C32CEC}" type="datetime1">
              <a:rPr lang="en-US" smtClean="0"/>
              <a:t>11/26/2022</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361DD0-9C66-4E7C-90C0-A3820F3EBE84}" type="datetime1">
              <a:rPr lang="en-US" smtClean="0"/>
              <a:t>11/26/2022</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FAD52-9289-4581-9E85-D65569619317}" type="datetime1">
              <a:rPr lang="en-US" smtClean="0"/>
              <a:t>11/26/2022</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36F016-F407-4A38-94B1-B32B62082618}" type="datetime1">
              <a:rPr lang="en-US" smtClean="0"/>
              <a:t>11/26/2022</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44473E-B900-4790-B8D2-88CD2FE6834B}" type="datetime1">
              <a:rPr lang="en-US" smtClean="0"/>
              <a:t>11/26/2022</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94B86F-0D6A-4566-91CD-EDA57EF7BFBC}" type="datetime1">
              <a:rPr lang="en-US" smtClean="0"/>
              <a:t>11/26/2022</a:t>
            </a:fld>
            <a:endParaRPr lang="en-US"/>
          </a:p>
        </p:txBody>
      </p:sp>
      <p:sp>
        <p:nvSpPr>
          <p:cNvPr id="6" name="Footer Placeholder 5"/>
          <p:cNvSpPr>
            <a:spLocks noGrp="1"/>
          </p:cNvSpPr>
          <p:nvPr>
            <p:ph type="ftr" sz="quarter" idx="11"/>
          </p:nvPr>
        </p:nvSpPr>
        <p:spPr/>
        <p:txBody>
          <a:bodyPr/>
          <a:lstStyle/>
          <a:p>
            <a:r>
              <a:rPr lang="en-US" smtClean="0"/>
              <a:t>Eng Ali Mohammad. Bani Bakkar              Email : alli_m_alqadri@hotmail.com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A15C46-196F-4AFD-B663-3A3536B3F69A}" type="datetime1">
              <a:rPr lang="en-US" smtClean="0"/>
              <a:t>11/26/2022</a:t>
            </a:fld>
            <a:endParaRPr lang="en-US"/>
          </a:p>
        </p:txBody>
      </p:sp>
      <p:sp>
        <p:nvSpPr>
          <p:cNvPr id="8" name="Footer Placeholder 7"/>
          <p:cNvSpPr>
            <a:spLocks noGrp="1"/>
          </p:cNvSpPr>
          <p:nvPr>
            <p:ph type="ftr" sz="quarter" idx="11"/>
          </p:nvPr>
        </p:nvSpPr>
        <p:spPr/>
        <p:txBody>
          <a:bodyPr/>
          <a:lstStyle/>
          <a:p>
            <a:r>
              <a:rPr lang="en-US" smtClean="0"/>
              <a:t>Eng Ali Mohammad. Bani Bakkar              Email : alli_m_alqadri@hotmail.com</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882F38-7DC1-4D4C-9CE0-DEECE644A3FF}" type="datetime1">
              <a:rPr lang="en-US" smtClean="0"/>
              <a:t>11/26/2022</a:t>
            </a:fld>
            <a:endParaRPr lang="en-US"/>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98BF0-1CB1-491C-9026-F5AC545976B4}" type="datetime1">
              <a:rPr lang="en-US" smtClean="0"/>
              <a:t>11/26/2022</a:t>
            </a:fld>
            <a:endParaRPr lang="en-US"/>
          </a:p>
        </p:txBody>
      </p:sp>
      <p:sp>
        <p:nvSpPr>
          <p:cNvPr id="3" name="Footer Placeholder 2"/>
          <p:cNvSpPr>
            <a:spLocks noGrp="1"/>
          </p:cNvSpPr>
          <p:nvPr>
            <p:ph type="ftr" sz="quarter" idx="11"/>
          </p:nvPr>
        </p:nvSpPr>
        <p:spPr/>
        <p:txBody>
          <a:bodyPr/>
          <a:lstStyle/>
          <a:p>
            <a:r>
              <a:rPr lang="en-US" smtClean="0"/>
              <a:t>Eng Ali Mohammad. Bani Bakkar              Email : alli_m_alqadri@hotmail.com</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73BF43-2146-49E4-B9B2-0CDD5E7C3677}" type="datetime1">
              <a:rPr lang="en-US" smtClean="0"/>
              <a:t>11/26/2022</a:t>
            </a:fld>
            <a:endParaRPr lang="en-US"/>
          </a:p>
        </p:txBody>
      </p:sp>
      <p:sp>
        <p:nvSpPr>
          <p:cNvPr id="6" name="Footer Placeholder 5"/>
          <p:cNvSpPr>
            <a:spLocks noGrp="1"/>
          </p:cNvSpPr>
          <p:nvPr>
            <p:ph type="ftr" sz="quarter" idx="11"/>
          </p:nvPr>
        </p:nvSpPr>
        <p:spPr/>
        <p:txBody>
          <a:bodyPr/>
          <a:lstStyle/>
          <a:p>
            <a:r>
              <a:rPr lang="en-US" smtClean="0"/>
              <a:t>Eng Ali Mohammad. Bani Bakkar              Email : alli_m_alqadri@hotmail.com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B7DA68-AB4B-4F29-B6EA-82FF9225155D}" type="datetime1">
              <a:rPr lang="en-US" smtClean="0"/>
              <a:t>11/26/2022</a:t>
            </a:fld>
            <a:endParaRPr lang="en-US"/>
          </a:p>
        </p:txBody>
      </p:sp>
      <p:sp>
        <p:nvSpPr>
          <p:cNvPr id="6" name="Footer Placeholder 5"/>
          <p:cNvSpPr>
            <a:spLocks noGrp="1"/>
          </p:cNvSpPr>
          <p:nvPr>
            <p:ph type="ftr" sz="quarter" idx="11"/>
          </p:nvPr>
        </p:nvSpPr>
        <p:spPr/>
        <p:txBody>
          <a:bodyPr/>
          <a:lstStyle/>
          <a:p>
            <a:r>
              <a:rPr lang="en-US" smtClean="0"/>
              <a:t>Eng Ali Mohammad. Bani Bakkar              Email : alli_m_alqadri@hotmail.com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423E07-D28E-4522-842B-7247865F86AA}" type="datetime1">
              <a:rPr lang="en-US" smtClean="0"/>
              <a:t>11/26/2022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Eng Ali Mohammad. Bani Bakkar              Email : alli_m_alqadri@hotmail.com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5029200"/>
          </a:xfrm>
        </p:spPr>
        <p:txBody>
          <a:bodyPr>
            <a:normAutofit fontScale="90000"/>
          </a:bodyPr>
          <a:lstStyle/>
          <a:p>
            <a:r>
              <a:rPr lang="en-US" sz="7300" b="1" dirty="0" smtClean="0"/>
              <a:t/>
            </a:r>
            <a:br>
              <a:rPr lang="en-US" sz="7300" b="1" dirty="0" smtClean="0"/>
            </a:br>
            <a:r>
              <a:rPr lang="en-US" sz="7300" b="1" dirty="0" smtClean="0"/>
              <a:t>Linux </a:t>
            </a:r>
            <a:br>
              <a:rPr lang="en-US" sz="7300" b="1" dirty="0" smtClean="0"/>
            </a:br>
            <a:r>
              <a:rPr lang="en-US" sz="7300" b="1" dirty="0" smtClean="0"/>
              <a:t>Fundamentals</a:t>
            </a:r>
            <a:br>
              <a:rPr lang="en-US" sz="7300" b="1" dirty="0" smtClean="0"/>
            </a:br>
            <a:r>
              <a:rPr lang="en-US" sz="2200" b="1" dirty="0" smtClean="0"/>
              <a:t>VERSION 3</a:t>
            </a:r>
            <a:r>
              <a:rPr lang="en-US" sz="7300" b="1" dirty="0" smtClean="0"/>
              <a:t/>
            </a:r>
            <a:br>
              <a:rPr lang="en-US" sz="7300" b="1" dirty="0" smtClean="0"/>
            </a:br>
            <a:r>
              <a:rPr lang="en-US" sz="7300" b="1" dirty="0" smtClean="0"/>
              <a:t> </a:t>
            </a:r>
            <a:r>
              <a:rPr lang="en-US" dirty="0" smtClean="0"/>
              <a:t/>
            </a:r>
            <a:br>
              <a:rPr lang="en-US" dirty="0" smtClean="0"/>
            </a:br>
            <a:r>
              <a:rPr lang="en-US" dirty="0"/>
              <a:t/>
            </a:r>
            <a:br>
              <a:rPr lang="en-US" dirty="0"/>
            </a:br>
            <a:r>
              <a:rPr lang="en-US" dirty="0" smtClean="0"/>
              <a:t/>
            </a:r>
            <a:br>
              <a:rPr lang="en-US" dirty="0" smtClean="0"/>
            </a:br>
            <a:r>
              <a:rPr lang="en-US" dirty="0" smtClean="0"/>
              <a:t>Part 5</a:t>
            </a:r>
            <a:br>
              <a:rPr lang="en-US" dirty="0" smtClean="0"/>
            </a:br>
            <a:r>
              <a:rPr lang="en-US" dirty="0" smtClean="0"/>
              <a:t/>
            </a:r>
            <a:br>
              <a:rPr lang="en-US" dirty="0" smtClean="0"/>
            </a:br>
            <a:r>
              <a:rPr lang="en-US" sz="1600" dirty="0" err="1" smtClean="0"/>
              <a:t>Eng</a:t>
            </a:r>
            <a:r>
              <a:rPr lang="en-US" sz="1600" dirty="0" smtClean="0"/>
              <a:t> Ali Mohammad. </a:t>
            </a:r>
            <a:r>
              <a:rPr lang="en-US" sz="1600" dirty="0" err="1" smtClean="0"/>
              <a:t>Bani</a:t>
            </a:r>
            <a:r>
              <a:rPr lang="en-US" sz="1600" dirty="0" smtClean="0"/>
              <a:t> </a:t>
            </a:r>
            <a:r>
              <a:rPr lang="en-US" sz="1600" dirty="0" err="1" smtClean="0"/>
              <a:t>Bakkar</a:t>
            </a:r>
            <a:r>
              <a:rPr lang="en-US" sz="1600" dirty="0" smtClean="0"/>
              <a:t/>
            </a:r>
            <a:br>
              <a:rPr lang="en-US" sz="1600" dirty="0" smtClean="0"/>
            </a:br>
            <a:r>
              <a:rPr lang="en-US" dirty="0" smtClean="0"/>
              <a:t/>
            </a:r>
            <a:br>
              <a:rPr lang="en-US" dirty="0" smtClean="0"/>
            </a:b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3914" y="2590800"/>
            <a:ext cx="1549543" cy="1825878"/>
          </a:xfrm>
          <a:prstGeom prst="rect">
            <a:avLst/>
          </a:prstGeom>
        </p:spPr>
      </p:pic>
    </p:spTree>
    <p:extLst>
      <p:ext uri="{BB962C8B-B14F-4D97-AF65-F5344CB8AC3E}">
        <p14:creationId xmlns:p14="http://schemas.microsoft.com/office/powerpoint/2010/main" val="351958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Set variable in shell</a:t>
            </a:r>
          </a:p>
          <a:p>
            <a:pPr marL="0" indent="0">
              <a:buNone/>
            </a:pPr>
            <a:r>
              <a:rPr lang="en-US" dirty="0" smtClean="0"/>
              <a:t>A=5</a:t>
            </a:r>
          </a:p>
          <a:p>
            <a:pPr marL="0" indent="0">
              <a:buNone/>
            </a:pPr>
            <a:r>
              <a:rPr lang="en-US" dirty="0" smtClean="0"/>
              <a:t>A</a:t>
            </a:r>
          </a:p>
          <a:p>
            <a:pPr marL="0" indent="0">
              <a:buNone/>
            </a:pPr>
            <a:r>
              <a:rPr lang="en-US" dirty="0"/>
              <a:t>5</a:t>
            </a:r>
            <a:endParaRPr lang="en-US" dirty="0" smtClean="0"/>
          </a:p>
          <a:p>
            <a:r>
              <a:rPr lang="en-US" dirty="0" smtClean="0"/>
              <a:t>Unset  variable</a:t>
            </a:r>
          </a:p>
          <a:p>
            <a:pPr marL="0" indent="0">
              <a:buNone/>
            </a:pPr>
            <a:r>
              <a:rPr lang="en-US" dirty="0" smtClean="0"/>
              <a:t>Unset –v A</a:t>
            </a:r>
          </a:p>
          <a:p>
            <a:pPr marL="0" indent="0">
              <a:buNone/>
            </a:pPr>
            <a:r>
              <a:rPr lang="en-US" dirty="0" smtClean="0"/>
              <a:t>A</a:t>
            </a:r>
          </a:p>
          <a:p>
            <a:pPr marL="0" indent="0">
              <a:buNone/>
            </a:pPr>
            <a:r>
              <a:rPr lang="en-US" dirty="0" smtClean="0"/>
              <a:t> v=$(date)   or v=`date`</a:t>
            </a:r>
          </a:p>
          <a:p>
            <a:pPr marL="0" indent="0">
              <a:buNone/>
            </a:pPr>
            <a:r>
              <a:rPr lang="en-US" dirty="0" smtClean="0"/>
              <a:t>Echo $v</a:t>
            </a:r>
          </a:p>
          <a:p>
            <a:pPr marL="0" indent="0">
              <a:buNone/>
            </a:pPr>
            <a:r>
              <a:rPr lang="en-US" dirty="0" smtClean="0"/>
              <a:t>Date</a:t>
            </a:r>
          </a:p>
          <a:p>
            <a:pPr marL="0" indent="0">
              <a:buNone/>
            </a:pPr>
            <a:endParaRPr lang="en-US" dirty="0" smtClean="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760556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Arguments </a:t>
            </a:r>
            <a:endParaRPr lang="en-US" dirty="0"/>
          </a:p>
        </p:txBody>
      </p:sp>
      <p:sp>
        <p:nvSpPr>
          <p:cNvPr id="3" name="Content Placeholder 2"/>
          <p:cNvSpPr>
            <a:spLocks noGrp="1"/>
          </p:cNvSpPr>
          <p:nvPr>
            <p:ph idx="1"/>
          </p:nvPr>
        </p:nvSpPr>
        <p:spPr/>
        <p:txBody>
          <a:bodyPr/>
          <a:lstStyle/>
          <a:p>
            <a:r>
              <a:rPr lang="en-US" dirty="0" err="1" smtClean="0"/>
              <a:t>Ls</a:t>
            </a:r>
            <a:r>
              <a:rPr lang="en-US" dirty="0" smtClean="0"/>
              <a:t> –</a:t>
            </a:r>
            <a:r>
              <a:rPr lang="en-US" dirty="0" smtClean="0">
                <a:solidFill>
                  <a:srgbClr val="FF0000"/>
                </a:solidFill>
              </a:rPr>
              <a:t>l </a:t>
            </a:r>
            <a:r>
              <a:rPr lang="en-US" dirty="0" err="1" smtClean="0">
                <a:solidFill>
                  <a:srgbClr val="FF0000"/>
                </a:solidFill>
              </a:rPr>
              <a:t>arg</a:t>
            </a:r>
            <a:r>
              <a:rPr lang="en-US" dirty="0" smtClean="0">
                <a:solidFill>
                  <a:srgbClr val="FF0000"/>
                </a:solidFill>
              </a:rPr>
              <a:t>[0]=</a:t>
            </a:r>
            <a:r>
              <a:rPr lang="en-US" dirty="0" err="1" smtClean="0">
                <a:solidFill>
                  <a:srgbClr val="FF0000"/>
                </a:solidFill>
              </a:rPr>
              <a:t>ls</a:t>
            </a:r>
            <a:r>
              <a:rPr lang="en-US" dirty="0" smtClean="0">
                <a:solidFill>
                  <a:srgbClr val="FF0000"/>
                </a:solidFill>
              </a:rPr>
              <a:t> </a:t>
            </a:r>
            <a:r>
              <a:rPr lang="en-US" dirty="0" err="1" smtClean="0">
                <a:solidFill>
                  <a:srgbClr val="FF0000"/>
                </a:solidFill>
              </a:rPr>
              <a:t>arg</a:t>
            </a:r>
            <a:r>
              <a:rPr lang="en-US" dirty="0" smtClean="0">
                <a:solidFill>
                  <a:srgbClr val="FF0000"/>
                </a:solidFill>
              </a:rPr>
              <a:t>[1]=l</a:t>
            </a:r>
          </a:p>
          <a:p>
            <a:r>
              <a:rPr lang="en-US" dirty="0" err="1" smtClean="0"/>
              <a:t>Ls</a:t>
            </a:r>
            <a:r>
              <a:rPr lang="en-US" dirty="0" smtClean="0"/>
              <a:t> –</a:t>
            </a:r>
            <a:r>
              <a:rPr lang="en-US" dirty="0" err="1" smtClean="0">
                <a:solidFill>
                  <a:srgbClr val="FF0000"/>
                </a:solidFill>
              </a:rPr>
              <a:t>lah</a:t>
            </a:r>
            <a:r>
              <a:rPr lang="en-US" dirty="0" smtClean="0">
                <a:solidFill>
                  <a:srgbClr val="FF0000"/>
                </a:solidFill>
              </a:rPr>
              <a:t> </a:t>
            </a:r>
            <a:r>
              <a:rPr lang="en-US" dirty="0" err="1">
                <a:solidFill>
                  <a:srgbClr val="FF0000"/>
                </a:solidFill>
              </a:rPr>
              <a:t>arg</a:t>
            </a:r>
            <a:r>
              <a:rPr lang="en-US" dirty="0">
                <a:solidFill>
                  <a:srgbClr val="FF0000"/>
                </a:solidFill>
              </a:rPr>
              <a:t>[0]=</a:t>
            </a:r>
            <a:r>
              <a:rPr lang="en-US" dirty="0" err="1">
                <a:solidFill>
                  <a:srgbClr val="FF0000"/>
                </a:solidFill>
              </a:rPr>
              <a:t>ls</a:t>
            </a:r>
            <a:r>
              <a:rPr lang="en-US" dirty="0">
                <a:solidFill>
                  <a:srgbClr val="FF0000"/>
                </a:solidFill>
              </a:rPr>
              <a:t> </a:t>
            </a:r>
            <a:r>
              <a:rPr lang="en-US" dirty="0" err="1">
                <a:solidFill>
                  <a:srgbClr val="FF0000"/>
                </a:solidFill>
              </a:rPr>
              <a:t>arg</a:t>
            </a:r>
            <a:r>
              <a:rPr lang="en-US" dirty="0">
                <a:solidFill>
                  <a:srgbClr val="FF0000"/>
                </a:solidFill>
              </a:rPr>
              <a:t>[1]=</a:t>
            </a:r>
            <a:r>
              <a:rPr lang="en-US" dirty="0" smtClean="0">
                <a:solidFill>
                  <a:srgbClr val="FF0000"/>
                </a:solidFill>
              </a:rPr>
              <a:t>l </a:t>
            </a:r>
            <a:r>
              <a:rPr lang="en-US" dirty="0" err="1" smtClean="0">
                <a:solidFill>
                  <a:srgbClr val="FF0000"/>
                </a:solidFill>
              </a:rPr>
              <a:t>arg</a:t>
            </a:r>
            <a:r>
              <a:rPr lang="en-US" dirty="0" smtClean="0">
                <a:solidFill>
                  <a:srgbClr val="FF0000"/>
                </a:solidFill>
              </a:rPr>
              <a:t>[2]=a </a:t>
            </a:r>
            <a:r>
              <a:rPr lang="en-US" dirty="0" err="1" smtClean="0">
                <a:solidFill>
                  <a:srgbClr val="FF0000"/>
                </a:solidFill>
              </a:rPr>
              <a:t>arg</a:t>
            </a:r>
            <a:r>
              <a:rPr lang="en-US" dirty="0" smtClean="0">
                <a:solidFill>
                  <a:srgbClr val="FF0000"/>
                </a:solidFill>
              </a:rPr>
              <a:t>[3]=h</a:t>
            </a:r>
          </a:p>
          <a:p>
            <a:r>
              <a:rPr lang="en-US" dirty="0" smtClean="0">
                <a:solidFill>
                  <a:srgbClr val="FF0000"/>
                </a:solidFill>
              </a:rPr>
              <a:t>Example program </a:t>
            </a:r>
          </a:p>
          <a:p>
            <a:r>
              <a:rPr lang="en-US" dirty="0"/>
              <a:t>#!/bin/bash</a:t>
            </a:r>
          </a:p>
          <a:p>
            <a:r>
              <a:rPr lang="en-US" dirty="0" smtClean="0"/>
              <a:t>Echo “welcome $1 $2 -------------- this file name is $0”</a:t>
            </a:r>
            <a:endParaRPr lang="en-US" dirty="0"/>
          </a:p>
          <a:p>
            <a:endParaRPr lang="en-US" dirty="0" smtClean="0">
              <a:solidFill>
                <a:srgbClr val="FF0000"/>
              </a:solidFill>
            </a:endParaRPr>
          </a:p>
          <a:p>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896882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Shell Variables</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17638"/>
            <a:ext cx="7602696" cy="4938712"/>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537906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r>
              <a:rPr lang="en-US" dirty="0"/>
              <a:t>#!/</a:t>
            </a:r>
            <a:r>
              <a:rPr lang="en-US" dirty="0" smtClean="0"/>
              <a:t>bin/bash</a:t>
            </a:r>
          </a:p>
          <a:p>
            <a:r>
              <a:rPr lang="en-US" dirty="0" smtClean="0"/>
              <a:t>Echo “hello”</a:t>
            </a:r>
          </a:p>
          <a:p>
            <a:r>
              <a:rPr lang="en-US" dirty="0" smtClean="0"/>
              <a:t>Sleep  20</a:t>
            </a:r>
          </a:p>
          <a:p>
            <a:r>
              <a:rPr lang="en-US" dirty="0" smtClean="0"/>
              <a:t>Kill -9 $$</a:t>
            </a:r>
          </a:p>
          <a:p>
            <a:r>
              <a:rPr lang="en-US" dirty="0" smtClean="0"/>
              <a:t>Echo “done”</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467863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Name=</a:t>
            </a:r>
            <a:r>
              <a:rPr lang="en-US" dirty="0" err="1" smtClean="0"/>
              <a:t>ali</a:t>
            </a:r>
            <a:r>
              <a:rPr lang="en-US" dirty="0" smtClean="0"/>
              <a:t>  #no spaces</a:t>
            </a:r>
          </a:p>
          <a:p>
            <a:pPr marL="0" indent="0">
              <a:buNone/>
            </a:pPr>
            <a:r>
              <a:rPr lang="en-US" dirty="0" smtClean="0"/>
              <a:t>Age=40   </a:t>
            </a:r>
            <a:r>
              <a:rPr lang="en-US" dirty="0"/>
              <a:t>#no </a:t>
            </a:r>
            <a:r>
              <a:rPr lang="en-US" dirty="0" smtClean="0"/>
              <a:t>spaces</a:t>
            </a:r>
          </a:p>
          <a:p>
            <a:pPr marL="0" indent="0">
              <a:buNone/>
            </a:pPr>
            <a:r>
              <a:rPr lang="en-US" dirty="0" smtClean="0"/>
              <a:t>Echo “my name is ${name} and my age is ${age}”</a:t>
            </a:r>
          </a:p>
          <a:p>
            <a:pPr marL="0" indent="0">
              <a:buNone/>
            </a:pPr>
            <a:r>
              <a:rPr lang="en-US" dirty="0" smtClean="0"/>
              <a:t>Or</a:t>
            </a:r>
          </a:p>
          <a:p>
            <a:pPr marL="0" indent="0">
              <a:buNone/>
            </a:pPr>
            <a:r>
              <a:rPr lang="en-US" dirty="0" smtClean="0">
                <a:solidFill>
                  <a:srgbClr val="FF0000"/>
                </a:solidFill>
              </a:rPr>
              <a:t>print </a:t>
            </a:r>
            <a:r>
              <a:rPr lang="en-US" dirty="0">
                <a:solidFill>
                  <a:srgbClr val="FF0000"/>
                </a:solidFill>
              </a:rPr>
              <a:t>“my name is </a:t>
            </a:r>
            <a:r>
              <a:rPr lang="en-US" dirty="0" smtClean="0">
                <a:solidFill>
                  <a:srgbClr val="FF0000"/>
                </a:solidFill>
              </a:rPr>
              <a:t>%s </a:t>
            </a:r>
            <a:r>
              <a:rPr lang="en-US" dirty="0">
                <a:solidFill>
                  <a:srgbClr val="FF0000"/>
                </a:solidFill>
              </a:rPr>
              <a:t>and my age </a:t>
            </a:r>
            <a:r>
              <a:rPr lang="en-US" dirty="0" smtClean="0">
                <a:solidFill>
                  <a:srgbClr val="FF0000"/>
                </a:solidFill>
              </a:rPr>
              <a:t>is %d” $name $age</a:t>
            </a:r>
          </a:p>
          <a:p>
            <a:pPr marL="0" indent="0">
              <a:buNone/>
            </a:pPr>
            <a:r>
              <a:rPr lang="en-US" dirty="0" smtClean="0">
                <a:solidFill>
                  <a:srgbClr val="FF0000"/>
                </a:solidFill>
              </a:rPr>
              <a:t>Echo $name</a:t>
            </a:r>
          </a:p>
          <a:p>
            <a:pPr marL="0" indent="0">
              <a:buNone/>
            </a:pPr>
            <a:r>
              <a:rPr lang="en-US" dirty="0" smtClean="0">
                <a:solidFill>
                  <a:srgbClr val="FF0000"/>
                </a:solidFill>
              </a:rPr>
              <a:t>Echo $age</a:t>
            </a:r>
          </a:p>
          <a:p>
            <a:pPr marL="0" indent="0">
              <a:buNone/>
            </a:pPr>
            <a:r>
              <a:rPr lang="en-US" dirty="0" err="1" smtClean="0">
                <a:solidFill>
                  <a:srgbClr val="FF0000"/>
                </a:solidFill>
              </a:rPr>
              <a:t>Printf</a:t>
            </a:r>
            <a:r>
              <a:rPr lang="en-US" dirty="0" smtClean="0">
                <a:solidFill>
                  <a:srgbClr val="FF0000"/>
                </a:solidFill>
              </a:rPr>
              <a:t> $name”\n”</a:t>
            </a:r>
          </a:p>
          <a:p>
            <a:pPr marL="0" indent="0">
              <a:buNone/>
            </a:pPr>
            <a:r>
              <a:rPr lang="en-US" dirty="0" err="1" smtClean="0">
                <a:solidFill>
                  <a:srgbClr val="FF0000"/>
                </a:solidFill>
              </a:rPr>
              <a:t>Printf</a:t>
            </a:r>
            <a:r>
              <a:rPr lang="en-US" dirty="0" smtClean="0">
                <a:solidFill>
                  <a:srgbClr val="FF0000"/>
                </a:solidFill>
              </a:rPr>
              <a:t> $age”\n”</a:t>
            </a:r>
            <a:endParaRPr lang="en-US" dirty="0">
              <a:solidFill>
                <a:srgbClr val="FF0000"/>
              </a:solidFill>
            </a:endParaRPr>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351884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432" y="1371600"/>
            <a:ext cx="8039167" cy="5006850"/>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609852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Mathematical Expressions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2057400"/>
            <a:ext cx="8200126" cy="2963252"/>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85337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issue</a:t>
            </a:r>
            <a:endParaRPr lang="en-US" dirty="0"/>
          </a:p>
        </p:txBody>
      </p:sp>
      <p:sp>
        <p:nvSpPr>
          <p:cNvPr id="3" name="Content Placeholder 2"/>
          <p:cNvSpPr>
            <a:spLocks noGrp="1"/>
          </p:cNvSpPr>
          <p:nvPr>
            <p:ph idx="1"/>
          </p:nvPr>
        </p:nvSpPr>
        <p:spPr/>
        <p:txBody>
          <a:bodyPr>
            <a:normAutofit fontScale="85000" lnSpcReduction="10000"/>
          </a:bodyPr>
          <a:lstStyle/>
          <a:p>
            <a:r>
              <a:rPr lang="en-US" dirty="0"/>
              <a:t>Some user may try to perform </a:t>
            </a:r>
            <a:r>
              <a:rPr lang="en-US" b="1" dirty="0" err="1"/>
              <a:t>setuid</a:t>
            </a:r>
            <a:r>
              <a:rPr lang="en-US" b="1" dirty="0"/>
              <a:t> </a:t>
            </a:r>
            <a:r>
              <a:rPr lang="en-US" dirty="0"/>
              <a:t>based script </a:t>
            </a:r>
            <a:r>
              <a:rPr lang="en-US" b="1" dirty="0"/>
              <a:t>root spoofing</a:t>
            </a:r>
            <a:r>
              <a:rPr lang="en-US" dirty="0"/>
              <a:t>. This is a rare but </a:t>
            </a:r>
            <a:r>
              <a:rPr lang="en-US" dirty="0" smtClean="0"/>
              <a:t>possible attack</a:t>
            </a:r>
            <a:r>
              <a:rPr lang="en-US" dirty="0"/>
              <a:t>. To improve script security and to avoid interpreter spoofing, you need to add </a:t>
            </a:r>
            <a:r>
              <a:rPr lang="en-US" b="1" dirty="0" smtClean="0"/>
              <a:t>– </a:t>
            </a:r>
            <a:r>
              <a:rPr lang="en-US" dirty="0" smtClean="0"/>
              <a:t>after the </a:t>
            </a:r>
            <a:r>
              <a:rPr lang="en-US" b="1" dirty="0"/>
              <a:t>#!/bin/bash</a:t>
            </a:r>
            <a:r>
              <a:rPr lang="en-US" dirty="0"/>
              <a:t>, which disables further option processing so the shell will not accept </a:t>
            </a:r>
            <a:r>
              <a:rPr lang="en-US" dirty="0" err="1" smtClean="0"/>
              <a:t>anyoptions</a:t>
            </a:r>
            <a:r>
              <a:rPr lang="en-US" dirty="0"/>
              <a:t>.</a:t>
            </a:r>
          </a:p>
          <a:p>
            <a:pPr marL="0" indent="0">
              <a:buNone/>
            </a:pPr>
            <a:r>
              <a:rPr lang="en-US" dirty="0"/>
              <a:t>#!/bin/bash -</a:t>
            </a:r>
          </a:p>
          <a:p>
            <a:r>
              <a:rPr lang="en-US" dirty="0"/>
              <a:t>or</a:t>
            </a:r>
          </a:p>
          <a:p>
            <a:pPr marL="0" indent="0">
              <a:buNone/>
            </a:pPr>
            <a:r>
              <a:rPr lang="en-US" dirty="0"/>
              <a:t>#!/bin/bash --</a:t>
            </a:r>
          </a:p>
          <a:p>
            <a:r>
              <a:rPr lang="en-US" dirty="0"/>
              <a:t>Any arguments after the </a:t>
            </a:r>
            <a:r>
              <a:rPr lang="en-US" b="1" dirty="0"/>
              <a:t>-- </a:t>
            </a:r>
            <a:r>
              <a:rPr lang="en-US" dirty="0"/>
              <a:t>are treated as filenames and arguments. An argument of </a:t>
            </a:r>
            <a:r>
              <a:rPr lang="en-US" dirty="0" smtClean="0"/>
              <a:t>– is equivalent </a:t>
            </a:r>
            <a:r>
              <a:rPr lang="en-US" dirty="0"/>
              <a:t>to --.</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714448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if then else</a:t>
            </a:r>
            <a:endParaRPr lang="en-US" dirty="0"/>
          </a:p>
        </p:txBody>
      </p:sp>
      <p:sp>
        <p:nvSpPr>
          <p:cNvPr id="3" name="Content Placeholder 2"/>
          <p:cNvSpPr>
            <a:spLocks noGrp="1"/>
          </p:cNvSpPr>
          <p:nvPr>
            <p:ph idx="1"/>
          </p:nvPr>
        </p:nvSpPr>
        <p:spPr/>
        <p:txBody>
          <a:bodyPr>
            <a:normAutofit fontScale="85000" lnSpcReduction="20000"/>
          </a:bodyPr>
          <a:lstStyle/>
          <a:p>
            <a:r>
              <a:rPr lang="en-US" dirty="0"/>
              <a:t>If given condition is true then command1 is executed otherwise command2 is executed.</a:t>
            </a:r>
            <a:br>
              <a:rPr lang="en-US" dirty="0"/>
            </a:br>
            <a:r>
              <a:rPr lang="en-US" i="1" dirty="0"/>
              <a:t>Syntax:</a:t>
            </a:r>
            <a:r>
              <a:rPr lang="en-US" dirty="0"/>
              <a:t/>
            </a:r>
            <a:br>
              <a:rPr lang="en-US" dirty="0"/>
            </a:br>
            <a:endParaRPr lang="en-US" dirty="0"/>
          </a:p>
          <a:p>
            <a:pPr marL="0" indent="0">
              <a:buNone/>
            </a:pPr>
            <a:r>
              <a:rPr lang="en-US" dirty="0"/>
              <a:t>if </a:t>
            </a:r>
            <a:r>
              <a:rPr lang="en-US" dirty="0" smtClean="0"/>
              <a:t>condition</a:t>
            </a:r>
          </a:p>
          <a:p>
            <a:pPr marL="0" indent="0">
              <a:buNone/>
            </a:pPr>
            <a:r>
              <a:rPr lang="en-US" dirty="0" smtClean="0"/>
              <a:t>then </a:t>
            </a:r>
          </a:p>
          <a:p>
            <a:pPr marL="0" indent="0">
              <a:buNone/>
            </a:pPr>
            <a:r>
              <a:rPr lang="en-US" dirty="0" smtClean="0"/>
              <a:t>condition </a:t>
            </a:r>
            <a:r>
              <a:rPr lang="en-US" dirty="0"/>
              <a:t>is zero (true - 0) execute all commands up to else </a:t>
            </a:r>
            <a:r>
              <a:rPr lang="en-US" dirty="0" smtClean="0"/>
              <a:t>statement</a:t>
            </a:r>
          </a:p>
          <a:p>
            <a:pPr marL="0" indent="0">
              <a:buNone/>
            </a:pPr>
            <a:r>
              <a:rPr lang="en-US" dirty="0" smtClean="0"/>
              <a:t>else </a:t>
            </a:r>
          </a:p>
          <a:p>
            <a:pPr marL="0" indent="0">
              <a:buNone/>
            </a:pPr>
            <a:r>
              <a:rPr lang="en-US" dirty="0" smtClean="0"/>
              <a:t>if </a:t>
            </a:r>
            <a:r>
              <a:rPr lang="en-US" dirty="0"/>
              <a:t>condition is not </a:t>
            </a:r>
            <a:r>
              <a:rPr lang="en-US" dirty="0" smtClean="0"/>
              <a:t>true </a:t>
            </a:r>
            <a:r>
              <a:rPr lang="en-US" dirty="0"/>
              <a:t>then </a:t>
            </a:r>
            <a:r>
              <a:rPr lang="en-US" dirty="0" smtClean="0"/>
              <a:t>execute </a:t>
            </a:r>
            <a:r>
              <a:rPr lang="en-US" dirty="0"/>
              <a:t>all commands up to </a:t>
            </a:r>
            <a:r>
              <a:rPr lang="en-US" dirty="0" smtClean="0"/>
              <a:t>fi</a:t>
            </a:r>
          </a:p>
          <a:p>
            <a:pPr marL="0" indent="0">
              <a:buNone/>
            </a:pPr>
            <a:r>
              <a:rPr lang="en-US" dirty="0" smtClean="0"/>
              <a:t>fi</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976123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if then else</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a:t>
            </a:r>
            <a:r>
              <a:rPr lang="en-US" b="1" dirty="0"/>
              <a:t>if then else </a:t>
            </a:r>
            <a:r>
              <a:rPr lang="en-US" dirty="0"/>
              <a:t>construction is about choice. If a certain condition is met, then </a:t>
            </a:r>
            <a:r>
              <a:rPr lang="en-US" dirty="0" smtClean="0"/>
              <a:t>execute something</a:t>
            </a:r>
            <a:r>
              <a:rPr lang="en-US" dirty="0"/>
              <a:t>, else execute something else. </a:t>
            </a:r>
          </a:p>
          <a:p>
            <a:pPr marL="0" indent="0">
              <a:buNone/>
            </a:pPr>
            <a:r>
              <a:rPr lang="en-US" dirty="0"/>
              <a:t>#!/bin/bash</a:t>
            </a:r>
          </a:p>
          <a:p>
            <a:pPr marL="0" indent="0">
              <a:buNone/>
            </a:pPr>
            <a:r>
              <a:rPr lang="en-US" dirty="0"/>
              <a:t>if [ -f isit.txt ]</a:t>
            </a:r>
          </a:p>
          <a:p>
            <a:pPr marL="0" indent="0">
              <a:buNone/>
            </a:pPr>
            <a:r>
              <a:rPr lang="en-US" dirty="0"/>
              <a:t>then echo isit.txt exists!</a:t>
            </a:r>
          </a:p>
          <a:p>
            <a:pPr marL="0" indent="0">
              <a:buNone/>
            </a:pPr>
            <a:r>
              <a:rPr lang="en-US" dirty="0"/>
              <a:t>else echo isit.txt not found!</a:t>
            </a:r>
          </a:p>
          <a:p>
            <a:pPr marL="0" indent="0">
              <a:buNone/>
            </a:pPr>
            <a:r>
              <a:rPr lang="en-US" dirty="0"/>
              <a:t>fi</a:t>
            </a:r>
          </a:p>
          <a:p>
            <a:r>
              <a:rPr lang="en-US" dirty="0"/>
              <a:t>If we name the above script 'choice', then it executes like this.</a:t>
            </a:r>
          </a:p>
          <a:p>
            <a:pPr marL="0" indent="0">
              <a:buNone/>
            </a:pPr>
            <a:r>
              <a:rPr lang="en-US" dirty="0" smtClean="0"/>
              <a:t>$ </a:t>
            </a:r>
            <a:r>
              <a:rPr lang="en-US" dirty="0"/>
              <a:t>./choice</a:t>
            </a:r>
          </a:p>
          <a:p>
            <a:pPr marL="0" indent="0">
              <a:buNone/>
            </a:pPr>
            <a:r>
              <a:rPr lang="en-US" dirty="0"/>
              <a:t>isit.txt not found</a:t>
            </a:r>
            <a:r>
              <a:rPr lang="en-US" dirty="0" smtClean="0"/>
              <a:t>!</a:t>
            </a:r>
          </a:p>
          <a:p>
            <a:pPr marL="0" indent="0">
              <a:buNone/>
            </a:pPr>
            <a:r>
              <a:rPr lang="en-US" dirty="0" smtClean="0"/>
              <a:t>$ </a:t>
            </a:r>
            <a:r>
              <a:rPr lang="en-US" dirty="0"/>
              <a:t>touch isit.txt</a:t>
            </a:r>
          </a:p>
          <a:p>
            <a:pPr marL="0" indent="0">
              <a:buNone/>
            </a:pPr>
            <a:r>
              <a:rPr lang="en-US" dirty="0" smtClean="0"/>
              <a:t>$ </a:t>
            </a:r>
            <a:r>
              <a:rPr lang="en-US" dirty="0"/>
              <a:t>./choice</a:t>
            </a:r>
          </a:p>
          <a:p>
            <a:pPr marL="0" indent="0">
              <a:buNone/>
            </a:pPr>
            <a:r>
              <a:rPr lang="en-US" dirty="0"/>
              <a:t>isit.txt exists!</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095686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1143000"/>
          </a:xfrm>
        </p:spPr>
        <p:txBody>
          <a:bodyPr>
            <a:noAutofit/>
          </a:bodyPr>
          <a:lstStyle/>
          <a:p>
            <a:r>
              <a:rPr lang="en-US" sz="8000" b="1" dirty="0"/>
              <a:t>scripting</a:t>
            </a:r>
            <a:endParaRPr lang="en-US" sz="8000"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873535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operators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524000"/>
            <a:ext cx="7830688" cy="4363441"/>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612603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447800"/>
            <a:ext cx="7204990" cy="4482542"/>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8952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66678275"/>
              </p:ext>
            </p:extLst>
          </p:nvPr>
        </p:nvGraphicFramePr>
        <p:xfrm>
          <a:off x="762001" y="304801"/>
          <a:ext cx="7383128" cy="5863593"/>
        </p:xfrm>
        <a:graphic>
          <a:graphicData uri="http://schemas.openxmlformats.org/drawingml/2006/table">
            <a:tbl>
              <a:tblPr/>
              <a:tblGrid>
                <a:gridCol w="3691564"/>
                <a:gridCol w="3691564"/>
              </a:tblGrid>
              <a:tr h="411103">
                <a:tc>
                  <a:txBody>
                    <a:bodyPr/>
                    <a:lstStyle/>
                    <a:p>
                      <a:pPr algn="l"/>
                      <a:r>
                        <a:rPr lang="en-US" sz="1600" dirty="0"/>
                        <a:t>Primary</a:t>
                      </a:r>
                    </a:p>
                  </a:txBody>
                  <a:tcPr marL="79403" marR="79403" marT="39701" marB="39701" anchor="ctr">
                    <a:lnL>
                      <a:noFill/>
                    </a:lnL>
                    <a:lnR>
                      <a:noFill/>
                    </a:lnR>
                    <a:lnT>
                      <a:noFill/>
                    </a:lnT>
                    <a:lnB>
                      <a:noFill/>
                    </a:lnB>
                    <a:solidFill>
                      <a:srgbClr val="FFFFFF"/>
                    </a:solidFill>
                  </a:tcPr>
                </a:tc>
                <a:tc>
                  <a:txBody>
                    <a:bodyPr/>
                    <a:lstStyle/>
                    <a:p>
                      <a:pPr algn="l"/>
                      <a:r>
                        <a:rPr lang="en-US" sz="1600"/>
                        <a:t>Meaning</a:t>
                      </a:r>
                    </a:p>
                  </a:txBody>
                  <a:tcPr marL="79403" marR="79403" marT="39701" marB="39701" anchor="ctr">
                    <a:lnL>
                      <a:noFill/>
                    </a:lnL>
                    <a:lnR>
                      <a:noFill/>
                    </a:lnR>
                    <a:lnT>
                      <a:noFill/>
                    </a:lnT>
                    <a:lnB>
                      <a:noFill/>
                    </a:lnB>
                    <a:solidFill>
                      <a:srgbClr val="FFFFFF"/>
                    </a:solidFill>
                  </a:tcPr>
                </a:tc>
              </a:tr>
              <a:tr h="411103">
                <a:tc>
                  <a:txBody>
                    <a:bodyPr/>
                    <a:lstStyle/>
                    <a:p>
                      <a:pPr algn="l"/>
                      <a:r>
                        <a:rPr lang="en-US" sz="1600"/>
                        <a:t>[ -a FILE ]</a:t>
                      </a:r>
                    </a:p>
                  </a:txBody>
                  <a:tcPr marL="79403" marR="79403" marT="39701" marB="39701" anchor="ctr">
                    <a:lnL>
                      <a:noFill/>
                    </a:lnL>
                    <a:lnR>
                      <a:noFill/>
                    </a:lnR>
                    <a:lnT>
                      <a:noFill/>
                    </a:lnT>
                    <a:lnB>
                      <a:noFill/>
                    </a:lnB>
                    <a:solidFill>
                      <a:srgbClr val="FFFFFF"/>
                    </a:solidFill>
                  </a:tcPr>
                </a:tc>
                <a:tc>
                  <a:txBody>
                    <a:bodyPr/>
                    <a:lstStyle/>
                    <a:p>
                      <a:pPr algn="l"/>
                      <a:r>
                        <a:rPr lang="en-US" sz="1600"/>
                        <a:t>True if FILE exists.</a:t>
                      </a:r>
                    </a:p>
                  </a:txBody>
                  <a:tcPr marL="79403" marR="79403" marT="39701" marB="39701" anchor="ctr">
                    <a:lnL>
                      <a:noFill/>
                    </a:lnL>
                    <a:lnR>
                      <a:noFill/>
                    </a:lnR>
                    <a:lnT>
                      <a:noFill/>
                    </a:lnT>
                    <a:lnB>
                      <a:noFill/>
                    </a:lnB>
                    <a:solidFill>
                      <a:srgbClr val="FFFFFF"/>
                    </a:solidFill>
                  </a:tcPr>
                </a:tc>
              </a:tr>
              <a:tr h="721222">
                <a:tc>
                  <a:txBody>
                    <a:bodyPr/>
                    <a:lstStyle/>
                    <a:p>
                      <a:pPr algn="l"/>
                      <a:r>
                        <a:rPr lang="en-US" sz="1600"/>
                        <a:t>[ -b FILE ]</a:t>
                      </a:r>
                    </a:p>
                  </a:txBody>
                  <a:tcPr marL="79403" marR="79403" marT="39701" marB="39701" anchor="ctr">
                    <a:lnL>
                      <a:noFill/>
                    </a:lnL>
                    <a:lnR>
                      <a:noFill/>
                    </a:lnR>
                    <a:lnT>
                      <a:noFill/>
                    </a:lnT>
                    <a:lnB>
                      <a:noFill/>
                    </a:lnB>
                    <a:solidFill>
                      <a:srgbClr val="FFFFFF"/>
                    </a:solidFill>
                  </a:tcPr>
                </a:tc>
                <a:tc>
                  <a:txBody>
                    <a:bodyPr/>
                    <a:lstStyle/>
                    <a:p>
                      <a:pPr algn="l"/>
                      <a:r>
                        <a:rPr lang="en-US" sz="1600"/>
                        <a:t>True if FILE exists and is a block-special file.</a:t>
                      </a:r>
                    </a:p>
                  </a:txBody>
                  <a:tcPr marL="79403" marR="79403" marT="39701" marB="39701" anchor="ctr">
                    <a:lnL>
                      <a:noFill/>
                    </a:lnL>
                    <a:lnR>
                      <a:noFill/>
                    </a:lnR>
                    <a:lnT>
                      <a:noFill/>
                    </a:lnT>
                    <a:lnB>
                      <a:noFill/>
                    </a:lnB>
                    <a:solidFill>
                      <a:srgbClr val="FFFFFF"/>
                    </a:solidFill>
                  </a:tcPr>
                </a:tc>
              </a:tr>
              <a:tr h="721222">
                <a:tc>
                  <a:txBody>
                    <a:bodyPr/>
                    <a:lstStyle/>
                    <a:p>
                      <a:pPr algn="l"/>
                      <a:r>
                        <a:rPr lang="en-US" sz="1600"/>
                        <a:t>[ -c FILE ]</a:t>
                      </a:r>
                    </a:p>
                  </a:txBody>
                  <a:tcPr marL="79403" marR="79403" marT="39701" marB="39701" anchor="ctr">
                    <a:lnL>
                      <a:noFill/>
                    </a:lnL>
                    <a:lnR>
                      <a:noFill/>
                    </a:lnR>
                    <a:lnT>
                      <a:noFill/>
                    </a:lnT>
                    <a:lnB>
                      <a:noFill/>
                    </a:lnB>
                    <a:solidFill>
                      <a:srgbClr val="FFFFFF"/>
                    </a:solidFill>
                  </a:tcPr>
                </a:tc>
                <a:tc>
                  <a:txBody>
                    <a:bodyPr/>
                    <a:lstStyle/>
                    <a:p>
                      <a:pPr algn="l"/>
                      <a:r>
                        <a:rPr lang="en-US" sz="1600"/>
                        <a:t>True if FILE exists and is a character-special file.</a:t>
                      </a:r>
                    </a:p>
                  </a:txBody>
                  <a:tcPr marL="79403" marR="79403" marT="39701" marB="39701" anchor="ctr">
                    <a:lnL>
                      <a:noFill/>
                    </a:lnL>
                    <a:lnR>
                      <a:noFill/>
                    </a:lnR>
                    <a:lnT>
                      <a:noFill/>
                    </a:lnT>
                    <a:lnB>
                      <a:noFill/>
                    </a:lnB>
                    <a:solidFill>
                      <a:srgbClr val="FFFFFF"/>
                    </a:solidFill>
                  </a:tcPr>
                </a:tc>
              </a:tr>
              <a:tr h="411103">
                <a:tc>
                  <a:txBody>
                    <a:bodyPr/>
                    <a:lstStyle/>
                    <a:p>
                      <a:pPr algn="l"/>
                      <a:r>
                        <a:rPr lang="en-US" sz="1600"/>
                        <a:t>[ -d FILE ]</a:t>
                      </a:r>
                    </a:p>
                  </a:txBody>
                  <a:tcPr marL="79403" marR="79403" marT="39701" marB="39701" anchor="ctr">
                    <a:lnL>
                      <a:noFill/>
                    </a:lnL>
                    <a:lnR>
                      <a:noFill/>
                    </a:lnR>
                    <a:lnT>
                      <a:noFill/>
                    </a:lnT>
                    <a:lnB>
                      <a:noFill/>
                    </a:lnB>
                    <a:solidFill>
                      <a:srgbClr val="FFFFFF"/>
                    </a:solidFill>
                  </a:tcPr>
                </a:tc>
                <a:tc>
                  <a:txBody>
                    <a:bodyPr/>
                    <a:lstStyle/>
                    <a:p>
                      <a:pPr algn="l"/>
                      <a:r>
                        <a:rPr lang="en-US" sz="1600"/>
                        <a:t>True if FILE exists and is a directory.</a:t>
                      </a:r>
                    </a:p>
                  </a:txBody>
                  <a:tcPr marL="79403" marR="79403" marT="39701" marB="39701" anchor="ctr">
                    <a:lnL>
                      <a:noFill/>
                    </a:lnL>
                    <a:lnR>
                      <a:noFill/>
                    </a:lnR>
                    <a:lnT>
                      <a:noFill/>
                    </a:lnT>
                    <a:lnB>
                      <a:noFill/>
                    </a:lnB>
                    <a:solidFill>
                      <a:srgbClr val="FFFFFF"/>
                    </a:solidFill>
                  </a:tcPr>
                </a:tc>
              </a:tr>
              <a:tr h="411103">
                <a:tc>
                  <a:txBody>
                    <a:bodyPr/>
                    <a:lstStyle/>
                    <a:p>
                      <a:pPr algn="l"/>
                      <a:r>
                        <a:rPr lang="en-US" sz="1600"/>
                        <a:t>[ -e FILE ]</a:t>
                      </a:r>
                    </a:p>
                  </a:txBody>
                  <a:tcPr marL="79403" marR="79403" marT="39701" marB="39701" anchor="ctr">
                    <a:lnL>
                      <a:noFill/>
                    </a:lnL>
                    <a:lnR>
                      <a:noFill/>
                    </a:lnR>
                    <a:lnT>
                      <a:noFill/>
                    </a:lnT>
                    <a:lnB>
                      <a:noFill/>
                    </a:lnB>
                    <a:solidFill>
                      <a:srgbClr val="FFFFFF"/>
                    </a:solidFill>
                  </a:tcPr>
                </a:tc>
                <a:tc>
                  <a:txBody>
                    <a:bodyPr/>
                    <a:lstStyle/>
                    <a:p>
                      <a:pPr algn="l"/>
                      <a:r>
                        <a:rPr lang="en-US" sz="1600"/>
                        <a:t>True if FILE exists.</a:t>
                      </a:r>
                    </a:p>
                  </a:txBody>
                  <a:tcPr marL="79403" marR="79403" marT="39701" marB="39701" anchor="ctr">
                    <a:lnL>
                      <a:noFill/>
                    </a:lnL>
                    <a:lnR>
                      <a:noFill/>
                    </a:lnR>
                    <a:lnT>
                      <a:noFill/>
                    </a:lnT>
                    <a:lnB>
                      <a:noFill/>
                    </a:lnB>
                    <a:solidFill>
                      <a:srgbClr val="FFFFFF"/>
                    </a:solidFill>
                  </a:tcPr>
                </a:tc>
              </a:tr>
              <a:tr h="411103">
                <a:tc>
                  <a:txBody>
                    <a:bodyPr/>
                    <a:lstStyle/>
                    <a:p>
                      <a:pPr algn="l"/>
                      <a:r>
                        <a:rPr lang="en-US" sz="1600"/>
                        <a:t>[ -f FILE ]</a:t>
                      </a:r>
                    </a:p>
                  </a:txBody>
                  <a:tcPr marL="79403" marR="79403" marT="39701" marB="39701" anchor="ctr">
                    <a:lnL>
                      <a:noFill/>
                    </a:lnL>
                    <a:lnR>
                      <a:noFill/>
                    </a:lnR>
                    <a:lnT>
                      <a:noFill/>
                    </a:lnT>
                    <a:lnB>
                      <a:noFill/>
                    </a:lnB>
                    <a:solidFill>
                      <a:srgbClr val="FFFFFF"/>
                    </a:solidFill>
                  </a:tcPr>
                </a:tc>
                <a:tc>
                  <a:txBody>
                    <a:bodyPr/>
                    <a:lstStyle/>
                    <a:p>
                      <a:pPr algn="l"/>
                      <a:r>
                        <a:rPr lang="en-US" sz="1600" dirty="0"/>
                        <a:t>True if FILE exists and is a regular file.</a:t>
                      </a:r>
                    </a:p>
                  </a:txBody>
                  <a:tcPr marL="79403" marR="79403" marT="39701" marB="39701" anchor="ctr">
                    <a:lnL>
                      <a:noFill/>
                    </a:lnL>
                    <a:lnR>
                      <a:noFill/>
                    </a:lnR>
                    <a:lnT>
                      <a:noFill/>
                    </a:lnT>
                    <a:lnB>
                      <a:noFill/>
                    </a:lnB>
                    <a:solidFill>
                      <a:srgbClr val="FFFFFF"/>
                    </a:solidFill>
                  </a:tcPr>
                </a:tc>
              </a:tr>
              <a:tr h="411103">
                <a:tc>
                  <a:txBody>
                    <a:bodyPr/>
                    <a:lstStyle/>
                    <a:p>
                      <a:pPr algn="l"/>
                      <a:r>
                        <a:rPr lang="en-US" sz="1600"/>
                        <a:t>[ -g FILE ]</a:t>
                      </a:r>
                    </a:p>
                  </a:txBody>
                  <a:tcPr marL="79403" marR="79403" marT="39701" marB="39701" anchor="ctr">
                    <a:lnL>
                      <a:noFill/>
                    </a:lnL>
                    <a:lnR>
                      <a:noFill/>
                    </a:lnR>
                    <a:lnT>
                      <a:noFill/>
                    </a:lnT>
                    <a:lnB>
                      <a:noFill/>
                    </a:lnB>
                    <a:solidFill>
                      <a:srgbClr val="FFFFFF"/>
                    </a:solidFill>
                  </a:tcPr>
                </a:tc>
                <a:tc>
                  <a:txBody>
                    <a:bodyPr/>
                    <a:lstStyle/>
                    <a:p>
                      <a:pPr algn="l"/>
                      <a:r>
                        <a:rPr lang="en-US" sz="1600"/>
                        <a:t>True if FILE exists and its SGID bit is set.</a:t>
                      </a:r>
                    </a:p>
                  </a:txBody>
                  <a:tcPr marL="79403" marR="79403" marT="39701" marB="39701" anchor="ctr">
                    <a:lnL>
                      <a:noFill/>
                    </a:lnL>
                    <a:lnR>
                      <a:noFill/>
                    </a:lnR>
                    <a:lnT>
                      <a:noFill/>
                    </a:lnT>
                    <a:lnB>
                      <a:noFill/>
                    </a:lnB>
                    <a:solidFill>
                      <a:srgbClr val="FFFFFF"/>
                    </a:solidFill>
                  </a:tcPr>
                </a:tc>
              </a:tr>
              <a:tr h="411103">
                <a:tc>
                  <a:txBody>
                    <a:bodyPr/>
                    <a:lstStyle/>
                    <a:p>
                      <a:pPr algn="l"/>
                      <a:r>
                        <a:rPr lang="en-US" sz="1600"/>
                        <a:t>[ -h FILE ]</a:t>
                      </a:r>
                    </a:p>
                  </a:txBody>
                  <a:tcPr marL="79403" marR="79403" marT="39701" marB="39701" anchor="ctr">
                    <a:lnL>
                      <a:noFill/>
                    </a:lnL>
                    <a:lnR>
                      <a:noFill/>
                    </a:lnR>
                    <a:lnT>
                      <a:noFill/>
                    </a:lnT>
                    <a:lnB>
                      <a:noFill/>
                    </a:lnB>
                    <a:solidFill>
                      <a:srgbClr val="FFFFFF"/>
                    </a:solidFill>
                  </a:tcPr>
                </a:tc>
                <a:tc>
                  <a:txBody>
                    <a:bodyPr/>
                    <a:lstStyle/>
                    <a:p>
                      <a:pPr algn="l"/>
                      <a:r>
                        <a:rPr lang="en-US" sz="1600"/>
                        <a:t>True if FILE exists and is a symbolic link.</a:t>
                      </a:r>
                    </a:p>
                  </a:txBody>
                  <a:tcPr marL="79403" marR="79403" marT="39701" marB="39701" anchor="ctr">
                    <a:lnL>
                      <a:noFill/>
                    </a:lnL>
                    <a:lnR>
                      <a:noFill/>
                    </a:lnR>
                    <a:lnT>
                      <a:noFill/>
                    </a:lnT>
                    <a:lnB>
                      <a:noFill/>
                    </a:lnB>
                    <a:solidFill>
                      <a:srgbClr val="FFFFFF"/>
                    </a:solidFill>
                  </a:tcPr>
                </a:tc>
              </a:tr>
              <a:tr h="411103">
                <a:tc>
                  <a:txBody>
                    <a:bodyPr/>
                    <a:lstStyle/>
                    <a:p>
                      <a:pPr algn="l"/>
                      <a:r>
                        <a:rPr lang="en-US" sz="1600"/>
                        <a:t>[ -k FILE ]</a:t>
                      </a:r>
                    </a:p>
                  </a:txBody>
                  <a:tcPr marL="79403" marR="79403" marT="39701" marB="39701" anchor="ctr">
                    <a:lnL>
                      <a:noFill/>
                    </a:lnL>
                    <a:lnR>
                      <a:noFill/>
                    </a:lnR>
                    <a:lnT>
                      <a:noFill/>
                    </a:lnT>
                    <a:lnB>
                      <a:noFill/>
                    </a:lnB>
                    <a:solidFill>
                      <a:srgbClr val="FFFFFF"/>
                    </a:solidFill>
                  </a:tcPr>
                </a:tc>
                <a:tc>
                  <a:txBody>
                    <a:bodyPr/>
                    <a:lstStyle/>
                    <a:p>
                      <a:pPr algn="l"/>
                      <a:r>
                        <a:rPr lang="en-US" sz="1600"/>
                        <a:t>True if FILE exists and its sticky bit is set.</a:t>
                      </a:r>
                    </a:p>
                  </a:txBody>
                  <a:tcPr marL="79403" marR="79403" marT="39701" marB="39701" anchor="ctr">
                    <a:lnL>
                      <a:noFill/>
                    </a:lnL>
                    <a:lnR>
                      <a:noFill/>
                    </a:lnR>
                    <a:lnT>
                      <a:noFill/>
                    </a:lnT>
                    <a:lnB>
                      <a:noFill/>
                    </a:lnB>
                    <a:solidFill>
                      <a:srgbClr val="FFFFFF"/>
                    </a:solidFill>
                  </a:tcPr>
                </a:tc>
              </a:tr>
              <a:tr h="721222">
                <a:tc>
                  <a:txBody>
                    <a:bodyPr/>
                    <a:lstStyle/>
                    <a:p>
                      <a:pPr algn="l"/>
                      <a:r>
                        <a:rPr lang="en-US" sz="1600"/>
                        <a:t>[ -p FILE ]</a:t>
                      </a:r>
                    </a:p>
                  </a:txBody>
                  <a:tcPr marL="79403" marR="79403" marT="39701" marB="39701" anchor="ctr">
                    <a:lnL>
                      <a:noFill/>
                    </a:lnL>
                    <a:lnR>
                      <a:noFill/>
                    </a:lnR>
                    <a:lnT>
                      <a:noFill/>
                    </a:lnT>
                    <a:lnB>
                      <a:noFill/>
                    </a:lnB>
                    <a:solidFill>
                      <a:srgbClr val="FFFFFF"/>
                    </a:solidFill>
                  </a:tcPr>
                </a:tc>
                <a:tc>
                  <a:txBody>
                    <a:bodyPr/>
                    <a:lstStyle/>
                    <a:p>
                      <a:pPr algn="l"/>
                      <a:r>
                        <a:rPr lang="en-US" sz="1600"/>
                        <a:t>True if FILE exists and is a named pipe (FIFO).</a:t>
                      </a:r>
                    </a:p>
                  </a:txBody>
                  <a:tcPr marL="79403" marR="79403" marT="39701" marB="39701" anchor="ctr">
                    <a:lnL>
                      <a:noFill/>
                    </a:lnL>
                    <a:lnR>
                      <a:noFill/>
                    </a:lnR>
                    <a:lnT>
                      <a:noFill/>
                    </a:lnT>
                    <a:lnB>
                      <a:noFill/>
                    </a:lnB>
                    <a:solidFill>
                      <a:srgbClr val="FFFFFF"/>
                    </a:solidFill>
                  </a:tcPr>
                </a:tc>
              </a:tr>
              <a:tr h="411103">
                <a:tc>
                  <a:txBody>
                    <a:bodyPr/>
                    <a:lstStyle/>
                    <a:p>
                      <a:pPr algn="l"/>
                      <a:r>
                        <a:rPr lang="en-US" sz="1600"/>
                        <a:t>[ -r FILE ]</a:t>
                      </a:r>
                    </a:p>
                  </a:txBody>
                  <a:tcPr marL="79403" marR="79403" marT="39701" marB="39701" anchor="ctr">
                    <a:lnL>
                      <a:noFill/>
                    </a:lnL>
                    <a:lnR>
                      <a:noFill/>
                    </a:lnR>
                    <a:lnT>
                      <a:noFill/>
                    </a:lnT>
                    <a:lnB>
                      <a:noFill/>
                    </a:lnB>
                    <a:solidFill>
                      <a:srgbClr val="FFFFFF"/>
                    </a:solidFill>
                  </a:tcPr>
                </a:tc>
                <a:tc>
                  <a:txBody>
                    <a:bodyPr/>
                    <a:lstStyle/>
                    <a:p>
                      <a:pPr algn="l"/>
                      <a:r>
                        <a:rPr lang="en-US" sz="1600" dirty="0"/>
                        <a:t>True if FILE exists and is readable.</a:t>
                      </a:r>
                    </a:p>
                  </a:txBody>
                  <a:tcPr marL="79403" marR="79403" marT="39701" marB="39701" anchor="ctr">
                    <a:lnL>
                      <a:noFill/>
                    </a:lnL>
                    <a:lnR>
                      <a:noFill/>
                    </a:lnR>
                    <a:lnT>
                      <a:noFill/>
                    </a:lnT>
                    <a:lnB>
                      <a:noFill/>
                    </a:lnB>
                    <a:solidFill>
                      <a:srgbClr val="FFFFFF"/>
                    </a:solidFill>
                  </a:tcPr>
                </a:tc>
              </a:tr>
            </a:tbl>
          </a:graphicData>
        </a:graphic>
      </p:graphicFrame>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324687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32502225"/>
              </p:ext>
            </p:extLst>
          </p:nvPr>
        </p:nvGraphicFramePr>
        <p:xfrm>
          <a:off x="838200" y="609600"/>
          <a:ext cx="7626324" cy="5440364"/>
        </p:xfrm>
        <a:graphic>
          <a:graphicData uri="http://schemas.openxmlformats.org/drawingml/2006/table">
            <a:tbl>
              <a:tblPr/>
              <a:tblGrid>
                <a:gridCol w="3813162"/>
                <a:gridCol w="3813162"/>
              </a:tblGrid>
              <a:tr h="656596">
                <a:tc>
                  <a:txBody>
                    <a:bodyPr/>
                    <a:lstStyle/>
                    <a:p>
                      <a:pPr algn="l"/>
                      <a:r>
                        <a:rPr lang="en-US" sz="1500"/>
                        <a:t>[ -s FILE ]</a:t>
                      </a:r>
                    </a:p>
                  </a:txBody>
                  <a:tcPr marL="78034" marR="78034" marT="39017" marB="39017" anchor="ctr">
                    <a:lnL>
                      <a:noFill/>
                    </a:lnL>
                    <a:lnR>
                      <a:noFill/>
                    </a:lnR>
                    <a:lnT>
                      <a:noFill/>
                    </a:lnT>
                    <a:lnB>
                      <a:noFill/>
                    </a:lnB>
                    <a:solidFill>
                      <a:srgbClr val="FFFFFF"/>
                    </a:solidFill>
                  </a:tcPr>
                </a:tc>
                <a:tc>
                  <a:txBody>
                    <a:bodyPr/>
                    <a:lstStyle/>
                    <a:p>
                      <a:pPr algn="l"/>
                      <a:r>
                        <a:rPr lang="en-US" sz="1500"/>
                        <a:t>True if FILE exists and has a size greater than zero.</a:t>
                      </a:r>
                    </a:p>
                  </a:txBody>
                  <a:tcPr marL="78034" marR="78034" marT="39017" marB="39017" anchor="ctr">
                    <a:lnL>
                      <a:noFill/>
                    </a:lnL>
                    <a:lnR>
                      <a:noFill/>
                    </a:lnR>
                    <a:lnT>
                      <a:noFill/>
                    </a:lnT>
                    <a:lnB>
                      <a:noFill/>
                    </a:lnB>
                    <a:solidFill>
                      <a:srgbClr val="FFFFFF"/>
                    </a:solidFill>
                  </a:tcPr>
                </a:tc>
              </a:tr>
              <a:tr h="656596">
                <a:tc>
                  <a:txBody>
                    <a:bodyPr/>
                    <a:lstStyle/>
                    <a:p>
                      <a:pPr algn="l"/>
                      <a:r>
                        <a:rPr lang="en-US" sz="1500"/>
                        <a:t>[ -t FD ]</a:t>
                      </a:r>
                    </a:p>
                  </a:txBody>
                  <a:tcPr marL="78034" marR="78034" marT="39017" marB="39017" anchor="ctr">
                    <a:lnL>
                      <a:noFill/>
                    </a:lnL>
                    <a:lnR>
                      <a:noFill/>
                    </a:lnR>
                    <a:lnT>
                      <a:noFill/>
                    </a:lnT>
                    <a:lnB>
                      <a:noFill/>
                    </a:lnB>
                    <a:solidFill>
                      <a:srgbClr val="FFFFFF"/>
                    </a:solidFill>
                  </a:tcPr>
                </a:tc>
                <a:tc>
                  <a:txBody>
                    <a:bodyPr/>
                    <a:lstStyle/>
                    <a:p>
                      <a:pPr algn="l"/>
                      <a:r>
                        <a:rPr lang="en-US" sz="1500"/>
                        <a:t>True if file descriptor FD is open and refers to a terminal.</a:t>
                      </a:r>
                    </a:p>
                  </a:txBody>
                  <a:tcPr marL="78034" marR="78034" marT="39017" marB="39017" anchor="ctr">
                    <a:lnL>
                      <a:noFill/>
                    </a:lnL>
                    <a:lnR>
                      <a:noFill/>
                    </a:lnR>
                    <a:lnT>
                      <a:noFill/>
                    </a:lnT>
                    <a:lnB>
                      <a:noFill/>
                    </a:lnB>
                    <a:solidFill>
                      <a:srgbClr val="FFFFFF"/>
                    </a:solidFill>
                  </a:tcPr>
                </a:tc>
              </a:tr>
              <a:tr h="656596">
                <a:tc>
                  <a:txBody>
                    <a:bodyPr/>
                    <a:lstStyle/>
                    <a:p>
                      <a:pPr algn="l"/>
                      <a:r>
                        <a:rPr lang="en-US" sz="1500"/>
                        <a:t>[ -u FILE ]</a:t>
                      </a:r>
                    </a:p>
                  </a:txBody>
                  <a:tcPr marL="78034" marR="78034" marT="39017" marB="39017" anchor="ctr">
                    <a:lnL>
                      <a:noFill/>
                    </a:lnL>
                    <a:lnR>
                      <a:noFill/>
                    </a:lnR>
                    <a:lnT>
                      <a:noFill/>
                    </a:lnT>
                    <a:lnB>
                      <a:noFill/>
                    </a:lnB>
                    <a:solidFill>
                      <a:srgbClr val="FFFFFF"/>
                    </a:solidFill>
                  </a:tcPr>
                </a:tc>
                <a:tc>
                  <a:txBody>
                    <a:bodyPr/>
                    <a:lstStyle/>
                    <a:p>
                      <a:pPr algn="l"/>
                      <a:r>
                        <a:rPr lang="en-US" sz="1500"/>
                        <a:t>True if FILE exists and its SUID (set user ID) bit is set.</a:t>
                      </a:r>
                    </a:p>
                  </a:txBody>
                  <a:tcPr marL="78034" marR="78034" marT="39017" marB="39017" anchor="ctr">
                    <a:lnL>
                      <a:noFill/>
                    </a:lnL>
                    <a:lnR>
                      <a:noFill/>
                    </a:lnR>
                    <a:lnT>
                      <a:noFill/>
                    </a:lnT>
                    <a:lnB>
                      <a:noFill/>
                    </a:lnB>
                    <a:solidFill>
                      <a:srgbClr val="FFFFFF"/>
                    </a:solidFill>
                  </a:tcPr>
                </a:tc>
              </a:tr>
              <a:tr h="375197">
                <a:tc>
                  <a:txBody>
                    <a:bodyPr/>
                    <a:lstStyle/>
                    <a:p>
                      <a:pPr algn="l"/>
                      <a:r>
                        <a:rPr lang="en-US" sz="1500"/>
                        <a:t>[ -w FILE ]</a:t>
                      </a:r>
                    </a:p>
                  </a:txBody>
                  <a:tcPr marL="78034" marR="78034" marT="39017" marB="39017" anchor="ctr">
                    <a:lnL>
                      <a:noFill/>
                    </a:lnL>
                    <a:lnR>
                      <a:noFill/>
                    </a:lnR>
                    <a:lnT>
                      <a:noFill/>
                    </a:lnT>
                    <a:lnB>
                      <a:noFill/>
                    </a:lnB>
                    <a:solidFill>
                      <a:srgbClr val="FFFFFF"/>
                    </a:solidFill>
                  </a:tcPr>
                </a:tc>
                <a:tc>
                  <a:txBody>
                    <a:bodyPr/>
                    <a:lstStyle/>
                    <a:p>
                      <a:pPr algn="l"/>
                      <a:r>
                        <a:rPr lang="en-US" sz="1500"/>
                        <a:t>True if FILE exists and is writable.</a:t>
                      </a:r>
                    </a:p>
                  </a:txBody>
                  <a:tcPr marL="78034" marR="78034" marT="39017" marB="39017" anchor="ctr">
                    <a:lnL>
                      <a:noFill/>
                    </a:lnL>
                    <a:lnR>
                      <a:noFill/>
                    </a:lnR>
                    <a:lnT>
                      <a:noFill/>
                    </a:lnT>
                    <a:lnB>
                      <a:noFill/>
                    </a:lnB>
                    <a:solidFill>
                      <a:srgbClr val="FFFFFF"/>
                    </a:solidFill>
                  </a:tcPr>
                </a:tc>
              </a:tr>
              <a:tr h="375197">
                <a:tc>
                  <a:txBody>
                    <a:bodyPr/>
                    <a:lstStyle/>
                    <a:p>
                      <a:pPr algn="l"/>
                      <a:r>
                        <a:rPr lang="en-US" sz="1500"/>
                        <a:t>[ -x FILE ]</a:t>
                      </a:r>
                    </a:p>
                  </a:txBody>
                  <a:tcPr marL="78034" marR="78034" marT="39017" marB="39017" anchor="ctr">
                    <a:lnL>
                      <a:noFill/>
                    </a:lnL>
                    <a:lnR>
                      <a:noFill/>
                    </a:lnR>
                    <a:lnT>
                      <a:noFill/>
                    </a:lnT>
                    <a:lnB>
                      <a:noFill/>
                    </a:lnB>
                    <a:solidFill>
                      <a:srgbClr val="FFFFFF"/>
                    </a:solidFill>
                  </a:tcPr>
                </a:tc>
                <a:tc>
                  <a:txBody>
                    <a:bodyPr/>
                    <a:lstStyle/>
                    <a:p>
                      <a:pPr algn="l"/>
                      <a:r>
                        <a:rPr lang="en-US" sz="1500"/>
                        <a:t>True if FILE exists and is executable.</a:t>
                      </a:r>
                    </a:p>
                  </a:txBody>
                  <a:tcPr marL="78034" marR="78034" marT="39017" marB="39017" anchor="ctr">
                    <a:lnL>
                      <a:noFill/>
                    </a:lnL>
                    <a:lnR>
                      <a:noFill/>
                    </a:lnR>
                    <a:lnT>
                      <a:noFill/>
                    </a:lnT>
                    <a:lnB>
                      <a:noFill/>
                    </a:lnB>
                    <a:solidFill>
                      <a:srgbClr val="FFFFFF"/>
                    </a:solidFill>
                  </a:tcPr>
                </a:tc>
              </a:tr>
              <a:tr h="656596">
                <a:tc>
                  <a:txBody>
                    <a:bodyPr/>
                    <a:lstStyle/>
                    <a:p>
                      <a:pPr algn="l"/>
                      <a:r>
                        <a:rPr lang="en-US" sz="1500"/>
                        <a:t>[ -O FILE ]</a:t>
                      </a:r>
                    </a:p>
                  </a:txBody>
                  <a:tcPr marL="78034" marR="78034" marT="39017" marB="39017" anchor="ctr">
                    <a:lnL>
                      <a:noFill/>
                    </a:lnL>
                    <a:lnR>
                      <a:noFill/>
                    </a:lnR>
                    <a:lnT>
                      <a:noFill/>
                    </a:lnT>
                    <a:lnB>
                      <a:noFill/>
                    </a:lnB>
                    <a:solidFill>
                      <a:srgbClr val="FFFFFF"/>
                    </a:solidFill>
                  </a:tcPr>
                </a:tc>
                <a:tc>
                  <a:txBody>
                    <a:bodyPr/>
                    <a:lstStyle/>
                    <a:p>
                      <a:pPr algn="l"/>
                      <a:r>
                        <a:rPr lang="en-US" sz="1500"/>
                        <a:t>True if FILE exists and is owned by the effective user ID.</a:t>
                      </a:r>
                    </a:p>
                  </a:txBody>
                  <a:tcPr marL="78034" marR="78034" marT="39017" marB="39017" anchor="ctr">
                    <a:lnL>
                      <a:noFill/>
                    </a:lnL>
                    <a:lnR>
                      <a:noFill/>
                    </a:lnR>
                    <a:lnT>
                      <a:noFill/>
                    </a:lnT>
                    <a:lnB>
                      <a:noFill/>
                    </a:lnB>
                    <a:solidFill>
                      <a:srgbClr val="FFFFFF"/>
                    </a:solidFill>
                  </a:tcPr>
                </a:tc>
              </a:tr>
              <a:tr h="656596">
                <a:tc>
                  <a:txBody>
                    <a:bodyPr/>
                    <a:lstStyle/>
                    <a:p>
                      <a:pPr algn="l"/>
                      <a:r>
                        <a:rPr lang="en-US" sz="1500"/>
                        <a:t>[ -G FILE ]</a:t>
                      </a:r>
                    </a:p>
                  </a:txBody>
                  <a:tcPr marL="78034" marR="78034" marT="39017" marB="39017" anchor="ctr">
                    <a:lnL>
                      <a:noFill/>
                    </a:lnL>
                    <a:lnR>
                      <a:noFill/>
                    </a:lnR>
                    <a:lnT>
                      <a:noFill/>
                    </a:lnT>
                    <a:lnB>
                      <a:noFill/>
                    </a:lnB>
                    <a:solidFill>
                      <a:srgbClr val="FFFFFF"/>
                    </a:solidFill>
                  </a:tcPr>
                </a:tc>
                <a:tc>
                  <a:txBody>
                    <a:bodyPr/>
                    <a:lstStyle/>
                    <a:p>
                      <a:pPr algn="l"/>
                      <a:r>
                        <a:rPr lang="en-US" sz="1500"/>
                        <a:t>True if FILE exists and is owned by the effective group ID.</a:t>
                      </a:r>
                    </a:p>
                  </a:txBody>
                  <a:tcPr marL="78034" marR="78034" marT="39017" marB="39017" anchor="ctr">
                    <a:lnL>
                      <a:noFill/>
                    </a:lnL>
                    <a:lnR>
                      <a:noFill/>
                    </a:lnR>
                    <a:lnT>
                      <a:noFill/>
                    </a:lnT>
                    <a:lnB>
                      <a:noFill/>
                    </a:lnB>
                    <a:solidFill>
                      <a:srgbClr val="FFFFFF"/>
                    </a:solidFill>
                  </a:tcPr>
                </a:tc>
              </a:tr>
              <a:tr h="375197">
                <a:tc>
                  <a:txBody>
                    <a:bodyPr/>
                    <a:lstStyle/>
                    <a:p>
                      <a:pPr algn="l"/>
                      <a:r>
                        <a:rPr lang="en-US" sz="1500"/>
                        <a:t>[ -L FILE ]</a:t>
                      </a:r>
                    </a:p>
                  </a:txBody>
                  <a:tcPr marL="78034" marR="78034" marT="39017" marB="39017" anchor="ctr">
                    <a:lnL>
                      <a:noFill/>
                    </a:lnL>
                    <a:lnR>
                      <a:noFill/>
                    </a:lnR>
                    <a:lnT>
                      <a:noFill/>
                    </a:lnT>
                    <a:lnB>
                      <a:noFill/>
                    </a:lnB>
                    <a:solidFill>
                      <a:srgbClr val="FFFFFF"/>
                    </a:solidFill>
                  </a:tcPr>
                </a:tc>
                <a:tc>
                  <a:txBody>
                    <a:bodyPr/>
                    <a:lstStyle/>
                    <a:p>
                      <a:pPr algn="l"/>
                      <a:r>
                        <a:rPr lang="en-US" sz="1500"/>
                        <a:t>True if FILE exists and is a symbolic link.</a:t>
                      </a:r>
                    </a:p>
                  </a:txBody>
                  <a:tcPr marL="78034" marR="78034" marT="39017" marB="39017" anchor="ctr">
                    <a:lnL>
                      <a:noFill/>
                    </a:lnL>
                    <a:lnR>
                      <a:noFill/>
                    </a:lnR>
                    <a:lnT>
                      <a:noFill/>
                    </a:lnT>
                    <a:lnB>
                      <a:noFill/>
                    </a:lnB>
                    <a:solidFill>
                      <a:srgbClr val="FFFFFF"/>
                    </a:solidFill>
                  </a:tcPr>
                </a:tc>
              </a:tr>
              <a:tr h="656596">
                <a:tc>
                  <a:txBody>
                    <a:bodyPr/>
                    <a:lstStyle/>
                    <a:p>
                      <a:pPr algn="l"/>
                      <a:r>
                        <a:rPr lang="en-US" sz="1500"/>
                        <a:t>[ -N FILE ]</a:t>
                      </a:r>
                    </a:p>
                  </a:txBody>
                  <a:tcPr marL="78034" marR="78034" marT="39017" marB="39017" anchor="ctr">
                    <a:lnL>
                      <a:noFill/>
                    </a:lnL>
                    <a:lnR>
                      <a:noFill/>
                    </a:lnR>
                    <a:lnT>
                      <a:noFill/>
                    </a:lnT>
                    <a:lnB>
                      <a:noFill/>
                    </a:lnB>
                    <a:solidFill>
                      <a:srgbClr val="FFFFFF"/>
                    </a:solidFill>
                  </a:tcPr>
                </a:tc>
                <a:tc>
                  <a:txBody>
                    <a:bodyPr/>
                    <a:lstStyle/>
                    <a:p>
                      <a:pPr algn="l"/>
                      <a:r>
                        <a:rPr lang="en-US" sz="1500"/>
                        <a:t>True if FILE exists and has been modified since it was last read.</a:t>
                      </a:r>
                    </a:p>
                  </a:txBody>
                  <a:tcPr marL="78034" marR="78034" marT="39017" marB="39017" anchor="ctr">
                    <a:lnL>
                      <a:noFill/>
                    </a:lnL>
                    <a:lnR>
                      <a:noFill/>
                    </a:lnR>
                    <a:lnT>
                      <a:noFill/>
                    </a:lnT>
                    <a:lnB>
                      <a:noFill/>
                    </a:lnB>
                    <a:solidFill>
                      <a:srgbClr val="FFFFFF"/>
                    </a:solidFill>
                  </a:tcPr>
                </a:tc>
              </a:tr>
              <a:tr h="375197">
                <a:tc>
                  <a:txBody>
                    <a:bodyPr/>
                    <a:lstStyle/>
                    <a:p>
                      <a:pPr algn="l"/>
                      <a:r>
                        <a:rPr lang="en-US" sz="1500"/>
                        <a:t>[ -S FILE ]</a:t>
                      </a:r>
                    </a:p>
                  </a:txBody>
                  <a:tcPr marL="78034" marR="78034" marT="39017" marB="39017" anchor="ctr">
                    <a:lnL>
                      <a:noFill/>
                    </a:lnL>
                    <a:lnR>
                      <a:noFill/>
                    </a:lnR>
                    <a:lnT>
                      <a:noFill/>
                    </a:lnT>
                    <a:lnB>
                      <a:noFill/>
                    </a:lnB>
                    <a:solidFill>
                      <a:srgbClr val="FFFFFF"/>
                    </a:solidFill>
                  </a:tcPr>
                </a:tc>
                <a:tc>
                  <a:txBody>
                    <a:bodyPr/>
                    <a:lstStyle/>
                    <a:p>
                      <a:pPr algn="l"/>
                      <a:r>
                        <a:rPr lang="en-US" sz="1500" dirty="0"/>
                        <a:t>True if FILE exists and is a socket.</a:t>
                      </a:r>
                    </a:p>
                  </a:txBody>
                  <a:tcPr marL="78034" marR="78034" marT="39017" marB="39017" anchor="ctr">
                    <a:lnL>
                      <a:noFill/>
                    </a:lnL>
                    <a:lnR>
                      <a:noFill/>
                    </a:lnR>
                    <a:lnT>
                      <a:noFill/>
                    </a:lnT>
                    <a:lnB>
                      <a:noFill/>
                    </a:lnB>
                    <a:solidFill>
                      <a:srgbClr val="FFFFFF"/>
                    </a:solidFill>
                  </a:tcPr>
                </a:tc>
              </a:tr>
            </a:tbl>
          </a:graphicData>
        </a:graphic>
      </p:graphicFrame>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3414137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07604918"/>
              </p:ext>
            </p:extLst>
          </p:nvPr>
        </p:nvGraphicFramePr>
        <p:xfrm>
          <a:off x="304797" y="76202"/>
          <a:ext cx="7848602" cy="6476997"/>
        </p:xfrm>
        <a:graphic>
          <a:graphicData uri="http://schemas.openxmlformats.org/drawingml/2006/table">
            <a:tbl>
              <a:tblPr/>
              <a:tblGrid>
                <a:gridCol w="3924301"/>
                <a:gridCol w="3924301"/>
              </a:tblGrid>
              <a:tr h="681789">
                <a:tc>
                  <a:txBody>
                    <a:bodyPr/>
                    <a:lstStyle/>
                    <a:p>
                      <a:pPr algn="l"/>
                      <a:r>
                        <a:rPr lang="en-US" sz="900" dirty="0"/>
                        <a:t>[ FILE1 -</a:t>
                      </a:r>
                      <a:r>
                        <a:rPr lang="en-US" sz="900" dirty="0" err="1"/>
                        <a:t>nt</a:t>
                      </a:r>
                      <a:r>
                        <a:rPr lang="en-US" sz="900" dirty="0"/>
                        <a:t> FILE2 ]</a:t>
                      </a:r>
                    </a:p>
                  </a:txBody>
                  <a:tcPr marL="47642" marR="47642" marT="23821" marB="23821" anchor="ctr">
                    <a:lnL>
                      <a:noFill/>
                    </a:lnL>
                    <a:lnR>
                      <a:noFill/>
                    </a:lnR>
                    <a:lnT>
                      <a:noFill/>
                    </a:lnT>
                    <a:lnB>
                      <a:noFill/>
                    </a:lnB>
                    <a:solidFill>
                      <a:srgbClr val="FFFFFF"/>
                    </a:solidFill>
                  </a:tcPr>
                </a:tc>
                <a:tc>
                  <a:txBody>
                    <a:bodyPr/>
                    <a:lstStyle/>
                    <a:p>
                      <a:pPr algn="l"/>
                      <a:r>
                        <a:rPr lang="en-US" sz="900"/>
                        <a:t>True if FILE1 has been changed more recently than FILE2, or if FILE1 exists and FILE2 does not.</a:t>
                      </a:r>
                    </a:p>
                  </a:txBody>
                  <a:tcPr marL="47642" marR="47642" marT="23821" marB="23821" anchor="ctr">
                    <a:lnL>
                      <a:noFill/>
                    </a:lnL>
                    <a:lnR>
                      <a:noFill/>
                    </a:lnR>
                    <a:lnT>
                      <a:noFill/>
                    </a:lnT>
                    <a:lnB>
                      <a:noFill/>
                    </a:lnB>
                    <a:solidFill>
                      <a:srgbClr val="FFFFFF"/>
                    </a:solidFill>
                  </a:tcPr>
                </a:tc>
              </a:tr>
              <a:tr h="477253">
                <a:tc>
                  <a:txBody>
                    <a:bodyPr/>
                    <a:lstStyle/>
                    <a:p>
                      <a:pPr algn="l"/>
                      <a:r>
                        <a:rPr lang="en-US" sz="900"/>
                        <a:t>[ FILE1 -ot FILE2 ]</a:t>
                      </a:r>
                    </a:p>
                  </a:txBody>
                  <a:tcPr marL="47642" marR="47642" marT="23821" marB="23821" anchor="ctr">
                    <a:lnL>
                      <a:noFill/>
                    </a:lnL>
                    <a:lnR>
                      <a:noFill/>
                    </a:lnR>
                    <a:lnT>
                      <a:noFill/>
                    </a:lnT>
                    <a:lnB>
                      <a:noFill/>
                    </a:lnB>
                    <a:solidFill>
                      <a:srgbClr val="FFFFFF"/>
                    </a:solidFill>
                  </a:tcPr>
                </a:tc>
                <a:tc>
                  <a:txBody>
                    <a:bodyPr/>
                    <a:lstStyle/>
                    <a:p>
                      <a:pPr algn="l"/>
                      <a:r>
                        <a:rPr lang="en-US" sz="900"/>
                        <a:t>True if FILE1 is older than FILE2, or is FILE2 exists and FILE1 does not.</a:t>
                      </a:r>
                    </a:p>
                  </a:txBody>
                  <a:tcPr marL="47642" marR="47642" marT="23821" marB="23821" anchor="ctr">
                    <a:lnL>
                      <a:noFill/>
                    </a:lnL>
                    <a:lnR>
                      <a:noFill/>
                    </a:lnR>
                    <a:lnT>
                      <a:noFill/>
                    </a:lnT>
                    <a:lnB>
                      <a:noFill/>
                    </a:lnB>
                    <a:solidFill>
                      <a:srgbClr val="FFFFFF"/>
                    </a:solidFill>
                  </a:tcPr>
                </a:tc>
              </a:tr>
              <a:tr h="477253">
                <a:tc>
                  <a:txBody>
                    <a:bodyPr/>
                    <a:lstStyle/>
                    <a:p>
                      <a:pPr algn="l"/>
                      <a:r>
                        <a:rPr lang="en-US" sz="900"/>
                        <a:t>[ FILE1 -ef FILE2 ]</a:t>
                      </a:r>
                    </a:p>
                  </a:txBody>
                  <a:tcPr marL="47642" marR="47642" marT="23821" marB="23821" anchor="ctr">
                    <a:lnL>
                      <a:noFill/>
                    </a:lnL>
                    <a:lnR>
                      <a:noFill/>
                    </a:lnR>
                    <a:lnT>
                      <a:noFill/>
                    </a:lnT>
                    <a:lnB>
                      <a:noFill/>
                    </a:lnB>
                    <a:solidFill>
                      <a:srgbClr val="FFFFFF"/>
                    </a:solidFill>
                  </a:tcPr>
                </a:tc>
                <a:tc>
                  <a:txBody>
                    <a:bodyPr/>
                    <a:lstStyle/>
                    <a:p>
                      <a:pPr algn="l"/>
                      <a:r>
                        <a:rPr lang="en-US" sz="900"/>
                        <a:t>True if FILE1 and FILE2 refer to the same device and inode numbers.</a:t>
                      </a:r>
                    </a:p>
                  </a:txBody>
                  <a:tcPr marL="47642" marR="47642" marT="23821" marB="23821" anchor="ctr">
                    <a:lnL>
                      <a:noFill/>
                    </a:lnL>
                    <a:lnR>
                      <a:noFill/>
                    </a:lnR>
                    <a:lnT>
                      <a:noFill/>
                    </a:lnT>
                    <a:lnB>
                      <a:noFill/>
                    </a:lnB>
                    <a:solidFill>
                      <a:srgbClr val="FFFFFF"/>
                    </a:solidFill>
                  </a:tcPr>
                </a:tc>
              </a:tr>
              <a:tr h="477253">
                <a:tc>
                  <a:txBody>
                    <a:bodyPr/>
                    <a:lstStyle/>
                    <a:p>
                      <a:pPr algn="l"/>
                      <a:r>
                        <a:rPr lang="en-US" sz="900"/>
                        <a:t>[ -o OPTIONNAME ]</a:t>
                      </a:r>
                    </a:p>
                  </a:txBody>
                  <a:tcPr marL="47642" marR="47642" marT="23821" marB="23821" anchor="ctr">
                    <a:lnL>
                      <a:noFill/>
                    </a:lnL>
                    <a:lnR>
                      <a:noFill/>
                    </a:lnR>
                    <a:lnT>
                      <a:noFill/>
                    </a:lnT>
                    <a:lnB>
                      <a:noFill/>
                    </a:lnB>
                    <a:solidFill>
                      <a:srgbClr val="FFFFFF"/>
                    </a:solidFill>
                  </a:tcPr>
                </a:tc>
                <a:tc>
                  <a:txBody>
                    <a:bodyPr/>
                    <a:lstStyle/>
                    <a:p>
                      <a:pPr algn="l"/>
                      <a:r>
                        <a:rPr lang="en-US" sz="900"/>
                        <a:t>True if shell option "OPTIONNAME" is enabled.</a:t>
                      </a:r>
                    </a:p>
                  </a:txBody>
                  <a:tcPr marL="47642" marR="47642" marT="23821" marB="23821" anchor="ctr">
                    <a:lnL>
                      <a:noFill/>
                    </a:lnL>
                    <a:lnR>
                      <a:noFill/>
                    </a:lnR>
                    <a:lnT>
                      <a:noFill/>
                    </a:lnT>
                    <a:lnB>
                      <a:noFill/>
                    </a:lnB>
                    <a:solidFill>
                      <a:srgbClr val="FFFFFF"/>
                    </a:solidFill>
                  </a:tcPr>
                </a:tc>
              </a:tr>
              <a:tr h="272715">
                <a:tc>
                  <a:txBody>
                    <a:bodyPr/>
                    <a:lstStyle/>
                    <a:p>
                      <a:pPr algn="l"/>
                      <a:r>
                        <a:rPr lang="en-US" sz="900"/>
                        <a:t>[ -z STRING ]</a:t>
                      </a:r>
                    </a:p>
                  </a:txBody>
                  <a:tcPr marL="47642" marR="47642" marT="23821" marB="23821" anchor="ctr">
                    <a:lnL>
                      <a:noFill/>
                    </a:lnL>
                    <a:lnR>
                      <a:noFill/>
                    </a:lnR>
                    <a:lnT>
                      <a:noFill/>
                    </a:lnT>
                    <a:lnB>
                      <a:noFill/>
                    </a:lnB>
                    <a:solidFill>
                      <a:srgbClr val="FFFFFF"/>
                    </a:solidFill>
                  </a:tcPr>
                </a:tc>
                <a:tc>
                  <a:txBody>
                    <a:bodyPr/>
                    <a:lstStyle/>
                    <a:p>
                      <a:pPr algn="l"/>
                      <a:r>
                        <a:rPr lang="en-US" sz="900"/>
                        <a:t>True of the length if "STRING" is zero.</a:t>
                      </a:r>
                    </a:p>
                  </a:txBody>
                  <a:tcPr marL="47642" marR="47642" marT="23821" marB="23821" anchor="ctr">
                    <a:lnL>
                      <a:noFill/>
                    </a:lnL>
                    <a:lnR>
                      <a:noFill/>
                    </a:lnR>
                    <a:lnT>
                      <a:noFill/>
                    </a:lnT>
                    <a:lnB>
                      <a:noFill/>
                    </a:lnB>
                    <a:solidFill>
                      <a:srgbClr val="FFFFFF"/>
                    </a:solidFill>
                  </a:tcPr>
                </a:tc>
              </a:tr>
              <a:tr h="272715">
                <a:tc>
                  <a:txBody>
                    <a:bodyPr/>
                    <a:lstStyle/>
                    <a:p>
                      <a:pPr algn="l"/>
                      <a:r>
                        <a:rPr lang="en-US" sz="900"/>
                        <a:t>[ -n STRING ] or [ STRING ]</a:t>
                      </a:r>
                    </a:p>
                  </a:txBody>
                  <a:tcPr marL="47642" marR="47642" marT="23821" marB="23821" anchor="ctr">
                    <a:lnL>
                      <a:noFill/>
                    </a:lnL>
                    <a:lnR>
                      <a:noFill/>
                    </a:lnR>
                    <a:lnT>
                      <a:noFill/>
                    </a:lnT>
                    <a:lnB>
                      <a:noFill/>
                    </a:lnB>
                    <a:solidFill>
                      <a:srgbClr val="FFFFFF"/>
                    </a:solidFill>
                  </a:tcPr>
                </a:tc>
                <a:tc>
                  <a:txBody>
                    <a:bodyPr/>
                    <a:lstStyle/>
                    <a:p>
                      <a:pPr algn="l"/>
                      <a:r>
                        <a:rPr lang="en-US" sz="900"/>
                        <a:t>True if the length of "STRING" is non-zero.</a:t>
                      </a:r>
                    </a:p>
                  </a:txBody>
                  <a:tcPr marL="47642" marR="47642" marT="23821" marB="23821" anchor="ctr">
                    <a:lnL>
                      <a:noFill/>
                    </a:lnL>
                    <a:lnR>
                      <a:noFill/>
                    </a:lnR>
                    <a:lnT>
                      <a:noFill/>
                    </a:lnT>
                    <a:lnB>
                      <a:noFill/>
                    </a:lnB>
                    <a:solidFill>
                      <a:srgbClr val="FFFFFF"/>
                    </a:solidFill>
                  </a:tcPr>
                </a:tc>
              </a:tr>
              <a:tr h="681789">
                <a:tc>
                  <a:txBody>
                    <a:bodyPr/>
                    <a:lstStyle/>
                    <a:p>
                      <a:pPr algn="l"/>
                      <a:r>
                        <a:rPr lang="en-US" sz="900"/>
                        <a:t>[ STRING1 == STRING2 ]</a:t>
                      </a:r>
                    </a:p>
                  </a:txBody>
                  <a:tcPr marL="47642" marR="47642" marT="23821" marB="23821" anchor="ctr">
                    <a:lnL>
                      <a:noFill/>
                    </a:lnL>
                    <a:lnR>
                      <a:noFill/>
                    </a:lnR>
                    <a:lnT>
                      <a:noFill/>
                    </a:lnT>
                    <a:lnB>
                      <a:noFill/>
                    </a:lnB>
                    <a:solidFill>
                      <a:srgbClr val="FFFFFF"/>
                    </a:solidFill>
                  </a:tcPr>
                </a:tc>
                <a:tc>
                  <a:txBody>
                    <a:bodyPr/>
                    <a:lstStyle/>
                    <a:p>
                      <a:pPr algn="l"/>
                      <a:r>
                        <a:rPr lang="en-US" sz="900"/>
                        <a:t>True if the strings are equal. "=" may be used instead of "==" for strict POSIX compliance.</a:t>
                      </a:r>
                    </a:p>
                  </a:txBody>
                  <a:tcPr marL="47642" marR="47642" marT="23821" marB="23821" anchor="ctr">
                    <a:lnL>
                      <a:noFill/>
                    </a:lnL>
                    <a:lnR>
                      <a:noFill/>
                    </a:lnR>
                    <a:lnT>
                      <a:noFill/>
                    </a:lnT>
                    <a:lnB>
                      <a:noFill/>
                    </a:lnB>
                    <a:solidFill>
                      <a:srgbClr val="FFFFFF"/>
                    </a:solidFill>
                  </a:tcPr>
                </a:tc>
              </a:tr>
              <a:tr h="272715">
                <a:tc>
                  <a:txBody>
                    <a:bodyPr/>
                    <a:lstStyle/>
                    <a:p>
                      <a:pPr algn="l"/>
                      <a:r>
                        <a:rPr lang="en-US" sz="900"/>
                        <a:t>[ STRING1 != STRING2 ]</a:t>
                      </a:r>
                    </a:p>
                  </a:txBody>
                  <a:tcPr marL="47642" marR="47642" marT="23821" marB="23821" anchor="ctr">
                    <a:lnL>
                      <a:noFill/>
                    </a:lnL>
                    <a:lnR>
                      <a:noFill/>
                    </a:lnR>
                    <a:lnT>
                      <a:noFill/>
                    </a:lnT>
                    <a:lnB>
                      <a:noFill/>
                    </a:lnB>
                    <a:solidFill>
                      <a:srgbClr val="FFFFFF"/>
                    </a:solidFill>
                  </a:tcPr>
                </a:tc>
                <a:tc>
                  <a:txBody>
                    <a:bodyPr/>
                    <a:lstStyle/>
                    <a:p>
                      <a:pPr algn="l"/>
                      <a:r>
                        <a:rPr lang="en-US" sz="900"/>
                        <a:t>True if the strings are not equal.</a:t>
                      </a:r>
                    </a:p>
                  </a:txBody>
                  <a:tcPr marL="47642" marR="47642" marT="23821" marB="23821" anchor="ctr">
                    <a:lnL>
                      <a:noFill/>
                    </a:lnL>
                    <a:lnR>
                      <a:noFill/>
                    </a:lnR>
                    <a:lnT>
                      <a:noFill/>
                    </a:lnT>
                    <a:lnB>
                      <a:noFill/>
                    </a:lnB>
                    <a:solidFill>
                      <a:srgbClr val="FFFFFF"/>
                    </a:solidFill>
                  </a:tcPr>
                </a:tc>
              </a:tr>
              <a:tr h="681789">
                <a:tc>
                  <a:txBody>
                    <a:bodyPr/>
                    <a:lstStyle/>
                    <a:p>
                      <a:pPr algn="l"/>
                      <a:r>
                        <a:rPr lang="en-US" sz="900"/>
                        <a:t>[ STRING1 &lt; STRING2 ]</a:t>
                      </a:r>
                    </a:p>
                  </a:txBody>
                  <a:tcPr marL="47642" marR="47642" marT="23821" marB="23821" anchor="ctr">
                    <a:lnL>
                      <a:noFill/>
                    </a:lnL>
                    <a:lnR>
                      <a:noFill/>
                    </a:lnR>
                    <a:lnT>
                      <a:noFill/>
                    </a:lnT>
                    <a:lnB>
                      <a:noFill/>
                    </a:lnB>
                    <a:solidFill>
                      <a:srgbClr val="FFFFFF"/>
                    </a:solidFill>
                  </a:tcPr>
                </a:tc>
                <a:tc>
                  <a:txBody>
                    <a:bodyPr/>
                    <a:lstStyle/>
                    <a:p>
                      <a:pPr algn="l"/>
                      <a:r>
                        <a:rPr lang="en-US" sz="900"/>
                        <a:t>True if "STRING1" sorts before "STRING2" lexicographically in the current locale.</a:t>
                      </a:r>
                    </a:p>
                  </a:txBody>
                  <a:tcPr marL="47642" marR="47642" marT="23821" marB="23821" anchor="ctr">
                    <a:lnL>
                      <a:noFill/>
                    </a:lnL>
                    <a:lnR>
                      <a:noFill/>
                    </a:lnR>
                    <a:lnT>
                      <a:noFill/>
                    </a:lnT>
                    <a:lnB>
                      <a:noFill/>
                    </a:lnB>
                    <a:solidFill>
                      <a:srgbClr val="FFFFFF"/>
                    </a:solidFill>
                  </a:tcPr>
                </a:tc>
              </a:tr>
              <a:tr h="681789">
                <a:tc>
                  <a:txBody>
                    <a:bodyPr/>
                    <a:lstStyle/>
                    <a:p>
                      <a:pPr algn="l"/>
                      <a:r>
                        <a:rPr lang="en-US" sz="900"/>
                        <a:t>[ STRING1 &gt; STRING2 ]</a:t>
                      </a:r>
                    </a:p>
                  </a:txBody>
                  <a:tcPr marL="47642" marR="47642" marT="23821" marB="23821" anchor="ctr">
                    <a:lnL>
                      <a:noFill/>
                    </a:lnL>
                    <a:lnR>
                      <a:noFill/>
                    </a:lnR>
                    <a:lnT>
                      <a:noFill/>
                    </a:lnT>
                    <a:lnB>
                      <a:noFill/>
                    </a:lnB>
                    <a:solidFill>
                      <a:srgbClr val="FFFFFF"/>
                    </a:solidFill>
                  </a:tcPr>
                </a:tc>
                <a:tc>
                  <a:txBody>
                    <a:bodyPr/>
                    <a:lstStyle/>
                    <a:p>
                      <a:pPr algn="l"/>
                      <a:r>
                        <a:rPr lang="en-US" sz="900"/>
                        <a:t>True if "STRING1" sorts after "STRING2" lexicographically in the current locale.</a:t>
                      </a:r>
                    </a:p>
                  </a:txBody>
                  <a:tcPr marL="47642" marR="47642" marT="23821" marB="23821" anchor="ctr">
                    <a:lnL>
                      <a:noFill/>
                    </a:lnL>
                    <a:lnR>
                      <a:noFill/>
                    </a:lnR>
                    <a:lnT>
                      <a:noFill/>
                    </a:lnT>
                    <a:lnB>
                      <a:noFill/>
                    </a:lnB>
                    <a:solidFill>
                      <a:srgbClr val="FFFFFF"/>
                    </a:solidFill>
                  </a:tcPr>
                </a:tc>
              </a:tr>
              <a:tr h="1499937">
                <a:tc>
                  <a:txBody>
                    <a:bodyPr/>
                    <a:lstStyle/>
                    <a:p>
                      <a:pPr algn="l"/>
                      <a:r>
                        <a:rPr lang="en-US" sz="900" dirty="0"/>
                        <a:t>[ ARG1 OP ARG2 ]</a:t>
                      </a:r>
                    </a:p>
                  </a:txBody>
                  <a:tcPr marL="47642" marR="47642" marT="23821" marB="23821" anchor="ctr">
                    <a:lnL>
                      <a:noFill/>
                    </a:lnL>
                    <a:lnR>
                      <a:noFill/>
                    </a:lnR>
                    <a:lnT>
                      <a:noFill/>
                    </a:lnT>
                    <a:lnB>
                      <a:noFill/>
                    </a:lnB>
                    <a:solidFill>
                      <a:srgbClr val="FFFFFF"/>
                    </a:solidFill>
                  </a:tcPr>
                </a:tc>
                <a:tc>
                  <a:txBody>
                    <a:bodyPr/>
                    <a:lstStyle/>
                    <a:p>
                      <a:pPr algn="l"/>
                      <a:r>
                        <a:rPr lang="en-US" sz="900" dirty="0"/>
                        <a:t>"OP" is one of -</a:t>
                      </a:r>
                      <a:r>
                        <a:rPr lang="en-US" sz="900" dirty="0" err="1"/>
                        <a:t>eq</a:t>
                      </a:r>
                      <a:r>
                        <a:rPr lang="en-US" sz="900" dirty="0"/>
                        <a:t>, -ne, -</a:t>
                      </a:r>
                      <a:r>
                        <a:rPr lang="en-US" sz="900" dirty="0" err="1"/>
                        <a:t>lt</a:t>
                      </a:r>
                      <a:r>
                        <a:rPr lang="en-US" sz="900" dirty="0"/>
                        <a:t>, -le, -</a:t>
                      </a:r>
                      <a:r>
                        <a:rPr lang="en-US" sz="900" dirty="0" err="1"/>
                        <a:t>gt</a:t>
                      </a:r>
                      <a:r>
                        <a:rPr lang="en-US" sz="900" dirty="0"/>
                        <a:t> or -</a:t>
                      </a:r>
                      <a:r>
                        <a:rPr lang="en-US" sz="900" dirty="0" err="1"/>
                        <a:t>ge</a:t>
                      </a:r>
                      <a:r>
                        <a:rPr lang="en-US" sz="900" dirty="0"/>
                        <a:t>. These arithmetic binary operators return true if "ARG1" is equal to, not equal to, less than, less than or equal to, greater than, or greater than or equal to "ARG2", respectively. "ARG1" and "ARG2" are integers.</a:t>
                      </a:r>
                    </a:p>
                  </a:txBody>
                  <a:tcPr marL="47642" marR="47642" marT="23821" marB="23821" anchor="ctr">
                    <a:lnL>
                      <a:noFill/>
                    </a:lnL>
                    <a:lnR>
                      <a:noFill/>
                    </a:lnR>
                    <a:lnT>
                      <a:noFill/>
                    </a:lnT>
                    <a:lnB>
                      <a:noFill/>
                    </a:lnB>
                    <a:solidFill>
                      <a:srgbClr val="FFFFFF"/>
                    </a:solidFill>
                  </a:tcPr>
                </a:tc>
              </a:tr>
            </a:tbl>
          </a:graphicData>
        </a:graphic>
      </p:graphicFrame>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2614510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if then </a:t>
            </a:r>
            <a:r>
              <a:rPr lang="en-US" b="1" dirty="0" err="1"/>
              <a:t>elif</a:t>
            </a:r>
            <a:endParaRPr lang="en-US" dirty="0"/>
          </a:p>
        </p:txBody>
      </p:sp>
      <p:sp>
        <p:nvSpPr>
          <p:cNvPr id="3" name="Content Placeholder 2"/>
          <p:cNvSpPr>
            <a:spLocks noGrp="1"/>
          </p:cNvSpPr>
          <p:nvPr>
            <p:ph idx="1"/>
          </p:nvPr>
        </p:nvSpPr>
        <p:spPr/>
        <p:txBody>
          <a:bodyPr>
            <a:normAutofit fontScale="70000" lnSpcReduction="20000"/>
          </a:bodyPr>
          <a:lstStyle/>
          <a:p>
            <a:r>
              <a:rPr lang="en-US" dirty="0"/>
              <a:t>You can nest a new </a:t>
            </a:r>
            <a:r>
              <a:rPr lang="en-US" b="1" dirty="0"/>
              <a:t>if </a:t>
            </a:r>
            <a:r>
              <a:rPr lang="en-US" dirty="0"/>
              <a:t>inside an </a:t>
            </a:r>
            <a:r>
              <a:rPr lang="en-US" b="1" dirty="0"/>
              <a:t>else </a:t>
            </a:r>
            <a:r>
              <a:rPr lang="en-US" dirty="0"/>
              <a:t>with </a:t>
            </a:r>
            <a:r>
              <a:rPr lang="en-US" b="1" dirty="0" err="1"/>
              <a:t>elif</a:t>
            </a:r>
            <a:r>
              <a:rPr lang="en-US" dirty="0"/>
              <a:t>. </a:t>
            </a:r>
          </a:p>
          <a:p>
            <a:pPr marL="0" indent="0">
              <a:buNone/>
            </a:pPr>
            <a:r>
              <a:rPr lang="en-US" dirty="0"/>
              <a:t>#!/bin/bash</a:t>
            </a:r>
          </a:p>
          <a:p>
            <a:pPr marL="0" indent="0">
              <a:buNone/>
            </a:pPr>
            <a:r>
              <a:rPr lang="en-US" dirty="0"/>
              <a:t>count=42</a:t>
            </a:r>
          </a:p>
          <a:p>
            <a:pPr marL="0" indent="0">
              <a:buNone/>
            </a:pPr>
            <a:r>
              <a:rPr lang="en-US" dirty="0"/>
              <a:t>if [ $count -</a:t>
            </a:r>
            <a:r>
              <a:rPr lang="en-US" dirty="0" err="1"/>
              <a:t>eq</a:t>
            </a:r>
            <a:r>
              <a:rPr lang="en-US" dirty="0"/>
              <a:t> 42 ]</a:t>
            </a:r>
          </a:p>
          <a:p>
            <a:pPr marL="0" indent="0">
              <a:buNone/>
            </a:pPr>
            <a:r>
              <a:rPr lang="en-US" dirty="0"/>
              <a:t>then</a:t>
            </a:r>
          </a:p>
          <a:p>
            <a:pPr marL="0" indent="0">
              <a:buNone/>
            </a:pPr>
            <a:r>
              <a:rPr lang="en-US" dirty="0"/>
              <a:t>echo "42 is correct."</a:t>
            </a:r>
          </a:p>
          <a:p>
            <a:pPr marL="0" indent="0">
              <a:buNone/>
            </a:pPr>
            <a:r>
              <a:rPr lang="en-US" dirty="0" err="1"/>
              <a:t>elif</a:t>
            </a:r>
            <a:r>
              <a:rPr lang="en-US" dirty="0"/>
              <a:t> [ $count -</a:t>
            </a:r>
            <a:r>
              <a:rPr lang="en-US" dirty="0" err="1"/>
              <a:t>gt</a:t>
            </a:r>
            <a:r>
              <a:rPr lang="en-US" dirty="0"/>
              <a:t> 42 ]</a:t>
            </a:r>
          </a:p>
          <a:p>
            <a:pPr marL="0" indent="0">
              <a:buNone/>
            </a:pPr>
            <a:r>
              <a:rPr lang="en-US" dirty="0"/>
              <a:t>then</a:t>
            </a:r>
          </a:p>
          <a:p>
            <a:pPr marL="0" indent="0">
              <a:buNone/>
            </a:pPr>
            <a:r>
              <a:rPr lang="en-US" dirty="0"/>
              <a:t>echo "Too much."</a:t>
            </a:r>
          </a:p>
          <a:p>
            <a:pPr marL="0" indent="0">
              <a:buNone/>
            </a:pPr>
            <a:r>
              <a:rPr lang="en-US" dirty="0"/>
              <a:t>else</a:t>
            </a:r>
          </a:p>
          <a:p>
            <a:pPr marL="0" indent="0">
              <a:buNone/>
            </a:pPr>
            <a:r>
              <a:rPr lang="en-US" dirty="0" smtClean="0"/>
              <a:t>Echo "Not </a:t>
            </a:r>
            <a:r>
              <a:rPr lang="en-US" dirty="0"/>
              <a:t>enough."</a:t>
            </a:r>
          </a:p>
          <a:p>
            <a:pPr marL="0" indent="0">
              <a:buNone/>
            </a:pPr>
            <a:r>
              <a:rPr lang="en-US" dirty="0" smtClean="0"/>
              <a:t>fi</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8251552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8490089" cy="4068168"/>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980979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for loop</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nn-NO" dirty="0" smtClean="0"/>
              <a:t>for </a:t>
            </a:r>
            <a:r>
              <a:rPr lang="nn-NO" dirty="0"/>
              <a:t>i in 1 2 4</a:t>
            </a:r>
          </a:p>
          <a:p>
            <a:pPr marL="0" indent="0">
              <a:buNone/>
            </a:pPr>
            <a:r>
              <a:rPr lang="en-US" dirty="0"/>
              <a:t>do</a:t>
            </a:r>
          </a:p>
          <a:p>
            <a:pPr marL="0" indent="0">
              <a:buNone/>
            </a:pPr>
            <a:r>
              <a:rPr lang="en-US" dirty="0"/>
              <a:t>echo $i</a:t>
            </a:r>
          </a:p>
          <a:p>
            <a:pPr marL="0" indent="0">
              <a:buNone/>
            </a:pPr>
            <a:r>
              <a:rPr lang="en-US" dirty="0"/>
              <a:t>done</a:t>
            </a:r>
          </a:p>
          <a:p>
            <a:r>
              <a:rPr lang="en-US" dirty="0"/>
              <a:t>An example of a </a:t>
            </a:r>
            <a:r>
              <a:rPr lang="en-US" b="1" dirty="0"/>
              <a:t>for loop </a:t>
            </a:r>
            <a:r>
              <a:rPr lang="en-US" dirty="0"/>
              <a:t>combined with an </a:t>
            </a:r>
            <a:r>
              <a:rPr lang="en-US" dirty="0" smtClean="0"/>
              <a:t>bash shell</a:t>
            </a:r>
            <a:r>
              <a:rPr lang="en-US" dirty="0"/>
              <a:t>.</a:t>
            </a:r>
          </a:p>
          <a:p>
            <a:pPr marL="0" indent="0">
              <a:buNone/>
            </a:pPr>
            <a:r>
              <a:rPr lang="en-US" dirty="0"/>
              <a:t>#!/bin/bash</a:t>
            </a:r>
          </a:p>
          <a:p>
            <a:pPr marL="0" indent="0">
              <a:buNone/>
            </a:pPr>
            <a:r>
              <a:rPr lang="en-US" dirty="0"/>
              <a:t>for counter in {1..20}</a:t>
            </a:r>
          </a:p>
          <a:p>
            <a:pPr marL="0" indent="0">
              <a:buNone/>
            </a:pPr>
            <a:r>
              <a:rPr lang="en-US" dirty="0"/>
              <a:t>do</a:t>
            </a:r>
          </a:p>
          <a:p>
            <a:pPr marL="0" indent="0">
              <a:buNone/>
            </a:pPr>
            <a:r>
              <a:rPr lang="en-US" dirty="0"/>
              <a:t>echo counting from 1 to 20, now at $counter</a:t>
            </a:r>
          </a:p>
          <a:p>
            <a:pPr marL="0" indent="0">
              <a:buNone/>
            </a:pPr>
            <a:r>
              <a:rPr lang="en-US" dirty="0"/>
              <a:t>sleep 1</a:t>
            </a:r>
          </a:p>
          <a:p>
            <a:pPr marL="0" indent="0">
              <a:buNone/>
            </a:pPr>
            <a:r>
              <a:rPr lang="en-US" dirty="0"/>
              <a:t>done</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9627888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424314"/>
            <a:ext cx="7239000" cy="4929626"/>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550117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mount</a:t>
            </a:r>
            <a:endParaRPr lang="en-US" dirty="0"/>
          </a:p>
        </p:txBody>
      </p:sp>
      <p:sp>
        <p:nvSpPr>
          <p:cNvPr id="3" name="Content Placeholder 2"/>
          <p:cNvSpPr>
            <a:spLocks noGrp="1"/>
          </p:cNvSpPr>
          <p:nvPr>
            <p:ph idx="1"/>
          </p:nvPr>
        </p:nvSpPr>
        <p:spPr/>
        <p:txBody>
          <a:bodyPr>
            <a:normAutofit lnSpcReduction="10000"/>
          </a:bodyPr>
          <a:lstStyle/>
          <a:p>
            <a:r>
              <a:rPr lang="en-US" dirty="0"/>
              <a:t>On Linux and UNIX operating systems, you can use the mount command to attach (mount) file systems and removable devices such as USB flash drives at a particular mount point in the directory tree.</a:t>
            </a:r>
          </a:p>
          <a:p>
            <a:r>
              <a:rPr lang="en-US" dirty="0"/>
              <a:t>The </a:t>
            </a:r>
            <a:r>
              <a:rPr lang="en-US" dirty="0" err="1"/>
              <a:t>umount</a:t>
            </a:r>
            <a:r>
              <a:rPr lang="en-US" dirty="0"/>
              <a:t> command detaches (unmounts) the mounted file system from the directory tree</a:t>
            </a:r>
            <a:r>
              <a:rPr lang="en-US" dirty="0" smtClean="0"/>
              <a:t>.</a:t>
            </a:r>
          </a:p>
          <a:p>
            <a:r>
              <a:rPr lang="en-US" smtClean="0"/>
              <a:t>Use </a:t>
            </a:r>
            <a:r>
              <a:rPr lang="en-US" dirty="0" err="1" smtClean="0"/>
              <a:t>Df</a:t>
            </a:r>
            <a:r>
              <a:rPr lang="en-US" dirty="0" smtClean="0"/>
              <a:t> -h</a:t>
            </a:r>
            <a:endParaRPr lang="en-US" dirty="0"/>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4265287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Script</a:t>
            </a:r>
            <a:br>
              <a:rPr lang="en-US" dirty="0" smtClean="0"/>
            </a:br>
            <a:endParaRPr lang="en-US" dirty="0"/>
          </a:p>
        </p:txBody>
      </p:sp>
      <p:sp>
        <p:nvSpPr>
          <p:cNvPr id="3" name="Content Placeholder 2"/>
          <p:cNvSpPr>
            <a:spLocks noGrp="1"/>
          </p:cNvSpPr>
          <p:nvPr>
            <p:ph idx="1"/>
          </p:nvPr>
        </p:nvSpPr>
        <p:spPr>
          <a:xfrm>
            <a:off x="533400" y="990600"/>
            <a:ext cx="8153400" cy="5135563"/>
          </a:xfrm>
        </p:spPr>
        <p:txBody>
          <a:bodyPr>
            <a:normAutofit/>
          </a:bodyPr>
          <a:lstStyle/>
          <a:p>
            <a:r>
              <a:rPr lang="en-US" dirty="0" smtClean="0"/>
              <a:t> </a:t>
            </a:r>
            <a:r>
              <a:rPr lang="en-US" dirty="0"/>
              <a:t>A command script is simply a file, which contains a set of normal </a:t>
            </a:r>
            <a:r>
              <a:rPr lang="en-US" dirty="0" err="1"/>
              <a:t>linux</a:t>
            </a:r>
            <a:r>
              <a:rPr lang="en-US" dirty="0"/>
              <a:t> commands that the command shell will perform automatically in the given order. </a:t>
            </a:r>
            <a:endParaRPr lang="en-US" dirty="0" smtClean="0"/>
          </a:p>
          <a:p>
            <a:r>
              <a:rPr lang="en-US" dirty="0" smtClean="0"/>
              <a:t>Compared </a:t>
            </a:r>
            <a:r>
              <a:rPr lang="en-US" dirty="0"/>
              <a:t>to real programming languages, like python, </a:t>
            </a:r>
            <a:r>
              <a:rPr lang="en-US" dirty="0" err="1"/>
              <a:t>perl</a:t>
            </a:r>
            <a:r>
              <a:rPr lang="en-US" dirty="0"/>
              <a:t>  or c, programming with </a:t>
            </a:r>
            <a:r>
              <a:rPr lang="en-US" dirty="0" err="1"/>
              <a:t>linux</a:t>
            </a:r>
            <a:r>
              <a:rPr lang="en-US" dirty="0"/>
              <a:t> (bash, </a:t>
            </a:r>
            <a:r>
              <a:rPr lang="en-US" dirty="0" err="1"/>
              <a:t>tcsh</a:t>
            </a:r>
            <a:r>
              <a:rPr lang="en-US" dirty="0"/>
              <a:t>, </a:t>
            </a:r>
            <a:r>
              <a:rPr lang="en-US" dirty="0" err="1"/>
              <a:t>csh</a:t>
            </a:r>
            <a:r>
              <a:rPr lang="en-US" dirty="0"/>
              <a:t> or </a:t>
            </a:r>
            <a:r>
              <a:rPr lang="en-US" dirty="0" err="1"/>
              <a:t>sh</a:t>
            </a:r>
            <a:r>
              <a:rPr lang="en-US" dirty="0"/>
              <a:t>) is computationally rather ineffective. </a:t>
            </a:r>
            <a:endParaRPr lang="en-US" dirty="0" smtClean="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72024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mount</a:t>
            </a:r>
            <a:endParaRPr lang="en-US" dirty="0"/>
          </a:p>
        </p:txBody>
      </p:sp>
      <p:sp>
        <p:nvSpPr>
          <p:cNvPr id="3" name="Content Placeholder 2"/>
          <p:cNvSpPr>
            <a:spLocks noGrp="1"/>
          </p:cNvSpPr>
          <p:nvPr>
            <p:ph idx="1"/>
          </p:nvPr>
        </p:nvSpPr>
        <p:spPr/>
        <p:txBody>
          <a:bodyPr/>
          <a:lstStyle/>
          <a:p>
            <a:r>
              <a:rPr lang="en-US" dirty="0" smtClean="0"/>
              <a:t>To mount </a:t>
            </a:r>
            <a:r>
              <a:rPr lang="en-US" dirty="0" err="1" smtClean="0"/>
              <a:t>cdrom</a:t>
            </a:r>
            <a:r>
              <a:rPr lang="en-US" dirty="0" smtClean="0"/>
              <a:t> on media directory</a:t>
            </a:r>
          </a:p>
          <a:p>
            <a:pPr marL="0" indent="0">
              <a:buNone/>
            </a:pPr>
            <a:r>
              <a:rPr lang="en-US" dirty="0" smtClean="0"/>
              <a:t>Mount /</a:t>
            </a:r>
            <a:r>
              <a:rPr lang="en-US" dirty="0" err="1" smtClean="0"/>
              <a:t>dev</a:t>
            </a:r>
            <a:r>
              <a:rPr lang="en-US" dirty="0" smtClean="0"/>
              <a:t>/</a:t>
            </a:r>
            <a:r>
              <a:rPr lang="en-US" dirty="0" err="1" smtClean="0"/>
              <a:t>cdrom</a:t>
            </a:r>
            <a:r>
              <a:rPr lang="en-US" dirty="0" smtClean="0"/>
              <a:t>  /media</a:t>
            </a:r>
          </a:p>
          <a:p>
            <a:r>
              <a:rPr lang="en-US" dirty="0"/>
              <a:t>To mount </a:t>
            </a:r>
            <a:r>
              <a:rPr lang="en-US" dirty="0" err="1"/>
              <a:t>cdrom</a:t>
            </a:r>
            <a:r>
              <a:rPr lang="en-US" dirty="0"/>
              <a:t> on </a:t>
            </a:r>
            <a:r>
              <a:rPr lang="en-US" dirty="0" err="1" smtClean="0"/>
              <a:t>cdrom</a:t>
            </a:r>
            <a:r>
              <a:rPr lang="en-US" dirty="0" smtClean="0"/>
              <a:t> </a:t>
            </a:r>
            <a:r>
              <a:rPr lang="en-US" dirty="0"/>
              <a:t>directory</a:t>
            </a:r>
          </a:p>
          <a:p>
            <a:pPr marL="0" indent="0">
              <a:buNone/>
            </a:pPr>
            <a:r>
              <a:rPr lang="en-US" dirty="0"/>
              <a:t>Mount /</a:t>
            </a:r>
            <a:r>
              <a:rPr lang="en-US" dirty="0" err="1"/>
              <a:t>dev</a:t>
            </a:r>
            <a:r>
              <a:rPr lang="en-US" dirty="0"/>
              <a:t>/</a:t>
            </a:r>
            <a:r>
              <a:rPr lang="en-US" dirty="0" err="1"/>
              <a:t>cdrom</a:t>
            </a:r>
            <a:r>
              <a:rPr lang="en-US" dirty="0"/>
              <a:t>  </a:t>
            </a:r>
            <a:r>
              <a:rPr lang="en-US" dirty="0" smtClean="0"/>
              <a:t>/</a:t>
            </a:r>
            <a:r>
              <a:rPr lang="en-US" dirty="0" err="1" smtClean="0"/>
              <a:t>cdrom</a:t>
            </a:r>
            <a:endParaRPr lang="en-US" dirty="0"/>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687759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62200"/>
            <a:ext cx="8229600" cy="1143000"/>
          </a:xfrm>
        </p:spPr>
        <p:txBody>
          <a:bodyPr/>
          <a:lstStyle/>
          <a:p>
            <a:r>
              <a:rPr lang="en-US" b="1" dirty="0" smtClean="0"/>
              <a:t>Archive and compression</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135498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Archive </a:t>
            </a:r>
            <a:r>
              <a:rPr lang="en-US" dirty="0"/>
              <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b="1" dirty="0" smtClean="0"/>
              <a:t>tar</a:t>
            </a:r>
            <a:endParaRPr lang="en-US" b="1" dirty="0"/>
          </a:p>
          <a:p>
            <a:pPr marL="0" indent="0">
              <a:buNone/>
            </a:pPr>
            <a:r>
              <a:rPr lang="en-US" dirty="0"/>
              <a:t>The program tar originally stands for Tape </a:t>
            </a:r>
            <a:r>
              <a:rPr lang="en-US" dirty="0" smtClean="0"/>
              <a:t>Archive, </a:t>
            </a:r>
            <a:r>
              <a:rPr lang="en-US" dirty="0"/>
              <a:t>it was used to back up data to tape </a:t>
            </a:r>
            <a:r>
              <a:rPr lang="en-US" dirty="0" smtClean="0"/>
              <a:t>drives. </a:t>
            </a:r>
            <a:r>
              <a:rPr lang="en-US" dirty="0"/>
              <a:t>A pure tar archive is not compressed.</a:t>
            </a:r>
          </a:p>
          <a:p>
            <a:r>
              <a:rPr lang="en-US" dirty="0" smtClean="0"/>
              <a:t>Create </a:t>
            </a:r>
            <a:r>
              <a:rPr lang="en-US" dirty="0"/>
              <a:t>an archive with files or folder:</a:t>
            </a:r>
          </a:p>
          <a:p>
            <a:pPr marL="0" indent="0">
              <a:buNone/>
            </a:pPr>
            <a:r>
              <a:rPr lang="en-US" dirty="0"/>
              <a:t>tar </a:t>
            </a:r>
            <a:r>
              <a:rPr lang="en-US" dirty="0" err="1"/>
              <a:t>cfv</a:t>
            </a:r>
            <a:r>
              <a:rPr lang="en-US" dirty="0"/>
              <a:t> archive.tar file1 file2 </a:t>
            </a:r>
            <a:r>
              <a:rPr lang="en-US" dirty="0" smtClean="0"/>
              <a:t>file3  </a:t>
            </a:r>
          </a:p>
          <a:p>
            <a:pPr marL="0" indent="0">
              <a:buNone/>
            </a:pPr>
            <a:r>
              <a:rPr lang="en-US" dirty="0" smtClean="0"/>
              <a:t>(c </a:t>
            </a:r>
            <a:r>
              <a:rPr lang="en-US" dirty="0"/>
              <a:t>= create , f = file, v = </a:t>
            </a:r>
            <a:r>
              <a:rPr lang="en-US" dirty="0" smtClean="0"/>
              <a:t>verbose</a:t>
            </a:r>
            <a:r>
              <a:rPr lang="en-US" dirty="0"/>
              <a:t>)</a:t>
            </a:r>
          </a:p>
          <a:p>
            <a:pPr marL="0" indent="0">
              <a:buNone/>
            </a:pPr>
            <a:r>
              <a:rPr lang="en-US" dirty="0" smtClean="0"/>
              <a:t>all </a:t>
            </a:r>
            <a:r>
              <a:rPr lang="en-US" dirty="0"/>
              <a:t>files of an archive:</a:t>
            </a:r>
          </a:p>
          <a:p>
            <a:pPr marL="0" indent="0">
              <a:buNone/>
            </a:pPr>
            <a:r>
              <a:rPr lang="en-US" dirty="0"/>
              <a:t>tar </a:t>
            </a:r>
            <a:r>
              <a:rPr lang="en-US" dirty="0" err="1"/>
              <a:t>tvf</a:t>
            </a:r>
            <a:r>
              <a:rPr lang="en-US" dirty="0"/>
              <a:t> archive.tar </a:t>
            </a:r>
            <a:endParaRPr lang="en-US" dirty="0" smtClean="0"/>
          </a:p>
          <a:p>
            <a:r>
              <a:rPr lang="en-US" dirty="0" smtClean="0"/>
              <a:t>To read the contents of archive file :</a:t>
            </a:r>
          </a:p>
          <a:p>
            <a:pPr marL="0" indent="0">
              <a:buNone/>
            </a:pPr>
            <a:r>
              <a:rPr lang="en-US" dirty="0" smtClean="0"/>
              <a:t>tar </a:t>
            </a:r>
            <a:r>
              <a:rPr lang="en-US" dirty="0" err="1" smtClean="0"/>
              <a:t>tf</a:t>
            </a:r>
            <a:r>
              <a:rPr lang="en-US" dirty="0" smtClean="0"/>
              <a:t> </a:t>
            </a:r>
            <a:r>
              <a:rPr lang="en-US" dirty="0" err="1" smtClean="0"/>
              <a:t>archivefile</a:t>
            </a:r>
            <a:endParaRPr lang="ar-JO" dirty="0" smtClean="0"/>
          </a:p>
          <a:p>
            <a:r>
              <a:rPr lang="en-US" dirty="0"/>
              <a:t>Extract an archive:</a:t>
            </a:r>
          </a:p>
          <a:p>
            <a:pPr marL="0" indent="0">
              <a:buNone/>
            </a:pPr>
            <a:r>
              <a:rPr lang="en-US" dirty="0"/>
              <a:t>tar </a:t>
            </a:r>
            <a:r>
              <a:rPr lang="en-US" dirty="0" err="1"/>
              <a:t>xfv</a:t>
            </a:r>
            <a:r>
              <a:rPr lang="en-US" dirty="0"/>
              <a:t> archive.tar </a:t>
            </a:r>
          </a:p>
          <a:p>
            <a:pPr marL="0" indent="0">
              <a:buNone/>
            </a:pPr>
            <a:r>
              <a:rPr lang="en-US" dirty="0"/>
              <a:t>(x = </a:t>
            </a:r>
            <a:r>
              <a:rPr lang="en-US" dirty="0" smtClean="0"/>
              <a:t>extract)</a:t>
            </a:r>
          </a:p>
          <a:p>
            <a:r>
              <a:rPr lang="en-US" dirty="0" smtClean="0"/>
              <a:t>Change the extract location</a:t>
            </a:r>
          </a:p>
          <a:p>
            <a:pPr marL="0" indent="0">
              <a:buNone/>
            </a:pPr>
            <a:r>
              <a:rPr lang="en-US" dirty="0"/>
              <a:t>tar </a:t>
            </a:r>
            <a:r>
              <a:rPr lang="en-US" dirty="0" err="1"/>
              <a:t>xfv</a:t>
            </a:r>
            <a:r>
              <a:rPr lang="en-US" dirty="0"/>
              <a:t> archive.tar </a:t>
            </a:r>
            <a:r>
              <a:rPr lang="en-US" dirty="0" smtClean="0"/>
              <a:t> -C  /location/</a:t>
            </a:r>
          </a:p>
          <a:p>
            <a:pPr marL="0" indent="0">
              <a:buNone/>
            </a:pPr>
            <a:r>
              <a:rPr lang="en-US" dirty="0" smtClean="0"/>
              <a:t>Use </a:t>
            </a:r>
            <a:r>
              <a:rPr lang="en-US" b="1" dirty="0" smtClean="0"/>
              <a:t>du file  –</a:t>
            </a:r>
            <a:r>
              <a:rPr lang="en-US" b="1" dirty="0" err="1" smtClean="0"/>
              <a:t>hs</a:t>
            </a:r>
            <a:r>
              <a:rPr lang="en-US" b="1" dirty="0" smtClean="0"/>
              <a:t>  </a:t>
            </a:r>
            <a:r>
              <a:rPr lang="en-US" dirty="0" smtClean="0"/>
              <a:t>(to know </a:t>
            </a:r>
            <a:r>
              <a:rPr lang="en-US" dirty="0" err="1" smtClean="0"/>
              <a:t>te</a:t>
            </a:r>
            <a:r>
              <a:rPr lang="en-US" dirty="0" smtClean="0"/>
              <a:t> size of the file or directory) </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430757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compression</a:t>
            </a:r>
            <a:br>
              <a:rPr lang="en-US" b="1" dirty="0"/>
            </a:br>
            <a:endParaRPr lang="en-US" dirty="0"/>
          </a:p>
        </p:txBody>
      </p:sp>
      <p:sp>
        <p:nvSpPr>
          <p:cNvPr id="3" name="Content Placeholder 2"/>
          <p:cNvSpPr>
            <a:spLocks noGrp="1"/>
          </p:cNvSpPr>
          <p:nvPr>
            <p:ph idx="1"/>
          </p:nvPr>
        </p:nvSpPr>
        <p:spPr/>
        <p:txBody>
          <a:bodyPr>
            <a:noAutofit/>
          </a:bodyPr>
          <a:lstStyle/>
          <a:p>
            <a:r>
              <a:rPr lang="en-US" sz="2000" dirty="0"/>
              <a:t>As we know, a tar archive is not compressed without additional options, this can be done with the additional option </a:t>
            </a:r>
            <a:r>
              <a:rPr lang="en-US" sz="2000" dirty="0" err="1"/>
              <a:t>gzip</a:t>
            </a:r>
            <a:r>
              <a:rPr lang="en-US" sz="2000" dirty="0"/>
              <a:t>. </a:t>
            </a:r>
            <a:r>
              <a:rPr lang="en-US" sz="2000" dirty="0" err="1"/>
              <a:t>gzip</a:t>
            </a:r>
            <a:r>
              <a:rPr lang="en-US" sz="2000" dirty="0"/>
              <a:t> stands for GNU zip and the file </a:t>
            </a:r>
            <a:r>
              <a:rPr lang="en-US" sz="2000" dirty="0" err="1" smtClean="0"/>
              <a:t>vextension</a:t>
            </a:r>
            <a:r>
              <a:rPr lang="en-US" sz="2000" dirty="0" smtClean="0"/>
              <a:t> </a:t>
            </a:r>
            <a:r>
              <a:rPr lang="en-US" sz="2000" dirty="0"/>
              <a:t>.</a:t>
            </a:r>
            <a:r>
              <a:rPr lang="en-US" sz="2000" dirty="0" err="1"/>
              <a:t>gz</a:t>
            </a:r>
            <a:r>
              <a:rPr lang="en-US" sz="2000" dirty="0"/>
              <a:t> is appended to the tar archive</a:t>
            </a:r>
            <a:r>
              <a:rPr lang="en-US" sz="2000" dirty="0" smtClean="0"/>
              <a:t>.</a:t>
            </a:r>
          </a:p>
          <a:p>
            <a:r>
              <a:rPr lang="en-US" sz="2000" dirty="0" smtClean="0"/>
              <a:t>Create a compressed file:</a:t>
            </a:r>
            <a:endParaRPr lang="en-US" sz="2000" dirty="0"/>
          </a:p>
          <a:p>
            <a:pPr marL="0" indent="0">
              <a:buNone/>
            </a:pPr>
            <a:r>
              <a:rPr lang="en-US" sz="2000" dirty="0" err="1" smtClean="0"/>
              <a:t>gzip</a:t>
            </a:r>
            <a:r>
              <a:rPr lang="en-US" sz="2000" dirty="0" smtClean="0"/>
              <a:t> </a:t>
            </a:r>
            <a:r>
              <a:rPr lang="en-US" sz="2000" dirty="0"/>
              <a:t>file </a:t>
            </a:r>
          </a:p>
          <a:p>
            <a:r>
              <a:rPr lang="en-US" sz="2000" dirty="0" smtClean="0"/>
              <a:t>Result: file.gz</a:t>
            </a:r>
          </a:p>
          <a:p>
            <a:r>
              <a:rPr lang="en-US" sz="2000" dirty="0" smtClean="0"/>
              <a:t>Decompress a file:</a:t>
            </a:r>
            <a:endParaRPr lang="en-US" sz="2000" dirty="0"/>
          </a:p>
          <a:p>
            <a:pPr marL="0" indent="0">
              <a:buNone/>
            </a:pPr>
            <a:r>
              <a:rPr lang="en-US" sz="2000" dirty="0" err="1" smtClean="0"/>
              <a:t>gunzip</a:t>
            </a:r>
            <a:r>
              <a:rPr lang="en-US" sz="2000" dirty="0" smtClean="0"/>
              <a:t> </a:t>
            </a:r>
            <a:r>
              <a:rPr lang="en-US" sz="2000" dirty="0"/>
              <a:t>file </a:t>
            </a:r>
          </a:p>
          <a:p>
            <a:r>
              <a:rPr lang="en-US" sz="2000" dirty="0"/>
              <a:t>Combining files in a compressed archive:</a:t>
            </a:r>
          </a:p>
          <a:p>
            <a:pPr marL="0" indent="0">
              <a:buNone/>
            </a:pPr>
            <a:r>
              <a:rPr lang="en-US" sz="2000" dirty="0"/>
              <a:t>tar </a:t>
            </a:r>
            <a:r>
              <a:rPr lang="en-US" sz="2000" dirty="0" err="1"/>
              <a:t>cfvz</a:t>
            </a:r>
            <a:r>
              <a:rPr lang="en-US" sz="2000" dirty="0"/>
              <a:t> archive.tar.gz file1 file2 </a:t>
            </a:r>
            <a:r>
              <a:rPr lang="en-US" sz="2000" dirty="0" smtClean="0"/>
              <a:t>(z </a:t>
            </a:r>
            <a:r>
              <a:rPr lang="en-US" sz="2000" dirty="0"/>
              <a:t>= compress with </a:t>
            </a:r>
            <a:r>
              <a:rPr lang="en-US" sz="2000" dirty="0" err="1"/>
              <a:t>gzip</a:t>
            </a:r>
            <a:r>
              <a:rPr lang="en-US" sz="2000" dirty="0"/>
              <a:t>)Show )</a:t>
            </a:r>
          </a:p>
          <a:p>
            <a:r>
              <a:rPr lang="en-US" sz="2000" dirty="0" smtClean="0"/>
              <a:t>Result: archiv.tar.gz</a:t>
            </a:r>
          </a:p>
          <a:p>
            <a:r>
              <a:rPr lang="en-US" sz="2000" dirty="0" smtClean="0"/>
              <a:t>Decompress and  extract </a:t>
            </a:r>
            <a:r>
              <a:rPr lang="en-US" sz="2000" dirty="0"/>
              <a:t>an archive:</a:t>
            </a:r>
          </a:p>
          <a:p>
            <a:pPr marL="0" indent="0">
              <a:buNone/>
            </a:pPr>
            <a:r>
              <a:rPr lang="en-US" sz="2000" dirty="0"/>
              <a:t>tar </a:t>
            </a:r>
            <a:r>
              <a:rPr lang="en-US" sz="2000" dirty="0" err="1"/>
              <a:t>xfvz</a:t>
            </a:r>
            <a:r>
              <a:rPr lang="en-US" sz="2000" dirty="0"/>
              <a:t> archive.tar.gz </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5709906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Compression 2</a:t>
            </a:r>
            <a:r>
              <a:rPr lang="en-US" b="1" dirty="0"/>
              <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 bzip2</a:t>
            </a:r>
            <a:r>
              <a:rPr lang="en-US" b="1" dirty="0"/>
              <a:t>:</a:t>
            </a:r>
            <a:endParaRPr lang="en-US" b="1" dirty="0" smtClean="0"/>
          </a:p>
          <a:p>
            <a:r>
              <a:rPr lang="en-US" dirty="0" smtClean="0"/>
              <a:t>Create a compressed file:</a:t>
            </a:r>
            <a:endParaRPr lang="en-US" dirty="0"/>
          </a:p>
          <a:p>
            <a:pPr marL="0" indent="0">
              <a:buNone/>
            </a:pPr>
            <a:r>
              <a:rPr lang="en-US" dirty="0" smtClean="0"/>
              <a:t>bzip2 </a:t>
            </a:r>
            <a:r>
              <a:rPr lang="en-US" dirty="0"/>
              <a:t>file </a:t>
            </a:r>
          </a:p>
          <a:p>
            <a:r>
              <a:rPr lang="en-US" dirty="0"/>
              <a:t>Result: </a:t>
            </a:r>
            <a:r>
              <a:rPr lang="en-US" dirty="0" smtClean="0"/>
              <a:t>file.bz2</a:t>
            </a:r>
          </a:p>
          <a:p>
            <a:r>
              <a:rPr lang="en-US" dirty="0" smtClean="0"/>
              <a:t>Decompress </a:t>
            </a:r>
            <a:r>
              <a:rPr lang="en-US" dirty="0"/>
              <a:t>a file:</a:t>
            </a:r>
          </a:p>
          <a:p>
            <a:pPr marL="0" indent="0">
              <a:buNone/>
            </a:pPr>
            <a:r>
              <a:rPr lang="en-US" dirty="0"/>
              <a:t>bunzip2 file.bz2 </a:t>
            </a:r>
          </a:p>
          <a:p>
            <a:r>
              <a:rPr lang="en-US" dirty="0"/>
              <a:t>Combining files in a compressed archive:</a:t>
            </a:r>
          </a:p>
          <a:p>
            <a:pPr marL="0" indent="0">
              <a:buNone/>
            </a:pPr>
            <a:r>
              <a:rPr lang="en-US" dirty="0"/>
              <a:t>tar </a:t>
            </a:r>
            <a:r>
              <a:rPr lang="en-US" dirty="0" err="1"/>
              <a:t>cfvj</a:t>
            </a:r>
            <a:r>
              <a:rPr lang="en-US" dirty="0"/>
              <a:t> archive.tar.bz2 file1 file2 </a:t>
            </a:r>
          </a:p>
          <a:p>
            <a:r>
              <a:rPr lang="en-US" dirty="0"/>
              <a:t>Result: </a:t>
            </a:r>
            <a:r>
              <a:rPr lang="en-US" dirty="0" smtClean="0"/>
              <a:t>archive.tar.bz2</a:t>
            </a:r>
          </a:p>
          <a:p>
            <a:r>
              <a:rPr lang="en-US" dirty="0" smtClean="0"/>
              <a:t>Decompress and  </a:t>
            </a:r>
            <a:r>
              <a:rPr lang="en-US" dirty="0"/>
              <a:t>extract an archive:</a:t>
            </a:r>
          </a:p>
          <a:p>
            <a:pPr marL="0" indent="0">
              <a:buNone/>
            </a:pPr>
            <a:r>
              <a:rPr lang="en-US" dirty="0"/>
              <a:t>tar </a:t>
            </a:r>
            <a:r>
              <a:rPr lang="en-US" dirty="0" err="1"/>
              <a:t>xfvj</a:t>
            </a:r>
            <a:r>
              <a:rPr lang="en-US" dirty="0"/>
              <a:t> archive.tar.bz2 </a:t>
            </a:r>
            <a:endParaRPr lang="en-US" dirty="0" smtClean="0"/>
          </a:p>
          <a:p>
            <a:r>
              <a:rPr lang="en-US" dirty="0" err="1" smtClean="0"/>
              <a:t>xz</a:t>
            </a:r>
            <a:r>
              <a:rPr lang="en-US" dirty="0" smtClean="0"/>
              <a:t> ??? (use J instead of j)</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6979224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zip</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a:t>
            </a:r>
            <a:r>
              <a:rPr lang="en-US" dirty="0"/>
              <a:t>tool zip is mainly used in Windows , but is also available for Linux-based operating systems.</a:t>
            </a:r>
          </a:p>
          <a:p>
            <a:r>
              <a:rPr lang="en-US" dirty="0"/>
              <a:t>Combining individual files in a compressed archive:</a:t>
            </a:r>
          </a:p>
          <a:p>
            <a:pPr marL="0" indent="0">
              <a:buNone/>
            </a:pPr>
            <a:r>
              <a:rPr lang="en-US" dirty="0"/>
              <a:t>zip archive.zip file1 file2 </a:t>
            </a:r>
          </a:p>
          <a:p>
            <a:r>
              <a:rPr lang="en-US" dirty="0"/>
              <a:t>Combining complete folders in a compressed archive:</a:t>
            </a:r>
          </a:p>
          <a:p>
            <a:pPr marL="0" indent="0">
              <a:buNone/>
            </a:pPr>
            <a:r>
              <a:rPr lang="en-US" dirty="0"/>
              <a:t>zip -r archive.zip folder1 folder2 folder3 </a:t>
            </a:r>
          </a:p>
          <a:p>
            <a:r>
              <a:rPr lang="en-US" dirty="0"/>
              <a:t>Decompress and extract an archive:</a:t>
            </a:r>
          </a:p>
          <a:p>
            <a:pPr marL="0" indent="0">
              <a:buNone/>
            </a:pPr>
            <a:r>
              <a:rPr lang="en-US" dirty="0"/>
              <a:t>unzip archive.zip </a:t>
            </a:r>
          </a:p>
          <a:p>
            <a:r>
              <a:rPr lang="en-US" dirty="0"/>
              <a:t>Show all files of an archive:</a:t>
            </a:r>
          </a:p>
          <a:p>
            <a:pPr marL="0" indent="0">
              <a:buNone/>
            </a:pPr>
            <a:r>
              <a:rPr lang="en-US" dirty="0"/>
              <a:t>unzip -l archive.zip</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011390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networks</a:t>
            </a:r>
            <a:endParaRPr lang="en-US" dirty="0"/>
          </a:p>
        </p:txBody>
      </p:sp>
      <p:sp>
        <p:nvSpPr>
          <p:cNvPr id="3" name="Content Placeholder 2"/>
          <p:cNvSpPr>
            <a:spLocks noGrp="1"/>
          </p:cNvSpPr>
          <p:nvPr>
            <p:ph idx="1"/>
          </p:nvPr>
        </p:nvSpPr>
        <p:spPr/>
        <p:txBody>
          <a:bodyPr/>
          <a:lstStyle/>
          <a:p>
            <a:r>
              <a:rPr lang="en-US" dirty="0" err="1" smtClean="0"/>
              <a:t>Ifconfig</a:t>
            </a:r>
            <a:endParaRPr lang="en-US" dirty="0" smtClean="0"/>
          </a:p>
          <a:p>
            <a:r>
              <a:rPr lang="en-US" dirty="0" err="1" smtClean="0"/>
              <a:t>Ip</a:t>
            </a:r>
            <a:r>
              <a:rPr lang="en-US" dirty="0" smtClean="0"/>
              <a:t> </a:t>
            </a:r>
            <a:r>
              <a:rPr lang="en-US" dirty="0" err="1" smtClean="0"/>
              <a:t>addr</a:t>
            </a:r>
            <a:r>
              <a:rPr lang="en-US" dirty="0" smtClean="0"/>
              <a:t> show</a:t>
            </a:r>
          </a:p>
          <a:p>
            <a:r>
              <a:rPr lang="en-US" dirty="0" err="1" smtClean="0"/>
              <a:t>Ip</a:t>
            </a:r>
            <a:r>
              <a:rPr lang="en-US" dirty="0" smtClean="0"/>
              <a:t> –s </a:t>
            </a:r>
            <a:r>
              <a:rPr lang="en-US" dirty="0" err="1" smtClean="0"/>
              <a:t>addr</a:t>
            </a:r>
            <a:r>
              <a:rPr lang="en-US" dirty="0" smtClean="0"/>
              <a:t> show</a:t>
            </a:r>
          </a:p>
          <a:p>
            <a:r>
              <a:rPr lang="en-US" dirty="0" err="1" smtClean="0"/>
              <a:t>Ifconfig</a:t>
            </a:r>
            <a:r>
              <a:rPr lang="en-US" dirty="0" smtClean="0"/>
              <a:t>  </a:t>
            </a:r>
            <a:r>
              <a:rPr lang="en-US" dirty="0" err="1" smtClean="0"/>
              <a:t>networkcardname</a:t>
            </a:r>
            <a:r>
              <a:rPr lang="en-US" dirty="0" smtClean="0"/>
              <a:t> {</a:t>
            </a:r>
            <a:r>
              <a:rPr lang="en-US" dirty="0" err="1" smtClean="0"/>
              <a:t>ip</a:t>
            </a:r>
            <a:r>
              <a:rPr lang="en-US" dirty="0" smtClean="0"/>
              <a:t>} </a:t>
            </a:r>
            <a:r>
              <a:rPr lang="en-US" dirty="0" err="1" smtClean="0"/>
              <a:t>netmask</a:t>
            </a:r>
            <a:r>
              <a:rPr lang="en-US" dirty="0" smtClean="0"/>
              <a:t> -----</a:t>
            </a:r>
          </a:p>
          <a:p>
            <a:r>
              <a:rPr lang="en-US" dirty="0" err="1" smtClean="0"/>
              <a:t>Ip</a:t>
            </a:r>
            <a:r>
              <a:rPr lang="en-US" dirty="0" smtClean="0"/>
              <a:t> </a:t>
            </a:r>
            <a:r>
              <a:rPr lang="en-US" dirty="0" err="1" smtClean="0"/>
              <a:t>addr</a:t>
            </a:r>
            <a:r>
              <a:rPr lang="en-US" dirty="0" smtClean="0"/>
              <a:t> add </a:t>
            </a:r>
            <a:r>
              <a:rPr lang="en-US" dirty="0" err="1" smtClean="0"/>
              <a:t>dev</a:t>
            </a:r>
            <a:r>
              <a:rPr lang="en-US" dirty="0" smtClean="0"/>
              <a:t> </a:t>
            </a:r>
            <a:r>
              <a:rPr lang="en-US" dirty="0" err="1" smtClean="0"/>
              <a:t>networkcardname</a:t>
            </a:r>
            <a:r>
              <a:rPr lang="en-US" dirty="0" smtClean="0"/>
              <a:t> {</a:t>
            </a:r>
            <a:r>
              <a:rPr lang="en-US" dirty="0" err="1" smtClean="0"/>
              <a:t>ip</a:t>
            </a:r>
            <a:r>
              <a:rPr lang="en-US" dirty="0" smtClean="0"/>
              <a:t>}/</a:t>
            </a:r>
            <a:r>
              <a:rPr lang="en-US" dirty="0" err="1" smtClean="0"/>
              <a:t>cidr</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683226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inodes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err="1"/>
              <a:t>inode</a:t>
            </a:r>
            <a:r>
              <a:rPr lang="en-US" b="1" dirty="0"/>
              <a:t> contents</a:t>
            </a:r>
          </a:p>
          <a:p>
            <a:pPr marL="0" indent="0">
              <a:buNone/>
            </a:pPr>
            <a:r>
              <a:rPr lang="en-US" dirty="0"/>
              <a:t>An </a:t>
            </a:r>
            <a:r>
              <a:rPr lang="en-US" b="1" dirty="0" err="1"/>
              <a:t>inode</a:t>
            </a:r>
            <a:r>
              <a:rPr lang="en-US" b="1" dirty="0"/>
              <a:t> </a:t>
            </a:r>
            <a:r>
              <a:rPr lang="en-US" dirty="0"/>
              <a:t>is a data structure that contains metadata about a file. When the file system </a:t>
            </a:r>
            <a:r>
              <a:rPr lang="en-US" dirty="0" smtClean="0"/>
              <a:t>stores a </a:t>
            </a:r>
            <a:r>
              <a:rPr lang="en-US" dirty="0"/>
              <a:t>new file on the hard disk, it stores not only the contents (data) of the file, but also </a:t>
            </a:r>
            <a:r>
              <a:rPr lang="en-US" dirty="0" smtClean="0"/>
              <a:t>extra properties </a:t>
            </a:r>
            <a:r>
              <a:rPr lang="en-US" dirty="0"/>
              <a:t>like the name of the file, the creation date, its permissions, the owner of the </a:t>
            </a:r>
            <a:r>
              <a:rPr lang="en-US" dirty="0" err="1" smtClean="0"/>
              <a:t>file,and</a:t>
            </a:r>
            <a:r>
              <a:rPr lang="en-US" dirty="0" smtClean="0"/>
              <a:t> </a:t>
            </a:r>
            <a:r>
              <a:rPr lang="en-US" dirty="0"/>
              <a:t>more. </a:t>
            </a:r>
            <a:endParaRPr lang="en-US" dirty="0" smtClean="0"/>
          </a:p>
          <a:p>
            <a:pPr marL="0" indent="0">
              <a:buNone/>
            </a:pPr>
            <a:r>
              <a:rPr lang="en-US" dirty="0" smtClean="0"/>
              <a:t>All </a:t>
            </a:r>
            <a:r>
              <a:rPr lang="en-US" dirty="0"/>
              <a:t>this information (except the name of the file and the contents of the file) </a:t>
            </a:r>
            <a:r>
              <a:rPr lang="en-US" dirty="0" smtClean="0"/>
              <a:t>is stored </a:t>
            </a:r>
            <a:r>
              <a:rPr lang="en-US" dirty="0"/>
              <a:t>in the </a:t>
            </a:r>
            <a:r>
              <a:rPr lang="en-US" b="1" dirty="0" err="1"/>
              <a:t>inode</a:t>
            </a:r>
            <a:r>
              <a:rPr lang="en-US" b="1" dirty="0"/>
              <a:t> </a:t>
            </a:r>
            <a:r>
              <a:rPr lang="en-US" dirty="0"/>
              <a:t>of the file</a:t>
            </a:r>
            <a:r>
              <a:rPr lang="en-US" dirty="0" smtClean="0"/>
              <a:t>.</a:t>
            </a:r>
          </a:p>
          <a:p>
            <a:pPr marL="0" indent="0">
              <a:buNone/>
            </a:pPr>
            <a:r>
              <a:rPr lang="en-US" dirty="0"/>
              <a:t>The </a:t>
            </a:r>
            <a:r>
              <a:rPr lang="en-US" b="1" dirty="0" err="1"/>
              <a:t>ls</a:t>
            </a:r>
            <a:r>
              <a:rPr lang="en-US" b="1" dirty="0"/>
              <a:t> -l </a:t>
            </a:r>
            <a:r>
              <a:rPr lang="en-US" dirty="0"/>
              <a:t>command will display some of the </a:t>
            </a:r>
            <a:r>
              <a:rPr lang="en-US" dirty="0" err="1"/>
              <a:t>inode</a:t>
            </a:r>
            <a:r>
              <a:rPr lang="en-US" dirty="0"/>
              <a:t> </a:t>
            </a:r>
            <a:r>
              <a:rPr lang="en-US" dirty="0" err="1" smtClean="0"/>
              <a:t>ontents</a:t>
            </a:r>
            <a:endParaRPr lang="en-US" dirty="0" smtClean="0"/>
          </a:p>
          <a:p>
            <a:pPr marL="0" indent="0">
              <a:buNone/>
            </a:pPr>
            <a:r>
              <a:rPr lang="en-US" dirty="0" err="1" smtClean="0"/>
              <a:t>ali</a:t>
            </a:r>
            <a:r>
              <a:rPr lang="en-US" dirty="0" smtClean="0"/>
              <a:t> </a:t>
            </a:r>
            <a:r>
              <a:rPr lang="en-US" dirty="0"/>
              <a:t>~# </a:t>
            </a:r>
            <a:r>
              <a:rPr lang="en-US" dirty="0" err="1"/>
              <a:t>ls</a:t>
            </a:r>
            <a:r>
              <a:rPr lang="en-US" dirty="0"/>
              <a:t> -</a:t>
            </a:r>
            <a:r>
              <a:rPr lang="en-US" dirty="0" err="1"/>
              <a:t>ld</a:t>
            </a:r>
            <a:r>
              <a:rPr lang="en-US" dirty="0"/>
              <a:t> /</a:t>
            </a:r>
            <a:r>
              <a:rPr lang="en-US" dirty="0" smtClean="0"/>
              <a:t>home/folder/</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2431657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inode</a:t>
            </a:r>
            <a:r>
              <a:rPr lang="en-US" b="1" dirty="0"/>
              <a:t> table</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smtClean="0"/>
              <a:t>The </a:t>
            </a:r>
            <a:r>
              <a:rPr lang="en-US" b="1" dirty="0" err="1"/>
              <a:t>inode</a:t>
            </a:r>
            <a:r>
              <a:rPr lang="en-US" b="1" dirty="0"/>
              <a:t> table </a:t>
            </a:r>
            <a:r>
              <a:rPr lang="en-US" dirty="0"/>
              <a:t>contains all of the </a:t>
            </a:r>
            <a:r>
              <a:rPr lang="en-US" b="1" dirty="0" err="1"/>
              <a:t>inodes</a:t>
            </a:r>
            <a:r>
              <a:rPr lang="en-US" b="1" dirty="0"/>
              <a:t> </a:t>
            </a:r>
            <a:r>
              <a:rPr lang="en-US" dirty="0"/>
              <a:t>and is created when you create the file </a:t>
            </a:r>
            <a:r>
              <a:rPr lang="en-US" dirty="0" smtClean="0"/>
              <a:t>system (</a:t>
            </a:r>
            <a:r>
              <a:rPr lang="en-US" dirty="0"/>
              <a:t>with </a:t>
            </a:r>
            <a:r>
              <a:rPr lang="en-US" b="1" dirty="0" err="1"/>
              <a:t>mkfs</a:t>
            </a:r>
            <a:r>
              <a:rPr lang="en-US" dirty="0"/>
              <a:t>). </a:t>
            </a:r>
            <a:endParaRPr lang="en-US" dirty="0" smtClean="0"/>
          </a:p>
          <a:p>
            <a:pPr marL="0" indent="0">
              <a:buNone/>
            </a:pPr>
            <a:r>
              <a:rPr lang="en-US" dirty="0" smtClean="0"/>
              <a:t>You </a:t>
            </a:r>
            <a:r>
              <a:rPr lang="en-US" dirty="0"/>
              <a:t>can use the </a:t>
            </a:r>
            <a:r>
              <a:rPr lang="en-US" b="1" dirty="0" err="1"/>
              <a:t>df</a:t>
            </a:r>
            <a:r>
              <a:rPr lang="en-US" b="1" dirty="0"/>
              <a:t> -i </a:t>
            </a:r>
            <a:r>
              <a:rPr lang="en-US" dirty="0"/>
              <a:t>command to see how many </a:t>
            </a:r>
            <a:r>
              <a:rPr lang="en-US" b="1" dirty="0" err="1"/>
              <a:t>inodes</a:t>
            </a:r>
            <a:r>
              <a:rPr lang="en-US" b="1" dirty="0"/>
              <a:t> </a:t>
            </a:r>
            <a:r>
              <a:rPr lang="en-US" dirty="0"/>
              <a:t>are used and free </a:t>
            </a:r>
            <a:r>
              <a:rPr lang="en-US" dirty="0" smtClean="0"/>
              <a:t>on mounted </a:t>
            </a:r>
            <a:r>
              <a:rPr lang="en-US" dirty="0"/>
              <a:t>file systems.</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3051195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inode</a:t>
            </a:r>
            <a:r>
              <a:rPr lang="en-US" b="1" dirty="0"/>
              <a:t> number</a:t>
            </a:r>
            <a:endParaRPr lang="en-US" dirty="0"/>
          </a:p>
        </p:txBody>
      </p:sp>
      <p:sp>
        <p:nvSpPr>
          <p:cNvPr id="3" name="Content Placeholder 2"/>
          <p:cNvSpPr>
            <a:spLocks noGrp="1"/>
          </p:cNvSpPr>
          <p:nvPr>
            <p:ph idx="1"/>
          </p:nvPr>
        </p:nvSpPr>
        <p:spPr/>
        <p:txBody>
          <a:bodyPr>
            <a:normAutofit fontScale="85000" lnSpcReduction="20000"/>
          </a:bodyPr>
          <a:lstStyle/>
          <a:p>
            <a:r>
              <a:rPr lang="en-US" dirty="0"/>
              <a:t>Each </a:t>
            </a:r>
            <a:r>
              <a:rPr lang="en-US" b="1" dirty="0" err="1"/>
              <a:t>inode</a:t>
            </a:r>
            <a:r>
              <a:rPr lang="en-US" b="1" dirty="0"/>
              <a:t> </a:t>
            </a:r>
            <a:r>
              <a:rPr lang="en-US" dirty="0"/>
              <a:t>has a unique number (the </a:t>
            </a:r>
            <a:r>
              <a:rPr lang="en-US" dirty="0" err="1"/>
              <a:t>inode</a:t>
            </a:r>
            <a:r>
              <a:rPr lang="en-US" dirty="0"/>
              <a:t> number). You can see the </a:t>
            </a:r>
            <a:r>
              <a:rPr lang="en-US" b="1" dirty="0" err="1"/>
              <a:t>inode</a:t>
            </a:r>
            <a:r>
              <a:rPr lang="en-US" b="1" dirty="0"/>
              <a:t> </a:t>
            </a:r>
            <a:r>
              <a:rPr lang="en-US" dirty="0"/>
              <a:t>numbers </a:t>
            </a:r>
            <a:r>
              <a:rPr lang="en-US" dirty="0" smtClean="0"/>
              <a:t>with the </a:t>
            </a:r>
            <a:r>
              <a:rPr lang="en-US" b="1" dirty="0" err="1"/>
              <a:t>ls</a:t>
            </a:r>
            <a:r>
              <a:rPr lang="en-US" b="1" dirty="0"/>
              <a:t> -li </a:t>
            </a:r>
            <a:r>
              <a:rPr lang="en-US" dirty="0"/>
              <a:t>command</a:t>
            </a:r>
            <a:r>
              <a:rPr lang="en-US" dirty="0" smtClean="0"/>
              <a:t>.</a:t>
            </a:r>
          </a:p>
          <a:p>
            <a:pPr marL="0" indent="0">
              <a:buNone/>
            </a:pPr>
            <a:r>
              <a:rPr lang="en-US" dirty="0" err="1" smtClean="0"/>
              <a:t>ali</a:t>
            </a:r>
            <a:r>
              <a:rPr lang="en-US" dirty="0" smtClean="0"/>
              <a:t>~/</a:t>
            </a:r>
            <a:r>
              <a:rPr lang="en-US" dirty="0"/>
              <a:t>test$ touch file1</a:t>
            </a:r>
          </a:p>
          <a:p>
            <a:pPr marL="0" indent="0">
              <a:buNone/>
            </a:pPr>
            <a:r>
              <a:rPr lang="en-US" dirty="0" err="1" smtClean="0"/>
              <a:t>ali</a:t>
            </a:r>
            <a:r>
              <a:rPr lang="en-US" dirty="0" smtClean="0"/>
              <a:t>~/</a:t>
            </a:r>
            <a:r>
              <a:rPr lang="en-US" dirty="0"/>
              <a:t>test$ touch file2</a:t>
            </a:r>
          </a:p>
          <a:p>
            <a:pPr marL="0" indent="0">
              <a:buNone/>
            </a:pPr>
            <a:r>
              <a:rPr lang="en-US" dirty="0" err="1" smtClean="0"/>
              <a:t>ali</a:t>
            </a:r>
            <a:r>
              <a:rPr lang="en-US" dirty="0" smtClean="0"/>
              <a:t>~/</a:t>
            </a:r>
            <a:r>
              <a:rPr lang="en-US" dirty="0"/>
              <a:t>test$ touch file3</a:t>
            </a:r>
          </a:p>
          <a:p>
            <a:pPr marL="0" indent="0">
              <a:buNone/>
            </a:pPr>
            <a:r>
              <a:rPr lang="en-US" dirty="0" err="1" smtClean="0"/>
              <a:t>ali</a:t>
            </a:r>
            <a:r>
              <a:rPr lang="en-US" dirty="0" smtClean="0"/>
              <a:t>~/</a:t>
            </a:r>
            <a:r>
              <a:rPr lang="en-US" dirty="0"/>
              <a:t>test$ </a:t>
            </a:r>
            <a:r>
              <a:rPr lang="en-US" dirty="0" err="1"/>
              <a:t>ls</a:t>
            </a:r>
            <a:r>
              <a:rPr lang="en-US" dirty="0"/>
              <a:t> -li</a:t>
            </a:r>
          </a:p>
          <a:p>
            <a:pPr marL="0" indent="0">
              <a:buNone/>
            </a:pPr>
            <a:r>
              <a:rPr lang="en-US" dirty="0"/>
              <a:t>total 12</a:t>
            </a:r>
          </a:p>
          <a:p>
            <a:pPr marL="0" indent="0">
              <a:buNone/>
            </a:pPr>
            <a:r>
              <a:rPr lang="pt-BR" dirty="0"/>
              <a:t>817266 -rw-rw-r-- 1 paul paul 0 Feb 5 15:38 file1</a:t>
            </a:r>
          </a:p>
          <a:p>
            <a:pPr marL="0" indent="0">
              <a:buNone/>
            </a:pPr>
            <a:r>
              <a:rPr lang="pt-BR" dirty="0"/>
              <a:t>817267 -rw-rw-r-- 1 paul paul 0 Feb 5 15:38 file2</a:t>
            </a:r>
          </a:p>
          <a:p>
            <a:pPr marL="0" indent="0">
              <a:buNone/>
            </a:pPr>
            <a:r>
              <a:rPr lang="pt-BR" dirty="0"/>
              <a:t>817268 -rw-rw-r-- 1 paul paul 0 Feb 5 15:38 file3</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734215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r>
              <a:rPr lang="en-US" b="1" dirty="0"/>
              <a:t>Writing Your First Script and Getting It to Work</a:t>
            </a:r>
            <a:br>
              <a:rPr lang="en-US" b="1" dirty="0"/>
            </a:br>
            <a:endParaRPr lang="en-US" b="1" dirty="0"/>
          </a:p>
        </p:txBody>
      </p:sp>
      <p:sp>
        <p:nvSpPr>
          <p:cNvPr id="3" name="Content Placeholder 2"/>
          <p:cNvSpPr>
            <a:spLocks noGrp="1"/>
          </p:cNvSpPr>
          <p:nvPr>
            <p:ph idx="1"/>
          </p:nvPr>
        </p:nvSpPr>
        <p:spPr>
          <a:xfrm>
            <a:off x="457200" y="1981200"/>
            <a:ext cx="8229600" cy="4525963"/>
          </a:xfrm>
        </p:spPr>
        <p:txBody>
          <a:bodyPr/>
          <a:lstStyle/>
          <a:p>
            <a:r>
              <a:rPr lang="en-US" dirty="0" smtClean="0"/>
              <a:t>To </a:t>
            </a:r>
            <a:r>
              <a:rPr lang="en-US" dirty="0"/>
              <a:t>successfully write a shell script, you have to do three things:</a:t>
            </a:r>
          </a:p>
          <a:p>
            <a:r>
              <a:rPr lang="en-US" dirty="0"/>
              <a:t>Write a </a:t>
            </a:r>
            <a:r>
              <a:rPr lang="en-US" dirty="0" smtClean="0"/>
              <a:t>script</a:t>
            </a:r>
            <a:r>
              <a:rPr lang="ar-JO" dirty="0" smtClean="0"/>
              <a:t> </a:t>
            </a:r>
            <a:r>
              <a:rPr lang="en-US" dirty="0" smtClean="0"/>
              <a:t> (</a:t>
            </a:r>
            <a:r>
              <a:rPr lang="en-US" dirty="0" err="1" smtClean="0"/>
              <a:t>nano</a:t>
            </a:r>
            <a:r>
              <a:rPr lang="en-US" dirty="0" smtClean="0"/>
              <a:t>, bash ,</a:t>
            </a:r>
            <a:r>
              <a:rPr lang="en-US" dirty="0" err="1" smtClean="0"/>
              <a:t>gedit</a:t>
            </a:r>
            <a:r>
              <a:rPr lang="en-US" dirty="0" smtClean="0"/>
              <a:t>)</a:t>
            </a:r>
            <a:endParaRPr lang="en-US" dirty="0"/>
          </a:p>
          <a:p>
            <a:r>
              <a:rPr lang="en-US" dirty="0"/>
              <a:t>Give the shell permission to execute </a:t>
            </a:r>
            <a:r>
              <a:rPr lang="en-US" dirty="0" smtClean="0"/>
              <a:t>it (</a:t>
            </a:r>
            <a:r>
              <a:rPr lang="en-US" dirty="0" err="1" smtClean="0"/>
              <a:t>chmod</a:t>
            </a:r>
            <a:r>
              <a:rPr lang="en-US" dirty="0" smtClean="0"/>
              <a:t> +x filename)</a:t>
            </a:r>
            <a:endParaRPr lang="en-US" dirty="0"/>
          </a:p>
          <a:p>
            <a:r>
              <a:rPr lang="en-US" dirty="0"/>
              <a:t>Put it somewhere the shell can find </a:t>
            </a:r>
            <a:r>
              <a:rPr lang="en-US" dirty="0" smtClean="0"/>
              <a:t>it</a:t>
            </a:r>
          </a:p>
          <a:p>
            <a:r>
              <a:rPr lang="en-US" dirty="0" smtClean="0"/>
              <a:t>./filename ---- bash filename</a:t>
            </a:r>
            <a:endParaRPr lang="en-US" dirty="0"/>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4160445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inode</a:t>
            </a:r>
            <a:r>
              <a:rPr lang="en-US" b="1" dirty="0"/>
              <a:t> and file contents</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Let's </a:t>
            </a:r>
            <a:r>
              <a:rPr lang="en-US" dirty="0"/>
              <a:t>put some data in one of the files.</a:t>
            </a:r>
          </a:p>
          <a:p>
            <a:pPr marL="0" indent="0">
              <a:buNone/>
            </a:pPr>
            <a:r>
              <a:rPr lang="en-US" dirty="0" err="1" smtClean="0"/>
              <a:t>ali</a:t>
            </a:r>
            <a:r>
              <a:rPr lang="en-US" dirty="0" smtClean="0"/>
              <a:t>~/</a:t>
            </a:r>
            <a:r>
              <a:rPr lang="en-US" dirty="0"/>
              <a:t>test$ </a:t>
            </a:r>
            <a:r>
              <a:rPr lang="en-US" dirty="0" err="1"/>
              <a:t>ls</a:t>
            </a:r>
            <a:r>
              <a:rPr lang="en-US" dirty="0"/>
              <a:t> -</a:t>
            </a:r>
            <a:r>
              <a:rPr lang="en-US" dirty="0" smtClean="0"/>
              <a:t>li</a:t>
            </a:r>
            <a:endParaRPr lang="pt-BR" dirty="0"/>
          </a:p>
          <a:p>
            <a:pPr marL="0" indent="0">
              <a:buNone/>
            </a:pPr>
            <a:r>
              <a:rPr lang="en-US" dirty="0" err="1" smtClean="0"/>
              <a:t>ali</a:t>
            </a:r>
            <a:r>
              <a:rPr lang="en-US" dirty="0" smtClean="0"/>
              <a:t>~/</a:t>
            </a:r>
            <a:r>
              <a:rPr lang="en-US" dirty="0"/>
              <a:t>test$ cat file2</a:t>
            </a:r>
          </a:p>
          <a:p>
            <a:pPr marL="0" indent="0">
              <a:buNone/>
            </a:pPr>
            <a:r>
              <a:rPr lang="en-US" dirty="0"/>
              <a:t>It is winter now and it is very cold.</a:t>
            </a:r>
          </a:p>
          <a:p>
            <a:pPr marL="0" indent="0">
              <a:buNone/>
            </a:pPr>
            <a:r>
              <a:rPr lang="en-US" dirty="0"/>
              <a:t>We do not like the cold, we prefer hot summer nights.</a:t>
            </a:r>
          </a:p>
          <a:p>
            <a:pPr marL="0" indent="0">
              <a:buNone/>
            </a:pPr>
            <a:r>
              <a:rPr lang="en-US" dirty="0" err="1" smtClean="0"/>
              <a:t>ali</a:t>
            </a:r>
            <a:r>
              <a:rPr lang="en-US" dirty="0" smtClean="0"/>
              <a:t>~/</a:t>
            </a:r>
            <a:r>
              <a:rPr lang="en-US" dirty="0"/>
              <a:t>test$</a:t>
            </a:r>
          </a:p>
          <a:p>
            <a:pPr marL="0" indent="0">
              <a:buNone/>
            </a:pPr>
            <a:r>
              <a:rPr lang="en-US" dirty="0"/>
              <a:t>The data that is displayed by the </a:t>
            </a:r>
            <a:r>
              <a:rPr lang="en-US" b="1" dirty="0"/>
              <a:t>cat </a:t>
            </a:r>
            <a:r>
              <a:rPr lang="en-US" dirty="0"/>
              <a:t>command is not in the </a:t>
            </a:r>
            <a:r>
              <a:rPr lang="en-US" b="1" dirty="0" err="1"/>
              <a:t>inode</a:t>
            </a:r>
            <a:r>
              <a:rPr lang="en-US" dirty="0"/>
              <a:t>, but somewhere else on</a:t>
            </a:r>
          </a:p>
          <a:p>
            <a:pPr marL="0" indent="0">
              <a:buNone/>
            </a:pPr>
            <a:r>
              <a:rPr lang="en-US" dirty="0"/>
              <a:t>the disk. The </a:t>
            </a:r>
            <a:r>
              <a:rPr lang="en-US" b="1" dirty="0" err="1"/>
              <a:t>inode</a:t>
            </a:r>
            <a:r>
              <a:rPr lang="en-US" b="1" dirty="0"/>
              <a:t> </a:t>
            </a:r>
            <a:r>
              <a:rPr lang="en-US" dirty="0"/>
              <a:t>contains a pointer to that data.</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1508302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 directory is a table</a:t>
            </a:r>
            <a:br>
              <a:rPr lang="en-US" b="1" dirty="0"/>
            </a:br>
            <a:endParaRPr lang="en-US" dirty="0"/>
          </a:p>
        </p:txBody>
      </p:sp>
      <p:sp>
        <p:nvSpPr>
          <p:cNvPr id="3" name="Content Placeholder 2"/>
          <p:cNvSpPr>
            <a:spLocks noGrp="1"/>
          </p:cNvSpPr>
          <p:nvPr>
            <p:ph idx="1"/>
          </p:nvPr>
        </p:nvSpPr>
        <p:spPr/>
        <p:txBody>
          <a:bodyPr/>
          <a:lstStyle/>
          <a:p>
            <a:r>
              <a:rPr lang="en-US" dirty="0" smtClean="0"/>
              <a:t>A </a:t>
            </a:r>
            <a:r>
              <a:rPr lang="en-US" b="1" dirty="0"/>
              <a:t>directory </a:t>
            </a:r>
            <a:r>
              <a:rPr lang="en-US" dirty="0"/>
              <a:t>is a special kind of file that contains a table which maps filenames to </a:t>
            </a:r>
            <a:r>
              <a:rPr lang="en-US" dirty="0" err="1"/>
              <a:t>inodes</a:t>
            </a:r>
            <a:r>
              <a:rPr lang="en-US" dirty="0"/>
              <a:t>.</a:t>
            </a:r>
          </a:p>
          <a:p>
            <a:r>
              <a:rPr lang="en-US" dirty="0"/>
              <a:t>Listing our current directory with </a:t>
            </a:r>
            <a:r>
              <a:rPr lang="en-US" b="1" dirty="0" err="1"/>
              <a:t>ls</a:t>
            </a:r>
            <a:r>
              <a:rPr lang="en-US" b="1" dirty="0"/>
              <a:t> -</a:t>
            </a:r>
            <a:r>
              <a:rPr lang="en-US" b="1" dirty="0" err="1"/>
              <a:t>ali</a:t>
            </a:r>
            <a:r>
              <a:rPr lang="en-US" b="1" dirty="0"/>
              <a:t> </a:t>
            </a:r>
            <a:r>
              <a:rPr lang="en-US" dirty="0"/>
              <a:t>will display the contents of the directory file.</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549937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and ..</a:t>
            </a:r>
            <a:br>
              <a:rPr lang="en-US" b="1" dirty="0"/>
            </a:br>
            <a:endParaRPr lang="en-US" dirty="0"/>
          </a:p>
        </p:txBody>
      </p:sp>
      <p:sp>
        <p:nvSpPr>
          <p:cNvPr id="3" name="Content Placeholder 2"/>
          <p:cNvSpPr>
            <a:spLocks noGrp="1"/>
          </p:cNvSpPr>
          <p:nvPr>
            <p:ph idx="1"/>
          </p:nvPr>
        </p:nvSpPr>
        <p:spPr/>
        <p:txBody>
          <a:bodyPr/>
          <a:lstStyle/>
          <a:p>
            <a:r>
              <a:rPr lang="en-US" dirty="0" smtClean="0"/>
              <a:t>You </a:t>
            </a:r>
            <a:r>
              <a:rPr lang="en-US" dirty="0"/>
              <a:t>can see five names, and the mapping to their five </a:t>
            </a:r>
            <a:r>
              <a:rPr lang="en-US" dirty="0" err="1"/>
              <a:t>inodes</a:t>
            </a:r>
            <a:r>
              <a:rPr lang="en-US" dirty="0"/>
              <a:t>. The dot </a:t>
            </a:r>
            <a:r>
              <a:rPr lang="en-US" b="1" dirty="0"/>
              <a:t>. </a:t>
            </a:r>
            <a:r>
              <a:rPr lang="en-US" dirty="0"/>
              <a:t>is a mapping to itself,</a:t>
            </a:r>
          </a:p>
          <a:p>
            <a:r>
              <a:rPr lang="en-US" dirty="0"/>
              <a:t>and the </a:t>
            </a:r>
            <a:r>
              <a:rPr lang="en-US" dirty="0" err="1"/>
              <a:t>dotdot</a:t>
            </a:r>
            <a:r>
              <a:rPr lang="en-US" dirty="0"/>
              <a:t> </a:t>
            </a:r>
            <a:r>
              <a:rPr lang="en-US" b="1" dirty="0"/>
              <a:t>.. </a:t>
            </a:r>
            <a:r>
              <a:rPr lang="en-US" dirty="0"/>
              <a:t>is a mapping to the parent directory. The three other names </a:t>
            </a:r>
            <a:r>
              <a:rPr lang="en-US" dirty="0" smtClean="0"/>
              <a:t>are mappings to </a:t>
            </a:r>
            <a:r>
              <a:rPr lang="en-US" dirty="0"/>
              <a:t>different </a:t>
            </a:r>
            <a:r>
              <a:rPr lang="en-US" dirty="0" err="1"/>
              <a:t>inodes</a:t>
            </a:r>
            <a:r>
              <a:rPr lang="en-US" dirty="0"/>
              <a:t>.</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10657745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hard </a:t>
            </a:r>
            <a:r>
              <a:rPr lang="en-US" b="1" dirty="0"/>
              <a:t>links</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When </a:t>
            </a:r>
            <a:r>
              <a:rPr lang="en-US" dirty="0"/>
              <a:t>we create a </a:t>
            </a:r>
            <a:r>
              <a:rPr lang="en-US" b="1" dirty="0"/>
              <a:t>hard link </a:t>
            </a:r>
            <a:r>
              <a:rPr lang="en-US" dirty="0"/>
              <a:t>to a file with </a:t>
            </a:r>
            <a:r>
              <a:rPr lang="en-US" b="1" dirty="0" err="1"/>
              <a:t>ln</a:t>
            </a:r>
            <a:r>
              <a:rPr lang="en-US" dirty="0"/>
              <a:t>, an extra entry is added in the directory. A new</a:t>
            </a:r>
          </a:p>
          <a:p>
            <a:pPr marL="0" indent="0">
              <a:buNone/>
            </a:pPr>
            <a:r>
              <a:rPr lang="en-US" dirty="0"/>
              <a:t>file name is mapped to an existing </a:t>
            </a:r>
            <a:r>
              <a:rPr lang="en-US" dirty="0" err="1"/>
              <a:t>inode</a:t>
            </a:r>
            <a:r>
              <a:rPr lang="en-US" dirty="0"/>
              <a:t>.</a:t>
            </a:r>
          </a:p>
          <a:p>
            <a:pPr marL="0" indent="0">
              <a:buNone/>
            </a:pPr>
            <a:r>
              <a:rPr lang="en-US" dirty="0" err="1" smtClean="0"/>
              <a:t>ali</a:t>
            </a:r>
            <a:r>
              <a:rPr lang="en-US" dirty="0" smtClean="0"/>
              <a:t>~/</a:t>
            </a:r>
            <a:r>
              <a:rPr lang="en-US" dirty="0"/>
              <a:t>test$ </a:t>
            </a:r>
            <a:r>
              <a:rPr lang="en-US" dirty="0" err="1"/>
              <a:t>ln</a:t>
            </a:r>
            <a:r>
              <a:rPr lang="en-US" dirty="0"/>
              <a:t> file2 hardlink_to_file2</a:t>
            </a:r>
          </a:p>
          <a:p>
            <a:pPr marL="0" indent="0">
              <a:buNone/>
            </a:pPr>
            <a:r>
              <a:rPr lang="en-US" dirty="0" err="1" smtClean="0"/>
              <a:t>ali</a:t>
            </a:r>
            <a:r>
              <a:rPr lang="en-US" dirty="0" smtClean="0"/>
              <a:t>~/</a:t>
            </a:r>
            <a:r>
              <a:rPr lang="en-US" dirty="0"/>
              <a:t>test$ </a:t>
            </a:r>
            <a:r>
              <a:rPr lang="en-US" dirty="0" err="1"/>
              <a:t>ls</a:t>
            </a:r>
            <a:r>
              <a:rPr lang="en-US" dirty="0"/>
              <a:t> -li</a:t>
            </a:r>
          </a:p>
          <a:p>
            <a:pPr marL="0" indent="0">
              <a:buNone/>
            </a:pPr>
            <a:r>
              <a:rPr lang="en-US" dirty="0"/>
              <a:t>total 24</a:t>
            </a:r>
          </a:p>
          <a:p>
            <a:pPr marL="0" indent="0">
              <a:buNone/>
            </a:pPr>
            <a:r>
              <a:rPr lang="pt-BR" dirty="0"/>
              <a:t>817266 -rw-rw-r-- 1 paul paul 0 Feb 5 15:38 file1</a:t>
            </a:r>
          </a:p>
          <a:p>
            <a:pPr marL="0" indent="0">
              <a:buNone/>
            </a:pPr>
            <a:r>
              <a:rPr lang="pt-BR" dirty="0"/>
              <a:t>817270 -rw-rw-r-- 2 paul paul 92 Feb 5 15:42 file2</a:t>
            </a:r>
          </a:p>
          <a:p>
            <a:pPr marL="0" indent="0">
              <a:buNone/>
            </a:pPr>
            <a:r>
              <a:rPr lang="pt-BR" dirty="0"/>
              <a:t>817268 -rw-rw-r-- 1 paul paul 0 Feb 5 15:38 file3</a:t>
            </a:r>
          </a:p>
          <a:p>
            <a:pPr marL="0" indent="0">
              <a:buNone/>
            </a:pPr>
            <a:r>
              <a:rPr lang="en-US" dirty="0"/>
              <a:t>817270 -</a:t>
            </a:r>
            <a:r>
              <a:rPr lang="en-US" dirty="0" err="1"/>
              <a:t>rw</a:t>
            </a:r>
            <a:r>
              <a:rPr lang="en-US" dirty="0"/>
              <a:t>-</a:t>
            </a:r>
            <a:r>
              <a:rPr lang="en-US" dirty="0" err="1"/>
              <a:t>rw</a:t>
            </a:r>
            <a:r>
              <a:rPr lang="en-US" dirty="0"/>
              <a:t>-r-- 2 </a:t>
            </a:r>
            <a:r>
              <a:rPr lang="en-US" dirty="0" err="1"/>
              <a:t>paul</a:t>
            </a:r>
            <a:r>
              <a:rPr lang="en-US" dirty="0"/>
              <a:t> </a:t>
            </a:r>
            <a:r>
              <a:rPr lang="en-US" dirty="0" err="1"/>
              <a:t>paul</a:t>
            </a:r>
            <a:r>
              <a:rPr lang="en-US" dirty="0"/>
              <a:t> 92 Feb 5 15:42 hardlink_to_file2</a:t>
            </a:r>
          </a:p>
          <a:p>
            <a:pPr marL="0" indent="0">
              <a:buNone/>
            </a:pPr>
            <a:r>
              <a:rPr lang="en-US" dirty="0" err="1" smtClean="0"/>
              <a:t>ali</a:t>
            </a:r>
            <a:r>
              <a:rPr lang="en-US" dirty="0" smtClean="0"/>
              <a:t>~/</a:t>
            </a:r>
            <a:r>
              <a:rPr lang="en-US" dirty="0"/>
              <a:t>test</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9399849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hard </a:t>
            </a:r>
            <a:r>
              <a:rPr lang="en-US" b="1" dirty="0" smtClean="0"/>
              <a:t>links cont.</a:t>
            </a:r>
            <a:endParaRPr lang="en-US" dirty="0"/>
          </a:p>
        </p:txBody>
      </p:sp>
      <p:sp>
        <p:nvSpPr>
          <p:cNvPr id="3" name="Content Placeholder 2"/>
          <p:cNvSpPr>
            <a:spLocks noGrp="1"/>
          </p:cNvSpPr>
          <p:nvPr>
            <p:ph idx="1"/>
          </p:nvPr>
        </p:nvSpPr>
        <p:spPr/>
        <p:txBody>
          <a:bodyPr/>
          <a:lstStyle/>
          <a:p>
            <a:pPr marL="0" indent="0">
              <a:buNone/>
            </a:pPr>
            <a:r>
              <a:rPr lang="en-US" dirty="0"/>
              <a:t>Both files have the same </a:t>
            </a:r>
            <a:r>
              <a:rPr lang="en-US" dirty="0" err="1"/>
              <a:t>inode</a:t>
            </a:r>
            <a:r>
              <a:rPr lang="en-US" dirty="0"/>
              <a:t>, so they will always have the same permissions and the same</a:t>
            </a:r>
          </a:p>
          <a:p>
            <a:pPr marL="0" indent="0">
              <a:buNone/>
            </a:pPr>
            <a:r>
              <a:rPr lang="en-US" dirty="0"/>
              <a:t>owner. Both files will have the same content. Actually, both files are equal now, meaning</a:t>
            </a:r>
          </a:p>
          <a:p>
            <a:pPr marL="0" indent="0">
              <a:buNone/>
            </a:pPr>
            <a:r>
              <a:rPr lang="en-US" dirty="0"/>
              <a:t>you can safely remove the original file, the </a:t>
            </a:r>
            <a:r>
              <a:rPr lang="en-US" dirty="0" err="1"/>
              <a:t>hardlinked</a:t>
            </a:r>
            <a:r>
              <a:rPr lang="en-US" dirty="0"/>
              <a:t> file will remain. The </a:t>
            </a:r>
            <a:r>
              <a:rPr lang="en-US" dirty="0" err="1"/>
              <a:t>inode</a:t>
            </a:r>
            <a:r>
              <a:rPr lang="en-US" dirty="0"/>
              <a:t> contains</a:t>
            </a:r>
          </a:p>
          <a:p>
            <a:pPr marL="0" indent="0">
              <a:buNone/>
            </a:pPr>
            <a:r>
              <a:rPr lang="en-US" dirty="0"/>
              <a:t>a counter, counting the</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0062593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finding hard links</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smtClean="0"/>
              <a:t>You </a:t>
            </a:r>
            <a:r>
              <a:rPr lang="en-US" dirty="0"/>
              <a:t>can use the </a:t>
            </a:r>
            <a:r>
              <a:rPr lang="en-US" b="1" dirty="0"/>
              <a:t>find </a:t>
            </a:r>
            <a:r>
              <a:rPr lang="en-US" dirty="0"/>
              <a:t>command to look for files with a certain </a:t>
            </a:r>
            <a:r>
              <a:rPr lang="en-US" dirty="0" err="1"/>
              <a:t>inode</a:t>
            </a:r>
            <a:r>
              <a:rPr lang="en-US" dirty="0"/>
              <a:t>. The screenshot below</a:t>
            </a:r>
          </a:p>
          <a:p>
            <a:pPr marL="0" indent="0">
              <a:buNone/>
            </a:pPr>
            <a:r>
              <a:rPr lang="en-US" dirty="0"/>
              <a:t>shows how to search for all filenames that point to </a:t>
            </a:r>
            <a:r>
              <a:rPr lang="en-US" b="1" dirty="0" err="1"/>
              <a:t>inode</a:t>
            </a:r>
            <a:r>
              <a:rPr lang="en-US" b="1" dirty="0"/>
              <a:t> </a:t>
            </a:r>
            <a:r>
              <a:rPr lang="en-US" dirty="0"/>
              <a:t>817270. </a:t>
            </a:r>
            <a:endParaRPr lang="en-US" dirty="0" smtClean="0"/>
          </a:p>
          <a:p>
            <a:pPr marL="0" indent="0">
              <a:buNone/>
            </a:pPr>
            <a:r>
              <a:rPr lang="en-US" dirty="0" smtClean="0"/>
              <a:t>Remember </a:t>
            </a:r>
            <a:r>
              <a:rPr lang="en-US" dirty="0"/>
              <a:t>that an </a:t>
            </a:r>
            <a:r>
              <a:rPr lang="en-US" b="1" dirty="0" err="1" smtClean="0"/>
              <a:t>inode</a:t>
            </a:r>
            <a:r>
              <a:rPr lang="en-US" b="1" dirty="0" smtClean="0"/>
              <a:t> </a:t>
            </a:r>
            <a:r>
              <a:rPr lang="en-US" dirty="0" smtClean="0"/>
              <a:t>number </a:t>
            </a:r>
            <a:r>
              <a:rPr lang="en-US" dirty="0"/>
              <a:t>is unique to its partition.</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527025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symbolic links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Symbolic </a:t>
            </a:r>
            <a:r>
              <a:rPr lang="en-US" dirty="0"/>
              <a:t>links (sometimes called </a:t>
            </a:r>
            <a:r>
              <a:rPr lang="en-US" b="1" dirty="0"/>
              <a:t>soft links</a:t>
            </a:r>
            <a:r>
              <a:rPr lang="en-US" dirty="0"/>
              <a:t>) do not link to </a:t>
            </a:r>
            <a:r>
              <a:rPr lang="en-US" dirty="0" err="1"/>
              <a:t>inodes</a:t>
            </a:r>
            <a:r>
              <a:rPr lang="en-US" dirty="0"/>
              <a:t>, but create a name </a:t>
            </a:r>
            <a:r>
              <a:rPr lang="en-US" dirty="0" smtClean="0"/>
              <a:t>to name </a:t>
            </a:r>
            <a:r>
              <a:rPr lang="en-US" dirty="0"/>
              <a:t>mapping. Symbolic links are created with </a:t>
            </a:r>
            <a:r>
              <a:rPr lang="en-US" b="1" dirty="0" err="1"/>
              <a:t>ln</a:t>
            </a:r>
            <a:r>
              <a:rPr lang="en-US" b="1" dirty="0"/>
              <a:t> -s</a:t>
            </a:r>
            <a:r>
              <a:rPr lang="en-US" dirty="0"/>
              <a:t>. As you can see below, the </a:t>
            </a:r>
            <a:r>
              <a:rPr lang="en-US" b="1" dirty="0" smtClean="0"/>
              <a:t>symbolic link </a:t>
            </a:r>
            <a:r>
              <a:rPr lang="en-US" dirty="0"/>
              <a:t>gets an </a:t>
            </a:r>
            <a:r>
              <a:rPr lang="en-US" dirty="0" err="1"/>
              <a:t>inode</a:t>
            </a:r>
            <a:r>
              <a:rPr lang="en-US" dirty="0"/>
              <a:t> of its own.</a:t>
            </a:r>
          </a:p>
          <a:p>
            <a:pPr marL="0" indent="0">
              <a:buNone/>
            </a:pPr>
            <a:r>
              <a:rPr lang="en-US" dirty="0" err="1" smtClean="0"/>
              <a:t>ali</a:t>
            </a:r>
            <a:r>
              <a:rPr lang="en-US" dirty="0" smtClean="0"/>
              <a:t>~/</a:t>
            </a:r>
            <a:r>
              <a:rPr lang="en-US" dirty="0"/>
              <a:t>test$ </a:t>
            </a:r>
            <a:r>
              <a:rPr lang="en-US" dirty="0" err="1"/>
              <a:t>ln</a:t>
            </a:r>
            <a:r>
              <a:rPr lang="en-US" dirty="0"/>
              <a:t> -s file2 symlink_to_file2</a:t>
            </a:r>
          </a:p>
          <a:p>
            <a:pPr marL="0" indent="0">
              <a:buNone/>
            </a:pPr>
            <a:r>
              <a:rPr lang="en-US" dirty="0" err="1" smtClean="0"/>
              <a:t>ali</a:t>
            </a:r>
            <a:r>
              <a:rPr lang="en-US" dirty="0" smtClean="0"/>
              <a:t>~/</a:t>
            </a:r>
            <a:r>
              <a:rPr lang="en-US" dirty="0"/>
              <a:t>test$ </a:t>
            </a:r>
            <a:r>
              <a:rPr lang="en-US" dirty="0" err="1"/>
              <a:t>ls</a:t>
            </a:r>
            <a:r>
              <a:rPr lang="en-US" dirty="0"/>
              <a:t> -li</a:t>
            </a:r>
          </a:p>
          <a:p>
            <a:pPr marL="0" indent="0">
              <a:buNone/>
            </a:pPr>
            <a:r>
              <a:rPr lang="pt-BR" dirty="0" smtClean="0"/>
              <a:t>817273 </a:t>
            </a:r>
            <a:r>
              <a:rPr lang="pt-BR" dirty="0"/>
              <a:t>-rw-rw-r-- 1 paul paul 13 Feb 5 17:06 file1</a:t>
            </a:r>
          </a:p>
          <a:p>
            <a:pPr marL="0" indent="0">
              <a:buNone/>
            </a:pPr>
            <a:r>
              <a:rPr lang="pt-BR" dirty="0"/>
              <a:t>817270 -rw-rw-r-- 2 paul paul 106 Feb 5 17:04 file2</a:t>
            </a:r>
          </a:p>
          <a:p>
            <a:pPr marL="0" indent="0">
              <a:buNone/>
            </a:pPr>
            <a:r>
              <a:rPr lang="pt-BR" dirty="0"/>
              <a:t>817268 -rw-rw-r-- 1 paul paul 0 Feb 5 15:38 file3</a:t>
            </a:r>
          </a:p>
          <a:p>
            <a:pPr marL="0" indent="0">
              <a:buNone/>
            </a:pPr>
            <a:r>
              <a:rPr lang="en-US" dirty="0"/>
              <a:t>817270 -</a:t>
            </a:r>
            <a:r>
              <a:rPr lang="en-US" dirty="0" err="1"/>
              <a:t>rw</a:t>
            </a:r>
            <a:r>
              <a:rPr lang="en-US" dirty="0"/>
              <a:t>-</a:t>
            </a:r>
            <a:r>
              <a:rPr lang="en-US" dirty="0" err="1"/>
              <a:t>rw</a:t>
            </a:r>
            <a:r>
              <a:rPr lang="en-US" dirty="0"/>
              <a:t>-r-- 2 </a:t>
            </a:r>
            <a:r>
              <a:rPr lang="en-US" dirty="0" err="1"/>
              <a:t>paul</a:t>
            </a:r>
            <a:r>
              <a:rPr lang="en-US" dirty="0"/>
              <a:t> </a:t>
            </a:r>
            <a:r>
              <a:rPr lang="en-US" dirty="0" err="1"/>
              <a:t>paul</a:t>
            </a:r>
            <a:r>
              <a:rPr lang="en-US" dirty="0"/>
              <a:t> 106 Feb 5 17:04 hardlink_to_file2</a:t>
            </a:r>
          </a:p>
          <a:p>
            <a:pPr marL="0" indent="0">
              <a:buNone/>
            </a:pPr>
            <a:r>
              <a:rPr lang="en-US" dirty="0"/>
              <a:t>817267 </a:t>
            </a:r>
            <a:r>
              <a:rPr lang="en-US" dirty="0" err="1"/>
              <a:t>lrwxrwxrwx</a:t>
            </a:r>
            <a:r>
              <a:rPr lang="en-US" dirty="0"/>
              <a:t> 1 </a:t>
            </a:r>
            <a:r>
              <a:rPr lang="en-US" dirty="0" err="1"/>
              <a:t>paul</a:t>
            </a:r>
            <a:r>
              <a:rPr lang="en-US" dirty="0"/>
              <a:t> </a:t>
            </a:r>
            <a:r>
              <a:rPr lang="en-US" dirty="0" err="1"/>
              <a:t>paul</a:t>
            </a:r>
            <a:r>
              <a:rPr lang="en-US" dirty="0"/>
              <a:t> 5 Feb 5 16:55 symlink_to_file2 -&gt; </a:t>
            </a:r>
            <a:r>
              <a:rPr lang="en-US" dirty="0" smtClean="0"/>
              <a:t>file2</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490098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symbolic links</a:t>
            </a:r>
            <a:endParaRPr lang="en-US" dirty="0"/>
          </a:p>
        </p:txBody>
      </p:sp>
      <p:sp>
        <p:nvSpPr>
          <p:cNvPr id="3" name="Content Placeholder 2"/>
          <p:cNvSpPr>
            <a:spLocks noGrp="1"/>
          </p:cNvSpPr>
          <p:nvPr>
            <p:ph idx="1"/>
          </p:nvPr>
        </p:nvSpPr>
        <p:spPr/>
        <p:txBody>
          <a:bodyPr/>
          <a:lstStyle/>
          <a:p>
            <a:pPr marL="0" indent="0">
              <a:buNone/>
            </a:pPr>
            <a:r>
              <a:rPr lang="en-US" dirty="0"/>
              <a:t>Permissions on a symbolic link have no meaning, since the permissions of the target apply.</a:t>
            </a:r>
          </a:p>
          <a:p>
            <a:pPr marL="0" indent="0">
              <a:buNone/>
            </a:pPr>
            <a:r>
              <a:rPr lang="en-US" dirty="0"/>
              <a:t>Hard links are limited to their own partition (because they point to an </a:t>
            </a:r>
            <a:r>
              <a:rPr lang="en-US" dirty="0" err="1"/>
              <a:t>inode</a:t>
            </a:r>
            <a:r>
              <a:rPr lang="en-US" dirty="0"/>
              <a:t>), symbolic links</a:t>
            </a:r>
          </a:p>
          <a:p>
            <a:pPr marL="0" indent="0">
              <a:buNone/>
            </a:pPr>
            <a:r>
              <a:rPr lang="en-US" dirty="0"/>
              <a:t>can link anywhere (other file systems, even networked).</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3847012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removing links</a:t>
            </a:r>
            <a:br>
              <a:rPr lang="en-US" b="1" dirty="0"/>
            </a:br>
            <a:endParaRPr lang="en-US" dirty="0"/>
          </a:p>
        </p:txBody>
      </p:sp>
      <p:sp>
        <p:nvSpPr>
          <p:cNvPr id="3" name="Content Placeholder 2"/>
          <p:cNvSpPr>
            <a:spLocks noGrp="1"/>
          </p:cNvSpPr>
          <p:nvPr>
            <p:ph idx="1"/>
          </p:nvPr>
        </p:nvSpPr>
        <p:spPr/>
        <p:txBody>
          <a:bodyPr/>
          <a:lstStyle/>
          <a:p>
            <a:r>
              <a:rPr lang="en-US" dirty="0" smtClean="0"/>
              <a:t>Links </a:t>
            </a:r>
            <a:r>
              <a:rPr lang="en-US" dirty="0"/>
              <a:t>can be removed with </a:t>
            </a:r>
            <a:r>
              <a:rPr lang="en-US" b="1" dirty="0"/>
              <a:t>rm</a:t>
            </a:r>
            <a:r>
              <a:rPr lang="en-US" dirty="0"/>
              <a:t>.</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16932870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t>
            </a:r>
            <a:endParaRPr lang="en-US" dirty="0"/>
          </a:p>
        </p:txBody>
      </p:sp>
      <p:sp>
        <p:nvSpPr>
          <p:cNvPr id="3" name="Content Placeholder 2"/>
          <p:cNvSpPr>
            <a:spLocks noGrp="1"/>
          </p:cNvSpPr>
          <p:nvPr>
            <p:ph idx="1"/>
          </p:nvPr>
        </p:nvSpPr>
        <p:spPr/>
        <p:txBody>
          <a:bodyPr/>
          <a:lstStyle/>
          <a:p>
            <a:r>
              <a:rPr lang="en-US" dirty="0" err="1" smtClean="0"/>
              <a:t>Ip</a:t>
            </a:r>
            <a:r>
              <a:rPr lang="en-US" dirty="0" smtClean="0"/>
              <a:t> a</a:t>
            </a:r>
          </a:p>
          <a:p>
            <a:r>
              <a:rPr lang="en-US" dirty="0" err="1" smtClean="0"/>
              <a:t>Ifconfig</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3161060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program</a:t>
            </a:r>
            <a:endParaRPr lang="en-US" dirty="0"/>
          </a:p>
        </p:txBody>
      </p:sp>
      <p:sp>
        <p:nvSpPr>
          <p:cNvPr id="3" name="Content Placeholder 2"/>
          <p:cNvSpPr>
            <a:spLocks noGrp="1"/>
          </p:cNvSpPr>
          <p:nvPr>
            <p:ph idx="1"/>
          </p:nvPr>
        </p:nvSpPr>
        <p:spPr>
          <a:xfrm>
            <a:off x="452673" y="1219200"/>
            <a:ext cx="8229600" cy="4525963"/>
          </a:xfrm>
        </p:spPr>
        <p:txBody>
          <a:bodyPr>
            <a:normAutofit fontScale="92500" lnSpcReduction="20000"/>
          </a:bodyPr>
          <a:lstStyle/>
          <a:p>
            <a:pPr marL="0" indent="0">
              <a:buNone/>
            </a:pPr>
            <a:r>
              <a:rPr lang="en-US" dirty="0"/>
              <a:t>#!/</a:t>
            </a:r>
            <a:r>
              <a:rPr lang="en-US" dirty="0" smtClean="0"/>
              <a:t>bin/bash</a:t>
            </a:r>
          </a:p>
          <a:p>
            <a:pPr marL="0" indent="0">
              <a:buNone/>
            </a:pPr>
            <a:r>
              <a:rPr lang="en-US" dirty="0" smtClean="0"/>
              <a:t> </a:t>
            </a:r>
            <a:r>
              <a:rPr lang="en-US" dirty="0"/>
              <a:t># My first </a:t>
            </a:r>
            <a:r>
              <a:rPr lang="en-US" dirty="0" smtClean="0"/>
              <a:t>script</a:t>
            </a:r>
          </a:p>
          <a:p>
            <a:pPr marL="0" indent="0">
              <a:buNone/>
            </a:pPr>
            <a:r>
              <a:rPr lang="en-US" dirty="0" smtClean="0"/>
              <a:t> </a:t>
            </a:r>
            <a:r>
              <a:rPr lang="en-US" dirty="0"/>
              <a:t>echo "Hello World</a:t>
            </a:r>
            <a:r>
              <a:rPr lang="en-US" dirty="0" smtClean="0"/>
              <a:t>!“</a:t>
            </a:r>
          </a:p>
          <a:p>
            <a:r>
              <a:rPr lang="en-US" dirty="0" smtClean="0"/>
              <a:t>Then</a:t>
            </a:r>
          </a:p>
          <a:p>
            <a:r>
              <a:rPr lang="en-US" dirty="0"/>
              <a:t>Setting Permissions</a:t>
            </a:r>
          </a:p>
          <a:p>
            <a:r>
              <a:rPr lang="en-US" dirty="0"/>
              <a:t>The next thing we have to do is give the shell permission to execute your script</a:t>
            </a:r>
            <a:r>
              <a:rPr lang="en-US" dirty="0" smtClean="0"/>
              <a:t>.</a:t>
            </a:r>
            <a:endParaRPr lang="en-US" dirty="0"/>
          </a:p>
          <a:p>
            <a:pPr marL="0" indent="0">
              <a:buNone/>
            </a:pPr>
            <a:r>
              <a:rPr lang="en-US" dirty="0" smtClean="0"/>
              <a:t>$</a:t>
            </a:r>
            <a:r>
              <a:rPr lang="en-US" dirty="0"/>
              <a:t> </a:t>
            </a:r>
            <a:r>
              <a:rPr lang="en-US" dirty="0" err="1"/>
              <a:t>chmod</a:t>
            </a:r>
            <a:r>
              <a:rPr lang="en-US" dirty="0"/>
              <a:t> 755 </a:t>
            </a:r>
            <a:r>
              <a:rPr lang="en-US" dirty="0" err="1" smtClean="0"/>
              <a:t>hello_world</a:t>
            </a:r>
            <a:endParaRPr lang="en-US" dirty="0" smtClean="0"/>
          </a:p>
          <a:p>
            <a:pPr marL="0" indent="0">
              <a:buNone/>
            </a:pPr>
            <a:r>
              <a:rPr lang="en-US" dirty="0"/>
              <a:t>$ ./</a:t>
            </a:r>
            <a:r>
              <a:rPr lang="en-US" dirty="0" err="1"/>
              <a:t>hello_world</a:t>
            </a:r>
            <a:endParaRPr lang="en-US" dirty="0"/>
          </a:p>
          <a:p>
            <a:r>
              <a:rPr lang="en-US" dirty="0" smtClean="0"/>
              <a:t>??? #!/</a:t>
            </a:r>
            <a:r>
              <a:rPr lang="en-US" dirty="0" err="1" smtClean="0"/>
              <a:t>usr</a:t>
            </a:r>
            <a:r>
              <a:rPr lang="en-US" dirty="0" smtClean="0"/>
              <a:t>/bin/python  ???</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8638954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066800"/>
            <a:ext cx="8530350" cy="4114800"/>
          </a:xfrm>
        </p:spPr>
      </p:pic>
    </p:spTree>
    <p:extLst>
      <p:ext uri="{BB962C8B-B14F-4D97-AF65-F5344CB8AC3E}">
        <p14:creationId xmlns:p14="http://schemas.microsoft.com/office/powerpoint/2010/main" val="12779532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304800"/>
            <a:ext cx="7585829" cy="5638800"/>
          </a:xfrm>
        </p:spPr>
      </p:pic>
    </p:spTree>
    <p:extLst>
      <p:ext uri="{BB962C8B-B14F-4D97-AF65-F5344CB8AC3E}">
        <p14:creationId xmlns:p14="http://schemas.microsoft.com/office/powerpoint/2010/main" val="33873796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609600"/>
            <a:ext cx="9169116" cy="4724400"/>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0741915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399" y="1143000"/>
            <a:ext cx="8615175" cy="4495800"/>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23318913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53" y="1066800"/>
            <a:ext cx="8992935" cy="4648200"/>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7110097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600" y="990600"/>
            <a:ext cx="8845510" cy="4572000"/>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33283093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599" y="1295400"/>
            <a:ext cx="8904245" cy="4724400"/>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15241712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600" y="1066800"/>
            <a:ext cx="8760628" cy="4648200"/>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8826111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200" y="828786"/>
            <a:ext cx="8903832" cy="4657614"/>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20677898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600" y="1295400"/>
            <a:ext cx="8853812" cy="4419600"/>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162234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Program</a:t>
            </a:r>
            <a:endParaRPr lang="en-US" dirty="0"/>
          </a:p>
        </p:txBody>
      </p:sp>
      <p:sp>
        <p:nvSpPr>
          <p:cNvPr id="3" name="Content Placeholder 2"/>
          <p:cNvSpPr>
            <a:spLocks noGrp="1"/>
          </p:cNvSpPr>
          <p:nvPr>
            <p:ph idx="1"/>
          </p:nvPr>
        </p:nvSpPr>
        <p:spPr/>
        <p:txBody>
          <a:bodyPr/>
          <a:lstStyle/>
          <a:p>
            <a:r>
              <a:rPr lang="en-US" dirty="0" smtClean="0"/>
              <a:t>#!/bin/bash</a:t>
            </a:r>
          </a:p>
          <a:p>
            <a:r>
              <a:rPr lang="en-US" dirty="0" smtClean="0"/>
              <a:t>A=“</a:t>
            </a:r>
            <a:r>
              <a:rPr lang="en-US" dirty="0" err="1" smtClean="0"/>
              <a:t>ali</a:t>
            </a:r>
            <a:r>
              <a:rPr lang="en-US" dirty="0" smtClean="0"/>
              <a:t>”</a:t>
            </a:r>
          </a:p>
          <a:p>
            <a:r>
              <a:rPr lang="en-US" dirty="0" smtClean="0"/>
              <a:t>B=“</a:t>
            </a:r>
            <a:r>
              <a:rPr lang="en-US" dirty="0" err="1" smtClean="0"/>
              <a:t>mohammad</a:t>
            </a:r>
            <a:r>
              <a:rPr lang="en-US" dirty="0" smtClean="0"/>
              <a:t>”</a:t>
            </a:r>
          </a:p>
          <a:p>
            <a:r>
              <a:rPr lang="en-US" dirty="0" smtClean="0"/>
              <a:t>Echo “my name is $A $B”</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1691707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600" y="1440272"/>
            <a:ext cx="8864916" cy="4655728"/>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20815776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599" y="1371600"/>
            <a:ext cx="8705491" cy="4572000"/>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18421783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599" y="1295400"/>
            <a:ext cx="8705491" cy="4572000"/>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11864144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600" y="1295400"/>
            <a:ext cx="10125768" cy="4038600"/>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16673145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147638"/>
            <a:ext cx="8420100" cy="656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19240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a Process?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 </a:t>
            </a:r>
            <a:r>
              <a:rPr lang="en-US" dirty="0"/>
              <a:t>A process is just an instance of a running program</a:t>
            </a:r>
            <a:r>
              <a:rPr lang="en-US" dirty="0" smtClean="0"/>
              <a:t>.</a:t>
            </a:r>
          </a:p>
          <a:p>
            <a:pPr marL="0" indent="0">
              <a:buNone/>
            </a:pPr>
            <a:r>
              <a:rPr lang="en-US" dirty="0" smtClean="0"/>
              <a:t> </a:t>
            </a:r>
            <a:r>
              <a:rPr lang="en-US" dirty="0"/>
              <a:t>• Not just a "program" - it is being executed. </a:t>
            </a:r>
            <a:endParaRPr lang="en-US" dirty="0" smtClean="0"/>
          </a:p>
          <a:p>
            <a:pPr marL="0" indent="0">
              <a:buNone/>
            </a:pPr>
            <a:r>
              <a:rPr lang="en-US" dirty="0" smtClean="0"/>
              <a:t>• </a:t>
            </a:r>
            <a:r>
              <a:rPr lang="en-US" dirty="0"/>
              <a:t>Not just a "running program", as you can execute the same program multiple times. </a:t>
            </a:r>
            <a:endParaRPr lang="en-US" dirty="0" smtClean="0"/>
          </a:p>
          <a:p>
            <a:pPr marL="0" indent="0">
              <a:buNone/>
            </a:pPr>
            <a:r>
              <a:rPr lang="en-US" dirty="0" smtClean="0"/>
              <a:t>• </a:t>
            </a:r>
            <a:r>
              <a:rPr lang="en-US" dirty="0"/>
              <a:t>These would be multiple processes running an instance of the same program. </a:t>
            </a:r>
            <a:endParaRPr lang="en-US" dirty="0" smtClean="0"/>
          </a:p>
          <a:p>
            <a:pPr marL="0" indent="0">
              <a:buNone/>
            </a:pPr>
            <a:r>
              <a:rPr lang="en-US" dirty="0" smtClean="0"/>
              <a:t>• </a:t>
            </a:r>
            <a:r>
              <a:rPr lang="en-US" dirty="0"/>
              <a:t>Example: if you open more than one terminal (windows or tabs), you are running multiple processes of your shell</a:t>
            </a:r>
            <a:r>
              <a:rPr lang="en-US" dirty="0" smtClean="0"/>
              <a:t>.</a:t>
            </a:r>
          </a:p>
          <a:p>
            <a:pPr marL="0" indent="0">
              <a:buNone/>
            </a:pPr>
            <a:r>
              <a:rPr lang="en-US" dirty="0" smtClean="0"/>
              <a:t> </a:t>
            </a:r>
            <a:r>
              <a:rPr lang="en-US" dirty="0"/>
              <a:t>• You can execute echo $$ to see the process of the current running shell.</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39614424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Processes have a unique "Process ID" (PID) when created</a:t>
            </a:r>
            <a:r>
              <a:rPr lang="en-US" dirty="0" smtClean="0"/>
              <a:t>.</a:t>
            </a:r>
          </a:p>
          <a:p>
            <a:pPr marL="0" indent="0">
              <a:buNone/>
            </a:pPr>
            <a:r>
              <a:rPr lang="en-US" dirty="0" smtClean="0"/>
              <a:t> </a:t>
            </a:r>
            <a:r>
              <a:rPr lang="en-US" dirty="0"/>
              <a:t>• The PID allows you to distinguish between multiple instances of the same program. </a:t>
            </a:r>
            <a:endParaRPr lang="en-US" dirty="0" smtClean="0"/>
          </a:p>
          <a:p>
            <a:pPr marL="0" indent="0">
              <a:buNone/>
            </a:pPr>
            <a:r>
              <a:rPr lang="en-US" dirty="0" smtClean="0"/>
              <a:t>• </a:t>
            </a:r>
            <a:r>
              <a:rPr lang="en-US" dirty="0"/>
              <a:t>There are countless ways to discover the PID, as well as what processes are running. </a:t>
            </a:r>
            <a:endParaRPr lang="en-US" dirty="0" smtClean="0"/>
          </a:p>
          <a:p>
            <a:pPr marL="0" indent="0">
              <a:buNone/>
            </a:pPr>
            <a:r>
              <a:rPr lang="en-US" dirty="0" smtClean="0"/>
              <a:t>• </a:t>
            </a:r>
            <a:r>
              <a:rPr lang="en-US" dirty="0"/>
              <a:t>These methods often depend on how much information you want, as well as what your user </a:t>
            </a:r>
            <a:r>
              <a:rPr lang="en-US" dirty="0" smtClean="0"/>
              <a:t>privileges </a:t>
            </a:r>
            <a:r>
              <a:rPr lang="en-US" dirty="0"/>
              <a:t>are.</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28996452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Identification: </a:t>
            </a:r>
            <a:r>
              <a:rPr lang="en-US" dirty="0" err="1" smtClean="0"/>
              <a:t>ps</a:t>
            </a:r>
            <a:r>
              <a:rPr lang="en-US" dirty="0"/>
              <a:t> Process Snapshot</a:t>
            </a:r>
          </a:p>
        </p:txBody>
      </p:sp>
      <p:sp>
        <p:nvSpPr>
          <p:cNvPr id="3" name="Content Placeholder 2"/>
          <p:cNvSpPr>
            <a:spLocks noGrp="1"/>
          </p:cNvSpPr>
          <p:nvPr>
            <p:ph idx="1"/>
          </p:nvPr>
        </p:nvSpPr>
        <p:spPr/>
        <p:txBody>
          <a:bodyPr>
            <a:normAutofit fontScale="77500" lnSpcReduction="20000"/>
          </a:bodyPr>
          <a:lstStyle/>
          <a:p>
            <a:r>
              <a:rPr lang="en-US" dirty="0" err="1" smtClean="0"/>
              <a:t>ps</a:t>
            </a:r>
            <a:r>
              <a:rPr lang="en-US" dirty="0" smtClean="0"/>
              <a:t> </a:t>
            </a:r>
            <a:r>
              <a:rPr lang="en-US" dirty="0"/>
              <a:t>[options] </a:t>
            </a:r>
            <a:endParaRPr lang="en-US" dirty="0" smtClean="0"/>
          </a:p>
          <a:p>
            <a:r>
              <a:rPr lang="en-US" dirty="0" smtClean="0"/>
              <a:t> </a:t>
            </a:r>
            <a:r>
              <a:rPr lang="en-US" dirty="0"/>
              <a:t>Reports a snapshot of the current running processes, including PIDs. - By default, only the processes started by the user</a:t>
            </a:r>
            <a:r>
              <a:rPr lang="en-US" dirty="0" smtClean="0"/>
              <a:t>.</a:t>
            </a:r>
          </a:p>
          <a:p>
            <a:r>
              <a:rPr lang="en-US" dirty="0" smtClean="0"/>
              <a:t> Use </a:t>
            </a:r>
            <a:r>
              <a:rPr lang="en-US" dirty="0"/>
              <a:t>-e to list every process currently running on the system. </a:t>
            </a:r>
            <a:r>
              <a:rPr lang="en-US" dirty="0" smtClean="0"/>
              <a:t>– </a:t>
            </a:r>
          </a:p>
          <a:p>
            <a:r>
              <a:rPr lang="en-US" dirty="0" smtClean="0"/>
              <a:t>Use </a:t>
            </a:r>
            <a:r>
              <a:rPr lang="en-US" dirty="0"/>
              <a:t>-</a:t>
            </a:r>
            <a:r>
              <a:rPr lang="en-US" dirty="0" err="1"/>
              <a:t>ely</a:t>
            </a:r>
            <a:r>
              <a:rPr lang="en-US" dirty="0"/>
              <a:t> to get more information than you can handle</a:t>
            </a:r>
            <a:r>
              <a:rPr lang="en-US" dirty="0" smtClean="0"/>
              <a:t>.</a:t>
            </a:r>
          </a:p>
          <a:p>
            <a:r>
              <a:rPr lang="en-US" dirty="0" smtClean="0"/>
              <a:t>Use </a:t>
            </a:r>
            <a:r>
              <a:rPr lang="en-US" dirty="0"/>
              <a:t>-u to list all processes for user username. - Note: very different for BSD/OSX, read the man page... </a:t>
            </a:r>
            <a:endParaRPr lang="en-US" dirty="0" smtClean="0"/>
          </a:p>
          <a:p>
            <a:r>
              <a:rPr lang="en-US" dirty="0" smtClean="0"/>
              <a:t> </a:t>
            </a:r>
            <a:r>
              <a:rPr lang="en-US" dirty="0"/>
              <a:t>To see more information about a process, pipe through </a:t>
            </a:r>
            <a:r>
              <a:rPr lang="en-US" dirty="0" err="1"/>
              <a:t>grep</a:t>
            </a:r>
            <a:r>
              <a:rPr lang="en-US" dirty="0"/>
              <a:t>. </a:t>
            </a:r>
            <a:endParaRPr lang="en-US" dirty="0" smtClean="0"/>
          </a:p>
          <a:p>
            <a:r>
              <a:rPr lang="en-US" dirty="0" smtClean="0"/>
              <a:t> </a:t>
            </a:r>
            <a:r>
              <a:rPr lang="en-US" dirty="0"/>
              <a:t>For example: </a:t>
            </a:r>
            <a:r>
              <a:rPr lang="en-US" dirty="0" err="1"/>
              <a:t>ps</a:t>
            </a:r>
            <a:r>
              <a:rPr lang="en-US" dirty="0"/>
              <a:t> -e | </a:t>
            </a:r>
            <a:r>
              <a:rPr lang="en-US" dirty="0" err="1"/>
              <a:t>grep</a:t>
            </a:r>
            <a:r>
              <a:rPr lang="en-US" dirty="0"/>
              <a:t> </a:t>
            </a:r>
            <a:r>
              <a:rPr lang="en-US" dirty="0" err="1"/>
              <a:t>firefox</a:t>
            </a:r>
            <a:r>
              <a:rPr lang="en-US" dirty="0"/>
              <a:t> shows us the results about </a:t>
            </a:r>
            <a:r>
              <a:rPr lang="en-US" dirty="0" err="1"/>
              <a:t>firefox</a:t>
            </a:r>
            <a:r>
              <a:rPr lang="en-US" dirty="0"/>
              <a:t> processes.</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41966879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lsof</a:t>
            </a:r>
            <a:r>
              <a:rPr lang="en-US" dirty="0"/>
              <a:t> List of Open Files</a:t>
            </a:r>
          </a:p>
        </p:txBody>
      </p:sp>
      <p:sp>
        <p:nvSpPr>
          <p:cNvPr id="3" name="Content Placeholder 2"/>
          <p:cNvSpPr>
            <a:spLocks noGrp="1"/>
          </p:cNvSpPr>
          <p:nvPr>
            <p:ph idx="1"/>
          </p:nvPr>
        </p:nvSpPr>
        <p:spPr/>
        <p:txBody>
          <a:bodyPr>
            <a:normAutofit fontScale="92500" lnSpcReduction="10000"/>
          </a:bodyPr>
          <a:lstStyle/>
          <a:p>
            <a:r>
              <a:rPr lang="en-US" dirty="0" err="1" smtClean="0"/>
              <a:t>lsof</a:t>
            </a:r>
            <a:r>
              <a:rPr lang="en-US" dirty="0" smtClean="0"/>
              <a:t> </a:t>
            </a:r>
            <a:r>
              <a:rPr lang="en-US" dirty="0"/>
              <a:t>[options] - Very similar to </a:t>
            </a:r>
            <a:r>
              <a:rPr lang="en-US" dirty="0" err="1"/>
              <a:t>ps</a:t>
            </a:r>
            <a:r>
              <a:rPr lang="en-US" dirty="0"/>
              <a:t>, with more information by default. - Frequently used for monitoring port connections... - Use -i to list IP sockets. </a:t>
            </a:r>
            <a:endParaRPr lang="en-US" dirty="0" smtClean="0"/>
          </a:p>
          <a:p>
            <a:r>
              <a:rPr lang="en-US" dirty="0" smtClean="0"/>
              <a:t> </a:t>
            </a:r>
            <a:r>
              <a:rPr lang="en-US" dirty="0"/>
              <a:t>E.g. </a:t>
            </a:r>
            <a:r>
              <a:rPr lang="en-US" dirty="0" err="1"/>
              <a:t>lsof</a:t>
            </a:r>
            <a:r>
              <a:rPr lang="en-US" dirty="0"/>
              <a:t> -i tcp:843 shows all </a:t>
            </a:r>
            <a:r>
              <a:rPr lang="en-US" dirty="0" err="1"/>
              <a:t>tcp</a:t>
            </a:r>
            <a:r>
              <a:rPr lang="en-US" dirty="0"/>
              <a:t> processes on port 843. - Many options...read the man page if you are intrigued. </a:t>
            </a:r>
            <a:endParaRPr lang="en-US" dirty="0" smtClean="0"/>
          </a:p>
          <a:p>
            <a:pPr marL="0" indent="0">
              <a:buNone/>
            </a:pPr>
            <a:r>
              <a:rPr lang="en-US" dirty="0" smtClean="0"/>
              <a:t>• </a:t>
            </a:r>
            <a:r>
              <a:rPr lang="en-US" dirty="0"/>
              <a:t>As with </a:t>
            </a:r>
            <a:r>
              <a:rPr lang="en-US" dirty="0" err="1"/>
              <a:t>ps</a:t>
            </a:r>
            <a:r>
              <a:rPr lang="en-US" dirty="0"/>
              <a:t>, often best served with a side of </a:t>
            </a:r>
            <a:r>
              <a:rPr lang="en-US" dirty="0" err="1"/>
              <a:t>grep</a:t>
            </a:r>
            <a:r>
              <a:rPr lang="en-US" dirty="0"/>
              <a:t>. </a:t>
            </a:r>
            <a:endParaRPr lang="en-US" dirty="0" smtClean="0"/>
          </a:p>
          <a:p>
            <a:pPr marL="0" indent="0">
              <a:buNone/>
            </a:pPr>
            <a:r>
              <a:rPr lang="en-US" dirty="0" smtClean="0"/>
              <a:t>• </a:t>
            </a:r>
            <a:r>
              <a:rPr lang="en-US" dirty="0"/>
              <a:t>More useful for administration, especially when managing a networked environment.</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33374036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Usage</a:t>
            </a:r>
          </a:p>
        </p:txBody>
      </p:sp>
      <p:sp>
        <p:nvSpPr>
          <p:cNvPr id="3" name="Content Placeholder 2"/>
          <p:cNvSpPr>
            <a:spLocks noGrp="1"/>
          </p:cNvSpPr>
          <p:nvPr>
            <p:ph idx="1"/>
          </p:nvPr>
        </p:nvSpPr>
        <p:spPr/>
        <p:txBody>
          <a:bodyPr>
            <a:normAutofit fontScale="92500" lnSpcReduction="20000"/>
          </a:bodyPr>
          <a:lstStyle/>
          <a:p>
            <a:r>
              <a:rPr lang="en-US" dirty="0" smtClean="0"/>
              <a:t>Display </a:t>
            </a:r>
            <a:r>
              <a:rPr lang="en-US" dirty="0"/>
              <a:t>and Update top CPU Processes top [options] - Displays the amount of resources in percentages each process is using. </a:t>
            </a:r>
            <a:endParaRPr lang="en-US" dirty="0" smtClean="0"/>
          </a:p>
          <a:p>
            <a:r>
              <a:rPr lang="en-US" dirty="0" smtClean="0"/>
              <a:t>Use </a:t>
            </a:r>
            <a:r>
              <a:rPr lang="en-US" dirty="0"/>
              <a:t>-d to control the update frequency. - The act of monitoring is an expensive process</a:t>
            </a:r>
            <a:r>
              <a:rPr lang="en-US"/>
              <a:t>... </a:t>
            </a:r>
            <a:endParaRPr lang="en-US" dirty="0" smtClean="0"/>
          </a:p>
          <a:p>
            <a:r>
              <a:rPr lang="en-US" dirty="0" smtClean="0"/>
              <a:t>Use </a:t>
            </a:r>
            <a:r>
              <a:rPr lang="en-US" dirty="0"/>
              <a:t>-u to show only the processes owned by user. - Use -p to show only the statistics on process with id number PID. </a:t>
            </a:r>
            <a:endParaRPr lang="en-US" dirty="0" smtClean="0"/>
          </a:p>
          <a:p>
            <a:r>
              <a:rPr lang="en-US" dirty="0" smtClean="0"/>
              <a:t>When </a:t>
            </a:r>
            <a:r>
              <a:rPr lang="en-US" dirty="0"/>
              <a:t>used in conjunction with </a:t>
            </a:r>
            <a:r>
              <a:rPr lang="en-US" dirty="0" err="1"/>
              <a:t>ps</a:t>
            </a:r>
            <a:r>
              <a:rPr lang="en-US" dirty="0"/>
              <a:t> or </a:t>
            </a:r>
            <a:r>
              <a:rPr lang="en-US" dirty="0" err="1"/>
              <a:t>lsof</a:t>
            </a:r>
            <a:r>
              <a:rPr lang="en-US" dirty="0"/>
              <a:t>, can be a very powerful analysis tool. </a:t>
            </a:r>
            <a:endParaRPr lang="en-US" dirty="0" smtClean="0"/>
          </a:p>
          <a:p>
            <a:pPr marL="0" indent="0">
              <a:buNone/>
            </a:pPr>
            <a:r>
              <a:rPr lang="en-US" dirty="0" smtClean="0"/>
              <a:t>• </a:t>
            </a:r>
            <a:r>
              <a:rPr lang="en-US" dirty="0"/>
              <a:t>Example sequence on the next page.</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2971094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comment</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endParaRPr lang="en-US" dirty="0"/>
          </a:p>
          <a:p>
            <a:pPr marL="0" indent="0">
              <a:buNone/>
            </a:pPr>
            <a:r>
              <a:rPr lang="en-US" dirty="0"/>
              <a:t>#!/bin/bash</a:t>
            </a:r>
          </a:p>
          <a:p>
            <a:pPr marL="0" indent="0">
              <a:buNone/>
            </a:pPr>
            <a:r>
              <a:rPr lang="en-US" dirty="0"/>
              <a:t>#</a:t>
            </a:r>
          </a:p>
          <a:p>
            <a:pPr marL="0" indent="0">
              <a:buNone/>
            </a:pPr>
            <a:r>
              <a:rPr lang="en-US" dirty="0"/>
              <a:t># Hello World Script</a:t>
            </a:r>
          </a:p>
          <a:p>
            <a:pPr marL="0" indent="0">
              <a:buNone/>
            </a:pPr>
            <a:r>
              <a:rPr lang="en-US" dirty="0"/>
              <a:t>#</a:t>
            </a:r>
          </a:p>
          <a:p>
            <a:pPr marL="0" indent="0">
              <a:buNone/>
            </a:pPr>
            <a:r>
              <a:rPr lang="en-US" dirty="0"/>
              <a:t>echo Hello </a:t>
            </a:r>
            <a:r>
              <a:rPr lang="en-US" dirty="0" smtClean="0"/>
              <a:t>World</a:t>
            </a:r>
          </a:p>
          <a:p>
            <a:pPr marL="0" indent="0">
              <a:buNone/>
            </a:pPr>
            <a:r>
              <a:rPr lang="en-US" dirty="0" smtClean="0"/>
              <a:t>Or</a:t>
            </a:r>
          </a:p>
          <a:p>
            <a:pPr marL="0" indent="0">
              <a:buNone/>
            </a:pPr>
            <a:r>
              <a:rPr lang="en-US" dirty="0" smtClean="0"/>
              <a:t>&lt;&lt;comment1</a:t>
            </a:r>
          </a:p>
          <a:p>
            <a:pPr marL="0" indent="0">
              <a:buNone/>
            </a:pPr>
            <a:endParaRPr lang="en-US" dirty="0"/>
          </a:p>
          <a:p>
            <a:pPr marL="0" indent="0">
              <a:buNone/>
            </a:pPr>
            <a:endParaRPr lang="en-US" dirty="0" smtClean="0"/>
          </a:p>
          <a:p>
            <a:pPr marL="0" indent="0">
              <a:buNone/>
            </a:pPr>
            <a:r>
              <a:rPr lang="en-US" dirty="0" smtClean="0"/>
              <a:t>comment1</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4128967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Content Placeholder 2"/>
          <p:cNvSpPr>
            <a:spLocks noGrp="1"/>
          </p:cNvSpPr>
          <p:nvPr>
            <p:ph idx="1"/>
          </p:nvPr>
        </p:nvSpPr>
        <p:spPr/>
        <p:txBody>
          <a:bodyPr/>
          <a:lstStyle/>
          <a:p>
            <a:r>
              <a:rPr lang="en-US" dirty="0" err="1" smtClean="0"/>
              <a:t>Printf</a:t>
            </a:r>
            <a:r>
              <a:rPr lang="en-US" dirty="0" smtClean="0"/>
              <a:t> “hello my name  Is </a:t>
            </a:r>
            <a:r>
              <a:rPr lang="en-US" dirty="0" err="1" smtClean="0"/>
              <a:t>ali</a:t>
            </a:r>
            <a:r>
              <a:rPr lang="en-US" dirty="0" smtClean="0"/>
              <a:t>”</a:t>
            </a:r>
            <a:br>
              <a:rPr lang="en-US" dirty="0" smtClean="0"/>
            </a:br>
            <a:r>
              <a:rPr lang="en-US" dirty="0" err="1"/>
              <a:t>Printf</a:t>
            </a:r>
            <a:r>
              <a:rPr lang="en-US" dirty="0"/>
              <a:t> “hello my name  Is </a:t>
            </a:r>
            <a:r>
              <a:rPr lang="en-US" dirty="0" err="1" smtClean="0"/>
              <a:t>ali</a:t>
            </a:r>
            <a:r>
              <a:rPr lang="en-US" dirty="0" smtClean="0"/>
              <a:t>\n”</a:t>
            </a:r>
          </a:p>
          <a:p>
            <a:r>
              <a:rPr lang="en-US" dirty="0" err="1"/>
              <a:t>Printf</a:t>
            </a:r>
            <a:r>
              <a:rPr lang="en-US" dirty="0"/>
              <a:t> “hello my name  Is </a:t>
            </a:r>
            <a:r>
              <a:rPr lang="en-US" dirty="0" err="1"/>
              <a:t>ali</a:t>
            </a:r>
            <a:r>
              <a:rPr lang="en-US" dirty="0"/>
              <a:t>\n”</a:t>
            </a:r>
          </a:p>
          <a:p>
            <a:r>
              <a:rPr lang="en-US" dirty="0" err="1"/>
              <a:t>Printf</a:t>
            </a:r>
            <a:r>
              <a:rPr lang="en-US" dirty="0"/>
              <a:t> “hello my name  Is </a:t>
            </a:r>
            <a:r>
              <a:rPr lang="en-US" dirty="0" smtClean="0"/>
              <a:t>%s\n” </a:t>
            </a:r>
            <a:r>
              <a:rPr lang="en-US" dirty="0" err="1" smtClean="0"/>
              <a:t>ali</a:t>
            </a:r>
            <a:endParaRPr lang="en-US" dirty="0" smtClean="0"/>
          </a:p>
          <a:p>
            <a:r>
              <a:rPr lang="en-US" dirty="0" err="1"/>
              <a:t>Printf</a:t>
            </a:r>
            <a:r>
              <a:rPr lang="en-US" dirty="0"/>
              <a:t> “hello my name  Is %</a:t>
            </a:r>
            <a:r>
              <a:rPr lang="en-US" dirty="0" smtClean="0"/>
              <a:t>s and my age %d\n</a:t>
            </a:r>
            <a:r>
              <a:rPr lang="en-US" dirty="0"/>
              <a:t>” </a:t>
            </a:r>
            <a:r>
              <a:rPr lang="en-US" dirty="0" err="1" smtClean="0"/>
              <a:t>ali</a:t>
            </a:r>
            <a:r>
              <a:rPr lang="en-US" dirty="0" smtClean="0"/>
              <a:t> 40</a:t>
            </a:r>
          </a:p>
          <a:p>
            <a:endParaRPr lang="en-US" dirty="0"/>
          </a:p>
          <a:p>
            <a:endParaRPr lang="en-US" dirty="0"/>
          </a:p>
          <a:p>
            <a:endParaRPr lang="en-US" dirty="0" smtClean="0"/>
          </a:p>
          <a:p>
            <a:endParaRPr lang="en-US" dirty="0"/>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594623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variables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a:t>
            </a:r>
            <a:r>
              <a:rPr lang="en-US" dirty="0"/>
              <a:t>bin/bash</a:t>
            </a:r>
          </a:p>
          <a:p>
            <a:pPr marL="0" indent="0">
              <a:buNone/>
            </a:pPr>
            <a:r>
              <a:rPr lang="en-US" dirty="0"/>
              <a:t>#</a:t>
            </a:r>
          </a:p>
          <a:p>
            <a:pPr marL="0" indent="0">
              <a:buNone/>
            </a:pPr>
            <a:r>
              <a:rPr lang="en-US" dirty="0"/>
              <a:t># simple variable in script</a:t>
            </a:r>
          </a:p>
          <a:p>
            <a:pPr marL="0" indent="0">
              <a:buNone/>
            </a:pPr>
            <a:r>
              <a:rPr lang="en-US" dirty="0"/>
              <a:t>#</a:t>
            </a:r>
          </a:p>
          <a:p>
            <a:pPr marL="0" indent="0">
              <a:buNone/>
            </a:pPr>
            <a:r>
              <a:rPr lang="en-US" dirty="0"/>
              <a:t>var1=4</a:t>
            </a:r>
          </a:p>
          <a:p>
            <a:pPr marL="0" indent="0">
              <a:buNone/>
            </a:pPr>
            <a:r>
              <a:rPr lang="en-US" dirty="0"/>
              <a:t>echo </a:t>
            </a:r>
            <a:r>
              <a:rPr lang="en-US" dirty="0" smtClean="0"/>
              <a:t>$var1</a:t>
            </a:r>
            <a:endParaRPr lang="en-US" dirty="0"/>
          </a:p>
          <a:p>
            <a:r>
              <a:rPr lang="en-US" dirty="0"/>
              <a:t>Scripts can contain variables, but since scripts are run in their own shell, the variables </a:t>
            </a:r>
            <a:r>
              <a:rPr lang="en-US" dirty="0" smtClean="0"/>
              <a:t>do not </a:t>
            </a:r>
            <a:r>
              <a:rPr lang="en-US" dirty="0"/>
              <a:t>survive the end of the script.</a:t>
            </a:r>
          </a:p>
          <a:p>
            <a:pPr marL="0" indent="0">
              <a:buNone/>
            </a:pPr>
            <a:r>
              <a:rPr lang="en-US" dirty="0" smtClean="0"/>
              <a:t>$ </a:t>
            </a:r>
            <a:r>
              <a:rPr lang="en-US" dirty="0"/>
              <a:t>echo $</a:t>
            </a:r>
            <a:r>
              <a:rPr lang="en-US" dirty="0" smtClean="0"/>
              <a:t>var1</a:t>
            </a:r>
          </a:p>
          <a:p>
            <a:pPr marL="0" indent="0">
              <a:buNone/>
            </a:pPr>
            <a:r>
              <a:rPr lang="en-US" dirty="0" smtClean="0"/>
              <a:t>$ </a:t>
            </a:r>
            <a:r>
              <a:rPr lang="en-US" dirty="0"/>
              <a:t>./</a:t>
            </a:r>
            <a:r>
              <a:rPr lang="en-US" dirty="0" err="1"/>
              <a:t>vars</a:t>
            </a:r>
            <a:endParaRPr lang="en-US" dirty="0"/>
          </a:p>
          <a:p>
            <a:pPr marL="0" indent="0">
              <a:buNone/>
            </a:pPr>
            <a:r>
              <a:rPr lang="en-US" dirty="0"/>
              <a:t>var1 = 4</a:t>
            </a:r>
          </a:p>
          <a:p>
            <a:pPr marL="0" indent="0">
              <a:buNone/>
            </a:pPr>
            <a:r>
              <a:rPr lang="en-US" dirty="0" smtClean="0"/>
              <a:t>$ </a:t>
            </a:r>
            <a:r>
              <a:rPr lang="en-US" dirty="0"/>
              <a:t>echo $</a:t>
            </a:r>
            <a:r>
              <a:rPr lang="en-US" dirty="0" smtClean="0"/>
              <a:t>var1</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861293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6394</TotalTime>
  <Words>3188</Words>
  <Application>Microsoft Office PowerPoint</Application>
  <PresentationFormat>On-screen Show (4:3)</PresentationFormat>
  <Paragraphs>520</Paragraphs>
  <Slides>69</Slides>
  <Notes>0</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Office Theme</vt:lpstr>
      <vt:lpstr> Linux  Fundamentals VERSION 3     Part 5  Eng Ali Mohammad. Bani Bakkar  </vt:lpstr>
      <vt:lpstr>scripting</vt:lpstr>
      <vt:lpstr>Script </vt:lpstr>
      <vt:lpstr>Writing Your First Script and Getting It to Work </vt:lpstr>
      <vt:lpstr>First program</vt:lpstr>
      <vt:lpstr>Second Program</vt:lpstr>
      <vt:lpstr>comment </vt:lpstr>
      <vt:lpstr>commands</vt:lpstr>
      <vt:lpstr>variables </vt:lpstr>
      <vt:lpstr>Variables </vt:lpstr>
      <vt:lpstr>Arguments </vt:lpstr>
      <vt:lpstr>Special Shell Variables</vt:lpstr>
      <vt:lpstr>Example </vt:lpstr>
      <vt:lpstr>program</vt:lpstr>
      <vt:lpstr>Read </vt:lpstr>
      <vt:lpstr>Mathematical Expressions</vt:lpstr>
      <vt:lpstr>Security issue</vt:lpstr>
      <vt:lpstr>if then else</vt:lpstr>
      <vt:lpstr>if then else</vt:lpstr>
      <vt:lpstr>comparison operators</vt:lpstr>
      <vt:lpstr>PowerPoint Presentation</vt:lpstr>
      <vt:lpstr>PowerPoint Presentation</vt:lpstr>
      <vt:lpstr>PowerPoint Presentation</vt:lpstr>
      <vt:lpstr>PowerPoint Presentation</vt:lpstr>
      <vt:lpstr>if then elif</vt:lpstr>
      <vt:lpstr>Array</vt:lpstr>
      <vt:lpstr>for loop </vt:lpstr>
      <vt:lpstr>Example </vt:lpstr>
      <vt:lpstr>mount</vt:lpstr>
      <vt:lpstr>mount</vt:lpstr>
      <vt:lpstr>Archive and compression</vt:lpstr>
      <vt:lpstr>Archive  </vt:lpstr>
      <vt:lpstr>compression </vt:lpstr>
      <vt:lpstr>Compression 2 </vt:lpstr>
      <vt:lpstr>zip </vt:lpstr>
      <vt:lpstr>networks</vt:lpstr>
      <vt:lpstr>inodes</vt:lpstr>
      <vt:lpstr>inode table </vt:lpstr>
      <vt:lpstr>inode number</vt:lpstr>
      <vt:lpstr>inode and file contents </vt:lpstr>
      <vt:lpstr>a directory is a table </vt:lpstr>
      <vt:lpstr>. and .. </vt:lpstr>
      <vt:lpstr>hard links </vt:lpstr>
      <vt:lpstr>hard links cont.</vt:lpstr>
      <vt:lpstr>finding hard links </vt:lpstr>
      <vt:lpstr>symbolic links </vt:lpstr>
      <vt:lpstr>symbolic links</vt:lpstr>
      <vt:lpstr>removing links </vt:lpstr>
      <vt:lpstr>Network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Process?  </vt:lpstr>
      <vt:lpstr>PowerPoint Presentation</vt:lpstr>
      <vt:lpstr>Identification: ps Process Snapshot</vt:lpstr>
      <vt:lpstr>lsof List of Open Files</vt:lpstr>
      <vt:lpstr>Resource Usage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Fundamentals    Eng Ali Moh. Bani Bakkar Email : alialqadri1980@gmail.com Mob:0778642376</dc:title>
  <dc:creator>ali</dc:creator>
  <cp:lastModifiedBy>ali</cp:lastModifiedBy>
  <cp:revision>531</cp:revision>
  <dcterms:created xsi:type="dcterms:W3CDTF">2006-08-16T00:00:00Z</dcterms:created>
  <dcterms:modified xsi:type="dcterms:W3CDTF">2022-11-25T19:01:33Z</dcterms:modified>
</cp:coreProperties>
</file>