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539" r:id="rId2"/>
    <p:sldId id="541" r:id="rId3"/>
    <p:sldId id="542" r:id="rId4"/>
    <p:sldId id="543" r:id="rId5"/>
    <p:sldId id="544" r:id="rId6"/>
    <p:sldId id="545" r:id="rId7"/>
    <p:sldId id="546" r:id="rId8"/>
    <p:sldId id="547" r:id="rId9"/>
    <p:sldId id="548" r:id="rId10"/>
    <p:sldId id="549" r:id="rId11"/>
    <p:sldId id="540" r:id="rId12"/>
    <p:sldId id="550" r:id="rId13"/>
    <p:sldId id="551" r:id="rId14"/>
    <p:sldId id="55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809" autoAdjust="0"/>
    <p:restoredTop sz="96287" autoAdjust="0"/>
  </p:normalViewPr>
  <p:slideViewPr>
    <p:cSldViewPr>
      <p:cViewPr varScale="1">
        <p:scale>
          <a:sx n="72" d="100"/>
          <a:sy n="72" d="100"/>
        </p:scale>
        <p:origin x="-1008"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87D38B-C241-4DD5-A126-1951D7634841}" type="datetimeFigureOut">
              <a:rPr lang="en-US" smtClean="0"/>
              <a:t>12/6/2022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B172DF-F9B3-4D23-B340-2353189666A2}" type="slidenum">
              <a:rPr lang="en-US" smtClean="0"/>
              <a:t>‹#›</a:t>
            </a:fld>
            <a:endParaRPr lang="en-US"/>
          </a:p>
        </p:txBody>
      </p:sp>
    </p:spTree>
    <p:extLst>
      <p:ext uri="{BB962C8B-B14F-4D97-AF65-F5344CB8AC3E}">
        <p14:creationId xmlns:p14="http://schemas.microsoft.com/office/powerpoint/2010/main" val="294547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A52D89-16B3-4885-8453-92C714C32CEC}" type="datetime1">
              <a:rPr lang="en-US" smtClean="0"/>
              <a:t>12/6/2022</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361DD0-9C66-4E7C-90C0-A3820F3EBE84}" type="datetime1">
              <a:rPr lang="en-US" smtClean="0"/>
              <a:t>12/6/2022</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FAD52-9289-4581-9E85-D65569619317}" type="datetime1">
              <a:rPr lang="en-US" smtClean="0"/>
              <a:t>12/6/2022</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36F016-F407-4A38-94B1-B32B62082618}" type="datetime1">
              <a:rPr lang="en-US" smtClean="0"/>
              <a:t>12/6/2022</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44473E-B900-4790-B8D2-88CD2FE6834B}" type="datetime1">
              <a:rPr lang="en-US" smtClean="0"/>
              <a:t>12/6/2022</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94B86F-0D6A-4566-91CD-EDA57EF7BFBC}" type="datetime1">
              <a:rPr lang="en-US" smtClean="0"/>
              <a:t>12/6/2022</a:t>
            </a:fld>
            <a:endParaRPr lang="en-US"/>
          </a:p>
        </p:txBody>
      </p:sp>
      <p:sp>
        <p:nvSpPr>
          <p:cNvPr id="6" name="Footer Placeholder 5"/>
          <p:cNvSpPr>
            <a:spLocks noGrp="1"/>
          </p:cNvSpPr>
          <p:nvPr>
            <p:ph type="ftr" sz="quarter" idx="11"/>
          </p:nvPr>
        </p:nvSpPr>
        <p:spPr/>
        <p:txBody>
          <a:bodyPr/>
          <a:lstStyle/>
          <a:p>
            <a:r>
              <a:rPr lang="en-US" smtClean="0"/>
              <a:t>Eng Ali Mohammad. Bani Bakkar              Email : alli_m_alqadri@hotmail.com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A15C46-196F-4AFD-B663-3A3536B3F69A}" type="datetime1">
              <a:rPr lang="en-US" smtClean="0"/>
              <a:t>12/6/2022</a:t>
            </a:fld>
            <a:endParaRPr lang="en-US"/>
          </a:p>
        </p:txBody>
      </p:sp>
      <p:sp>
        <p:nvSpPr>
          <p:cNvPr id="8" name="Footer Placeholder 7"/>
          <p:cNvSpPr>
            <a:spLocks noGrp="1"/>
          </p:cNvSpPr>
          <p:nvPr>
            <p:ph type="ftr" sz="quarter" idx="11"/>
          </p:nvPr>
        </p:nvSpPr>
        <p:spPr/>
        <p:txBody>
          <a:bodyPr/>
          <a:lstStyle/>
          <a:p>
            <a:r>
              <a:rPr lang="en-US" smtClean="0"/>
              <a:t>Eng Ali Mohammad. Bani Bakkar              Email : alli_m_alqadri@hotmail.com</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882F38-7DC1-4D4C-9CE0-DEECE644A3FF}" type="datetime1">
              <a:rPr lang="en-US" smtClean="0"/>
              <a:t>12/6/2022</a:t>
            </a:fld>
            <a:endParaRPr lang="en-US"/>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98BF0-1CB1-491C-9026-F5AC545976B4}" type="datetime1">
              <a:rPr lang="en-US" smtClean="0"/>
              <a:t>12/6/2022</a:t>
            </a:fld>
            <a:endParaRPr lang="en-US"/>
          </a:p>
        </p:txBody>
      </p:sp>
      <p:sp>
        <p:nvSpPr>
          <p:cNvPr id="3" name="Footer Placeholder 2"/>
          <p:cNvSpPr>
            <a:spLocks noGrp="1"/>
          </p:cNvSpPr>
          <p:nvPr>
            <p:ph type="ftr" sz="quarter" idx="11"/>
          </p:nvPr>
        </p:nvSpPr>
        <p:spPr/>
        <p:txBody>
          <a:bodyPr/>
          <a:lstStyle/>
          <a:p>
            <a:r>
              <a:rPr lang="en-US" smtClean="0"/>
              <a:t>Eng Ali Mohammad. Bani Bakkar              Email : alli_m_alqadri@hotmail.com</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73BF43-2146-49E4-B9B2-0CDD5E7C3677}" type="datetime1">
              <a:rPr lang="en-US" smtClean="0"/>
              <a:t>12/6/2022</a:t>
            </a:fld>
            <a:endParaRPr lang="en-US"/>
          </a:p>
        </p:txBody>
      </p:sp>
      <p:sp>
        <p:nvSpPr>
          <p:cNvPr id="6" name="Footer Placeholder 5"/>
          <p:cNvSpPr>
            <a:spLocks noGrp="1"/>
          </p:cNvSpPr>
          <p:nvPr>
            <p:ph type="ftr" sz="quarter" idx="11"/>
          </p:nvPr>
        </p:nvSpPr>
        <p:spPr/>
        <p:txBody>
          <a:bodyPr/>
          <a:lstStyle/>
          <a:p>
            <a:r>
              <a:rPr lang="en-US" smtClean="0"/>
              <a:t>Eng Ali Mohammad. Bani Bakkar              Email : alli_m_alqadri@hotmail.com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B7DA68-AB4B-4F29-B6EA-82FF9225155D}" type="datetime1">
              <a:rPr lang="en-US" smtClean="0"/>
              <a:t>12/6/2022</a:t>
            </a:fld>
            <a:endParaRPr lang="en-US"/>
          </a:p>
        </p:txBody>
      </p:sp>
      <p:sp>
        <p:nvSpPr>
          <p:cNvPr id="6" name="Footer Placeholder 5"/>
          <p:cNvSpPr>
            <a:spLocks noGrp="1"/>
          </p:cNvSpPr>
          <p:nvPr>
            <p:ph type="ftr" sz="quarter" idx="11"/>
          </p:nvPr>
        </p:nvSpPr>
        <p:spPr/>
        <p:txBody>
          <a:bodyPr/>
          <a:lstStyle/>
          <a:p>
            <a:r>
              <a:rPr lang="en-US" smtClean="0"/>
              <a:t>Eng Ali Mohammad. Bani Bakkar              Email : alli_m_alqadri@hotmail.com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423E07-D28E-4522-842B-7247865F86AA}" type="datetime1">
              <a:rPr lang="en-US" smtClean="0"/>
              <a:t>12/6/2022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Eng Ali Mohammad. Bani Bakkar              Email : alli_m_alqadri@hotmail.com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indmajix.com/linux-interview-question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indmajix.com/linux-tutori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mindmajix.com/linux-networking-commands-best-examples#ss" TargetMode="External"/><Relationship Id="rId13" Type="http://schemas.openxmlformats.org/officeDocument/2006/relationships/hyperlink" Target="https://mindmajix.com/linux-networking-commands-best-examples#arp" TargetMode="External"/><Relationship Id="rId18" Type="http://schemas.openxmlformats.org/officeDocument/2006/relationships/hyperlink" Target="https://mindmajix.com/linux-networking-commands-best-examples#whois" TargetMode="External"/><Relationship Id="rId3" Type="http://schemas.openxmlformats.org/officeDocument/2006/relationships/hyperlink" Target="https://mindmajix.com/linux-networking-commands-best-examples#ip" TargetMode="External"/><Relationship Id="rId21" Type="http://schemas.openxmlformats.org/officeDocument/2006/relationships/hyperlink" Target="https://mindmajix.com/linux-networking-commands-best-examples#tcpdump" TargetMode="External"/><Relationship Id="rId7" Type="http://schemas.openxmlformats.org/officeDocument/2006/relationships/hyperlink" Target="https://mindmajix.com/linux-networking-commands-best-examples#netstat" TargetMode="External"/><Relationship Id="rId12" Type="http://schemas.openxmlformats.org/officeDocument/2006/relationships/hyperlink" Target="https://mindmajix.com/linux-networking-commands-best-examples#host" TargetMode="External"/><Relationship Id="rId17" Type="http://schemas.openxmlformats.org/officeDocument/2006/relationships/hyperlink" Target="https://mindmajix.com/linux-networking-commands-best-examples#mtr" TargetMode="External"/><Relationship Id="rId2" Type="http://schemas.openxmlformats.org/officeDocument/2006/relationships/hyperlink" Target="https://mindmajix.com/linux-networking-commands-best-examples#ifconfig" TargetMode="External"/><Relationship Id="rId16" Type="http://schemas.openxmlformats.org/officeDocument/2006/relationships/hyperlink" Target="https://mindmajix.com/linux-networking-commands-best-examples#curl-or-wget" TargetMode="External"/><Relationship Id="rId20" Type="http://schemas.openxmlformats.org/officeDocument/2006/relationships/hyperlink" Target="https://mindmajix.com/linux-networking-commands-best-examples#iftop" TargetMode="External"/><Relationship Id="rId1" Type="http://schemas.openxmlformats.org/officeDocument/2006/relationships/slideLayout" Target="../slideLayouts/slideLayout2.xml"/><Relationship Id="rId6" Type="http://schemas.openxmlformats.org/officeDocument/2006/relationships/hyperlink" Target="https://mindmajix.com/linux-networking-commands-best-examples#ping" TargetMode="External"/><Relationship Id="rId11" Type="http://schemas.openxmlformats.org/officeDocument/2006/relationships/hyperlink" Target="https://mindmajix.com/linux-networking-commands-best-examples#route" TargetMode="External"/><Relationship Id="rId5" Type="http://schemas.openxmlformats.org/officeDocument/2006/relationships/hyperlink" Target="https://mindmajix.com/linux-networking-commands-best-examples#tracepath" TargetMode="External"/><Relationship Id="rId15" Type="http://schemas.openxmlformats.org/officeDocument/2006/relationships/hyperlink" Target="https://mindmajix.com/linux-networking-commands-best-examples#hostname" TargetMode="External"/><Relationship Id="rId10" Type="http://schemas.openxmlformats.org/officeDocument/2006/relationships/hyperlink" Target="https://mindmajix.com/linux-networking-commands-best-examples#nslookup" TargetMode="External"/><Relationship Id="rId19" Type="http://schemas.openxmlformats.org/officeDocument/2006/relationships/hyperlink" Target="https://mindmajix.com/linux-networking-commands-best-examples#ifplugstatus" TargetMode="External"/><Relationship Id="rId4" Type="http://schemas.openxmlformats.org/officeDocument/2006/relationships/hyperlink" Target="https://mindmajix.com/linux-networking-commands-best-examples#traceroute" TargetMode="External"/><Relationship Id="rId9" Type="http://schemas.openxmlformats.org/officeDocument/2006/relationships/hyperlink" Target="https://mindmajix.com/linux-networking-commands-best-examples#dig" TargetMode="External"/><Relationship Id="rId14" Type="http://schemas.openxmlformats.org/officeDocument/2006/relationships/hyperlink" Target="https://mindmajix.com/linux-networking-commands-best-examples#iwconfig"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mindmajix.com/linux-comman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indmajix.com/linux-file-permiss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indmajix.com/monitoring-tools-in-linu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5029200"/>
          </a:xfrm>
        </p:spPr>
        <p:txBody>
          <a:bodyPr>
            <a:normAutofit fontScale="90000"/>
          </a:bodyPr>
          <a:lstStyle/>
          <a:p>
            <a:r>
              <a:rPr lang="en-US" sz="7300" b="1" dirty="0" smtClean="0"/>
              <a:t/>
            </a:r>
            <a:br>
              <a:rPr lang="en-US" sz="7300" b="1" dirty="0" smtClean="0"/>
            </a:br>
            <a:r>
              <a:rPr lang="en-US" sz="7300" b="1" dirty="0" smtClean="0"/>
              <a:t>Linux </a:t>
            </a:r>
            <a:br>
              <a:rPr lang="en-US" sz="7300" b="1" dirty="0" smtClean="0"/>
            </a:br>
            <a:r>
              <a:rPr lang="en-US" sz="7300" b="1" dirty="0" smtClean="0"/>
              <a:t>Fundamentals</a:t>
            </a:r>
            <a:br>
              <a:rPr lang="en-US" sz="7300" b="1" dirty="0" smtClean="0"/>
            </a:br>
            <a:r>
              <a:rPr lang="en-US" sz="2200" b="1" dirty="0" smtClean="0"/>
              <a:t>VERSION 3</a:t>
            </a:r>
            <a:r>
              <a:rPr lang="en-US" sz="7300" b="1" dirty="0" smtClean="0"/>
              <a:t/>
            </a:r>
            <a:br>
              <a:rPr lang="en-US" sz="7300" b="1" dirty="0" smtClean="0"/>
            </a:br>
            <a:r>
              <a:rPr lang="en-US" sz="7300" b="1" dirty="0" smtClean="0"/>
              <a:t> </a:t>
            </a:r>
            <a:r>
              <a:rPr lang="en-US" dirty="0" smtClean="0"/>
              <a:t/>
            </a:r>
            <a:br>
              <a:rPr lang="en-US" dirty="0" smtClean="0"/>
            </a:br>
            <a:r>
              <a:rPr lang="en-US" dirty="0"/>
              <a:t/>
            </a:r>
            <a:br>
              <a:rPr lang="en-US" dirty="0"/>
            </a:br>
            <a:r>
              <a:rPr lang="en-US" dirty="0" smtClean="0"/>
              <a:t/>
            </a:r>
            <a:br>
              <a:rPr lang="en-US" dirty="0" smtClean="0"/>
            </a:br>
            <a:r>
              <a:rPr lang="en-US" dirty="0" err="1" smtClean="0"/>
              <a:t>useradd</a:t>
            </a:r>
            <a:r>
              <a:rPr lang="en-US" dirty="0" smtClean="0"/>
              <a:t> problem</a:t>
            </a:r>
            <a:br>
              <a:rPr lang="en-US" dirty="0" smtClean="0"/>
            </a:br>
            <a:r>
              <a:rPr lang="en-US" dirty="0" smtClean="0"/>
              <a:t/>
            </a:r>
            <a:br>
              <a:rPr lang="en-US" dirty="0" smtClean="0"/>
            </a:br>
            <a:r>
              <a:rPr lang="en-US" sz="1600" dirty="0" err="1" smtClean="0"/>
              <a:t>Eng</a:t>
            </a:r>
            <a:r>
              <a:rPr lang="en-US" sz="1600" dirty="0" smtClean="0"/>
              <a:t> Ali Mohammad. </a:t>
            </a:r>
            <a:r>
              <a:rPr lang="en-US" sz="1600" dirty="0" err="1" smtClean="0"/>
              <a:t>Bani</a:t>
            </a:r>
            <a:r>
              <a:rPr lang="en-US" sz="1600" dirty="0" smtClean="0"/>
              <a:t> </a:t>
            </a:r>
            <a:r>
              <a:rPr lang="en-US" sz="1600" dirty="0" err="1" smtClean="0"/>
              <a:t>Bakkar</a:t>
            </a:r>
            <a:r>
              <a:rPr lang="en-US" sz="1600" dirty="0" smtClean="0"/>
              <a:t/>
            </a:r>
            <a:br>
              <a:rPr lang="en-US" sz="1600" dirty="0" smtClean="0"/>
            </a:br>
            <a:r>
              <a:rPr lang="en-US" dirty="0" smtClean="0"/>
              <a:t/>
            </a:r>
            <a:br>
              <a:rPr lang="en-US" dirty="0" smtClean="0"/>
            </a:b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3914" y="2590800"/>
            <a:ext cx="1549543" cy="1825878"/>
          </a:xfrm>
          <a:prstGeom prst="rect">
            <a:avLst/>
          </a:prstGeom>
        </p:spPr>
      </p:pic>
    </p:spTree>
    <p:extLst>
      <p:ext uri="{BB962C8B-B14F-4D97-AF65-F5344CB8AC3E}">
        <p14:creationId xmlns:p14="http://schemas.microsoft.com/office/powerpoint/2010/main" val="351958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570552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b="1" dirty="0" smtClean="0"/>
              <a:t>9.nslookup</a:t>
            </a:r>
            <a:endParaRPr lang="en-US" b="1" dirty="0"/>
          </a:p>
          <a:p>
            <a:r>
              <a:rPr lang="en-US" i="1" dirty="0"/>
              <a:t>Linux</a:t>
            </a:r>
            <a:r>
              <a:rPr lang="en-US" dirty="0"/>
              <a:t> </a:t>
            </a:r>
            <a:r>
              <a:rPr lang="en-US" dirty="0" err="1"/>
              <a:t>nslookup</a:t>
            </a:r>
            <a:r>
              <a:rPr lang="en-US" dirty="0"/>
              <a:t> is also a </a:t>
            </a:r>
            <a:r>
              <a:rPr lang="en-US" i="1" dirty="0"/>
              <a:t>command </a:t>
            </a:r>
            <a:r>
              <a:rPr lang="en-US" dirty="0"/>
              <a:t>used for DNS related queries. It is the older version of dig.</a:t>
            </a:r>
          </a:p>
          <a:p>
            <a:r>
              <a:rPr lang="en-US" b="1" dirty="0"/>
              <a:t>Syntax:</a:t>
            </a:r>
          </a:p>
          <a:p>
            <a:r>
              <a:rPr lang="en-US" dirty="0" err="1"/>
              <a:t>nslookup</a:t>
            </a:r>
            <a:r>
              <a:rPr lang="en-US" dirty="0"/>
              <a:t> &lt;</a:t>
            </a:r>
            <a:r>
              <a:rPr lang="en-US" dirty="0" err="1"/>
              <a:t>domainName</a:t>
            </a:r>
            <a:r>
              <a:rPr lang="en-US" dirty="0"/>
              <a:t>&gt;</a:t>
            </a:r>
            <a:r>
              <a:rPr lang="en-US" b="1" dirty="0"/>
              <a:t>Example:</a:t>
            </a:r>
          </a:p>
          <a:p>
            <a:r>
              <a:rPr lang="en-US" dirty="0" err="1"/>
              <a:t>nslookup</a:t>
            </a:r>
            <a:r>
              <a:rPr lang="en-US" dirty="0"/>
              <a:t> </a:t>
            </a:r>
            <a:r>
              <a:rPr lang="en-US" dirty="0" err="1"/>
              <a:t>mindmajix.com</a:t>
            </a:r>
            <a:r>
              <a:rPr lang="en-US" b="1" dirty="0" err="1"/>
              <a:t>Output</a:t>
            </a:r>
            <a:r>
              <a:rPr lang="en-US" b="1" dirty="0"/>
              <a:t>:</a:t>
            </a:r>
          </a:p>
          <a:p>
            <a:r>
              <a:rPr lang="en-US" dirty="0"/>
              <a:t>As we see in the output above, it displays the record information relating to</a:t>
            </a:r>
          </a:p>
          <a:p>
            <a:r>
              <a:rPr lang="en-US" dirty="0"/>
              <a:t>mindmajix.com</a:t>
            </a:r>
            <a:r>
              <a:rPr lang="en-US" b="1" dirty="0"/>
              <a:t>10.route</a:t>
            </a:r>
          </a:p>
          <a:p>
            <a:r>
              <a:rPr lang="en-US" dirty="0"/>
              <a:t>Linux route command displays and manipulates the routing table existing for your system.</a:t>
            </a:r>
          </a:p>
          <a:p>
            <a:r>
              <a:rPr lang="en-US" dirty="0"/>
              <a:t>A router is basically used to find the best way to send the packets across to a destination.</a:t>
            </a:r>
          </a:p>
          <a:p>
            <a:r>
              <a:rPr lang="en-US" b="1" dirty="0"/>
              <a:t>Syntax:</a:t>
            </a:r>
          </a:p>
          <a:p>
            <a:r>
              <a:rPr lang="en-US" dirty="0" err="1"/>
              <a:t>route</a:t>
            </a:r>
            <a:r>
              <a:rPr lang="en-US" b="1" dirty="0" err="1"/>
              <a:t>Output</a:t>
            </a:r>
            <a:r>
              <a:rPr lang="en-US" b="1" dirty="0"/>
              <a:t>:</a:t>
            </a:r>
          </a:p>
          <a:p>
            <a:r>
              <a:rPr lang="en-US" dirty="0"/>
              <a:t>The above output displays all the existing routing table entries for the system. It says that if the destination address is within the network range of 10.0.0.0 to 10.0.0.255, then the gateway is *, which 0.0.0.0.  This is a special address that indicates a non-existent destination.</a:t>
            </a:r>
          </a:p>
          <a:p>
            <a:r>
              <a:rPr lang="en-US" dirty="0"/>
              <a:t>The packets which lie outside this network range will be forwarded to the default gateway, which is further routed.</a:t>
            </a:r>
          </a:p>
          <a:p>
            <a:r>
              <a:rPr lang="en-US" dirty="0"/>
              <a:t>Displaying numerical IP address</a:t>
            </a:r>
          </a:p>
          <a:p>
            <a:r>
              <a:rPr lang="en-US" dirty="0"/>
              <a:t>You can use -n in the option in the syntax to display the output incomplete numerical form.</a:t>
            </a:r>
          </a:p>
          <a:p>
            <a:r>
              <a:rPr lang="en-US" b="1" dirty="0"/>
              <a:t>Syntax:</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773559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r>
              <a:rPr lang="en-US" dirty="0"/>
              <a:t>route -</a:t>
            </a:r>
            <a:r>
              <a:rPr lang="en-US" dirty="0" err="1"/>
              <a:t>nTo</a:t>
            </a:r>
            <a:r>
              <a:rPr lang="en-US" dirty="0"/>
              <a:t> add a gateway</a:t>
            </a:r>
          </a:p>
          <a:p>
            <a:r>
              <a:rPr lang="en-US" dirty="0"/>
              <a:t>The packets that are not within the range are forwarded to the specific gateway. You can specify the gateway address using the following command.</a:t>
            </a:r>
          </a:p>
          <a:p>
            <a:r>
              <a:rPr lang="en-US" b="1" dirty="0"/>
              <a:t>Syntax:</a:t>
            </a:r>
          </a:p>
          <a:p>
            <a:r>
              <a:rPr lang="en-US" dirty="0"/>
              <a:t>route add default </a:t>
            </a:r>
            <a:r>
              <a:rPr lang="en-US" dirty="0" err="1"/>
              <a:t>gw</a:t>
            </a:r>
            <a:r>
              <a:rPr lang="en-US" dirty="0"/>
              <a:t> &lt;IP address&gt; To get routing information</a:t>
            </a:r>
          </a:p>
          <a:p>
            <a:r>
              <a:rPr lang="en-US" dirty="0"/>
              <a:t>The kernel maintains all the routing cache information in a table for faster routing. To list the routing cache information, use the following command,</a:t>
            </a:r>
          </a:p>
          <a:p>
            <a:r>
              <a:rPr lang="en-US" b="1" dirty="0"/>
              <a:t>Syntax:</a:t>
            </a:r>
          </a:p>
          <a:p>
            <a:r>
              <a:rPr lang="en-US" dirty="0"/>
              <a:t>route -Cn</a:t>
            </a:r>
            <a:r>
              <a:rPr lang="en-US" b="1" dirty="0"/>
              <a:t>11.host</a:t>
            </a:r>
          </a:p>
          <a:p>
            <a:r>
              <a:rPr lang="en-US" i="1" dirty="0"/>
              <a:t>Linux</a:t>
            </a:r>
            <a:r>
              <a:rPr lang="en-US" dirty="0"/>
              <a:t> host command displays the domain name for a given IP address and IP address for a given hostname. It is also used to fetch DNS lookup for DNS related query.</a:t>
            </a:r>
          </a:p>
          <a:p>
            <a:r>
              <a:rPr lang="en-US" b="1" dirty="0"/>
              <a:t>Example:</a:t>
            </a:r>
          </a:p>
          <a:p>
            <a:r>
              <a:rPr lang="en-US" dirty="0"/>
              <a:t>host mindmajix.com host 149.77.21.18You can combine the host command with -t, and get DNS resource records like SOA, NS, A, PTR, CNAME, MX, SRV.</a:t>
            </a:r>
          </a:p>
          <a:p>
            <a:r>
              <a:rPr lang="en-US" b="1" dirty="0"/>
              <a:t>Syntax:</a:t>
            </a:r>
          </a:p>
          <a:p>
            <a:r>
              <a:rPr lang="en-US" dirty="0"/>
              <a:t>host -t &lt;</a:t>
            </a:r>
            <a:r>
              <a:rPr lang="en-US" dirty="0" err="1"/>
              <a:t>resourceName</a:t>
            </a:r>
            <a:r>
              <a:rPr lang="en-US" dirty="0"/>
              <a:t>&gt; </a:t>
            </a:r>
            <a:r>
              <a:rPr lang="en-US" b="1" dirty="0"/>
              <a:t>12.arp</a:t>
            </a:r>
          </a:p>
          <a:p>
            <a:r>
              <a:rPr lang="en-US" dirty="0"/>
              <a:t>Linux </a:t>
            </a:r>
            <a:r>
              <a:rPr lang="en-US" dirty="0" err="1"/>
              <a:t>arp</a:t>
            </a:r>
            <a:r>
              <a:rPr lang="en-US" dirty="0"/>
              <a:t> command stands for Address Resolution Protocol. It is used to view and add content to the kernel's ARP table.</a:t>
            </a:r>
          </a:p>
          <a:p>
            <a:r>
              <a:rPr lang="en-US" b="1" dirty="0"/>
              <a:t>Syntax:</a:t>
            </a:r>
          </a:p>
          <a:p>
            <a:r>
              <a:rPr lang="en-US" dirty="0" err="1"/>
              <a:t>arpAll</a:t>
            </a:r>
            <a:r>
              <a:rPr lang="en-US" dirty="0"/>
              <a:t> the systems maintain a table of IP addresses and their corresponding MAC addresses. This table is called the ARP Lookup table. When a destination is requested to connect through IP address, your router will check for the MAC address in this table. If it is cached, the table will not be used.</a:t>
            </a:r>
          </a:p>
          <a:p>
            <a:r>
              <a:rPr lang="en-US" dirty="0"/>
              <a:t>By default, </a:t>
            </a:r>
            <a:r>
              <a:rPr lang="en-US" dirty="0" err="1"/>
              <a:t>arp</a:t>
            </a:r>
            <a:r>
              <a:rPr lang="en-US" dirty="0"/>
              <a:t> displays the hostnames. You can get the IP addresses, by using :</a:t>
            </a:r>
          </a:p>
          <a:p>
            <a:r>
              <a:rPr lang="en-US" b="1" dirty="0"/>
              <a:t>Command:</a:t>
            </a:r>
          </a:p>
          <a:p>
            <a:r>
              <a:rPr lang="en-US" dirty="0"/>
              <a:t>$ </a:t>
            </a:r>
            <a:r>
              <a:rPr lang="en-US" dirty="0" err="1"/>
              <a:t>arp</a:t>
            </a:r>
            <a:r>
              <a:rPr lang="en-US" dirty="0"/>
              <a:t> -</a:t>
            </a:r>
            <a:r>
              <a:rPr lang="en-US" dirty="0" err="1"/>
              <a:t>nYou</a:t>
            </a:r>
            <a:r>
              <a:rPr lang="en-US" dirty="0"/>
              <a:t> can also delete the entries from the </a:t>
            </a:r>
            <a:r>
              <a:rPr lang="en-US" dirty="0" err="1"/>
              <a:t>arp</a:t>
            </a:r>
            <a:r>
              <a:rPr lang="en-US" dirty="0"/>
              <a:t> table, as shown below.</a:t>
            </a:r>
          </a:p>
          <a:p>
            <a:r>
              <a:rPr lang="en-US" b="1" dirty="0"/>
              <a:t>Command:</a:t>
            </a:r>
          </a:p>
          <a:p>
            <a:r>
              <a:rPr lang="en-US" dirty="0"/>
              <a:t>$ </a:t>
            </a:r>
            <a:r>
              <a:rPr lang="en-US" dirty="0" err="1"/>
              <a:t>arp</a:t>
            </a:r>
            <a:r>
              <a:rPr lang="en-US" dirty="0"/>
              <a:t> -d </a:t>
            </a:r>
            <a:r>
              <a:rPr lang="en-US" dirty="0" err="1"/>
              <a:t>HWADDR</a:t>
            </a:r>
            <a:r>
              <a:rPr lang="en-US" b="1" dirty="0" err="1">
                <a:hlinkClick r:id="rId2" tooltip="Linux Interview Questions"/>
              </a:rPr>
              <a:t>Frequently</a:t>
            </a:r>
            <a:r>
              <a:rPr lang="en-US" b="1" dirty="0">
                <a:hlinkClick r:id="rId2" tooltip="Linux Interview Questions"/>
              </a:rPr>
              <a:t> asked Our Linux Interview Questions</a:t>
            </a:r>
            <a:endParaRPr lang="en-US" dirty="0"/>
          </a:p>
          <a:p>
            <a:r>
              <a:rPr lang="en-US" b="1" dirty="0"/>
              <a:t>13.iwconfig</a:t>
            </a:r>
          </a:p>
          <a:p>
            <a:r>
              <a:rPr lang="en-US" dirty="0"/>
              <a:t>Linux </a:t>
            </a:r>
            <a:r>
              <a:rPr lang="en-US" dirty="0" err="1"/>
              <a:t>iwconfig</a:t>
            </a:r>
            <a:r>
              <a:rPr lang="en-US" dirty="0"/>
              <a:t> is used to configure the wireless network interface. It is used to set and view the basic WI-FI details like SSID and encryption. To know more about this command, refer to the man page.</a:t>
            </a:r>
          </a:p>
          <a:p>
            <a:r>
              <a:rPr lang="en-US" b="1" dirty="0"/>
              <a:t>Syntax:</a:t>
            </a:r>
          </a:p>
          <a:p>
            <a:r>
              <a:rPr lang="en-US" dirty="0" err="1"/>
              <a:t>iwconfig</a:t>
            </a:r>
            <a:r>
              <a:rPr lang="en-US" b="1" dirty="0" err="1"/>
              <a:t>Output</a:t>
            </a:r>
            <a:r>
              <a:rPr lang="en-US" b="1" dirty="0"/>
              <a:t>:</a:t>
            </a:r>
          </a:p>
          <a:p>
            <a:r>
              <a:rPr lang="en-US" b="1" dirty="0"/>
              <a:t>14.hostname</a:t>
            </a:r>
          </a:p>
          <a:p>
            <a:r>
              <a:rPr lang="en-US" dirty="0"/>
              <a:t>Linux hostname is the simple command used to view and set the hostname of a system.</a:t>
            </a:r>
          </a:p>
          <a:p>
            <a:r>
              <a:rPr lang="en-US" b="1" dirty="0"/>
              <a:t>Syntax:</a:t>
            </a:r>
          </a:p>
          <a:p>
            <a:r>
              <a:rPr lang="en-US" dirty="0" err="1"/>
              <a:t>hostname</a:t>
            </a:r>
            <a:r>
              <a:rPr lang="en-US" b="1" dirty="0" err="1"/>
              <a:t>Output</a:t>
            </a:r>
            <a:r>
              <a:rPr lang="en-US" b="1" dirty="0"/>
              <a:t>:</a:t>
            </a:r>
          </a:p>
          <a:p>
            <a:r>
              <a:rPr lang="en-US" dirty="0"/>
              <a:t>To set the hostname</a:t>
            </a:r>
          </a:p>
          <a:p>
            <a:r>
              <a:rPr lang="en-US" dirty="0"/>
              <a:t>Use the syntax below to set the hostname.</a:t>
            </a:r>
          </a:p>
          <a:p>
            <a:r>
              <a:rPr lang="en-US" b="1" dirty="0"/>
              <a:t>Syntax:</a:t>
            </a:r>
          </a:p>
          <a:p>
            <a:r>
              <a:rPr lang="en-US" dirty="0" err="1"/>
              <a:t>sudo</a:t>
            </a:r>
            <a:r>
              <a:rPr lang="en-US" dirty="0"/>
              <a:t> hostname &lt;</a:t>
            </a:r>
            <a:r>
              <a:rPr lang="en-US" dirty="0" err="1"/>
              <a:t>newName</a:t>
            </a:r>
            <a:r>
              <a:rPr lang="en-US" dirty="0"/>
              <a:t>&gt;The hostname set through this command is not permanent. It will be reset to the name in the hostname file back when the system reboots.</a:t>
            </a:r>
          </a:p>
          <a:p>
            <a:r>
              <a:rPr lang="en-US" dirty="0"/>
              <a:t>In order to permanently set a hostname, you have to re-write the hostname in the hostname file, present on the server. Once set, you have to reboot the box.</a:t>
            </a:r>
          </a:p>
          <a:p>
            <a:r>
              <a:rPr lang="en-US" dirty="0"/>
              <a:t>In Ubuntu, /</a:t>
            </a:r>
            <a:r>
              <a:rPr lang="en-US" dirty="0" err="1"/>
              <a:t>etc</a:t>
            </a:r>
            <a:r>
              <a:rPr lang="en-US" dirty="0"/>
              <a:t>/hostname file is used.</a:t>
            </a:r>
          </a:p>
          <a:p>
            <a:r>
              <a:rPr lang="en-US" dirty="0"/>
              <a:t>In RHEL, /</a:t>
            </a:r>
            <a:r>
              <a:rPr lang="en-US" dirty="0" err="1"/>
              <a:t>etc</a:t>
            </a:r>
            <a:r>
              <a:rPr lang="en-US" dirty="0"/>
              <a:t>/</a:t>
            </a:r>
            <a:r>
              <a:rPr lang="en-US" dirty="0" err="1"/>
              <a:t>sysconfig</a:t>
            </a:r>
            <a:r>
              <a:rPr lang="en-US" dirty="0"/>
              <a:t>/network is used.</a:t>
            </a:r>
          </a:p>
          <a:p>
            <a:r>
              <a:rPr lang="en-US" b="1" dirty="0"/>
              <a:t>15.curl &amp; </a:t>
            </a:r>
            <a:r>
              <a:rPr lang="en-US" b="1" dirty="0" err="1"/>
              <a:t>wget</a:t>
            </a:r>
            <a:endParaRPr lang="en-US" b="1" dirty="0"/>
          </a:p>
          <a:p>
            <a:r>
              <a:rPr lang="en-US" dirty="0"/>
              <a:t>Linux curl and </a:t>
            </a:r>
            <a:r>
              <a:rPr lang="en-US" dirty="0" err="1"/>
              <a:t>wget</a:t>
            </a:r>
            <a:r>
              <a:rPr lang="en-US" dirty="0"/>
              <a:t> commands are used in downloading files from the internet through CLI. The curl command has to be used with the option "O" to fetch the file, while the </a:t>
            </a:r>
            <a:r>
              <a:rPr lang="en-US" dirty="0" err="1"/>
              <a:t>wget</a:t>
            </a:r>
            <a:r>
              <a:rPr lang="en-US" dirty="0"/>
              <a:t> command is used directly.</a:t>
            </a:r>
          </a:p>
          <a:p>
            <a:r>
              <a:rPr lang="en-US" dirty="0"/>
              <a:t>Below are the syntax and the example for the two commands.</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475635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US" b="1" dirty="0"/>
              <a:t>a) Curl</a:t>
            </a:r>
            <a:endParaRPr lang="en-US" dirty="0"/>
          </a:p>
          <a:p>
            <a:r>
              <a:rPr lang="en-US" b="1" dirty="0"/>
              <a:t>Syntax:</a:t>
            </a:r>
          </a:p>
          <a:p>
            <a:r>
              <a:rPr lang="en-US" dirty="0"/>
              <a:t>curl -O &lt;</a:t>
            </a:r>
            <a:r>
              <a:rPr lang="en-US" dirty="0" err="1"/>
              <a:t>fileLink</a:t>
            </a:r>
            <a:r>
              <a:rPr lang="en-US" dirty="0"/>
              <a:t>&gt;</a:t>
            </a:r>
            <a:r>
              <a:rPr lang="en-US" b="1" dirty="0"/>
              <a:t>Example:</a:t>
            </a:r>
          </a:p>
          <a:p>
            <a:r>
              <a:rPr lang="en-US" dirty="0"/>
              <a:t>curl -O google.com/doodles/childrens-day-2014-multiple-countries </a:t>
            </a:r>
            <a:r>
              <a:rPr lang="en-US" b="1" dirty="0"/>
              <a:t>b) </a:t>
            </a:r>
            <a:r>
              <a:rPr lang="en-US" b="1" dirty="0" err="1"/>
              <a:t>wget</a:t>
            </a:r>
            <a:endParaRPr lang="en-US" dirty="0"/>
          </a:p>
          <a:p>
            <a:r>
              <a:rPr lang="en-US" b="1" dirty="0"/>
              <a:t>Syntax:</a:t>
            </a:r>
          </a:p>
          <a:p>
            <a:r>
              <a:rPr lang="en-US" dirty="0" err="1"/>
              <a:t>wget</a:t>
            </a:r>
            <a:r>
              <a:rPr lang="en-US" dirty="0"/>
              <a:t> &lt;</a:t>
            </a:r>
            <a:r>
              <a:rPr lang="en-US" dirty="0" err="1"/>
              <a:t>fileLink</a:t>
            </a:r>
            <a:r>
              <a:rPr lang="en-US" dirty="0"/>
              <a:t>&gt; </a:t>
            </a:r>
            <a:r>
              <a:rPr lang="en-US" b="1" dirty="0"/>
              <a:t>Example:</a:t>
            </a:r>
          </a:p>
          <a:p>
            <a:r>
              <a:rPr lang="en-US" dirty="0" err="1"/>
              <a:t>wget</a:t>
            </a:r>
            <a:r>
              <a:rPr lang="en-US" dirty="0"/>
              <a:t> google.com/doodles/new-years-day-2012</a:t>
            </a:r>
            <a:r>
              <a:rPr lang="en-US" b="1" dirty="0"/>
              <a:t>Output:</a:t>
            </a:r>
          </a:p>
          <a:p>
            <a:r>
              <a:rPr lang="en-US" b="1" dirty="0"/>
              <a:t>16.mtr</a:t>
            </a:r>
          </a:p>
          <a:p>
            <a:r>
              <a:rPr lang="en-US" dirty="0"/>
              <a:t>Linux </a:t>
            </a:r>
            <a:r>
              <a:rPr lang="en-US" dirty="0" err="1"/>
              <a:t>mtr</a:t>
            </a:r>
            <a:r>
              <a:rPr lang="en-US" dirty="0"/>
              <a:t> command is a combination of ping and the </a:t>
            </a:r>
            <a:r>
              <a:rPr lang="en-US" dirty="0" err="1"/>
              <a:t>traceroute</a:t>
            </a:r>
            <a:r>
              <a:rPr lang="en-US" dirty="0"/>
              <a:t> command. It continuously displays information regarding the packets sent with the ping time of each hop. It is also used to view the network issues.</a:t>
            </a:r>
          </a:p>
          <a:p>
            <a:r>
              <a:rPr lang="en-US" b="1" dirty="0"/>
              <a:t>Syntax:</a:t>
            </a:r>
          </a:p>
          <a:p>
            <a:r>
              <a:rPr lang="en-US" dirty="0" err="1"/>
              <a:t>mtr</a:t>
            </a:r>
            <a:r>
              <a:rPr lang="en-US" dirty="0"/>
              <a:t> &lt;path&gt;</a:t>
            </a:r>
            <a:r>
              <a:rPr lang="en-US" b="1" dirty="0"/>
              <a:t>Example:</a:t>
            </a:r>
          </a:p>
          <a:p>
            <a:r>
              <a:rPr lang="en-US" dirty="0"/>
              <a:t>$ </a:t>
            </a:r>
            <a:r>
              <a:rPr lang="en-US" dirty="0" err="1"/>
              <a:t>mtr</a:t>
            </a:r>
            <a:r>
              <a:rPr lang="en-US" dirty="0"/>
              <a:t> </a:t>
            </a:r>
            <a:r>
              <a:rPr lang="en-US" dirty="0" err="1"/>
              <a:t>google.com</a:t>
            </a:r>
            <a:r>
              <a:rPr lang="en-US" b="1" dirty="0" err="1"/>
              <a:t>Output</a:t>
            </a:r>
            <a:r>
              <a:rPr lang="en-US" b="1" dirty="0"/>
              <a:t>:</a:t>
            </a:r>
          </a:p>
          <a:p>
            <a:r>
              <a:rPr lang="en-US" dirty="0"/>
              <a:t>You can use </a:t>
            </a:r>
            <a:r>
              <a:rPr lang="en-US" dirty="0" err="1"/>
              <a:t>mtr</a:t>
            </a:r>
            <a:r>
              <a:rPr lang="en-US" dirty="0"/>
              <a:t> with –report option. It sends 10 packets to each hop that is found on the way.</a:t>
            </a:r>
          </a:p>
          <a:p>
            <a:r>
              <a:rPr lang="en-US" b="1" dirty="0"/>
              <a:t>Syntax:</a:t>
            </a:r>
          </a:p>
          <a:p>
            <a:r>
              <a:rPr lang="en-US" dirty="0"/>
              <a:t>$ </a:t>
            </a:r>
            <a:r>
              <a:rPr lang="en-US" dirty="0" err="1"/>
              <a:t>mtr</a:t>
            </a:r>
            <a:r>
              <a:rPr lang="en-US" dirty="0"/>
              <a:t> --report &lt;path&gt;</a:t>
            </a:r>
            <a:r>
              <a:rPr lang="en-US" b="1" dirty="0"/>
              <a:t>17.whois</a:t>
            </a:r>
          </a:p>
          <a:p>
            <a:r>
              <a:rPr lang="en-US" dirty="0"/>
              <a:t>Linux </a:t>
            </a:r>
            <a:r>
              <a:rPr lang="en-US" dirty="0" err="1"/>
              <a:t>whois</a:t>
            </a:r>
            <a:r>
              <a:rPr lang="en-US" dirty="0"/>
              <a:t> command is used to fetch all the information related to a website. You can get all the information about a website including the registration and the owner information.</a:t>
            </a:r>
          </a:p>
          <a:p>
            <a:r>
              <a:rPr lang="en-US" b="1" dirty="0"/>
              <a:t>Syntax:</a:t>
            </a:r>
          </a:p>
          <a:p>
            <a:r>
              <a:rPr lang="en-US" dirty="0" err="1"/>
              <a:t>whois</a:t>
            </a:r>
            <a:r>
              <a:rPr lang="en-US" dirty="0"/>
              <a:t> &lt;</a:t>
            </a:r>
            <a:r>
              <a:rPr lang="en-US" dirty="0" err="1"/>
              <a:t>websiteName</a:t>
            </a:r>
            <a:r>
              <a:rPr lang="en-US" dirty="0"/>
              <a:t>&gt;</a:t>
            </a:r>
            <a:r>
              <a:rPr lang="en-US" b="1" dirty="0"/>
              <a:t>Example:</a:t>
            </a:r>
          </a:p>
          <a:p>
            <a:r>
              <a:rPr lang="en-US" dirty="0" err="1"/>
              <a:t>whois</a:t>
            </a:r>
            <a:r>
              <a:rPr lang="en-US" dirty="0"/>
              <a:t> </a:t>
            </a:r>
            <a:r>
              <a:rPr lang="en-US" dirty="0" err="1"/>
              <a:t>mindmajix.com</a:t>
            </a:r>
            <a:r>
              <a:rPr lang="en-US" b="1" dirty="0" err="1"/>
              <a:t>Output</a:t>
            </a:r>
            <a:r>
              <a:rPr lang="en-US" b="1" dirty="0"/>
              <a:t>:</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984587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r>
              <a:rPr lang="en-US" b="1" dirty="0"/>
              <a:t>18.ifplugstatus</a:t>
            </a:r>
          </a:p>
          <a:p>
            <a:r>
              <a:rPr lang="en-US" dirty="0"/>
              <a:t>Linux </a:t>
            </a:r>
            <a:r>
              <a:rPr lang="en-US" dirty="0" err="1"/>
              <a:t>ifplugstatus</a:t>
            </a:r>
            <a:r>
              <a:rPr lang="en-US" dirty="0"/>
              <a:t> command is used to check if a cable is plugged into the network interface. This command is not directly available on Ubuntu. You can install this using the command below:</a:t>
            </a:r>
          </a:p>
          <a:p>
            <a:r>
              <a:rPr lang="en-US" b="1" dirty="0"/>
              <a:t>Command:</a:t>
            </a:r>
          </a:p>
          <a:p>
            <a:r>
              <a:rPr lang="en-US" dirty="0" err="1"/>
              <a:t>sudo</a:t>
            </a:r>
            <a:r>
              <a:rPr lang="en-US" dirty="0"/>
              <a:t> apt-get install </a:t>
            </a:r>
            <a:r>
              <a:rPr lang="en-US" dirty="0" err="1"/>
              <a:t>ifplugd</a:t>
            </a:r>
            <a:r>
              <a:rPr lang="en-US" b="1" dirty="0" err="1"/>
              <a:t>Syntax</a:t>
            </a:r>
            <a:r>
              <a:rPr lang="en-US" b="1" dirty="0"/>
              <a:t>:</a:t>
            </a:r>
          </a:p>
          <a:p>
            <a:r>
              <a:rPr lang="en-US" dirty="0" err="1"/>
              <a:t>ifplugstatus</a:t>
            </a:r>
            <a:r>
              <a:rPr lang="en-US" b="1" dirty="0" err="1"/>
              <a:t>Output</a:t>
            </a:r>
            <a:r>
              <a:rPr lang="en-US" b="1" dirty="0"/>
              <a:t>:</a:t>
            </a:r>
          </a:p>
          <a:p>
            <a:r>
              <a:rPr lang="en-US" dirty="0"/>
              <a:t>In the output above, "link beat detected" means that the cable is plugged in.</a:t>
            </a:r>
          </a:p>
          <a:p>
            <a:r>
              <a:rPr lang="en-US" b="1" dirty="0"/>
              <a:t>19.iftop</a:t>
            </a:r>
          </a:p>
          <a:p>
            <a:r>
              <a:rPr lang="en-US" dirty="0"/>
              <a:t>Linux </a:t>
            </a:r>
            <a:r>
              <a:rPr lang="en-US" dirty="0" err="1"/>
              <a:t>iftop</a:t>
            </a:r>
            <a:r>
              <a:rPr lang="en-US" dirty="0"/>
              <a:t> command is used in traffic monitoring. </a:t>
            </a:r>
          </a:p>
          <a:p>
            <a:r>
              <a:rPr lang="en-US" dirty="0"/>
              <a:t>Use the following command to download </a:t>
            </a:r>
            <a:r>
              <a:rPr lang="en-US" dirty="0" err="1"/>
              <a:t>iftop</a:t>
            </a:r>
            <a:r>
              <a:rPr lang="en-US" dirty="0"/>
              <a:t> on your system.</a:t>
            </a:r>
          </a:p>
          <a:p>
            <a:r>
              <a:rPr lang="en-US" b="1" dirty="0"/>
              <a:t>Command:</a:t>
            </a:r>
          </a:p>
          <a:p>
            <a:r>
              <a:rPr lang="en-US" dirty="0"/>
              <a:t>$ </a:t>
            </a:r>
            <a:r>
              <a:rPr lang="en-US" dirty="0" err="1"/>
              <a:t>wget</a:t>
            </a:r>
            <a:r>
              <a:rPr lang="en-US" dirty="0"/>
              <a:t> http://www.ex-parrot.com/pdw/iftop/download/iftop-0.17.tar.gzThis will give a zip file. To extract it, use the following command,</a:t>
            </a:r>
          </a:p>
          <a:p>
            <a:r>
              <a:rPr lang="en-US" b="1" dirty="0"/>
              <a:t>Command:</a:t>
            </a:r>
          </a:p>
          <a:p>
            <a:r>
              <a:rPr lang="en-US" dirty="0"/>
              <a:t>$ tar </a:t>
            </a:r>
            <a:r>
              <a:rPr lang="en-US" dirty="0" err="1"/>
              <a:t>zxvf</a:t>
            </a:r>
            <a:r>
              <a:rPr lang="en-US" dirty="0"/>
              <a:t> iftop-0.17.tar.gzYou can compile this using,</a:t>
            </a:r>
          </a:p>
          <a:p>
            <a:r>
              <a:rPr lang="en-US" b="1" dirty="0"/>
              <a:t>Commands:</a:t>
            </a:r>
          </a:p>
          <a:p>
            <a:r>
              <a:rPr lang="en-US" dirty="0"/>
              <a:t>$ cd iftop-0.17 $ ./configure $ make $ make </a:t>
            </a:r>
            <a:r>
              <a:rPr lang="en-US" dirty="0" err="1"/>
              <a:t>installNow</a:t>
            </a:r>
            <a:r>
              <a:rPr lang="en-US" dirty="0"/>
              <a:t>, run the tool as a root user,</a:t>
            </a:r>
          </a:p>
          <a:p>
            <a:r>
              <a:rPr lang="en-US" dirty="0"/>
              <a:t>$ </a:t>
            </a:r>
            <a:r>
              <a:rPr lang="en-US" dirty="0" err="1"/>
              <a:t>sudo</a:t>
            </a:r>
            <a:r>
              <a:rPr lang="en-US" dirty="0"/>
              <a:t> </a:t>
            </a:r>
            <a:r>
              <a:rPr lang="en-US" dirty="0" err="1"/>
              <a:t>iftop</a:t>
            </a:r>
            <a:r>
              <a:rPr lang="en-US" dirty="0"/>
              <a:t> -I &lt;interface&gt;</a:t>
            </a:r>
            <a:r>
              <a:rPr lang="en-US" b="1" dirty="0"/>
              <a:t>Output:</a:t>
            </a:r>
          </a:p>
          <a:p>
            <a:r>
              <a:rPr lang="en-US" dirty="0"/>
              <a:t>You can view the ports using the -P option in command like this,</a:t>
            </a:r>
          </a:p>
          <a:p>
            <a:r>
              <a:rPr lang="en-US" b="1" dirty="0"/>
              <a:t>Command:</a:t>
            </a:r>
          </a:p>
          <a:p>
            <a:r>
              <a:rPr lang="en-US" dirty="0"/>
              <a:t>$ </a:t>
            </a:r>
            <a:r>
              <a:rPr lang="en-US" dirty="0" err="1"/>
              <a:t>sudo</a:t>
            </a:r>
            <a:r>
              <a:rPr lang="en-US" dirty="0"/>
              <a:t> </a:t>
            </a:r>
            <a:r>
              <a:rPr lang="en-US" dirty="0" err="1"/>
              <a:t>iftop</a:t>
            </a:r>
            <a:r>
              <a:rPr lang="en-US" dirty="0"/>
              <a:t> -</a:t>
            </a:r>
            <a:r>
              <a:rPr lang="en-US" dirty="0" err="1"/>
              <a:t>PYou</a:t>
            </a:r>
            <a:r>
              <a:rPr lang="en-US" dirty="0"/>
              <a:t> can use the -B command to get the data in bytes, instead of bits (which is shown by default).</a:t>
            </a:r>
          </a:p>
          <a:p>
            <a:r>
              <a:rPr lang="en-US" b="1" dirty="0"/>
              <a:t>Command:</a:t>
            </a:r>
          </a:p>
          <a:p>
            <a:r>
              <a:rPr lang="en-US" dirty="0"/>
              <a:t>$ </a:t>
            </a:r>
            <a:r>
              <a:rPr lang="en-US" dirty="0" err="1"/>
              <a:t>iftop</a:t>
            </a:r>
            <a:r>
              <a:rPr lang="en-US" dirty="0"/>
              <a:t> -B</a:t>
            </a:r>
            <a:r>
              <a:rPr lang="en-US" b="1" dirty="0"/>
              <a:t>20.tcpdump</a:t>
            </a:r>
          </a:p>
          <a:p>
            <a:r>
              <a:rPr lang="en-US" dirty="0"/>
              <a:t>Linux </a:t>
            </a:r>
            <a:r>
              <a:rPr lang="en-US" dirty="0" err="1"/>
              <a:t>tcpdump</a:t>
            </a:r>
            <a:r>
              <a:rPr lang="en-US" dirty="0"/>
              <a:t> command is the most used command in network analysis among other </a:t>
            </a:r>
            <a:r>
              <a:rPr lang="en-US" b="1" dirty="0"/>
              <a:t>Linux network commands</a:t>
            </a:r>
            <a:r>
              <a:rPr lang="en-US" dirty="0"/>
              <a:t>. It captures the traffic that is passing through the network interface and displays it. </a:t>
            </a:r>
          </a:p>
          <a:p>
            <a:r>
              <a:rPr lang="en-US" dirty="0"/>
              <a:t>This kind of access to the packet will be crucial when troubleshooting the network.</a:t>
            </a:r>
          </a:p>
          <a:p>
            <a:r>
              <a:rPr lang="en-US" b="1" dirty="0"/>
              <a:t>Syntax:</a:t>
            </a:r>
          </a:p>
          <a:p>
            <a:r>
              <a:rPr lang="en-US" dirty="0"/>
              <a:t>$ </a:t>
            </a:r>
            <a:r>
              <a:rPr lang="en-US" dirty="0" err="1"/>
              <a:t>tcpdump</a:t>
            </a:r>
            <a:r>
              <a:rPr lang="en-US" dirty="0"/>
              <a:t> -i &lt;</a:t>
            </a:r>
            <a:r>
              <a:rPr lang="en-US" dirty="0" err="1"/>
              <a:t>network_device</a:t>
            </a:r>
            <a:r>
              <a:rPr lang="en-US" dirty="0"/>
              <a:t>&gt;</a:t>
            </a:r>
            <a:r>
              <a:rPr lang="en-US" b="1" dirty="0"/>
              <a:t>Output:</a:t>
            </a:r>
          </a:p>
          <a:p>
            <a:r>
              <a:rPr lang="en-US" dirty="0"/>
              <a:t>You can also specify the protocol (TCP, UDP, ICMP, and others) in the command like this,</a:t>
            </a:r>
          </a:p>
          <a:p>
            <a:r>
              <a:rPr lang="en-US" b="1" dirty="0"/>
              <a:t>Command:</a:t>
            </a:r>
          </a:p>
          <a:p>
            <a:r>
              <a:rPr lang="en-US" dirty="0"/>
              <a:t>$ </a:t>
            </a:r>
            <a:r>
              <a:rPr lang="en-US" dirty="0" err="1"/>
              <a:t>tcpdump</a:t>
            </a:r>
            <a:r>
              <a:rPr lang="en-US" dirty="0"/>
              <a:t> -i &lt;</a:t>
            </a:r>
            <a:r>
              <a:rPr lang="en-US" dirty="0" err="1"/>
              <a:t>network_device</a:t>
            </a:r>
            <a:r>
              <a:rPr lang="en-US" dirty="0"/>
              <a:t>&gt; </a:t>
            </a:r>
            <a:r>
              <a:rPr lang="en-US" dirty="0" err="1"/>
              <a:t>tcpTo</a:t>
            </a:r>
            <a:r>
              <a:rPr lang="en-US" dirty="0"/>
              <a:t> specify the port, use the command,</a:t>
            </a:r>
          </a:p>
          <a:p>
            <a:r>
              <a:rPr lang="en-US" b="1" dirty="0"/>
              <a:t>Command:</a:t>
            </a:r>
          </a:p>
          <a:p>
            <a:r>
              <a:rPr lang="en-US" dirty="0"/>
              <a:t>$ </a:t>
            </a:r>
            <a:r>
              <a:rPr lang="en-US" dirty="0" err="1"/>
              <a:t>tcpdump</a:t>
            </a:r>
            <a:r>
              <a:rPr lang="en-US" dirty="0"/>
              <a:t> -i &lt;</a:t>
            </a:r>
            <a:r>
              <a:rPr lang="en-US" dirty="0" err="1"/>
              <a:t>network_device</a:t>
            </a:r>
            <a:r>
              <a:rPr lang="en-US" dirty="0"/>
              <a:t>&gt; port 80tcpdump command keeps executing and sending packets unless canceled. Hence you can specify the number of events to be captured to control the continuous execution.</a:t>
            </a:r>
          </a:p>
          <a:p>
            <a:r>
              <a:rPr lang="en-US" b="1" dirty="0">
                <a:hlinkClick r:id="rId2" tooltip="Linux Tutorial "/>
              </a:rPr>
              <a:t>Linux Tutorial for Beginners</a:t>
            </a:r>
            <a:r>
              <a:rPr lang="en-US" b="1" dirty="0"/>
              <a:t> </a:t>
            </a:r>
            <a:endParaRPr lang="en-US" dirty="0"/>
          </a:p>
          <a:p>
            <a:r>
              <a:rPr lang="en-US" b="1" dirty="0"/>
              <a:t>Command:</a:t>
            </a:r>
          </a:p>
          <a:p>
            <a:r>
              <a:rPr lang="en-US" dirty="0"/>
              <a:t>$ </a:t>
            </a:r>
            <a:r>
              <a:rPr lang="en-US" dirty="0" err="1"/>
              <a:t>tcpdump</a:t>
            </a:r>
            <a:r>
              <a:rPr lang="en-US" dirty="0"/>
              <a:t> -c 20 -i &lt;</a:t>
            </a:r>
            <a:r>
              <a:rPr lang="en-US" dirty="0" err="1"/>
              <a:t>network_device</a:t>
            </a:r>
            <a:r>
              <a:rPr lang="en-US" dirty="0"/>
              <a:t>&gt;You can also specify the IP you are capturing from, using the tag </a:t>
            </a:r>
            <a:r>
              <a:rPr lang="en-US" dirty="0" err="1"/>
              <a:t>src</a:t>
            </a:r>
            <a:r>
              <a:rPr lang="en-US" dirty="0"/>
              <a:t> or </a:t>
            </a:r>
            <a:r>
              <a:rPr lang="en-US" dirty="0" err="1"/>
              <a:t>dst</a:t>
            </a:r>
            <a:r>
              <a:rPr lang="en-US" dirty="0"/>
              <a:t>.</a:t>
            </a:r>
          </a:p>
          <a:p>
            <a:r>
              <a:rPr lang="en-US" b="1" dirty="0"/>
              <a:t>Command:</a:t>
            </a:r>
          </a:p>
          <a:p>
            <a:r>
              <a:rPr lang="en-US" dirty="0"/>
              <a:t>$ </a:t>
            </a:r>
            <a:r>
              <a:rPr lang="en-US" dirty="0" err="1"/>
              <a:t>tcpdump</a:t>
            </a:r>
            <a:r>
              <a:rPr lang="en-US" dirty="0"/>
              <a:t> -c 20 -i &lt;</a:t>
            </a:r>
            <a:r>
              <a:rPr lang="en-US" dirty="0" err="1"/>
              <a:t>network_device</a:t>
            </a:r>
            <a:r>
              <a:rPr lang="en-US" dirty="0"/>
              <a:t>&gt; </a:t>
            </a:r>
            <a:r>
              <a:rPr lang="en-US" dirty="0" err="1"/>
              <a:t>src</a:t>
            </a:r>
            <a:r>
              <a:rPr lang="en-US" dirty="0"/>
              <a:t> </a:t>
            </a:r>
            <a:r>
              <a:rPr lang="en-US" dirty="0" err="1"/>
              <a:t>XXX.XXX.XXX.XXXYou</a:t>
            </a:r>
            <a:r>
              <a:rPr lang="en-US" dirty="0"/>
              <a:t> can save the network traffic captured at an instant, into a file and use it later. This can be done using the command below,</a:t>
            </a:r>
          </a:p>
          <a:p>
            <a:r>
              <a:rPr lang="en-US" b="1" dirty="0"/>
              <a:t>a) Save into a file</a:t>
            </a:r>
          </a:p>
          <a:p>
            <a:r>
              <a:rPr lang="en-US" b="1" dirty="0"/>
              <a:t>Command:</a:t>
            </a:r>
          </a:p>
          <a:p>
            <a:r>
              <a:rPr lang="en-US" dirty="0"/>
              <a:t>$ </a:t>
            </a:r>
            <a:r>
              <a:rPr lang="en-US" dirty="0" err="1"/>
              <a:t>tcpdump</a:t>
            </a:r>
            <a:r>
              <a:rPr lang="en-US" dirty="0"/>
              <a:t> -w /path/ -i &lt;</a:t>
            </a:r>
            <a:r>
              <a:rPr lang="en-US" dirty="0" err="1"/>
              <a:t>network_device</a:t>
            </a:r>
            <a:r>
              <a:rPr lang="en-US" dirty="0"/>
              <a:t>&gt;</a:t>
            </a:r>
            <a:r>
              <a:rPr lang="en-US" b="1" dirty="0"/>
              <a:t>b) Read from the file</a:t>
            </a:r>
          </a:p>
          <a:p>
            <a:r>
              <a:rPr lang="en-US" b="1" dirty="0"/>
              <a:t>Command:</a:t>
            </a:r>
            <a:endParaRPr lang="en-US" dirty="0"/>
          </a:p>
          <a:p>
            <a:r>
              <a:rPr lang="en-US" dirty="0"/>
              <a:t>$ </a:t>
            </a:r>
            <a:r>
              <a:rPr lang="en-US" dirty="0" err="1"/>
              <a:t>tcpdump</a:t>
            </a:r>
            <a:r>
              <a:rPr lang="en-US" dirty="0"/>
              <a:t> -r /</a:t>
            </a:r>
            <a:r>
              <a:rPr lang="en-US" dirty="0" err="1"/>
              <a:t>pathThese</a:t>
            </a:r>
            <a:r>
              <a:rPr lang="en-US" dirty="0"/>
              <a:t> were the most essential </a:t>
            </a:r>
            <a:r>
              <a:rPr lang="en-US" i="1" dirty="0"/>
              <a:t>network commands</a:t>
            </a:r>
            <a:r>
              <a:rPr lang="en-US" dirty="0"/>
              <a:t> </a:t>
            </a:r>
            <a:r>
              <a:rPr lang="en-US" i="1" dirty="0"/>
              <a:t>in Linux</a:t>
            </a:r>
            <a:r>
              <a:rPr lang="en-US" dirty="0"/>
              <a:t> that are used frequently for network analysis and troubleshooting.</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449151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
            <a:ext cx="8229600" cy="1143000"/>
          </a:xfrm>
        </p:spPr>
        <p:txBody>
          <a:bodyPr/>
          <a:lstStyle/>
          <a:p>
            <a:r>
              <a:rPr lang="en-US" dirty="0" smtClean="0"/>
              <a:t>Commands </a:t>
            </a:r>
            <a:endParaRPr lang="en-US" dirty="0"/>
          </a:p>
        </p:txBody>
      </p:sp>
      <p:sp>
        <p:nvSpPr>
          <p:cNvPr id="3" name="Content Placeholder 2"/>
          <p:cNvSpPr>
            <a:spLocks noGrp="1"/>
          </p:cNvSpPr>
          <p:nvPr>
            <p:ph idx="1"/>
          </p:nvPr>
        </p:nvSpPr>
        <p:spPr>
          <a:xfrm>
            <a:off x="381000" y="990600"/>
            <a:ext cx="8229600" cy="5715000"/>
          </a:xfrm>
        </p:spPr>
        <p:txBody>
          <a:bodyPr>
            <a:normAutofit fontScale="55000" lnSpcReduction="20000"/>
          </a:bodyPr>
          <a:lstStyle/>
          <a:p>
            <a:r>
              <a:rPr lang="en-US" dirty="0" err="1" smtClean="0">
                <a:hlinkClick r:id="rId2"/>
              </a:rPr>
              <a:t>ifconfig</a:t>
            </a:r>
            <a:r>
              <a:rPr lang="en-US" dirty="0">
                <a:hlinkClick r:id="rId2"/>
              </a:rPr>
              <a:t> </a:t>
            </a:r>
            <a:endParaRPr lang="en-US" dirty="0"/>
          </a:p>
          <a:p>
            <a:r>
              <a:rPr lang="en-US" dirty="0" err="1">
                <a:hlinkClick r:id="rId3"/>
              </a:rPr>
              <a:t>ip</a:t>
            </a:r>
            <a:endParaRPr lang="en-US" dirty="0"/>
          </a:p>
          <a:p>
            <a:r>
              <a:rPr lang="en-US" dirty="0" err="1">
                <a:hlinkClick r:id="rId4"/>
              </a:rPr>
              <a:t>traceroute</a:t>
            </a:r>
            <a:endParaRPr lang="en-US" dirty="0"/>
          </a:p>
          <a:p>
            <a:r>
              <a:rPr lang="en-US" dirty="0" err="1">
                <a:hlinkClick r:id="rId5"/>
              </a:rPr>
              <a:t>tracepath</a:t>
            </a:r>
            <a:endParaRPr lang="en-US" dirty="0"/>
          </a:p>
          <a:p>
            <a:r>
              <a:rPr lang="en-US" dirty="0">
                <a:hlinkClick r:id="rId6"/>
              </a:rPr>
              <a:t>ping</a:t>
            </a:r>
            <a:endParaRPr lang="en-US" dirty="0"/>
          </a:p>
          <a:p>
            <a:r>
              <a:rPr lang="en-US" dirty="0" err="1">
                <a:hlinkClick r:id="rId7"/>
              </a:rPr>
              <a:t>netstat</a:t>
            </a:r>
            <a:endParaRPr lang="en-US" dirty="0"/>
          </a:p>
          <a:p>
            <a:r>
              <a:rPr lang="en-US" dirty="0" err="1">
                <a:hlinkClick r:id="rId8"/>
              </a:rPr>
              <a:t>ss</a:t>
            </a:r>
            <a:endParaRPr lang="en-US" dirty="0"/>
          </a:p>
          <a:p>
            <a:r>
              <a:rPr lang="en-US" dirty="0">
                <a:hlinkClick r:id="rId9"/>
              </a:rPr>
              <a:t>dig</a:t>
            </a:r>
            <a:endParaRPr lang="en-US" dirty="0"/>
          </a:p>
          <a:p>
            <a:r>
              <a:rPr lang="en-US" dirty="0" err="1">
                <a:hlinkClick r:id="rId10"/>
              </a:rPr>
              <a:t>nslookup</a:t>
            </a:r>
            <a:endParaRPr lang="en-US" dirty="0"/>
          </a:p>
          <a:p>
            <a:r>
              <a:rPr lang="en-US" dirty="0">
                <a:hlinkClick r:id="rId11"/>
              </a:rPr>
              <a:t>route</a:t>
            </a:r>
            <a:endParaRPr lang="en-US" dirty="0"/>
          </a:p>
          <a:p>
            <a:r>
              <a:rPr lang="en-US" dirty="0">
                <a:hlinkClick r:id="rId12"/>
              </a:rPr>
              <a:t>host</a:t>
            </a:r>
            <a:endParaRPr lang="en-US" dirty="0"/>
          </a:p>
          <a:p>
            <a:r>
              <a:rPr lang="en-US" dirty="0" err="1">
                <a:hlinkClick r:id="rId13"/>
              </a:rPr>
              <a:t>arp</a:t>
            </a:r>
            <a:endParaRPr lang="en-US" dirty="0"/>
          </a:p>
          <a:p>
            <a:r>
              <a:rPr lang="en-US" dirty="0" err="1">
                <a:hlinkClick r:id="rId14"/>
              </a:rPr>
              <a:t>iwconfig</a:t>
            </a:r>
            <a:endParaRPr lang="en-US" dirty="0"/>
          </a:p>
          <a:p>
            <a:r>
              <a:rPr lang="en-US" dirty="0">
                <a:hlinkClick r:id="rId15"/>
              </a:rPr>
              <a:t>hostname</a:t>
            </a:r>
            <a:endParaRPr lang="en-US" dirty="0"/>
          </a:p>
          <a:p>
            <a:r>
              <a:rPr lang="en-US" dirty="0">
                <a:hlinkClick r:id="rId16"/>
              </a:rPr>
              <a:t>curl or </a:t>
            </a:r>
            <a:r>
              <a:rPr lang="en-US" dirty="0" err="1">
                <a:hlinkClick r:id="rId16"/>
              </a:rPr>
              <a:t>wget</a:t>
            </a:r>
            <a:endParaRPr lang="en-US" dirty="0"/>
          </a:p>
          <a:p>
            <a:r>
              <a:rPr lang="en-US" dirty="0" err="1">
                <a:hlinkClick r:id="rId17"/>
              </a:rPr>
              <a:t>mtr</a:t>
            </a:r>
            <a:endParaRPr lang="en-US" dirty="0"/>
          </a:p>
          <a:p>
            <a:r>
              <a:rPr lang="en-US" dirty="0" err="1">
                <a:hlinkClick r:id="rId18"/>
              </a:rPr>
              <a:t>whois</a:t>
            </a:r>
            <a:endParaRPr lang="en-US" dirty="0"/>
          </a:p>
          <a:p>
            <a:r>
              <a:rPr lang="en-US" dirty="0" err="1">
                <a:hlinkClick r:id="rId19"/>
              </a:rPr>
              <a:t>ifplugstatus</a:t>
            </a:r>
            <a:endParaRPr lang="en-US" dirty="0"/>
          </a:p>
          <a:p>
            <a:r>
              <a:rPr lang="en-US" dirty="0" err="1">
                <a:hlinkClick r:id="rId20"/>
              </a:rPr>
              <a:t>iftop</a:t>
            </a:r>
            <a:endParaRPr lang="en-US" dirty="0"/>
          </a:p>
          <a:p>
            <a:r>
              <a:rPr lang="en-US" dirty="0" err="1">
                <a:hlinkClick r:id="rId21"/>
              </a:rPr>
              <a:t>tcpdum</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614090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 </a:t>
            </a:r>
            <a:r>
              <a:rPr lang="en-US" b="1" dirty="0" err="1"/>
              <a:t>ifconfig</a:t>
            </a:r>
            <a:r>
              <a:rPr lang="en-US" b="1" dirty="0"/>
              <a:t/>
            </a:r>
            <a:br>
              <a:rPr lang="en-US" b="1" dirty="0"/>
            </a:br>
            <a:endParaRPr lang="en-US" dirty="0"/>
          </a:p>
        </p:txBody>
      </p:sp>
      <p:sp>
        <p:nvSpPr>
          <p:cNvPr id="3" name="Content Placeholder 2"/>
          <p:cNvSpPr>
            <a:spLocks noGrp="1"/>
          </p:cNvSpPr>
          <p:nvPr>
            <p:ph idx="1"/>
          </p:nvPr>
        </p:nvSpPr>
        <p:spPr>
          <a:xfrm>
            <a:off x="381000" y="838200"/>
            <a:ext cx="8229600" cy="5562600"/>
          </a:xfrm>
        </p:spPr>
        <p:txBody>
          <a:bodyPr>
            <a:normAutofit fontScale="40000" lnSpcReduction="20000"/>
          </a:bodyPr>
          <a:lstStyle/>
          <a:p>
            <a:r>
              <a:rPr lang="en-US" dirty="0" smtClean="0"/>
              <a:t>Basic </a:t>
            </a:r>
            <a:r>
              <a:rPr lang="en-US" dirty="0"/>
              <a:t>information displayed upon using </a:t>
            </a:r>
            <a:r>
              <a:rPr lang="en-US" dirty="0" err="1"/>
              <a:t>ifconfig</a:t>
            </a:r>
            <a:r>
              <a:rPr lang="en-US" dirty="0"/>
              <a:t> are:</a:t>
            </a:r>
          </a:p>
          <a:p>
            <a:r>
              <a:rPr lang="en-US" dirty="0"/>
              <a:t>IP address</a:t>
            </a:r>
          </a:p>
          <a:p>
            <a:r>
              <a:rPr lang="en-US" dirty="0"/>
              <a:t>MAC address</a:t>
            </a:r>
          </a:p>
          <a:p>
            <a:r>
              <a:rPr lang="en-US" dirty="0"/>
              <a:t>MTU(Maximum Transmission Unit) </a:t>
            </a:r>
          </a:p>
          <a:p>
            <a:r>
              <a:rPr lang="en-US" dirty="0"/>
              <a:t>To get all the details using </a:t>
            </a:r>
            <a:r>
              <a:rPr lang="en-US" dirty="0" err="1" smtClean="0"/>
              <a:t>ifconfig</a:t>
            </a:r>
            <a:r>
              <a:rPr lang="en-US" b="1" dirty="0"/>
              <a:t> </a:t>
            </a:r>
          </a:p>
          <a:p>
            <a:r>
              <a:rPr lang="en-US" b="1" dirty="0"/>
              <a:t>Syntax: </a:t>
            </a:r>
          </a:p>
          <a:p>
            <a:r>
              <a:rPr lang="en-US" dirty="0" err="1" smtClean="0"/>
              <a:t>Ifconfig</a:t>
            </a:r>
            <a:endParaRPr lang="en-US" dirty="0"/>
          </a:p>
          <a:p>
            <a:r>
              <a:rPr lang="en-US" b="1" dirty="0"/>
              <a:t>Commands:</a:t>
            </a:r>
          </a:p>
          <a:p>
            <a:r>
              <a:rPr lang="en-US" dirty="0" err="1"/>
              <a:t>ifconfig</a:t>
            </a:r>
            <a:r>
              <a:rPr lang="en-US" dirty="0"/>
              <a:t> </a:t>
            </a:r>
            <a:r>
              <a:rPr lang="en-US" dirty="0" smtClean="0"/>
              <a:t>eth0</a:t>
            </a:r>
          </a:p>
          <a:p>
            <a:r>
              <a:rPr lang="en-US" dirty="0" smtClean="0"/>
              <a:t> </a:t>
            </a:r>
            <a:r>
              <a:rPr lang="en-US" dirty="0" err="1"/>
              <a:t>ifconfig</a:t>
            </a:r>
            <a:r>
              <a:rPr lang="en-US" dirty="0"/>
              <a:t> </a:t>
            </a:r>
            <a:r>
              <a:rPr lang="en-US" dirty="0" smtClean="0"/>
              <a:t>lo</a:t>
            </a:r>
          </a:p>
          <a:p>
            <a:r>
              <a:rPr lang="en-US" dirty="0" smtClean="0"/>
              <a:t> </a:t>
            </a:r>
            <a:r>
              <a:rPr lang="en-US" dirty="0" err="1"/>
              <a:t>ifconfig</a:t>
            </a:r>
            <a:r>
              <a:rPr lang="en-US" dirty="0"/>
              <a:t> </a:t>
            </a:r>
            <a:r>
              <a:rPr lang="en-US" dirty="0" smtClean="0"/>
              <a:t>wlan0</a:t>
            </a:r>
          </a:p>
          <a:p>
            <a:r>
              <a:rPr lang="en-US" dirty="0" smtClean="0"/>
              <a:t>To </a:t>
            </a:r>
            <a:r>
              <a:rPr lang="en-US" dirty="0"/>
              <a:t>assign an IP address and Gateway to an interface</a:t>
            </a:r>
          </a:p>
          <a:p>
            <a:r>
              <a:rPr lang="en-US" dirty="0"/>
              <a:t>This command can also be used to assign an IP address and Gateway to an interface. However, these details will be reset after the system reboot.</a:t>
            </a:r>
          </a:p>
          <a:p>
            <a:r>
              <a:rPr lang="en-US" b="1" dirty="0">
                <a:hlinkClick r:id="rId2" tooltip="Linux Commands"/>
              </a:rPr>
              <a:t>Important Linux Commands</a:t>
            </a:r>
            <a:endParaRPr lang="en-US" dirty="0"/>
          </a:p>
          <a:p>
            <a:r>
              <a:rPr lang="en-US" b="1" dirty="0"/>
              <a:t>Syntax: </a:t>
            </a:r>
          </a:p>
          <a:p>
            <a:r>
              <a:rPr lang="en-US" dirty="0" err="1"/>
              <a:t>ifconfig</a:t>
            </a:r>
            <a:r>
              <a:rPr lang="en-US" dirty="0"/>
              <a:t> eth0 &lt;address&gt; </a:t>
            </a:r>
            <a:r>
              <a:rPr lang="en-US" dirty="0" err="1"/>
              <a:t>netmask</a:t>
            </a:r>
            <a:r>
              <a:rPr lang="en-US" dirty="0"/>
              <a:t> &lt;address&gt; To enable or disable an interface</a:t>
            </a:r>
          </a:p>
          <a:p>
            <a:r>
              <a:rPr lang="en-US" dirty="0" err="1"/>
              <a:t>ifconfig</a:t>
            </a:r>
            <a:r>
              <a:rPr lang="en-US" dirty="0"/>
              <a:t> can be used to enable or disable an interface. </a:t>
            </a:r>
          </a:p>
          <a:p>
            <a:r>
              <a:rPr lang="en-US" dirty="0"/>
              <a:t>To enable an interface</a:t>
            </a:r>
          </a:p>
          <a:p>
            <a:r>
              <a:rPr lang="en-US" b="1" dirty="0"/>
              <a:t>Syntax: </a:t>
            </a:r>
          </a:p>
          <a:p>
            <a:r>
              <a:rPr lang="en-US" dirty="0" err="1"/>
              <a:t>ifup</a:t>
            </a:r>
            <a:r>
              <a:rPr lang="en-US" dirty="0"/>
              <a:t> eth0 To disable an interface</a:t>
            </a:r>
          </a:p>
          <a:p>
            <a:r>
              <a:rPr lang="en-US" b="1" dirty="0"/>
              <a:t>Syntax:  </a:t>
            </a:r>
          </a:p>
          <a:p>
            <a:r>
              <a:rPr lang="en-US" dirty="0" err="1"/>
              <a:t>ifdown</a:t>
            </a:r>
            <a:r>
              <a:rPr lang="en-US" dirty="0"/>
              <a:t> eth0 To set the size of MTU</a:t>
            </a:r>
          </a:p>
          <a:p>
            <a:r>
              <a:rPr lang="en-US" dirty="0"/>
              <a:t>By default, MTU has a size of 1500. This can be however set externally by the user using </a:t>
            </a:r>
            <a:r>
              <a:rPr lang="en-US" dirty="0" err="1"/>
              <a:t>ifconfig</a:t>
            </a:r>
            <a:r>
              <a:rPr lang="en-US" dirty="0"/>
              <a:t>.</a:t>
            </a:r>
          </a:p>
          <a:p>
            <a:r>
              <a:rPr lang="en-US" b="1" dirty="0"/>
              <a:t>Syntax: </a:t>
            </a:r>
          </a:p>
          <a:p>
            <a:r>
              <a:rPr lang="en-US" dirty="0" err="1"/>
              <a:t>Ifconfig</a:t>
            </a:r>
            <a:r>
              <a:rPr lang="en-US" dirty="0"/>
              <a:t> eth0 </a:t>
            </a:r>
            <a:r>
              <a:rPr lang="en-US" dirty="0" err="1"/>
              <a:t>mtu</a:t>
            </a:r>
            <a:r>
              <a:rPr lang="en-US" dirty="0"/>
              <a:t> </a:t>
            </a:r>
            <a:r>
              <a:rPr lang="en-US" dirty="0" err="1"/>
              <a:t>xxxxXXXX</a:t>
            </a:r>
            <a:r>
              <a:rPr lang="en-US" dirty="0"/>
              <a:t> can be replaced by the size of your choice</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217639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b="1" dirty="0"/>
              <a:t>2. </a:t>
            </a:r>
            <a:r>
              <a:rPr lang="en-US" b="1" dirty="0" err="1"/>
              <a:t>ip</a:t>
            </a:r>
            <a:endParaRPr lang="en-US" b="1" dirty="0"/>
          </a:p>
          <a:p>
            <a:r>
              <a:rPr lang="en-US" dirty="0"/>
              <a:t>This is the latest and updated version of </a:t>
            </a:r>
            <a:r>
              <a:rPr lang="en-US" dirty="0" err="1"/>
              <a:t>ifconfig</a:t>
            </a:r>
            <a:r>
              <a:rPr lang="en-US" dirty="0"/>
              <a:t> command.</a:t>
            </a:r>
          </a:p>
          <a:p>
            <a:r>
              <a:rPr lang="en-US" b="1" dirty="0"/>
              <a:t>Syntax: </a:t>
            </a:r>
          </a:p>
          <a:p>
            <a:r>
              <a:rPr lang="en-US" dirty="0" err="1"/>
              <a:t>ip</a:t>
            </a:r>
            <a:r>
              <a:rPr lang="en-US" dirty="0"/>
              <a:t> a </a:t>
            </a:r>
          </a:p>
          <a:p>
            <a:r>
              <a:rPr lang="en-US" dirty="0" err="1"/>
              <a:t>ip</a:t>
            </a:r>
            <a:r>
              <a:rPr lang="en-US" dirty="0"/>
              <a:t> </a:t>
            </a:r>
            <a:r>
              <a:rPr lang="en-US" dirty="0" err="1"/>
              <a:t>addr</a:t>
            </a:r>
            <a:r>
              <a:rPr lang="en-US" dirty="0"/>
              <a:t> </a:t>
            </a:r>
          </a:p>
          <a:p>
            <a:r>
              <a:rPr lang="en-US" dirty="0"/>
              <a:t>This command gives the details of all networks like </a:t>
            </a:r>
            <a:r>
              <a:rPr lang="en-US" dirty="0" err="1"/>
              <a:t>ifconfig</a:t>
            </a:r>
            <a:r>
              <a:rPr lang="en-US" dirty="0"/>
              <a:t>.</a:t>
            </a:r>
          </a:p>
          <a:p>
            <a:r>
              <a:rPr lang="en-US" dirty="0"/>
              <a:t>This command can also be used to get the details of a specific interface.</a:t>
            </a:r>
          </a:p>
          <a:p>
            <a:r>
              <a:rPr lang="en-US" b="1" i="1" dirty="0"/>
              <a:t>[ Related Article: </a:t>
            </a:r>
            <a:r>
              <a:rPr lang="en-US" b="1" i="1" dirty="0">
                <a:hlinkClick r:id="rId2" tooltip="Linux File Permissions"/>
              </a:rPr>
              <a:t>Linux File Permissions Cheat Sheet</a:t>
            </a:r>
            <a:r>
              <a:rPr lang="en-US" b="1" i="1" dirty="0"/>
              <a:t> ]</a:t>
            </a:r>
            <a:endParaRPr lang="en-US" dirty="0"/>
          </a:p>
          <a:p>
            <a:r>
              <a:rPr lang="en-US" b="1" dirty="0"/>
              <a:t>Commands to get details are:</a:t>
            </a:r>
          </a:p>
          <a:p>
            <a:r>
              <a:rPr lang="en-US" b="1" dirty="0"/>
              <a:t>Syntax:</a:t>
            </a:r>
          </a:p>
          <a:p>
            <a:r>
              <a:rPr lang="en-US" dirty="0" err="1"/>
              <a:t>ip</a:t>
            </a:r>
            <a:r>
              <a:rPr lang="en-US" dirty="0"/>
              <a:t> a show eth0 </a:t>
            </a:r>
            <a:r>
              <a:rPr lang="en-US" dirty="0" err="1"/>
              <a:t>ip</a:t>
            </a:r>
            <a:r>
              <a:rPr lang="en-US" dirty="0"/>
              <a:t> a show lo </a:t>
            </a:r>
            <a:r>
              <a:rPr lang="en-US" dirty="0" err="1"/>
              <a:t>ip</a:t>
            </a:r>
            <a:r>
              <a:rPr lang="en-US" dirty="0"/>
              <a:t> a show wlan0</a:t>
            </a:r>
            <a:r>
              <a:rPr lang="en-US" b="1" dirty="0"/>
              <a:t>3.traceroute</a:t>
            </a:r>
          </a:p>
          <a:p>
            <a:r>
              <a:rPr lang="en-US" dirty="0"/>
              <a:t>Linux </a:t>
            </a:r>
            <a:r>
              <a:rPr lang="en-US" dirty="0" err="1"/>
              <a:t>traceroute</a:t>
            </a:r>
            <a:r>
              <a:rPr lang="en-US" dirty="0"/>
              <a:t> is one of the most useful commands in networking. It is used to troubleshoot the network. It detects the delay and determines the pathway to your target. It basically helps in the following ways:</a:t>
            </a:r>
          </a:p>
          <a:p>
            <a:r>
              <a:rPr lang="en-US" dirty="0"/>
              <a:t>It provides the names and identifies every device on the path. </a:t>
            </a:r>
          </a:p>
          <a:p>
            <a:r>
              <a:rPr lang="en-US" dirty="0"/>
              <a:t>It follows the route to the destination</a:t>
            </a:r>
          </a:p>
          <a:p>
            <a:r>
              <a:rPr lang="en-US" dirty="0"/>
              <a:t>It determines where the network latency comes from and reports it.</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49203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err="1"/>
              <a:t>traceroute</a:t>
            </a:r>
            <a:r>
              <a:rPr lang="en-US" dirty="0"/>
              <a:t> &lt;destination&gt;If you don't have the </a:t>
            </a:r>
            <a:r>
              <a:rPr lang="en-US" dirty="0" err="1"/>
              <a:t>traceroute</a:t>
            </a:r>
            <a:r>
              <a:rPr lang="en-US" dirty="0"/>
              <a:t> service installed in your system, you can install it using the following command:</a:t>
            </a:r>
          </a:p>
          <a:p>
            <a:r>
              <a:rPr lang="en-US" dirty="0" err="1"/>
              <a:t>sudo</a:t>
            </a:r>
            <a:r>
              <a:rPr lang="en-US" dirty="0"/>
              <a:t> apt-get install </a:t>
            </a:r>
            <a:r>
              <a:rPr lang="en-US" dirty="0" err="1"/>
              <a:t>inetutils-traceroute</a:t>
            </a:r>
            <a:r>
              <a:rPr lang="en-US" b="1" dirty="0" err="1"/>
              <a:t>Example</a:t>
            </a:r>
            <a:r>
              <a:rPr lang="en-US" b="1" dirty="0"/>
              <a:t>:</a:t>
            </a:r>
            <a:endParaRPr lang="en-US" dirty="0"/>
          </a:p>
          <a:p>
            <a:r>
              <a:rPr lang="en-US" b="1" dirty="0"/>
              <a:t>Command: </a:t>
            </a:r>
          </a:p>
          <a:p>
            <a:r>
              <a:rPr lang="en-US" dirty="0"/>
              <a:t>$ </a:t>
            </a:r>
            <a:r>
              <a:rPr lang="en-US" dirty="0" err="1"/>
              <a:t>traceroute</a:t>
            </a:r>
            <a:r>
              <a:rPr lang="en-US" dirty="0"/>
              <a:t> </a:t>
            </a:r>
            <a:r>
              <a:rPr lang="en-US" dirty="0" err="1"/>
              <a:t>google.comThe</a:t>
            </a:r>
            <a:r>
              <a:rPr lang="en-US" dirty="0"/>
              <a:t> output provides the following information:</a:t>
            </a:r>
          </a:p>
          <a:p>
            <a:r>
              <a:rPr lang="en-US" dirty="0"/>
              <a:t>The specified hostname</a:t>
            </a:r>
          </a:p>
          <a:p>
            <a:r>
              <a:rPr lang="en-US" dirty="0"/>
              <a:t>Size of the packets</a:t>
            </a:r>
          </a:p>
          <a:p>
            <a:r>
              <a:rPr lang="en-US" dirty="0"/>
              <a:t>The maximum number of hops required.</a:t>
            </a:r>
          </a:p>
          <a:p>
            <a:r>
              <a:rPr lang="en-US" dirty="0"/>
              <a:t>The IP address.</a:t>
            </a:r>
          </a:p>
          <a:p>
            <a:r>
              <a:rPr lang="en-US" dirty="0"/>
              <a:t>To avoid the reverse DNS lookup, add -n in the command syntax.</a:t>
            </a:r>
          </a:p>
          <a:p>
            <a:r>
              <a:rPr lang="en-US" b="1" dirty="0"/>
              <a:t>Command: </a:t>
            </a:r>
          </a:p>
          <a:p>
            <a:r>
              <a:rPr lang="en-US" dirty="0"/>
              <a:t>$ </a:t>
            </a:r>
            <a:r>
              <a:rPr lang="en-US" dirty="0" err="1"/>
              <a:t>traceroute</a:t>
            </a:r>
            <a:r>
              <a:rPr lang="en-US" dirty="0"/>
              <a:t> -n </a:t>
            </a:r>
            <a:r>
              <a:rPr lang="en-US" dirty="0" err="1"/>
              <a:t>google.comThe</a:t>
            </a:r>
            <a:r>
              <a:rPr lang="en-US" dirty="0"/>
              <a:t> output indicates the network delays. The asterisks shown in the output indicates a potential problem in reaching that host. They indicate the packet loss during communication to the network.</a:t>
            </a:r>
          </a:p>
          <a:p>
            <a:r>
              <a:rPr lang="en-US" dirty="0"/>
              <a:t>Generally, the </a:t>
            </a:r>
            <a:r>
              <a:rPr lang="en-US" dirty="0" err="1"/>
              <a:t>traceroute</a:t>
            </a:r>
            <a:r>
              <a:rPr lang="en-US" dirty="0"/>
              <a:t> command sends UDP packets. It can as well send TCP or ICMP packets.</a:t>
            </a:r>
          </a:p>
          <a:p>
            <a:r>
              <a:rPr lang="en-US" dirty="0"/>
              <a:t>To specifically send in ICMP, use this,</a:t>
            </a:r>
          </a:p>
          <a:p>
            <a:r>
              <a:rPr lang="en-US" b="1" dirty="0"/>
              <a:t>Command:  </a:t>
            </a:r>
          </a:p>
          <a:p>
            <a:r>
              <a:rPr lang="en-US" dirty="0"/>
              <a:t>$ </a:t>
            </a:r>
            <a:r>
              <a:rPr lang="en-US" dirty="0" err="1"/>
              <a:t>sudo</a:t>
            </a:r>
            <a:r>
              <a:rPr lang="en-US" dirty="0"/>
              <a:t> </a:t>
            </a:r>
            <a:r>
              <a:rPr lang="en-US" dirty="0" err="1"/>
              <a:t>traceroute</a:t>
            </a:r>
            <a:r>
              <a:rPr lang="en-US" dirty="0"/>
              <a:t> -I </a:t>
            </a:r>
            <a:r>
              <a:rPr lang="en-US" dirty="0" err="1"/>
              <a:t>google.comTo</a:t>
            </a:r>
            <a:r>
              <a:rPr lang="en-US" dirty="0"/>
              <a:t> send a variant of TCP, use this,</a:t>
            </a:r>
          </a:p>
          <a:p>
            <a:r>
              <a:rPr lang="en-US" b="1" dirty="0"/>
              <a:t>Command: </a:t>
            </a:r>
          </a:p>
          <a:p>
            <a:r>
              <a:rPr lang="en-US" dirty="0"/>
              <a:t>$ </a:t>
            </a:r>
            <a:r>
              <a:rPr lang="en-US" dirty="0" err="1"/>
              <a:t>sudo</a:t>
            </a:r>
            <a:r>
              <a:rPr lang="en-US" dirty="0"/>
              <a:t> </a:t>
            </a:r>
            <a:r>
              <a:rPr lang="en-US" dirty="0" err="1"/>
              <a:t>traceroute</a:t>
            </a:r>
            <a:r>
              <a:rPr lang="en-US" dirty="0"/>
              <a:t> -T </a:t>
            </a:r>
            <a:r>
              <a:rPr lang="en-US" dirty="0" smtClean="0"/>
              <a:t>google.com</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713951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4.tracepath</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Linux </a:t>
            </a:r>
            <a:r>
              <a:rPr lang="en-US" dirty="0" err="1"/>
              <a:t>tracepath</a:t>
            </a:r>
            <a:r>
              <a:rPr lang="en-US" dirty="0"/>
              <a:t> is similar to </a:t>
            </a:r>
            <a:r>
              <a:rPr lang="en-US" dirty="0" err="1"/>
              <a:t>traceroute</a:t>
            </a:r>
            <a:r>
              <a:rPr lang="en-US" dirty="0"/>
              <a:t> command. It is used to detect network delays. However, it doesn't require root privileges.</a:t>
            </a:r>
          </a:p>
          <a:p>
            <a:r>
              <a:rPr lang="en-US" dirty="0"/>
              <a:t>It is installed in Ubuntu by default.</a:t>
            </a:r>
          </a:p>
          <a:p>
            <a:r>
              <a:rPr lang="en-US" dirty="0"/>
              <a:t>It traces the route to the specified destination and identifies each hop in it. If your network is weak, it recognizes the point where the network is weak.</a:t>
            </a:r>
          </a:p>
          <a:p>
            <a:r>
              <a:rPr lang="en-US" b="1" dirty="0"/>
              <a:t>Syntax:     </a:t>
            </a:r>
          </a:p>
          <a:p>
            <a:r>
              <a:rPr lang="en-US" dirty="0" err="1"/>
              <a:t>tracepath</a:t>
            </a:r>
            <a:r>
              <a:rPr lang="en-US" dirty="0"/>
              <a:t> &lt;destination&gt; </a:t>
            </a:r>
            <a:r>
              <a:rPr lang="en-US" b="1" dirty="0"/>
              <a:t>Example:   </a:t>
            </a:r>
            <a:endParaRPr lang="en-US" dirty="0"/>
          </a:p>
          <a:p>
            <a:r>
              <a:rPr lang="en-US" dirty="0" err="1"/>
              <a:t>tracepath</a:t>
            </a:r>
            <a:r>
              <a:rPr lang="en-US" dirty="0"/>
              <a:t> </a:t>
            </a:r>
            <a:r>
              <a:rPr lang="en-US" dirty="0" err="1"/>
              <a:t>mindmajix.com</a:t>
            </a:r>
            <a:r>
              <a:rPr lang="en-US" b="1" dirty="0" err="1"/>
              <a:t>Output</a:t>
            </a:r>
            <a:r>
              <a:rPr lang="en-US" b="1" dirty="0"/>
              <a:t>:</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766199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32500" lnSpcReduction="20000"/>
          </a:bodyPr>
          <a:lstStyle/>
          <a:p>
            <a:r>
              <a:rPr lang="en-US" b="1" dirty="0"/>
              <a:t>5.ping</a:t>
            </a:r>
          </a:p>
          <a:p>
            <a:r>
              <a:rPr lang="en-US" i="1" dirty="0"/>
              <a:t>Linux</a:t>
            </a:r>
            <a:r>
              <a:rPr lang="en-US" dirty="0"/>
              <a:t> ping is one of the most used network troubleshooting commands. It basically checks for the network connectivity between two nodes.</a:t>
            </a:r>
          </a:p>
          <a:p>
            <a:r>
              <a:rPr lang="en-US" dirty="0"/>
              <a:t>ping stands for Packet </a:t>
            </a:r>
            <a:r>
              <a:rPr lang="en-US" dirty="0" err="1"/>
              <a:t>INternet</a:t>
            </a:r>
            <a:r>
              <a:rPr lang="en-US" dirty="0"/>
              <a:t> Groper.</a:t>
            </a:r>
          </a:p>
          <a:p>
            <a:r>
              <a:rPr lang="en-US" dirty="0"/>
              <a:t>The ping command sends the ICMP echo request to check the network connectivity.</a:t>
            </a:r>
          </a:p>
          <a:p>
            <a:r>
              <a:rPr lang="en-US" dirty="0"/>
              <a:t>It keeps executing until it is interrupted.</a:t>
            </a:r>
          </a:p>
          <a:p>
            <a:r>
              <a:rPr lang="en-US" dirty="0"/>
              <a:t>Use </a:t>
            </a:r>
            <a:r>
              <a:rPr lang="en-US" b="1" dirty="0" err="1"/>
              <a:t>Ctrl+C</a:t>
            </a:r>
            <a:r>
              <a:rPr lang="en-US" b="1" dirty="0"/>
              <a:t> Key</a:t>
            </a:r>
            <a:r>
              <a:rPr lang="en-US" dirty="0"/>
              <a:t> to interrupt the execution.</a:t>
            </a:r>
          </a:p>
          <a:p>
            <a:r>
              <a:rPr lang="en-US" b="1" dirty="0"/>
              <a:t>Syntax:</a:t>
            </a:r>
          </a:p>
          <a:p>
            <a:r>
              <a:rPr lang="en-US" dirty="0"/>
              <a:t>ping &lt;destination&gt; </a:t>
            </a:r>
            <a:r>
              <a:rPr lang="en-US" b="1" dirty="0"/>
              <a:t>Example:</a:t>
            </a:r>
            <a:endParaRPr lang="en-US" dirty="0"/>
          </a:p>
          <a:p>
            <a:r>
              <a:rPr lang="en-US" b="1" dirty="0"/>
              <a:t>Command:  </a:t>
            </a:r>
          </a:p>
          <a:p>
            <a:r>
              <a:rPr lang="en-US" dirty="0"/>
              <a:t>$ ping </a:t>
            </a:r>
            <a:r>
              <a:rPr lang="en-US" dirty="0" err="1"/>
              <a:t>google.comThe</a:t>
            </a:r>
            <a:r>
              <a:rPr lang="en-US" dirty="0"/>
              <a:t> ping shows a successful connection to google.com</a:t>
            </a:r>
          </a:p>
          <a:p>
            <a:r>
              <a:rPr lang="en-US" dirty="0"/>
              <a:t>You can also use the IP address to ping directly.</a:t>
            </a:r>
          </a:p>
          <a:p>
            <a:r>
              <a:rPr lang="en-US" dirty="0"/>
              <a:t>You can limit the number of packets by including "</a:t>
            </a:r>
            <a:r>
              <a:rPr lang="en-US" b="1" dirty="0"/>
              <a:t>-c</a:t>
            </a:r>
            <a:r>
              <a:rPr lang="en-US" dirty="0"/>
              <a:t>" in the ping command.</a:t>
            </a:r>
          </a:p>
          <a:p>
            <a:r>
              <a:rPr lang="en-US" b="1" dirty="0"/>
              <a:t>Syntax:</a:t>
            </a:r>
          </a:p>
          <a:p>
            <a:r>
              <a:rPr lang="en-US" dirty="0"/>
              <a:t>ping -c &lt;number&gt; &lt;destination&gt;You can specify the c count and limit the response packets to that.</a:t>
            </a:r>
          </a:p>
          <a:p>
            <a:r>
              <a:rPr lang="en-US" b="1" dirty="0"/>
              <a:t>Functions:</a:t>
            </a:r>
          </a:p>
          <a:p>
            <a:r>
              <a:rPr lang="en-US" dirty="0"/>
              <a:t>The command is used to measure the average response. If there is no response for the ping command, you can assume one of the following issues with the network:</a:t>
            </a:r>
          </a:p>
          <a:p>
            <a:r>
              <a:rPr lang="en-US" dirty="0"/>
              <a:t>There is a physical issue causing network loss.</a:t>
            </a:r>
          </a:p>
          <a:p>
            <a:r>
              <a:rPr lang="en-US" dirty="0"/>
              <a:t>The destination address might be dysfunctional or incorrect.</a:t>
            </a:r>
          </a:p>
          <a:p>
            <a:r>
              <a:rPr lang="en-US" dirty="0"/>
              <a:t>The ping request is blocked due to a target.</a:t>
            </a:r>
          </a:p>
          <a:p>
            <a:r>
              <a:rPr lang="en-US" dirty="0"/>
              <a:t>There might be a problem with the routing table.</a:t>
            </a:r>
          </a:p>
          <a:p>
            <a:r>
              <a:rPr lang="en-US" b="1" dirty="0"/>
              <a:t>Note:</a:t>
            </a:r>
            <a:r>
              <a:rPr lang="en-US" dirty="0"/>
              <a:t> The response rate of the ping command will be affected by the connection at your system and also the location of the server you are pinging too. So expect a delay in the response if the connection at your point is weak.</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123035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b="1" dirty="0"/>
              <a:t>6.netstat</a:t>
            </a:r>
          </a:p>
          <a:p>
            <a:r>
              <a:rPr lang="en-US" i="1" dirty="0"/>
              <a:t>Linux</a:t>
            </a:r>
            <a:r>
              <a:rPr lang="en-US" dirty="0"/>
              <a:t> </a:t>
            </a:r>
            <a:r>
              <a:rPr lang="en-US" dirty="0" err="1"/>
              <a:t>netstat</a:t>
            </a:r>
            <a:r>
              <a:rPr lang="en-US" dirty="0"/>
              <a:t> command refers to the network statistics. </a:t>
            </a:r>
          </a:p>
          <a:p>
            <a:r>
              <a:rPr lang="en-US" dirty="0"/>
              <a:t>It provides statistical figures about different interfaces which include open sockets, routing tables, and connection information.</a:t>
            </a:r>
          </a:p>
          <a:p>
            <a:r>
              <a:rPr lang="en-US" b="1" dirty="0"/>
              <a:t>Syntax:</a:t>
            </a:r>
          </a:p>
          <a:p>
            <a:r>
              <a:rPr lang="en-US" dirty="0" err="1"/>
              <a:t>netstat</a:t>
            </a:r>
            <a:r>
              <a:rPr lang="en-US" b="1" dirty="0" err="1"/>
              <a:t>Output</a:t>
            </a:r>
            <a:r>
              <a:rPr lang="en-US" b="1" dirty="0"/>
              <a:t>:</a:t>
            </a:r>
          </a:p>
          <a:p>
            <a:r>
              <a:rPr lang="en-US" dirty="0"/>
              <a:t>Observe the output displaying all the open sockets.</a:t>
            </a:r>
          </a:p>
          <a:p>
            <a:r>
              <a:rPr lang="en-US" dirty="0"/>
              <a:t>Variations in </a:t>
            </a:r>
            <a:r>
              <a:rPr lang="en-US" dirty="0" err="1"/>
              <a:t>netstat</a:t>
            </a:r>
            <a:r>
              <a:rPr lang="en-US" dirty="0"/>
              <a:t> command</a:t>
            </a:r>
          </a:p>
          <a:p>
            <a:r>
              <a:rPr lang="en-US" dirty="0"/>
              <a:t>Below are few variations of the </a:t>
            </a:r>
            <a:r>
              <a:rPr lang="en-US" dirty="0" err="1"/>
              <a:t>netstat</a:t>
            </a:r>
            <a:r>
              <a:rPr lang="en-US" dirty="0"/>
              <a:t> command used.</a:t>
            </a:r>
          </a:p>
          <a:p>
            <a:r>
              <a:rPr lang="en-US" dirty="0"/>
              <a:t>1) To display the programs </a:t>
            </a:r>
          </a:p>
          <a:p>
            <a:r>
              <a:rPr lang="en-US" b="1" dirty="0"/>
              <a:t>Syntax:</a:t>
            </a:r>
          </a:p>
          <a:p>
            <a:r>
              <a:rPr lang="en-US" dirty="0" err="1"/>
              <a:t>netstat</a:t>
            </a:r>
            <a:r>
              <a:rPr lang="en-US" dirty="0"/>
              <a:t> -</a:t>
            </a:r>
            <a:r>
              <a:rPr lang="en-US" dirty="0" err="1"/>
              <a:t>pThis</a:t>
            </a:r>
            <a:r>
              <a:rPr lang="en-US" dirty="0"/>
              <a:t> displays the programs associated with the open socket.</a:t>
            </a:r>
          </a:p>
          <a:p>
            <a:r>
              <a:rPr lang="en-US" b="1" i="1" dirty="0"/>
              <a:t>[ Related Article: </a:t>
            </a:r>
            <a:r>
              <a:rPr lang="en-US" b="1" i="1" dirty="0">
                <a:hlinkClick r:id="rId2" tooltip="Monitoring Tools in Linux "/>
              </a:rPr>
              <a:t>Monitoring Tools in Linux OS</a:t>
            </a:r>
            <a:r>
              <a:rPr lang="en-US" b="1" i="1" dirty="0"/>
              <a:t> ]</a:t>
            </a:r>
            <a:endParaRPr lang="en-US" dirty="0"/>
          </a:p>
          <a:p>
            <a:r>
              <a:rPr lang="en-US" dirty="0"/>
              <a:t>2) To get the details of the ports</a:t>
            </a:r>
          </a:p>
          <a:p>
            <a:r>
              <a:rPr lang="en-US" b="1" dirty="0"/>
              <a:t>Syntax:</a:t>
            </a:r>
          </a:p>
          <a:p>
            <a:r>
              <a:rPr lang="en-US" dirty="0" err="1"/>
              <a:t>netstat</a:t>
            </a:r>
            <a:r>
              <a:rPr lang="en-US" dirty="0"/>
              <a:t> -</a:t>
            </a:r>
            <a:r>
              <a:rPr lang="en-US" dirty="0" err="1"/>
              <a:t>sThis</a:t>
            </a:r>
            <a:r>
              <a:rPr lang="en-US" dirty="0"/>
              <a:t> gives detailed statistics of all the ports.</a:t>
            </a:r>
          </a:p>
          <a:p>
            <a:r>
              <a:rPr lang="en-US" dirty="0"/>
              <a:t>3) To get the information of the routing table </a:t>
            </a:r>
          </a:p>
          <a:p>
            <a:r>
              <a:rPr lang="en-US" b="1" dirty="0"/>
              <a:t>Syntax:</a:t>
            </a:r>
          </a:p>
          <a:p>
            <a:r>
              <a:rPr lang="en-US" dirty="0" err="1"/>
              <a:t>netstat</a:t>
            </a:r>
            <a:r>
              <a:rPr lang="en-US" dirty="0"/>
              <a:t> -</a:t>
            </a:r>
            <a:r>
              <a:rPr lang="en-US" dirty="0" err="1"/>
              <a:t>rThis</a:t>
            </a:r>
            <a:r>
              <a:rPr lang="en-US" dirty="0"/>
              <a:t> gives information related to the routing table.</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631125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32500" lnSpcReduction="20000"/>
          </a:bodyPr>
          <a:lstStyle/>
          <a:p>
            <a:r>
              <a:rPr lang="en-US" b="1" dirty="0"/>
              <a:t> 7.ss</a:t>
            </a:r>
          </a:p>
          <a:p>
            <a:r>
              <a:rPr lang="en-US" dirty="0"/>
              <a:t>Linux </a:t>
            </a:r>
            <a:r>
              <a:rPr lang="en-US" dirty="0" err="1"/>
              <a:t>ss</a:t>
            </a:r>
            <a:r>
              <a:rPr lang="en-US" dirty="0"/>
              <a:t> command is the replacement for </a:t>
            </a:r>
            <a:r>
              <a:rPr lang="en-US" dirty="0" err="1"/>
              <a:t>netstat</a:t>
            </a:r>
            <a:r>
              <a:rPr lang="en-US" dirty="0"/>
              <a:t> command. It is regarded as a much faster and more informative command than </a:t>
            </a:r>
            <a:r>
              <a:rPr lang="en-US" dirty="0" err="1"/>
              <a:t>netstat</a:t>
            </a:r>
            <a:r>
              <a:rPr lang="en-US" dirty="0"/>
              <a:t>.</a:t>
            </a:r>
          </a:p>
          <a:p>
            <a:r>
              <a:rPr lang="en-US" dirty="0"/>
              <a:t>The faster response of </a:t>
            </a:r>
            <a:r>
              <a:rPr lang="en-US" dirty="0" err="1"/>
              <a:t>ss</a:t>
            </a:r>
            <a:r>
              <a:rPr lang="en-US" dirty="0"/>
              <a:t> is possible as it fetches all the information from within the kernel </a:t>
            </a:r>
            <a:r>
              <a:rPr lang="en-US" dirty="0" err="1"/>
              <a:t>userspace</a:t>
            </a:r>
            <a:r>
              <a:rPr lang="en-US" dirty="0"/>
              <a:t>. </a:t>
            </a:r>
          </a:p>
          <a:p>
            <a:r>
              <a:rPr lang="en-US" b="1" dirty="0"/>
              <a:t>Syntax:</a:t>
            </a:r>
          </a:p>
          <a:p>
            <a:r>
              <a:rPr lang="en-US" dirty="0" err="1"/>
              <a:t>ssThis</a:t>
            </a:r>
            <a:r>
              <a:rPr lang="en-US" dirty="0"/>
              <a:t> command gives information about all TCP, UDP, and UNIX socket connections.</a:t>
            </a:r>
          </a:p>
          <a:p>
            <a:r>
              <a:rPr lang="en-US" dirty="0"/>
              <a:t>You can use -t, -u, -x in the command respectively to show TCP/UDP or UNIX sockets. You can combine each of these with "a" to show the connected and listening sockets.</a:t>
            </a:r>
          </a:p>
          <a:p>
            <a:r>
              <a:rPr lang="en-US" b="1" dirty="0"/>
              <a:t>Syntax:</a:t>
            </a:r>
          </a:p>
          <a:p>
            <a:r>
              <a:rPr lang="en-US" dirty="0" err="1"/>
              <a:t>ss</a:t>
            </a:r>
            <a:r>
              <a:rPr lang="en-US" dirty="0"/>
              <a:t> -ta </a:t>
            </a:r>
            <a:r>
              <a:rPr lang="en-US" dirty="0" err="1"/>
              <a:t>ss</a:t>
            </a:r>
            <a:r>
              <a:rPr lang="en-US" dirty="0"/>
              <a:t> -</a:t>
            </a:r>
            <a:r>
              <a:rPr lang="en-US" dirty="0" err="1"/>
              <a:t>ua</a:t>
            </a:r>
            <a:r>
              <a:rPr lang="en-US" dirty="0"/>
              <a:t> </a:t>
            </a:r>
            <a:r>
              <a:rPr lang="en-US" dirty="0" err="1"/>
              <a:t>ss</a:t>
            </a:r>
            <a:r>
              <a:rPr lang="en-US" dirty="0"/>
              <a:t> -</a:t>
            </a:r>
            <a:r>
              <a:rPr lang="en-US" dirty="0" err="1"/>
              <a:t>xa</a:t>
            </a:r>
            <a:r>
              <a:rPr lang="en-US" dirty="0"/>
              <a:t> If you want to see only the listening sockets of TCP/UDP or UNIX sockets, combine it with "l"</a:t>
            </a:r>
          </a:p>
          <a:p>
            <a:r>
              <a:rPr lang="en-US" b="1" dirty="0"/>
              <a:t>Syntax:</a:t>
            </a:r>
          </a:p>
          <a:p>
            <a:r>
              <a:rPr lang="en-US" dirty="0" err="1"/>
              <a:t>ss</a:t>
            </a:r>
            <a:r>
              <a:rPr lang="en-US" dirty="0"/>
              <a:t> -</a:t>
            </a:r>
            <a:r>
              <a:rPr lang="en-US" dirty="0" err="1"/>
              <a:t>lt</a:t>
            </a:r>
            <a:r>
              <a:rPr lang="en-US" dirty="0"/>
              <a:t> </a:t>
            </a:r>
            <a:r>
              <a:rPr lang="en-US" dirty="0" err="1"/>
              <a:t>ss</a:t>
            </a:r>
            <a:r>
              <a:rPr lang="en-US" dirty="0"/>
              <a:t> -</a:t>
            </a:r>
            <a:r>
              <a:rPr lang="en-US" dirty="0" err="1"/>
              <a:t>lu</a:t>
            </a:r>
            <a:r>
              <a:rPr lang="en-US" dirty="0"/>
              <a:t> </a:t>
            </a:r>
            <a:r>
              <a:rPr lang="en-US" dirty="0" err="1"/>
              <a:t>ss</a:t>
            </a:r>
            <a:r>
              <a:rPr lang="en-US" dirty="0"/>
              <a:t> -</a:t>
            </a:r>
            <a:r>
              <a:rPr lang="en-US" dirty="0" err="1"/>
              <a:t>lxTo</a:t>
            </a:r>
            <a:r>
              <a:rPr lang="en-US" dirty="0"/>
              <a:t> get a list of all the established sockets of TCP for IPV4,</a:t>
            </a:r>
          </a:p>
          <a:p>
            <a:r>
              <a:rPr lang="en-US" b="1" dirty="0"/>
              <a:t>Command: </a:t>
            </a:r>
          </a:p>
          <a:p>
            <a:r>
              <a:rPr lang="en-US" dirty="0"/>
              <a:t>$ </a:t>
            </a:r>
            <a:r>
              <a:rPr lang="en-US" dirty="0" err="1"/>
              <a:t>ss</a:t>
            </a:r>
            <a:r>
              <a:rPr lang="en-US" dirty="0"/>
              <a:t> -t4 state </a:t>
            </a:r>
            <a:r>
              <a:rPr lang="en-US" dirty="0" err="1"/>
              <a:t>establishedTo</a:t>
            </a:r>
            <a:r>
              <a:rPr lang="en-US" dirty="0"/>
              <a:t> get a list of all closed TCP sockets,</a:t>
            </a:r>
          </a:p>
          <a:p>
            <a:r>
              <a:rPr lang="en-US" b="1" dirty="0"/>
              <a:t>Command:</a:t>
            </a:r>
          </a:p>
          <a:p>
            <a:r>
              <a:rPr lang="en-US" dirty="0"/>
              <a:t>$ </a:t>
            </a:r>
            <a:r>
              <a:rPr lang="en-US" dirty="0" err="1"/>
              <a:t>ss</a:t>
            </a:r>
            <a:r>
              <a:rPr lang="en-US" dirty="0"/>
              <a:t> -t4 state </a:t>
            </a:r>
            <a:r>
              <a:rPr lang="en-US" dirty="0" err="1"/>
              <a:t>closedTo</a:t>
            </a:r>
            <a:r>
              <a:rPr lang="en-US" dirty="0"/>
              <a:t> get a list of all connected ports for a specific IP address:</a:t>
            </a:r>
          </a:p>
          <a:p>
            <a:r>
              <a:rPr lang="en-US" b="1" dirty="0"/>
              <a:t>Command:</a:t>
            </a:r>
          </a:p>
          <a:p>
            <a:r>
              <a:rPr lang="en-US" dirty="0"/>
              <a:t>$ </a:t>
            </a:r>
            <a:r>
              <a:rPr lang="en-US" dirty="0" err="1"/>
              <a:t>ss</a:t>
            </a:r>
            <a:r>
              <a:rPr lang="en-US" dirty="0"/>
              <a:t> </a:t>
            </a:r>
            <a:r>
              <a:rPr lang="en-US" dirty="0" err="1"/>
              <a:t>dst</a:t>
            </a:r>
            <a:r>
              <a:rPr lang="en-US" dirty="0"/>
              <a:t> XXX.XXX.XXX.XXX</a:t>
            </a:r>
            <a:r>
              <a:rPr lang="en-US" b="1" dirty="0"/>
              <a:t>8.dig</a:t>
            </a:r>
          </a:p>
          <a:p>
            <a:r>
              <a:rPr lang="en-US" dirty="0"/>
              <a:t>Linux dig command stands for Domain Information Groper. This command is used in DNS lookup to query the DNS name server. It is also used to troubleshoot DNS related issues.</a:t>
            </a:r>
          </a:p>
          <a:p>
            <a:r>
              <a:rPr lang="en-US" dirty="0"/>
              <a:t>It is mainly used to verify DNS mappings, MX Records, host addresses, and all other DNS records for a better understanding of the DNS topography.</a:t>
            </a:r>
          </a:p>
          <a:p>
            <a:r>
              <a:rPr lang="en-US" dirty="0"/>
              <a:t>This command is an improvised version of </a:t>
            </a:r>
            <a:r>
              <a:rPr lang="en-US" dirty="0" err="1"/>
              <a:t>nslookup</a:t>
            </a:r>
            <a:r>
              <a:rPr lang="en-US" dirty="0"/>
              <a:t> command.</a:t>
            </a:r>
          </a:p>
          <a:p>
            <a:r>
              <a:rPr lang="en-US" b="1" dirty="0"/>
              <a:t>Syntax:</a:t>
            </a:r>
          </a:p>
          <a:p>
            <a:r>
              <a:rPr lang="en-US" dirty="0"/>
              <a:t>dig &lt;</a:t>
            </a:r>
            <a:r>
              <a:rPr lang="en-US" dirty="0" err="1"/>
              <a:t>domainName</a:t>
            </a:r>
            <a:r>
              <a:rPr lang="en-US" dirty="0"/>
              <a:t>&gt; </a:t>
            </a:r>
            <a:r>
              <a:rPr lang="en-US" b="1" dirty="0"/>
              <a:t>Example:</a:t>
            </a:r>
          </a:p>
          <a:p>
            <a:r>
              <a:rPr lang="en-US" dirty="0"/>
              <a:t>$ dig </a:t>
            </a:r>
            <a:r>
              <a:rPr lang="en-US" dirty="0" err="1"/>
              <a:t>google.com</a:t>
            </a:r>
            <a:r>
              <a:rPr lang="en-US" b="1" dirty="0" err="1"/>
              <a:t>Output</a:t>
            </a:r>
            <a:r>
              <a:rPr lang="en-US" b="1" dirty="0"/>
              <a:t>:</a:t>
            </a:r>
          </a:p>
          <a:p>
            <a:r>
              <a:rPr lang="en-US" dirty="0"/>
              <a:t>dig command outputs the A records by default. If you want to specifically search for MX or NS type, use the </a:t>
            </a:r>
            <a:r>
              <a:rPr lang="en-US" i="1" dirty="0"/>
              <a:t>syntax</a:t>
            </a:r>
            <a:r>
              <a:rPr lang="en-US" dirty="0"/>
              <a:t> below.</a:t>
            </a:r>
          </a:p>
          <a:p>
            <a:r>
              <a:rPr lang="en-US" b="1" dirty="0"/>
              <a:t>Command:</a:t>
            </a:r>
          </a:p>
          <a:p>
            <a:r>
              <a:rPr lang="en-US" dirty="0"/>
              <a:t>$ dig google.com </a:t>
            </a:r>
            <a:r>
              <a:rPr lang="en-US" dirty="0" err="1"/>
              <a:t>MXTo</a:t>
            </a:r>
            <a:r>
              <a:rPr lang="en-US" dirty="0"/>
              <a:t> get all types of records at once, use the keyword ANY ass below:</a:t>
            </a:r>
          </a:p>
          <a:p>
            <a:r>
              <a:rPr lang="en-US" b="1" dirty="0"/>
              <a:t>Command:</a:t>
            </a:r>
          </a:p>
          <a:p>
            <a:r>
              <a:rPr lang="en-US" dirty="0"/>
              <a:t>$ dig google.com </a:t>
            </a:r>
            <a:r>
              <a:rPr lang="en-US" dirty="0" err="1"/>
              <a:t>ANYThe</a:t>
            </a:r>
            <a:r>
              <a:rPr lang="en-US" dirty="0"/>
              <a:t> dig command does the query on the servers listed in /</a:t>
            </a:r>
            <a:r>
              <a:rPr lang="en-US" dirty="0" err="1"/>
              <a:t>etc</a:t>
            </a:r>
            <a:r>
              <a:rPr lang="en-US" dirty="0"/>
              <a:t>/</a:t>
            </a:r>
            <a:r>
              <a:rPr lang="en-US" dirty="0" err="1"/>
              <a:t>resolv.conf</a:t>
            </a:r>
            <a:r>
              <a:rPr lang="en-US" dirty="0"/>
              <a:t>.</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758853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6531</TotalTime>
  <Words>572</Words>
  <Application>Microsoft Office PowerPoint</Application>
  <PresentationFormat>On-screen Show (4:3)</PresentationFormat>
  <Paragraphs>292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Linux  Fundamentals VERSION 3     useradd problem  Eng Ali Mohammad. Bani Bakkar  </vt:lpstr>
      <vt:lpstr>Commands </vt:lpstr>
      <vt:lpstr>1. ifconfig </vt:lpstr>
      <vt:lpstr>PowerPoint Presentation</vt:lpstr>
      <vt:lpstr>PowerPoint Presentation</vt:lpstr>
      <vt:lpstr>4.tracepath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Fundamentals    Eng Ali Moh. Bani Bakkar Email : alialqadri1980@gmail.com Mob:0778642376</dc:title>
  <dc:creator>ali</dc:creator>
  <cp:lastModifiedBy>ali</cp:lastModifiedBy>
  <cp:revision>554</cp:revision>
  <dcterms:created xsi:type="dcterms:W3CDTF">2006-08-16T00:00:00Z</dcterms:created>
  <dcterms:modified xsi:type="dcterms:W3CDTF">2022-12-05T19:19:30Z</dcterms:modified>
</cp:coreProperties>
</file>