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a8aea2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a8aea2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a8aea2f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a8aea2f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a8aea2f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a8aea2f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a8aea2f4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a8aea2f4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a8aea2f4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a8aea2f4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a8aea2f4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a8aea2f4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a8aea2f4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a8aea2f4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bulentesen/cardiac-arrhythmia-datab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Heart Arrhythmia</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By: Jackelyne Gutierrez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59150" y="1081275"/>
            <a:ext cx="8520600" cy="34164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a:t>Background</a:t>
            </a:r>
            <a:endParaRPr/>
          </a:p>
          <a:p>
            <a:pPr indent="-330200" lvl="0" marL="457200" rtl="0" algn="l">
              <a:lnSpc>
                <a:spcPct val="200000"/>
              </a:lnSpc>
              <a:spcBef>
                <a:spcPts val="0"/>
              </a:spcBef>
              <a:spcAft>
                <a:spcPts val="0"/>
              </a:spcAft>
              <a:buSzPts val="1600"/>
              <a:buChar char="●"/>
            </a:pPr>
            <a:r>
              <a:rPr lang="en"/>
              <a:t>About the data</a:t>
            </a:r>
            <a:endParaRPr/>
          </a:p>
          <a:p>
            <a:pPr indent="-330200" lvl="0" marL="457200" rtl="0" algn="l">
              <a:lnSpc>
                <a:spcPct val="200000"/>
              </a:lnSpc>
              <a:spcBef>
                <a:spcPts val="0"/>
              </a:spcBef>
              <a:spcAft>
                <a:spcPts val="0"/>
              </a:spcAft>
              <a:buSzPts val="1600"/>
              <a:buChar char="●"/>
            </a:pPr>
            <a:r>
              <a:rPr lang="en"/>
              <a:t>Data prep</a:t>
            </a:r>
            <a:endParaRPr/>
          </a:p>
          <a:p>
            <a:pPr indent="-330200" lvl="0" marL="457200" rtl="0" algn="l">
              <a:lnSpc>
                <a:spcPct val="200000"/>
              </a:lnSpc>
              <a:spcBef>
                <a:spcPts val="0"/>
              </a:spcBef>
              <a:spcAft>
                <a:spcPts val="0"/>
              </a:spcAft>
              <a:buSzPts val="1600"/>
              <a:buChar char="●"/>
            </a:pPr>
            <a:r>
              <a:rPr lang="en"/>
              <a:t>Hypothesis</a:t>
            </a:r>
            <a:endParaRPr/>
          </a:p>
          <a:p>
            <a:pPr indent="-330200" lvl="0" marL="457200" rtl="0" algn="l">
              <a:lnSpc>
                <a:spcPct val="200000"/>
              </a:lnSpc>
              <a:spcBef>
                <a:spcPts val="0"/>
              </a:spcBef>
              <a:spcAft>
                <a:spcPts val="0"/>
              </a:spcAft>
              <a:buSzPts val="1600"/>
              <a:buChar char="●"/>
            </a:pPr>
            <a:r>
              <a:rPr lang="en"/>
              <a:t>Our Analysis</a:t>
            </a:r>
            <a:endParaRPr/>
          </a:p>
          <a:p>
            <a:pPr indent="-330200" lvl="0" marL="457200" rtl="0" algn="l">
              <a:lnSpc>
                <a:spcPct val="200000"/>
              </a:lnSpc>
              <a:spcBef>
                <a:spcPts val="0"/>
              </a:spcBef>
              <a:spcAft>
                <a:spcPts val="0"/>
              </a:spcAft>
              <a:buSzPts val="1600"/>
              <a:buChar char="●"/>
            </a:pPr>
            <a:r>
              <a:rPr lang="en"/>
              <a:t>Next Steps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Arrhythmia</a:t>
            </a:r>
            <a:r>
              <a:rPr lang="en"/>
              <a:t> - An abnormal heart rhythm</a:t>
            </a:r>
            <a:endParaRPr/>
          </a:p>
          <a:p>
            <a:pPr indent="0" lvl="0" marL="0" rtl="0" algn="l">
              <a:spcBef>
                <a:spcPts val="1200"/>
              </a:spcBef>
              <a:spcAft>
                <a:spcPts val="1200"/>
              </a:spcAft>
              <a:buNone/>
            </a:pPr>
            <a:r>
              <a:rPr lang="en"/>
              <a:t>The heart is made up of 4 chambers; two ventricles at the bottom of the heart and atria near the top. The focus of this presentation will be an arrhythmia caused by irregular electrical signals in the atria known as atrial fibrillation and who is most likely to experience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500">
                <a:solidFill>
                  <a:schemeClr val="dk2"/>
                </a:solidFill>
              </a:rPr>
              <a:t>About the data</a:t>
            </a:r>
            <a:endParaRPr sz="250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a:t>Source :  </a:t>
            </a:r>
            <a:r>
              <a:rPr lang="en" u="sng">
                <a:solidFill>
                  <a:srgbClr val="1155CC"/>
                </a:solidFill>
                <a:hlinkClick r:id="rId3">
                  <a:extLst>
                    <a:ext uri="{A12FA001-AC4F-418D-AE19-62706E023703}">
                      <ahyp:hlinkClr val="tx"/>
                    </a:ext>
                  </a:extLst>
                </a:hlinkClick>
              </a:rPr>
              <a:t>https://www.kaggle.com/bulentesen/cardiac-arrhythmia-database</a:t>
            </a:r>
            <a:r>
              <a:rPr lang="en">
                <a:solidFill>
                  <a:schemeClr val="dk1"/>
                </a:solidFill>
              </a:rPr>
              <a:t> </a:t>
            </a:r>
            <a:endParaRPr>
              <a:solidFill>
                <a:schemeClr val="dk1"/>
              </a:solidFill>
            </a:endParaRPr>
          </a:p>
          <a:p>
            <a:pPr indent="-323850" lvl="1" marL="914400" rtl="0" algn="l">
              <a:lnSpc>
                <a:spcPct val="200000"/>
              </a:lnSpc>
              <a:spcBef>
                <a:spcPts val="0"/>
              </a:spcBef>
              <a:spcAft>
                <a:spcPts val="0"/>
              </a:spcAft>
              <a:buClr>
                <a:schemeClr val="dk1"/>
              </a:buClr>
              <a:buSzPts val="1500"/>
              <a:buChar char="○"/>
            </a:pPr>
            <a:r>
              <a:rPr lang="en" sz="1800">
                <a:solidFill>
                  <a:srgbClr val="123654"/>
                </a:solidFill>
              </a:rPr>
              <a:t>Baskent University, School of Medicine Ankara, Turkey</a:t>
            </a:r>
            <a:endParaRPr sz="1800">
              <a:solidFill>
                <a:srgbClr val="123654"/>
              </a:solidFill>
            </a:endParaRPr>
          </a:p>
          <a:p>
            <a:pPr indent="-323850" lvl="0" marL="457200" rtl="0" algn="l">
              <a:lnSpc>
                <a:spcPct val="200000"/>
              </a:lnSpc>
              <a:spcBef>
                <a:spcPts val="0"/>
              </a:spcBef>
              <a:spcAft>
                <a:spcPts val="0"/>
              </a:spcAft>
              <a:buClr>
                <a:srgbClr val="123654"/>
              </a:buClr>
              <a:buSzPts val="1500"/>
              <a:buChar char="●"/>
            </a:pPr>
            <a:r>
              <a:rPr lang="en">
                <a:solidFill>
                  <a:srgbClr val="123654"/>
                </a:solidFill>
              </a:rPr>
              <a:t>Measures 452 rows of patient data </a:t>
            </a:r>
            <a:endParaRPr>
              <a:solidFill>
                <a:srgbClr val="123654"/>
              </a:solidFill>
            </a:endParaRPr>
          </a:p>
          <a:p>
            <a:pPr indent="-323850" lvl="0" marL="457200" rtl="0" algn="l">
              <a:lnSpc>
                <a:spcPct val="200000"/>
              </a:lnSpc>
              <a:spcBef>
                <a:spcPts val="0"/>
              </a:spcBef>
              <a:spcAft>
                <a:spcPts val="0"/>
              </a:spcAft>
              <a:buClr>
                <a:srgbClr val="123654"/>
              </a:buClr>
              <a:buSzPts val="1500"/>
              <a:buChar char="●"/>
            </a:pPr>
            <a:r>
              <a:rPr lang="en">
                <a:solidFill>
                  <a:srgbClr val="123654"/>
                </a:solidFill>
              </a:rPr>
              <a:t>16 groups of present and absent cardiac </a:t>
            </a:r>
            <a:r>
              <a:rPr lang="en">
                <a:solidFill>
                  <a:srgbClr val="123654"/>
                </a:solidFill>
              </a:rPr>
              <a:t>arrhythmia</a:t>
            </a:r>
            <a:endParaRPr>
              <a:solidFill>
                <a:srgbClr val="123654"/>
              </a:solidFill>
            </a:endParaRPr>
          </a:p>
          <a:p>
            <a:pPr indent="0" lvl="0" marL="0" rtl="0" algn="l">
              <a:spcBef>
                <a:spcPts val="1200"/>
              </a:spcBef>
              <a:spcAft>
                <a:spcPts val="1200"/>
              </a:spcAft>
              <a:buNone/>
            </a:pPr>
            <a:r>
              <a:t/>
            </a:r>
            <a:endParaRPr sz="1000">
              <a:solidFill>
                <a:srgbClr val="12365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300037" lvl="0" marL="457200" rtl="0" algn="l">
              <a:lnSpc>
                <a:spcPct val="200000"/>
              </a:lnSpc>
              <a:spcBef>
                <a:spcPts val="0"/>
              </a:spcBef>
              <a:spcAft>
                <a:spcPts val="0"/>
              </a:spcAft>
              <a:buSzPct val="100000"/>
              <a:buChar char="●"/>
            </a:pPr>
            <a:r>
              <a:rPr lang="en" sz="4500"/>
              <a:t>Target : Patients with heart arrhythmia</a:t>
            </a:r>
            <a:endParaRPr sz="4500"/>
          </a:p>
          <a:p>
            <a:pPr indent="-300037" lvl="0" marL="457200" rtl="0" algn="l">
              <a:lnSpc>
                <a:spcPct val="200000"/>
              </a:lnSpc>
              <a:spcBef>
                <a:spcPts val="0"/>
              </a:spcBef>
              <a:spcAft>
                <a:spcPts val="0"/>
              </a:spcAft>
              <a:buSzPct val="100000"/>
              <a:buChar char="●"/>
            </a:pPr>
            <a:r>
              <a:rPr lang="en" sz="4500"/>
              <a:t>Checked for missing data</a:t>
            </a:r>
            <a:endParaRPr sz="4500"/>
          </a:p>
          <a:p>
            <a:pPr indent="-300037" lvl="0" marL="457200" rtl="0" algn="l">
              <a:lnSpc>
                <a:spcPct val="200000"/>
              </a:lnSpc>
              <a:spcBef>
                <a:spcPts val="0"/>
              </a:spcBef>
              <a:spcAft>
                <a:spcPts val="0"/>
              </a:spcAft>
              <a:buSzPct val="100000"/>
              <a:buChar char="●"/>
            </a:pPr>
            <a:r>
              <a:rPr lang="en" sz="4500"/>
              <a:t>Created dummy coded columns for:</a:t>
            </a:r>
            <a:endParaRPr sz="4500"/>
          </a:p>
          <a:p>
            <a:pPr indent="-300037" lvl="1" marL="914400" rtl="0" algn="l">
              <a:lnSpc>
                <a:spcPct val="200000"/>
              </a:lnSpc>
              <a:spcBef>
                <a:spcPts val="0"/>
              </a:spcBef>
              <a:spcAft>
                <a:spcPts val="0"/>
              </a:spcAft>
              <a:buSzPct val="100000"/>
              <a:buChar char="○"/>
            </a:pPr>
            <a:r>
              <a:rPr lang="en" sz="4500"/>
              <a:t> Patients with arrhythmia = 1  </a:t>
            </a:r>
            <a:endParaRPr sz="4500"/>
          </a:p>
          <a:p>
            <a:pPr indent="-300037" lvl="1" marL="914400" rtl="0" algn="l">
              <a:lnSpc>
                <a:spcPct val="200000"/>
              </a:lnSpc>
              <a:spcBef>
                <a:spcPts val="0"/>
              </a:spcBef>
              <a:spcAft>
                <a:spcPts val="0"/>
              </a:spcAft>
              <a:buSzPct val="100000"/>
              <a:buChar char="○"/>
            </a:pPr>
            <a:r>
              <a:rPr lang="en" sz="4500"/>
              <a:t>Patients with other heart conditions = 0</a:t>
            </a:r>
            <a:endParaRPr sz="4500"/>
          </a:p>
          <a:p>
            <a:pPr indent="-300037" lvl="0" marL="457200" rtl="0" algn="l">
              <a:lnSpc>
                <a:spcPct val="200000"/>
              </a:lnSpc>
              <a:spcBef>
                <a:spcPts val="0"/>
              </a:spcBef>
              <a:spcAft>
                <a:spcPts val="0"/>
              </a:spcAft>
              <a:buSzPct val="100000"/>
              <a:buChar char="●"/>
            </a:pPr>
            <a:r>
              <a:rPr lang="en" sz="4500"/>
              <a:t>Further p</a:t>
            </a:r>
            <a:r>
              <a:rPr lang="en" sz="4500"/>
              <a:t>re-processing:</a:t>
            </a:r>
            <a:endParaRPr sz="4500"/>
          </a:p>
          <a:p>
            <a:pPr indent="-300037" lvl="1" marL="914400" rtl="0" algn="l">
              <a:lnSpc>
                <a:spcPct val="200000"/>
              </a:lnSpc>
              <a:spcBef>
                <a:spcPts val="0"/>
              </a:spcBef>
              <a:spcAft>
                <a:spcPts val="0"/>
              </a:spcAft>
              <a:buSzPct val="100000"/>
              <a:buChar char="○"/>
            </a:pPr>
            <a:r>
              <a:rPr lang="en" sz="4500"/>
              <a:t>Replaced string values with a value of 0</a:t>
            </a:r>
            <a:endParaRPr sz="4500"/>
          </a:p>
          <a:p>
            <a:pPr indent="-300037" lvl="1" marL="914400" rtl="0" algn="l">
              <a:lnSpc>
                <a:spcPct val="200000"/>
              </a:lnSpc>
              <a:spcBef>
                <a:spcPts val="0"/>
              </a:spcBef>
              <a:spcAft>
                <a:spcPts val="0"/>
              </a:spcAft>
              <a:buSzPct val="100000"/>
              <a:buChar char="○"/>
            </a:pPr>
            <a:r>
              <a:rPr lang="en" sz="4500"/>
              <a:t>Set diagnosis of interest = 1</a:t>
            </a:r>
            <a:endParaRPr sz="4500"/>
          </a:p>
          <a:p>
            <a:pPr indent="-300037" lvl="1" marL="914400" rtl="0" algn="l">
              <a:lnSpc>
                <a:spcPct val="200000"/>
              </a:lnSpc>
              <a:spcBef>
                <a:spcPts val="0"/>
              </a:spcBef>
              <a:spcAft>
                <a:spcPts val="0"/>
              </a:spcAft>
              <a:buSzPct val="100000"/>
              <a:buChar char="○"/>
            </a:pPr>
            <a:r>
              <a:rPr lang="en" sz="4500"/>
              <a:t>Drop </a:t>
            </a:r>
            <a:r>
              <a:rPr lang="en" sz="4500"/>
              <a:t>unnecessary</a:t>
            </a:r>
            <a:r>
              <a:rPr lang="en" sz="4500"/>
              <a:t> columns</a:t>
            </a:r>
            <a:endParaRPr sz="45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Analysis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