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2"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Tw Cen MT" panose="020B0602020104020603" pitchFamily="34" charset="77"/>
      <p:regular r:id="rId11"/>
      <p:bold r:id="rId12"/>
      <p:italic r:id="rId13"/>
      <p:boldItalic r:id="rId1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36" d="100"/>
          <a:sy n="136" d="100"/>
        </p:scale>
        <p:origin x="200" y="50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da8aea2f4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da8aea2f4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da8aea2f4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da8aea2f4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da8aea2f4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da8aea2f4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da8aea2f40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da8aea2f4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da8aea2f40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da8aea2f40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da8aea2f40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da8aea2f40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da8aea2f40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da8aea2f40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1313259" y="975589"/>
            <a:ext cx="6517482" cy="188191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313259" y="2914651"/>
            <a:ext cx="6517482" cy="10286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EAAC70-8825-7C4F-873B-529FA7513185}" type="datetimeFigureOut">
              <a:rPr lang="en-US" smtClean="0"/>
              <a:t>5/19/21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7086485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46" y="3217030"/>
            <a:ext cx="7773324" cy="608708"/>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523696"/>
            <a:ext cx="7366899" cy="2410602"/>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31" y="3831546"/>
            <a:ext cx="7773339" cy="511854"/>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DEAAC70-8825-7C4F-873B-529FA7513185}" type="datetimeFigureOut">
              <a:rPr lang="en-US" smtClean="0"/>
              <a:t>5/19/21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361901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7773339" cy="2570434"/>
          </a:xfrm>
        </p:spPr>
        <p:txBody>
          <a:bodyPr anchor="ctr"/>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153616"/>
            <a:ext cx="7773339" cy="1189785"/>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DEAAC70-8825-7C4F-873B-529FA7513185}" type="datetimeFigureOut">
              <a:rPr lang="en-US" smtClean="0"/>
              <a:t>5/19/21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1081768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446091"/>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31" y="3279597"/>
            <a:ext cx="7773339" cy="1065790"/>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DEAAC70-8825-7C4F-873B-529FA7513185}" type="datetimeFigureOut">
              <a:rPr lang="en-US" smtClean="0"/>
              <a:t>5/19/21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3" name="TextBox 12"/>
          <p:cNvSpPr txBox="1"/>
          <p:nvPr/>
        </p:nvSpPr>
        <p:spPr>
          <a:xfrm>
            <a:off x="751116" y="56562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918169" y="224518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420263876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1604041"/>
            <a:ext cx="7773339" cy="1883876"/>
          </a:xfrm>
        </p:spPr>
        <p:txBody>
          <a:bodyPr anchor="b"/>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496751"/>
            <a:ext cx="777333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DEAAC70-8825-7C4F-873B-529FA7513185}" type="datetimeFigureOut">
              <a:rPr lang="en-US" smtClean="0"/>
              <a:t>5/19/21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3221090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5" name="Title 1"/>
          <p:cNvSpPr>
            <a:spLocks noGrp="1"/>
          </p:cNvSpPr>
          <p:nvPr>
            <p:ph type="title"/>
          </p:nvPr>
        </p:nvSpPr>
        <p:spPr>
          <a:xfrm>
            <a:off x="685331" y="457200"/>
            <a:ext cx="7773339" cy="1203821"/>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1775320"/>
            <a:ext cx="2474232"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31" y="2207517"/>
            <a:ext cx="2474232"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9292" y="1775320"/>
            <a:ext cx="2468641"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12" y="2207517"/>
            <a:ext cx="2477513"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9974" y="1775320"/>
            <a:ext cx="2478696"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9974" y="2207517"/>
            <a:ext cx="2478696"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3DEAAC70-8825-7C4F-873B-529FA7513185}" type="datetimeFigureOut">
              <a:rPr lang="en-US" smtClean="0"/>
              <a:t>5/19/21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1315021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Title 1"/>
          <p:cNvSpPr>
            <a:spLocks noGrp="1"/>
          </p:cNvSpPr>
          <p:nvPr>
            <p:ph type="title"/>
          </p:nvPr>
        </p:nvSpPr>
        <p:spPr>
          <a:xfrm>
            <a:off x="685331" y="458079"/>
            <a:ext cx="7773339" cy="120294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3153615"/>
            <a:ext cx="2472307"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685331" y="1775320"/>
            <a:ext cx="2472307" cy="1143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31" y="3585811"/>
            <a:ext cx="2472307"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69" y="3153615"/>
            <a:ext cx="247637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31011" y="1775320"/>
            <a:ext cx="2477514"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11" y="3585811"/>
            <a:ext cx="2477514"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9974" y="3153615"/>
            <a:ext cx="247551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979974" y="1775320"/>
            <a:ext cx="2478696"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9880" y="3585809"/>
            <a:ext cx="2478790" cy="75759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3DEAAC70-8825-7C4F-873B-529FA7513185}" type="datetimeFigureOut">
              <a:rPr lang="en-US" smtClean="0"/>
              <a:t>5/19/21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7462736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1775320"/>
            <a:ext cx="7773339" cy="2568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EAAC70-8825-7C4F-873B-529FA7513185}" type="datetimeFigureOut">
              <a:rPr lang="en-US" smtClean="0"/>
              <a:t>5/19/21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709068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Vertical Title 1"/>
          <p:cNvSpPr>
            <a:spLocks noGrp="1"/>
          </p:cNvSpPr>
          <p:nvPr>
            <p:ph type="title" orient="vert"/>
          </p:nvPr>
        </p:nvSpPr>
        <p:spPr>
          <a:xfrm>
            <a:off x="6543675" y="457201"/>
            <a:ext cx="1914995" cy="38861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457201"/>
            <a:ext cx="5744043" cy="38861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EAAC70-8825-7C4F-873B-529FA7513185}" type="datetimeFigureOut">
              <a:rPr lang="en-US" smtClean="0"/>
              <a:t>5/19/21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4151891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23967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777287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EAAC70-8825-7C4F-873B-529FA7513185}" type="datetimeFigureOut">
              <a:rPr lang="en-US" smtClean="0"/>
              <a:t>5/19/21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5304591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621423"/>
            <a:ext cx="7763814" cy="2052614"/>
          </a:xfrm>
        </p:spPr>
        <p:txBody>
          <a:bodyPr anchor="b">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331" y="2743093"/>
            <a:ext cx="7763814" cy="1026137"/>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EAAC70-8825-7C4F-873B-529FA7513185}" type="datetimeFigureOut">
              <a:rPr lang="en-US" smtClean="0"/>
              <a:t>5/19/21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2985599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382952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1775320"/>
            <a:ext cx="382905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EAAC70-8825-7C4F-873B-529FA7513185}" type="datetimeFigureOut">
              <a:rPr lang="en-US" smtClean="0"/>
              <a:t>5/19/21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0179104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1778263"/>
            <a:ext cx="3655106"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3"/>
          <p:cNvSpPr>
            <a:spLocks noGrp="1"/>
          </p:cNvSpPr>
          <p:nvPr>
            <p:ph sz="quarter" idx="13"/>
          </p:nvPr>
        </p:nvSpPr>
        <p:spPr>
          <a:xfrm>
            <a:off x="685331" y="2288260"/>
            <a:ext cx="3829520"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1778263"/>
            <a:ext cx="3661353"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3" name="Content Placeholder 5"/>
          <p:cNvSpPr>
            <a:spLocks noGrp="1"/>
          </p:cNvSpPr>
          <p:nvPr>
            <p:ph sz="quarter" idx="14"/>
          </p:nvPr>
        </p:nvSpPr>
        <p:spPr>
          <a:xfrm>
            <a:off x="4629150" y="2288260"/>
            <a:ext cx="3829051"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EAAC70-8825-7C4F-873B-529FA7513185}" type="datetimeFigureOut">
              <a:rPr lang="en-US" smtClean="0"/>
              <a:t>5/19/21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187903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EAAC70-8825-7C4F-873B-529FA7513185}" type="datetimeFigureOut">
              <a:rPr lang="en-US" smtClean="0"/>
              <a:t>5/19/21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5463968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p>
            <a:fld id="{3DEAAC70-8825-7C4F-873B-529FA7513185}" type="datetimeFigureOut">
              <a:rPr lang="en-US" smtClean="0"/>
              <a:t>5/19/21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82433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2951766" cy="1517439"/>
          </a:xfrm>
        </p:spPr>
        <p:txBody>
          <a:bodyPr anchor="b"/>
          <a:lstStyle>
            <a:lvl1pPr algn="ctr">
              <a:defRPr sz="2400"/>
            </a:lvl1pPr>
          </a:lstStyle>
          <a:p>
            <a:r>
              <a:rPr lang="en-US"/>
              <a:t>Click to edit Master title style</a:t>
            </a:r>
            <a:endParaRPr lang="en-US" dirty="0"/>
          </a:p>
        </p:txBody>
      </p:sp>
      <p:sp>
        <p:nvSpPr>
          <p:cNvPr id="10" name="Content Placeholder 2"/>
          <p:cNvSpPr>
            <a:spLocks noGrp="1"/>
          </p:cNvSpPr>
          <p:nvPr>
            <p:ph sz="quarter" idx="13"/>
          </p:nvPr>
        </p:nvSpPr>
        <p:spPr>
          <a:xfrm>
            <a:off x="3808547" y="457201"/>
            <a:ext cx="4650122" cy="38861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1974639"/>
            <a:ext cx="2951767" cy="2368761"/>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DEAAC70-8825-7C4F-873B-529FA7513185}" type="datetimeFigureOut">
              <a:rPr lang="en-US" smtClean="0"/>
              <a:t>5/19/21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8408957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4451227" cy="1517441"/>
          </a:xfrm>
        </p:spPr>
        <p:txBody>
          <a:bodyPr anchor="b"/>
          <a:lstStyle>
            <a:lvl1pPr algn="ct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2" y="457201"/>
            <a:ext cx="2441519" cy="38862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1974639"/>
            <a:ext cx="4451212" cy="2368760"/>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DEAAC70-8825-7C4F-873B-529FA7513185}" type="datetimeFigureOut">
              <a:rPr lang="en-US" smtClean="0"/>
              <a:t>5/19/21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7674231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463888"/>
            <a:ext cx="7773338" cy="11971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1775320"/>
            <a:ext cx="7773339" cy="2568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4412457"/>
            <a:ext cx="2057400" cy="273844"/>
          </a:xfrm>
          <a:prstGeom prst="rect">
            <a:avLst/>
          </a:prstGeom>
        </p:spPr>
        <p:txBody>
          <a:bodyPr vert="horz" lIns="91440" tIns="45720" rIns="91440" bIns="45720" rtlCol="0" anchor="ctr"/>
          <a:lstStyle>
            <a:lvl1pPr algn="r">
              <a:defRPr sz="750">
                <a:solidFill>
                  <a:schemeClr val="tx1"/>
                </a:solidFill>
              </a:defRPr>
            </a:lvl1pPr>
          </a:lstStyle>
          <a:p>
            <a:fld id="{3DEAAC70-8825-7C4F-873B-529FA7513185}" type="datetimeFigureOut">
              <a:rPr lang="en-US" smtClean="0"/>
              <a:t>5/19/21</a:t>
            </a:fld>
            <a:endParaRPr lang="en-US"/>
          </a:p>
        </p:txBody>
      </p:sp>
      <p:sp>
        <p:nvSpPr>
          <p:cNvPr id="5" name="Footer Placeholder 4"/>
          <p:cNvSpPr>
            <a:spLocks noGrp="1"/>
          </p:cNvSpPr>
          <p:nvPr>
            <p:ph type="ftr" sz="quarter" idx="3"/>
          </p:nvPr>
        </p:nvSpPr>
        <p:spPr>
          <a:xfrm>
            <a:off x="685331" y="4412457"/>
            <a:ext cx="5004665" cy="273844"/>
          </a:xfrm>
          <a:prstGeom prst="rect">
            <a:avLst/>
          </a:prstGeom>
        </p:spPr>
        <p:txBody>
          <a:bodyPr vert="horz" lIns="91440" tIns="45720" rIns="91440" bIns="45720" rtlCol="0" anchor="ctr"/>
          <a:lstStyle>
            <a:lvl1pPr algn="l">
              <a:defRPr sz="750">
                <a:solidFill>
                  <a:schemeClr val="tx1"/>
                </a:solidFill>
              </a:defRPr>
            </a:lvl1pPr>
          </a:lstStyle>
          <a:p>
            <a:endParaRPr lang="en-US"/>
          </a:p>
        </p:txBody>
      </p:sp>
      <p:sp>
        <p:nvSpPr>
          <p:cNvPr id="6" name="Slide Number Placeholder 5"/>
          <p:cNvSpPr>
            <a:spLocks noGrp="1"/>
          </p:cNvSpPr>
          <p:nvPr>
            <p:ph type="sldNum" sz="quarter" idx="4"/>
          </p:nvPr>
        </p:nvSpPr>
        <p:spPr>
          <a:xfrm>
            <a:off x="7885509" y="4412457"/>
            <a:ext cx="573161" cy="273844"/>
          </a:xfrm>
          <a:prstGeom prst="rect">
            <a:avLst/>
          </a:prstGeom>
        </p:spPr>
        <p:txBody>
          <a:bodyPr vert="horz" lIns="91440" tIns="45720" rIns="91440" bIns="45720" rtlCol="0" anchor="ctr"/>
          <a:lstStyle>
            <a:lvl1pPr algn="r">
              <a:defRPr sz="750">
                <a:solidFill>
                  <a:schemeClr val="tx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588480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hf sldNum="0" hdr="0" ftr="0" dt="0"/>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bulentesen/cardiac-arrhythmia-database"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Shape 58"/>
        <p:cNvGrpSpPr/>
        <p:nvPr/>
      </p:nvGrpSpPr>
      <p:grpSpPr>
        <a:xfrm>
          <a:off x="0" y="0"/>
          <a:ext cx="0" cy="0"/>
          <a:chOff x="0" y="0"/>
          <a:chExt cx="0" cy="0"/>
        </a:xfrm>
      </p:grpSpPr>
      <p:sp useBgFill="1">
        <p:nvSpPr>
          <p:cNvPr id="85" name="Rectangle 79">
            <a:extLst>
              <a:ext uri="{FF2B5EF4-FFF2-40B4-BE49-F238E27FC236}">
                <a16:creationId xmlns:a16="http://schemas.microsoft.com/office/drawing/2014/main" id="{5193C720-BAE2-4A39-9751-F1518A809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3965031"/>
          </a:xfrm>
          <a:prstGeom prst="rect">
            <a:avLst/>
          </a:prstGeom>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Picture 81">
            <a:extLst>
              <a:ext uri="{FF2B5EF4-FFF2-40B4-BE49-F238E27FC236}">
                <a16:creationId xmlns:a16="http://schemas.microsoft.com/office/drawing/2014/main" id="{FF1B7961-B8F2-4DF3-8A5C-FECC83259E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76269"/>
          <a:stretch/>
        </p:blipFill>
        <p:spPr>
          <a:xfrm>
            <a:off x="0" y="0"/>
            <a:ext cx="9144000" cy="1220598"/>
          </a:xfrm>
          <a:prstGeom prst="rect">
            <a:avLst/>
          </a:prstGeom>
        </p:spPr>
      </p:pic>
      <p:pic>
        <p:nvPicPr>
          <p:cNvPr id="84" name="Picture 83">
            <a:extLst>
              <a:ext uri="{FF2B5EF4-FFF2-40B4-BE49-F238E27FC236}">
                <a16:creationId xmlns:a16="http://schemas.microsoft.com/office/drawing/2014/main" id="{840C739E-344C-45ED-B321-957FFBB02FA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8251" t="72447" r="32841"/>
          <a:stretch/>
        </p:blipFill>
        <p:spPr>
          <a:xfrm>
            <a:off x="4894600" y="2538039"/>
            <a:ext cx="1728905" cy="1417216"/>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86" name="Picture 85">
            <a:extLst>
              <a:ext uri="{FF2B5EF4-FFF2-40B4-BE49-F238E27FC236}">
                <a16:creationId xmlns:a16="http://schemas.microsoft.com/office/drawing/2014/main" id="{F099E10D-E5EA-4427-B5BF-FBCA386829D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25269" t="72447" r="62822"/>
          <a:stretch/>
        </p:blipFill>
        <p:spPr>
          <a:xfrm>
            <a:off x="4082298" y="2528264"/>
            <a:ext cx="1088938" cy="1417216"/>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89" name="Picture 87">
            <a:extLst>
              <a:ext uri="{FF2B5EF4-FFF2-40B4-BE49-F238E27FC236}">
                <a16:creationId xmlns:a16="http://schemas.microsoft.com/office/drawing/2014/main" id="{48200506-6F68-497A-8BF1-03E63E8C68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445" t="47340"/>
          <a:stretch/>
        </p:blipFill>
        <p:spPr>
          <a:xfrm>
            <a:off x="6724184" y="1256436"/>
            <a:ext cx="2428214" cy="2708595"/>
          </a:xfrm>
          <a:custGeom>
            <a:avLst/>
            <a:gdLst>
              <a:gd name="connsiteX0" fmla="*/ 2237500 w 3237619"/>
              <a:gd name="connsiteY0" fmla="*/ 2921316 h 3611460"/>
              <a:gd name="connsiteX1" fmla="*/ 2237500 w 3237619"/>
              <a:gd name="connsiteY1" fmla="*/ 3598426 h 3611460"/>
              <a:gd name="connsiteX2" fmla="*/ 2563236 w 3237619"/>
              <a:gd name="connsiteY2" fmla="*/ 3598426 h 3611460"/>
              <a:gd name="connsiteX3" fmla="*/ 2563236 w 3237619"/>
              <a:gd name="connsiteY3" fmla="*/ 2921316 h 3611460"/>
              <a:gd name="connsiteX4" fmla="*/ 0 w 3237619"/>
              <a:gd name="connsiteY4" fmla="*/ 0 h 3611460"/>
              <a:gd name="connsiteX5" fmla="*/ 3237619 w 3237619"/>
              <a:gd name="connsiteY5" fmla="*/ 0 h 3611460"/>
              <a:gd name="connsiteX6" fmla="*/ 3237619 w 3237619"/>
              <a:gd name="connsiteY6" fmla="*/ 3611460 h 3611460"/>
              <a:gd name="connsiteX7" fmla="*/ 557562 w 3237619"/>
              <a:gd name="connsiteY7" fmla="*/ 3611460 h 3611460"/>
              <a:gd name="connsiteX8" fmla="*/ 557562 w 3237619"/>
              <a:gd name="connsiteY8" fmla="*/ 2822752 h 3611460"/>
              <a:gd name="connsiteX9" fmla="*/ 0 w 3237619"/>
              <a:gd name="connsiteY9" fmla="*/ 2822752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7619" h="3611460">
                <a:moveTo>
                  <a:pt x="2237500" y="2921316"/>
                </a:moveTo>
                <a:lnTo>
                  <a:pt x="2237500" y="3598426"/>
                </a:lnTo>
                <a:lnTo>
                  <a:pt x="2563236" y="3598426"/>
                </a:lnTo>
                <a:lnTo>
                  <a:pt x="2563236" y="2921316"/>
                </a:lnTo>
                <a:close/>
                <a:moveTo>
                  <a:pt x="0" y="0"/>
                </a:moveTo>
                <a:lnTo>
                  <a:pt x="3237619" y="0"/>
                </a:lnTo>
                <a:lnTo>
                  <a:pt x="3237619" y="3611460"/>
                </a:lnTo>
                <a:lnTo>
                  <a:pt x="557562" y="3611460"/>
                </a:lnTo>
                <a:lnTo>
                  <a:pt x="557562" y="2822752"/>
                </a:lnTo>
                <a:lnTo>
                  <a:pt x="0" y="2822752"/>
                </a:lnTo>
                <a:close/>
              </a:path>
            </a:pathLst>
          </a:custGeom>
        </p:spPr>
      </p:pic>
      <p:sp>
        <p:nvSpPr>
          <p:cNvPr id="59" name="Google Shape;59;p13"/>
          <p:cNvSpPr txBox="1">
            <a:spLocks noGrp="1"/>
          </p:cNvSpPr>
          <p:nvPr>
            <p:ph type="ctrTitle"/>
          </p:nvPr>
        </p:nvSpPr>
        <p:spPr>
          <a:xfrm>
            <a:off x="1368026" y="843093"/>
            <a:ext cx="6517482" cy="1383289"/>
          </a:xfrm>
          <a:prstGeom prst="rect">
            <a:avLst/>
          </a:prstGeom>
        </p:spPr>
        <p:txBody>
          <a:bodyPr spcFirstLastPara="1" lIns="91425" tIns="91425" rIns="91425" bIns="91425" anchorCtr="0">
            <a:normAutofit/>
          </a:bodyPr>
          <a:lstStyle/>
          <a:p>
            <a:pPr marL="0" lvl="0" indent="0" rtl="0">
              <a:spcBef>
                <a:spcPts val="0"/>
              </a:spcBef>
              <a:spcAft>
                <a:spcPts val="0"/>
              </a:spcAft>
              <a:buNone/>
            </a:pPr>
            <a:r>
              <a:rPr lang="en-US" sz="3300"/>
              <a:t>Heart Arrhythmia</a:t>
            </a:r>
          </a:p>
        </p:txBody>
      </p:sp>
      <p:sp>
        <p:nvSpPr>
          <p:cNvPr id="60" name="Google Shape;60;p13"/>
          <p:cNvSpPr txBox="1">
            <a:spLocks noGrp="1"/>
          </p:cNvSpPr>
          <p:nvPr>
            <p:ph type="subTitle" idx="1"/>
          </p:nvPr>
        </p:nvSpPr>
        <p:spPr>
          <a:xfrm>
            <a:off x="1368026" y="2260309"/>
            <a:ext cx="6517482" cy="809167"/>
          </a:xfrm>
          <a:prstGeom prst="rect">
            <a:avLst/>
          </a:prstGeom>
        </p:spPr>
        <p:txBody>
          <a:bodyPr spcFirstLastPara="1" lIns="91425" tIns="91425" rIns="91425" bIns="91425" anchorCtr="0">
            <a:normAutofit fontScale="92500" lnSpcReduction="20000"/>
          </a:bodyPr>
          <a:lstStyle/>
          <a:p>
            <a:pPr marL="0" lvl="0" indent="0" rtl="0">
              <a:spcBef>
                <a:spcPts val="0"/>
              </a:spcBef>
              <a:spcAft>
                <a:spcPts val="600"/>
              </a:spcAft>
              <a:buNone/>
            </a:pPr>
            <a:r>
              <a:rPr lang="en-US" sz="1800" dirty="0">
                <a:solidFill>
                  <a:schemeClr val="tx1">
                    <a:lumMod val="75000"/>
                    <a:lumOff val="25000"/>
                  </a:schemeClr>
                </a:solidFill>
              </a:rPr>
              <a:t>By: </a:t>
            </a:r>
            <a:r>
              <a:rPr lang="en-US" sz="1800" dirty="0" err="1">
                <a:solidFill>
                  <a:schemeClr val="tx1">
                    <a:lumMod val="75000"/>
                    <a:lumOff val="25000"/>
                  </a:schemeClr>
                </a:solidFill>
              </a:rPr>
              <a:t>Jackelyne</a:t>
            </a:r>
            <a:r>
              <a:rPr lang="en-US" sz="1800" dirty="0">
                <a:solidFill>
                  <a:schemeClr val="tx1">
                    <a:lumMod val="75000"/>
                    <a:lumOff val="25000"/>
                  </a:schemeClr>
                </a:solidFill>
              </a:rPr>
              <a:t> Gutierrez, Juliana Puskar, Emily Montgomery, </a:t>
            </a:r>
            <a:r>
              <a:rPr lang="en-US" sz="1800" dirty="0" err="1">
                <a:solidFill>
                  <a:schemeClr val="tx1">
                    <a:lumMod val="75000"/>
                    <a:lumOff val="25000"/>
                  </a:schemeClr>
                </a:solidFill>
              </a:rPr>
              <a:t>Lovensky</a:t>
            </a:r>
            <a:r>
              <a:rPr lang="en-US" sz="1800" dirty="0">
                <a:solidFill>
                  <a:schemeClr val="tx1">
                    <a:lumMod val="75000"/>
                    <a:lumOff val="25000"/>
                  </a:schemeClr>
                </a:solidFill>
              </a:rPr>
              <a:t> </a:t>
            </a:r>
            <a:r>
              <a:rPr lang="en-US" sz="1800" dirty="0" err="1">
                <a:solidFill>
                  <a:schemeClr val="tx1">
                    <a:lumMod val="75000"/>
                    <a:lumOff val="25000"/>
                  </a:schemeClr>
                </a:solidFill>
              </a:rPr>
              <a:t>lubin</a:t>
            </a:r>
            <a:r>
              <a:rPr lang="en-US" sz="1800" dirty="0">
                <a:solidFill>
                  <a:schemeClr val="tx1">
                    <a:lumMod val="75000"/>
                    <a:lumOff val="25000"/>
                  </a:schemeClr>
                </a:solidFill>
              </a:rPr>
              <a:t>, </a:t>
            </a:r>
            <a:r>
              <a:rPr lang="en-US" sz="1800" dirty="0" err="1">
                <a:solidFill>
                  <a:schemeClr val="tx1">
                    <a:lumMod val="75000"/>
                    <a:lumOff val="25000"/>
                  </a:schemeClr>
                </a:solidFill>
              </a:rPr>
              <a:t>ali</a:t>
            </a:r>
            <a:r>
              <a:rPr lang="en-US" sz="1800" dirty="0">
                <a:solidFill>
                  <a:schemeClr val="tx1">
                    <a:lumMod val="75000"/>
                    <a:lumOff val="25000"/>
                  </a:schemeClr>
                </a:solidFill>
              </a:rPr>
              <a:t> </a:t>
            </a:r>
            <a:r>
              <a:rPr lang="en-US" sz="1800">
                <a:solidFill>
                  <a:schemeClr val="tx1">
                    <a:lumMod val="75000"/>
                    <a:lumOff val="25000"/>
                  </a:schemeClr>
                </a:solidFill>
              </a:rPr>
              <a:t>daneshmand</a:t>
            </a:r>
          </a:p>
        </p:txBody>
      </p:sp>
      <p:sp>
        <p:nvSpPr>
          <p:cNvPr id="91" name="Rectangle 89">
            <a:extLst>
              <a:ext uri="{FF2B5EF4-FFF2-40B4-BE49-F238E27FC236}">
                <a16:creationId xmlns:a16="http://schemas.microsoft.com/office/drawing/2014/main" id="{72935FD9-9DF6-4DCA-9E6A-82F00F5B2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45479"/>
            <a:ext cx="9141714" cy="1198021"/>
          </a:xfrm>
          <a:prstGeom prst="rect">
            <a:avLst/>
          </a:prstGeom>
          <a:solidFill>
            <a:srgbClr val="1C1C1C"/>
          </a:solidFill>
          <a:ln>
            <a:noFill/>
          </a:ln>
          <a:effectLst>
            <a:outerShdw blurRad="889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60">
                                            <p:txEl>
                                              <p:pRg st="0" end="0"/>
                                            </p:txEl>
                                          </p:spTgt>
                                        </p:tgtEl>
                                        <p:attrNameLst>
                                          <p:attrName>style.visibility</p:attrName>
                                        </p:attrNameLst>
                                      </p:cBhvr>
                                      <p:to>
                                        <p:strVal val="visible"/>
                                      </p:to>
                                    </p:set>
                                    <p:animEffect transition="in" filter="fade">
                                      <p:cBhvr>
                                        <p:cTn id="7" dur="400"/>
                                        <p:tgtEl>
                                          <p:spTgt spid="60">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59"/>
                                        </p:tgtEl>
                                        <p:attrNameLst>
                                          <p:attrName>style.visibility</p:attrName>
                                        </p:attrNameLst>
                                      </p:cBhvr>
                                      <p:to>
                                        <p:strVal val="visible"/>
                                      </p:to>
                                    </p:set>
                                    <p:animEffect transition="in" filter="fade">
                                      <p:cBhvr>
                                        <p:cTn id="10" dur="4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Overview</a:t>
            </a:r>
            <a:endParaRPr/>
          </a:p>
        </p:txBody>
      </p:sp>
      <p:sp>
        <p:nvSpPr>
          <p:cNvPr id="66" name="Google Shape;66;p14"/>
          <p:cNvSpPr txBox="1">
            <a:spLocks noGrp="1"/>
          </p:cNvSpPr>
          <p:nvPr>
            <p:ph type="body" idx="1"/>
          </p:nvPr>
        </p:nvSpPr>
        <p:spPr>
          <a:xfrm>
            <a:off x="359150" y="1081275"/>
            <a:ext cx="8520600" cy="3416400"/>
          </a:xfrm>
          <a:prstGeom prst="rect">
            <a:avLst/>
          </a:prstGeom>
        </p:spPr>
        <p:txBody>
          <a:bodyPr spcFirstLastPara="1" wrap="square" lIns="91425" tIns="91425" rIns="91425" bIns="91425" anchor="t" anchorCtr="0">
            <a:normAutofit/>
          </a:bodyPr>
          <a:lstStyle/>
          <a:p>
            <a:pPr marL="457200" lvl="0" indent="-330200" algn="l" rtl="0">
              <a:lnSpc>
                <a:spcPct val="200000"/>
              </a:lnSpc>
              <a:spcBef>
                <a:spcPts val="0"/>
              </a:spcBef>
              <a:spcAft>
                <a:spcPts val="0"/>
              </a:spcAft>
              <a:buSzPts val="1600"/>
              <a:buChar char="●"/>
            </a:pPr>
            <a:r>
              <a:rPr lang="en"/>
              <a:t>Background</a:t>
            </a:r>
            <a:endParaRPr/>
          </a:p>
          <a:p>
            <a:pPr marL="457200" lvl="0" indent="-330200" algn="l" rtl="0">
              <a:lnSpc>
                <a:spcPct val="200000"/>
              </a:lnSpc>
              <a:spcBef>
                <a:spcPts val="0"/>
              </a:spcBef>
              <a:spcAft>
                <a:spcPts val="0"/>
              </a:spcAft>
              <a:buSzPts val="1600"/>
              <a:buChar char="●"/>
            </a:pPr>
            <a:r>
              <a:rPr lang="en"/>
              <a:t>About the data</a:t>
            </a:r>
            <a:endParaRPr/>
          </a:p>
          <a:p>
            <a:pPr marL="457200" lvl="0" indent="-330200" algn="l" rtl="0">
              <a:lnSpc>
                <a:spcPct val="200000"/>
              </a:lnSpc>
              <a:spcBef>
                <a:spcPts val="0"/>
              </a:spcBef>
              <a:spcAft>
                <a:spcPts val="0"/>
              </a:spcAft>
              <a:buSzPts val="1600"/>
              <a:buChar char="●"/>
            </a:pPr>
            <a:r>
              <a:rPr lang="en"/>
              <a:t>Data prep</a:t>
            </a:r>
            <a:endParaRPr/>
          </a:p>
          <a:p>
            <a:pPr marL="457200" lvl="0" indent="-330200" algn="l" rtl="0">
              <a:lnSpc>
                <a:spcPct val="200000"/>
              </a:lnSpc>
              <a:spcBef>
                <a:spcPts val="0"/>
              </a:spcBef>
              <a:spcAft>
                <a:spcPts val="0"/>
              </a:spcAft>
              <a:buSzPts val="1600"/>
              <a:buChar char="●"/>
            </a:pPr>
            <a:r>
              <a:rPr lang="en"/>
              <a:t>Hypothesis</a:t>
            </a:r>
            <a:endParaRPr/>
          </a:p>
          <a:p>
            <a:pPr marL="457200" lvl="0" indent="-330200" algn="l" rtl="0">
              <a:lnSpc>
                <a:spcPct val="200000"/>
              </a:lnSpc>
              <a:spcBef>
                <a:spcPts val="0"/>
              </a:spcBef>
              <a:spcAft>
                <a:spcPts val="0"/>
              </a:spcAft>
              <a:buSzPts val="1600"/>
              <a:buChar char="●"/>
            </a:pPr>
            <a:r>
              <a:rPr lang="en"/>
              <a:t>Our Analysis</a:t>
            </a:r>
            <a:endParaRPr/>
          </a:p>
          <a:p>
            <a:pPr marL="457200" lvl="0" indent="-330200" algn="l" rtl="0">
              <a:lnSpc>
                <a:spcPct val="200000"/>
              </a:lnSpc>
              <a:spcBef>
                <a:spcPts val="0"/>
              </a:spcBef>
              <a:spcAft>
                <a:spcPts val="0"/>
              </a:spcAft>
              <a:buSzPts val="1600"/>
              <a:buChar char="●"/>
            </a:pPr>
            <a:r>
              <a:rPr lang="en"/>
              <a:t>Next Steps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Background</a:t>
            </a:r>
            <a:endParaRPr/>
          </a:p>
        </p:txBody>
      </p:sp>
      <p:sp>
        <p:nvSpPr>
          <p:cNvPr id="72" name="Google Shape;72;p15"/>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Arrhythmia - An abnormal heart rhythm</a:t>
            </a:r>
            <a:endParaRPr/>
          </a:p>
          <a:p>
            <a:pPr marL="0" lvl="0" indent="0" algn="l" rtl="0">
              <a:spcBef>
                <a:spcPts val="1200"/>
              </a:spcBef>
              <a:spcAft>
                <a:spcPts val="1200"/>
              </a:spcAft>
              <a:buNone/>
            </a:pPr>
            <a:r>
              <a:rPr lang="en"/>
              <a:t>The heart is made up of 4 chambers; two ventricles at the bottom of the heart and atria near the top. The focus of this presentation will be an arrhythmia caused by irregular electrical signals in the atria known as atrial fibrillation and who is most likely to experience them.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sz="2500">
                <a:solidFill>
                  <a:schemeClr val="dk2"/>
                </a:solidFill>
              </a:rPr>
              <a:t>About the data</a:t>
            </a:r>
            <a:endParaRPr sz="2500"/>
          </a:p>
        </p:txBody>
      </p:sp>
      <p:sp>
        <p:nvSpPr>
          <p:cNvPr id="78" name="Google Shape;78;p16"/>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23850" algn="l" rtl="0">
              <a:lnSpc>
                <a:spcPct val="200000"/>
              </a:lnSpc>
              <a:spcBef>
                <a:spcPts val="0"/>
              </a:spcBef>
              <a:spcAft>
                <a:spcPts val="0"/>
              </a:spcAft>
              <a:buSzPts val="1500"/>
              <a:buChar char="●"/>
            </a:pPr>
            <a:r>
              <a:rPr lang="en"/>
              <a:t>Source :  </a:t>
            </a:r>
            <a:r>
              <a:rPr lang="en" u="sng">
                <a:solidFill>
                  <a:srgbClr val="1155CC"/>
                </a:solidFill>
                <a:hlinkClick r:id="rId3">
                  <a:extLst>
                    <a:ext uri="{A12FA001-AC4F-418D-AE19-62706E023703}">
                      <ahyp:hlinkClr xmlns:ahyp="http://schemas.microsoft.com/office/drawing/2018/hyperlinkcolor" val="tx"/>
                    </a:ext>
                  </a:extLst>
                </a:hlinkClick>
              </a:rPr>
              <a:t>https://www.kaggle.com/bulentesen/cardiac-arrhythmia-database</a:t>
            </a:r>
            <a:r>
              <a:rPr lang="en">
                <a:solidFill>
                  <a:schemeClr val="dk1"/>
                </a:solidFill>
              </a:rPr>
              <a:t> </a:t>
            </a:r>
            <a:endParaRPr>
              <a:solidFill>
                <a:schemeClr val="dk1"/>
              </a:solidFill>
            </a:endParaRPr>
          </a:p>
          <a:p>
            <a:pPr marL="914400" lvl="1" indent="-323850" algn="l" rtl="0">
              <a:lnSpc>
                <a:spcPct val="200000"/>
              </a:lnSpc>
              <a:spcBef>
                <a:spcPts val="0"/>
              </a:spcBef>
              <a:spcAft>
                <a:spcPts val="0"/>
              </a:spcAft>
              <a:buClr>
                <a:schemeClr val="dk1"/>
              </a:buClr>
              <a:buSzPts val="1500"/>
              <a:buChar char="○"/>
            </a:pPr>
            <a:r>
              <a:rPr lang="en" sz="1800">
                <a:solidFill>
                  <a:srgbClr val="123654"/>
                </a:solidFill>
              </a:rPr>
              <a:t>Baskent University, School of Medicine Ankara, Turkey</a:t>
            </a:r>
            <a:endParaRPr sz="1800">
              <a:solidFill>
                <a:srgbClr val="123654"/>
              </a:solidFill>
            </a:endParaRPr>
          </a:p>
          <a:p>
            <a:pPr marL="457200" lvl="0" indent="-323850" algn="l" rtl="0">
              <a:lnSpc>
                <a:spcPct val="200000"/>
              </a:lnSpc>
              <a:spcBef>
                <a:spcPts val="0"/>
              </a:spcBef>
              <a:spcAft>
                <a:spcPts val="0"/>
              </a:spcAft>
              <a:buClr>
                <a:srgbClr val="123654"/>
              </a:buClr>
              <a:buSzPts val="1500"/>
              <a:buChar char="●"/>
            </a:pPr>
            <a:r>
              <a:rPr lang="en">
                <a:solidFill>
                  <a:srgbClr val="123654"/>
                </a:solidFill>
              </a:rPr>
              <a:t>Measures 452 rows of patient data </a:t>
            </a:r>
            <a:endParaRPr>
              <a:solidFill>
                <a:srgbClr val="123654"/>
              </a:solidFill>
            </a:endParaRPr>
          </a:p>
          <a:p>
            <a:pPr marL="457200" lvl="0" indent="-323850" algn="l" rtl="0">
              <a:lnSpc>
                <a:spcPct val="200000"/>
              </a:lnSpc>
              <a:spcBef>
                <a:spcPts val="0"/>
              </a:spcBef>
              <a:spcAft>
                <a:spcPts val="0"/>
              </a:spcAft>
              <a:buClr>
                <a:srgbClr val="123654"/>
              </a:buClr>
              <a:buSzPts val="1500"/>
              <a:buChar char="●"/>
            </a:pPr>
            <a:r>
              <a:rPr lang="en">
                <a:solidFill>
                  <a:srgbClr val="123654"/>
                </a:solidFill>
              </a:rPr>
              <a:t>16 groups of present and absent cardiac arrhythmia</a:t>
            </a:r>
            <a:endParaRPr>
              <a:solidFill>
                <a:srgbClr val="123654"/>
              </a:solidFill>
            </a:endParaRPr>
          </a:p>
          <a:p>
            <a:pPr marL="0" lvl="0" indent="0" algn="l" rtl="0">
              <a:spcBef>
                <a:spcPts val="1200"/>
              </a:spcBef>
              <a:spcAft>
                <a:spcPts val="1200"/>
              </a:spcAft>
              <a:buNone/>
            </a:pPr>
            <a:endParaRPr sz="1000">
              <a:solidFill>
                <a:srgbClr val="12365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Prep</a:t>
            </a:r>
            <a:endParaRPr/>
          </a:p>
        </p:txBody>
      </p:sp>
      <p:sp>
        <p:nvSpPr>
          <p:cNvPr id="84" name="Google Shape;84;p17"/>
          <p:cNvSpPr txBox="1">
            <a:spLocks noGrp="1"/>
          </p:cNvSpPr>
          <p:nvPr>
            <p:ph type="body" idx="1"/>
          </p:nvPr>
        </p:nvSpPr>
        <p:spPr>
          <a:prstGeom prst="rect">
            <a:avLst/>
          </a:prstGeom>
        </p:spPr>
        <p:txBody>
          <a:bodyPr spcFirstLastPara="1" wrap="square" lIns="91425" tIns="91425" rIns="91425" bIns="91425" anchor="t" anchorCtr="0">
            <a:normAutofit fontScale="25000" lnSpcReduction="20000"/>
          </a:bodyPr>
          <a:lstStyle/>
          <a:p>
            <a:pPr marL="457200" lvl="0" indent="-300037" algn="l" rtl="0">
              <a:lnSpc>
                <a:spcPct val="200000"/>
              </a:lnSpc>
              <a:spcBef>
                <a:spcPts val="0"/>
              </a:spcBef>
              <a:spcAft>
                <a:spcPts val="0"/>
              </a:spcAft>
              <a:buSzPct val="100000"/>
              <a:buChar char="●"/>
            </a:pPr>
            <a:r>
              <a:rPr lang="en" sz="4500"/>
              <a:t>Target : Patients with heart arrhythmia</a:t>
            </a:r>
            <a:endParaRPr sz="4500"/>
          </a:p>
          <a:p>
            <a:pPr marL="457200" lvl="0" indent="-300037" algn="l" rtl="0">
              <a:lnSpc>
                <a:spcPct val="200000"/>
              </a:lnSpc>
              <a:spcBef>
                <a:spcPts val="0"/>
              </a:spcBef>
              <a:spcAft>
                <a:spcPts val="0"/>
              </a:spcAft>
              <a:buSzPct val="100000"/>
              <a:buChar char="●"/>
            </a:pPr>
            <a:r>
              <a:rPr lang="en" sz="4500"/>
              <a:t>Checked for missing data</a:t>
            </a:r>
            <a:endParaRPr sz="4500"/>
          </a:p>
          <a:p>
            <a:pPr marL="457200" lvl="0" indent="-300037" algn="l" rtl="0">
              <a:lnSpc>
                <a:spcPct val="200000"/>
              </a:lnSpc>
              <a:spcBef>
                <a:spcPts val="0"/>
              </a:spcBef>
              <a:spcAft>
                <a:spcPts val="0"/>
              </a:spcAft>
              <a:buSzPct val="100000"/>
              <a:buChar char="●"/>
            </a:pPr>
            <a:r>
              <a:rPr lang="en" sz="4500"/>
              <a:t>Created dummy coded columns for:</a:t>
            </a:r>
            <a:endParaRPr sz="4500"/>
          </a:p>
          <a:p>
            <a:pPr marL="914400" lvl="1" indent="-300037" algn="l" rtl="0">
              <a:lnSpc>
                <a:spcPct val="200000"/>
              </a:lnSpc>
              <a:spcBef>
                <a:spcPts val="0"/>
              </a:spcBef>
              <a:spcAft>
                <a:spcPts val="0"/>
              </a:spcAft>
              <a:buSzPct val="100000"/>
              <a:buChar char="○"/>
            </a:pPr>
            <a:r>
              <a:rPr lang="en" sz="4500"/>
              <a:t> Patients with arrhythmia = 1  </a:t>
            </a:r>
            <a:endParaRPr sz="4500"/>
          </a:p>
          <a:p>
            <a:pPr marL="914400" lvl="1" indent="-300037" algn="l" rtl="0">
              <a:lnSpc>
                <a:spcPct val="200000"/>
              </a:lnSpc>
              <a:spcBef>
                <a:spcPts val="0"/>
              </a:spcBef>
              <a:spcAft>
                <a:spcPts val="0"/>
              </a:spcAft>
              <a:buSzPct val="100000"/>
              <a:buChar char="○"/>
            </a:pPr>
            <a:r>
              <a:rPr lang="en" sz="4500"/>
              <a:t>Patients with other heart conditions = 0</a:t>
            </a:r>
            <a:endParaRPr sz="4500"/>
          </a:p>
          <a:p>
            <a:pPr marL="457200" lvl="0" indent="-300037" algn="l" rtl="0">
              <a:lnSpc>
                <a:spcPct val="200000"/>
              </a:lnSpc>
              <a:spcBef>
                <a:spcPts val="0"/>
              </a:spcBef>
              <a:spcAft>
                <a:spcPts val="0"/>
              </a:spcAft>
              <a:buSzPct val="100000"/>
              <a:buChar char="●"/>
            </a:pPr>
            <a:r>
              <a:rPr lang="en" sz="4500"/>
              <a:t>Further pre-processing:</a:t>
            </a:r>
            <a:endParaRPr sz="4500"/>
          </a:p>
          <a:p>
            <a:pPr marL="914400" lvl="1" indent="-300037" algn="l" rtl="0">
              <a:lnSpc>
                <a:spcPct val="200000"/>
              </a:lnSpc>
              <a:spcBef>
                <a:spcPts val="0"/>
              </a:spcBef>
              <a:spcAft>
                <a:spcPts val="0"/>
              </a:spcAft>
              <a:buSzPct val="100000"/>
              <a:buChar char="○"/>
            </a:pPr>
            <a:r>
              <a:rPr lang="en" sz="4500"/>
              <a:t>Replaced string values with a value of 0</a:t>
            </a:r>
            <a:endParaRPr sz="4500"/>
          </a:p>
          <a:p>
            <a:pPr marL="914400" lvl="1" indent="-300037" algn="l" rtl="0">
              <a:lnSpc>
                <a:spcPct val="200000"/>
              </a:lnSpc>
              <a:spcBef>
                <a:spcPts val="0"/>
              </a:spcBef>
              <a:spcAft>
                <a:spcPts val="0"/>
              </a:spcAft>
              <a:buSzPct val="100000"/>
              <a:buChar char="○"/>
            </a:pPr>
            <a:r>
              <a:rPr lang="en" sz="4500"/>
              <a:t>Set diagnosis of interest = 1</a:t>
            </a:r>
            <a:endParaRPr sz="4500"/>
          </a:p>
          <a:p>
            <a:pPr marL="914400" lvl="1" indent="-300037" algn="l" rtl="0">
              <a:lnSpc>
                <a:spcPct val="200000"/>
              </a:lnSpc>
              <a:spcBef>
                <a:spcPts val="0"/>
              </a:spcBef>
              <a:spcAft>
                <a:spcPts val="0"/>
              </a:spcAft>
              <a:buSzPct val="100000"/>
              <a:buChar char="○"/>
            </a:pPr>
            <a:r>
              <a:rPr lang="en" sz="4500"/>
              <a:t>Drop unnecessary columns</a:t>
            </a:r>
            <a:endParaRPr sz="4500"/>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Hypothesis</a:t>
            </a:r>
            <a:endParaRPr/>
          </a:p>
        </p:txBody>
      </p:sp>
      <p:sp>
        <p:nvSpPr>
          <p:cNvPr id="90" name="Google Shape;90;p1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Our Analysis</a:t>
            </a:r>
            <a:endParaRPr/>
          </a:p>
        </p:txBody>
      </p:sp>
      <p:sp>
        <p:nvSpPr>
          <p:cNvPr id="96" name="Google Shape;96;p1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Next Steps</a:t>
            </a:r>
            <a:endParaRPr/>
          </a:p>
          <a:p>
            <a:pPr marL="0" lvl="0" indent="0" algn="l" rtl="0">
              <a:spcBef>
                <a:spcPts val="0"/>
              </a:spcBef>
              <a:spcAft>
                <a:spcPts val="0"/>
              </a:spcAft>
              <a:buNone/>
            </a:pPr>
            <a:endParaRPr/>
          </a:p>
        </p:txBody>
      </p:sp>
      <p:sp>
        <p:nvSpPr>
          <p:cNvPr id="102" name="Google Shape;102;p2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{1C10F913-0742-8C4C-8210-9478CA79D038}tf10001073</Template>
  <TotalTime>42</TotalTime>
  <Words>185</Words>
  <Application>Microsoft Macintosh PowerPoint</Application>
  <PresentationFormat>On-screen Show (16:9)</PresentationFormat>
  <Paragraphs>30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Tw Cen MT</vt:lpstr>
      <vt:lpstr>Droplet</vt:lpstr>
      <vt:lpstr>Heart Arrhythmia</vt:lpstr>
      <vt:lpstr>Overview</vt:lpstr>
      <vt:lpstr>Background</vt:lpstr>
      <vt:lpstr>About the data</vt:lpstr>
      <vt:lpstr>Data Prep</vt:lpstr>
      <vt:lpstr>Hypothesis</vt:lpstr>
      <vt:lpstr>Our Analysis</vt:lpstr>
      <vt:lpstr>Next Steps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Arrhythmia</dc:title>
  <cp:lastModifiedBy>Ali Daneshmand</cp:lastModifiedBy>
  <cp:revision>2</cp:revision>
  <dcterms:modified xsi:type="dcterms:W3CDTF">2021-05-19T23:24:33Z</dcterms:modified>
</cp:coreProperties>
</file>